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60" r:id="rId5"/>
    <p:sldId id="259" r:id="rId6"/>
    <p:sldId id="261" r:id="rId7"/>
    <p:sldId id="264" r:id="rId8"/>
    <p:sldId id="262" r:id="rId9"/>
    <p:sldId id="271" r:id="rId10"/>
    <p:sldId id="272" r:id="rId11"/>
    <p:sldId id="267" r:id="rId12"/>
    <p:sldId id="273" r:id="rId13"/>
    <p:sldId id="277" r:id="rId14"/>
    <p:sldId id="265" r:id="rId15"/>
    <p:sldId id="278" r:id="rId16"/>
    <p:sldId id="266" r:id="rId17"/>
    <p:sldId id="276" r:id="rId18"/>
    <p:sldId id="268" r:id="rId19"/>
    <p:sldId id="279" r:id="rId20"/>
    <p:sldId id="269" r:id="rId21"/>
    <p:sldId id="281" r:id="rId22"/>
    <p:sldId id="282" r:id="rId23"/>
    <p:sldId id="288" r:id="rId24"/>
    <p:sldId id="289" r:id="rId25"/>
    <p:sldId id="285" r:id="rId26"/>
    <p:sldId id="283" r:id="rId27"/>
    <p:sldId id="284" r:id="rId28"/>
    <p:sldId id="290" r:id="rId29"/>
    <p:sldId id="287" r:id="rId30"/>
    <p:sldId id="291" r:id="rId31"/>
    <p:sldId id="293" r:id="rId32"/>
    <p:sldId id="294" r:id="rId33"/>
    <p:sldId id="295" r:id="rId34"/>
    <p:sldId id="296"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20E652-4F59-49AD-AA3F-4846B993662F}">
          <p14:sldIdLst>
            <p14:sldId id="256"/>
          </p14:sldIdLst>
        </p14:section>
        <p14:section name="Introduction" id="{F117E379-E95C-4C63-9C59-51F5D4F65C2B}">
          <p14:sldIdLst>
            <p14:sldId id="257"/>
            <p14:sldId id="258"/>
            <p14:sldId id="260"/>
            <p14:sldId id="259"/>
          </p14:sldIdLst>
        </p14:section>
        <p14:section name="Grey Scale" id="{DE64EF03-5ADF-4086-8261-04298789FE6E}">
          <p14:sldIdLst>
            <p14:sldId id="261"/>
            <p14:sldId id="264"/>
            <p14:sldId id="262"/>
          </p14:sldIdLst>
        </p14:section>
        <p14:section name="Colour Invert" id="{4EA9ED11-38A0-4530-B76F-E8A59E42177A}">
          <p14:sldIdLst>
            <p14:sldId id="271"/>
            <p14:sldId id="272"/>
            <p14:sldId id="267"/>
            <p14:sldId id="273"/>
          </p14:sldIdLst>
        </p14:section>
        <p14:section name="Threshold" id="{F29B2787-024E-4105-B5E2-008C2434DEE7}">
          <p14:sldIdLst>
            <p14:sldId id="277"/>
            <p14:sldId id="265"/>
            <p14:sldId id="278"/>
          </p14:sldIdLst>
        </p14:section>
        <p14:section name="Solarise" id="{9E99A275-3B70-4437-BED4-38985287AA8C}">
          <p14:sldIdLst>
            <p14:sldId id="266"/>
            <p14:sldId id="276"/>
            <p14:sldId id="268"/>
          </p14:sldIdLst>
        </p14:section>
        <p14:section name="Colour Adjust" id="{571BF1CC-16B8-41EC-AB16-3C3494450984}">
          <p14:sldIdLst>
            <p14:sldId id="279"/>
            <p14:sldId id="269"/>
          </p14:sldIdLst>
        </p14:section>
        <p14:section name="Contrast" id="{DB6DC1AC-C7DC-4304-A143-8B64371D208E}">
          <p14:sldIdLst>
            <p14:sldId id="281"/>
            <p14:sldId id="282"/>
          </p14:sldIdLst>
        </p14:section>
        <p14:section name="Using a Matrix" id="{BC16215A-44A8-403A-A415-DCE88DEFA59F}">
          <p14:sldIdLst>
            <p14:sldId id="288"/>
            <p14:sldId id="289"/>
            <p14:sldId id="285"/>
            <p14:sldId id="283"/>
            <p14:sldId id="284"/>
            <p14:sldId id="290"/>
            <p14:sldId id="287"/>
            <p14:sldId id="291"/>
            <p14:sldId id="293"/>
            <p14:sldId id="294"/>
            <p14:sldId id="295"/>
            <p14:sldId id="296"/>
            <p14:sldId id="2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343" autoAdjust="0"/>
  </p:normalViewPr>
  <p:slideViewPr>
    <p:cSldViewPr>
      <p:cViewPr varScale="1">
        <p:scale>
          <a:sx n="73" d="100"/>
          <a:sy n="73" d="100"/>
        </p:scale>
        <p:origin x="110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3BD08A-297A-40BB-8A7E-A5F6607E2558}" type="datetimeFigureOut">
              <a:rPr lang="en-GB" smtClean="0"/>
              <a:t>26/01/2017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B5788-CD9C-4C45-A2AC-66206D5540F0}" type="slidenum">
              <a:rPr lang="en-GB" smtClean="0"/>
              <a:t>‹#›</a:t>
            </a:fld>
            <a:endParaRPr lang="en-GB"/>
          </a:p>
        </p:txBody>
      </p:sp>
    </p:spTree>
    <p:extLst>
      <p:ext uri="{BB962C8B-B14F-4D97-AF65-F5344CB8AC3E}">
        <p14:creationId xmlns:p14="http://schemas.microsoft.com/office/powerpoint/2010/main" val="1836638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https://softwarebydefault.com/2013/06/30/stained-glass-image-filter/</a:t>
            </a:r>
          </a:p>
          <a:p>
            <a:endParaRPr lang="en-GB" dirty="0"/>
          </a:p>
        </p:txBody>
      </p:sp>
      <p:sp>
        <p:nvSpPr>
          <p:cNvPr id="4" name="Slide Number Placeholder 3"/>
          <p:cNvSpPr>
            <a:spLocks noGrp="1"/>
          </p:cNvSpPr>
          <p:nvPr>
            <p:ph type="sldNum" sz="quarter" idx="10"/>
          </p:nvPr>
        </p:nvSpPr>
        <p:spPr/>
        <p:txBody>
          <a:bodyPr/>
          <a:lstStyle/>
          <a:p>
            <a:fld id="{4EAB5788-CD9C-4C45-A2AC-66206D5540F0}" type="slidenum">
              <a:rPr lang="en-GB" smtClean="0"/>
              <a:t>1</a:t>
            </a:fld>
            <a:endParaRPr lang="en-GB"/>
          </a:p>
        </p:txBody>
      </p:sp>
    </p:spTree>
    <p:extLst>
      <p:ext uri="{BB962C8B-B14F-4D97-AF65-F5344CB8AC3E}">
        <p14:creationId xmlns:p14="http://schemas.microsoft.com/office/powerpoint/2010/main" val="195161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B5788-CD9C-4C45-A2AC-66206D5540F0}" type="slidenum">
              <a:rPr lang="en-GB" smtClean="0"/>
              <a:t>10</a:t>
            </a:fld>
            <a:endParaRPr lang="en-GB"/>
          </a:p>
        </p:txBody>
      </p:sp>
    </p:spTree>
    <p:extLst>
      <p:ext uri="{BB962C8B-B14F-4D97-AF65-F5344CB8AC3E}">
        <p14:creationId xmlns:p14="http://schemas.microsoft.com/office/powerpoint/2010/main" val="3404605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B5788-CD9C-4C45-A2AC-66206D5540F0}" type="slidenum">
              <a:rPr lang="en-GB" smtClean="0"/>
              <a:t>11</a:t>
            </a:fld>
            <a:endParaRPr lang="en-GB"/>
          </a:p>
        </p:txBody>
      </p:sp>
    </p:spTree>
    <p:extLst>
      <p:ext uri="{BB962C8B-B14F-4D97-AF65-F5344CB8AC3E}">
        <p14:creationId xmlns:p14="http://schemas.microsoft.com/office/powerpoint/2010/main" val="563423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B5788-CD9C-4C45-A2AC-66206D5540F0}" type="slidenum">
              <a:rPr lang="en-GB" smtClean="0"/>
              <a:t>12</a:t>
            </a:fld>
            <a:endParaRPr lang="en-GB"/>
          </a:p>
        </p:txBody>
      </p:sp>
    </p:spTree>
    <p:extLst>
      <p:ext uri="{BB962C8B-B14F-4D97-AF65-F5344CB8AC3E}">
        <p14:creationId xmlns:p14="http://schemas.microsoft.com/office/powerpoint/2010/main" val="1357007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B5788-CD9C-4C45-A2AC-66206D5540F0}" type="slidenum">
              <a:rPr lang="en-GB" smtClean="0"/>
              <a:t>19</a:t>
            </a:fld>
            <a:endParaRPr lang="en-GB"/>
          </a:p>
        </p:txBody>
      </p:sp>
    </p:spTree>
    <p:extLst>
      <p:ext uri="{BB962C8B-B14F-4D97-AF65-F5344CB8AC3E}">
        <p14:creationId xmlns:p14="http://schemas.microsoft.com/office/powerpoint/2010/main" val="2408385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i="1" kern="1200" dirty="0" smtClean="0">
                <a:solidFill>
                  <a:schemeClr val="tx1"/>
                </a:solidFill>
                <a:effectLst/>
                <a:latin typeface="+mn-lt"/>
                <a:ea typeface="+mn-ea"/>
                <a:cs typeface="+mn-cs"/>
              </a:rPr>
              <a:t>R = 255 / R</a:t>
            </a:r>
            <a:r>
              <a:rPr lang="pt-BR" sz="1200" b="1" i="1" kern="1200" baseline="-25000" dirty="0" smtClean="0">
                <a:solidFill>
                  <a:schemeClr val="tx1"/>
                </a:solidFill>
                <a:effectLst/>
                <a:latin typeface="+mn-lt"/>
                <a:ea typeface="+mn-ea"/>
                <a:cs typeface="+mn-cs"/>
              </a:rPr>
              <a:t>w</a:t>
            </a:r>
            <a:r>
              <a:rPr lang="pt-BR" sz="1200" b="1" i="1" kern="1200" dirty="0" smtClean="0">
                <a:solidFill>
                  <a:schemeClr val="tx1"/>
                </a:solidFill>
                <a:effectLst/>
                <a:latin typeface="+mn-lt"/>
                <a:ea typeface="+mn-ea"/>
                <a:cs typeface="+mn-cs"/>
              </a:rPr>
              <a:t> * R</a:t>
            </a:r>
            <a:r>
              <a:rPr lang="pt-BR" sz="1200" b="1" i="1" kern="1200" baseline="30000" dirty="0" smtClean="0">
                <a:solidFill>
                  <a:schemeClr val="tx1"/>
                </a:solidFill>
                <a:effectLst/>
                <a:latin typeface="+mn-lt"/>
                <a:ea typeface="+mn-ea"/>
                <a:cs typeface="+mn-cs"/>
              </a:rPr>
              <a:t>1</a:t>
            </a:r>
            <a:endParaRPr lang="pt-BR" sz="1200" b="0" i="0" kern="1200" dirty="0" smtClean="0">
              <a:solidFill>
                <a:schemeClr val="tx1"/>
              </a:solidFill>
              <a:effectLst/>
              <a:latin typeface="+mn-lt"/>
              <a:ea typeface="+mn-ea"/>
              <a:cs typeface="+mn-cs"/>
            </a:endParaRPr>
          </a:p>
          <a:p>
            <a:r>
              <a:rPr lang="pt-BR" sz="1200" b="1" i="1" kern="1200" dirty="0" smtClean="0">
                <a:solidFill>
                  <a:schemeClr val="tx1"/>
                </a:solidFill>
                <a:effectLst/>
                <a:latin typeface="+mn-lt"/>
                <a:ea typeface="+mn-ea"/>
                <a:cs typeface="+mn-cs"/>
              </a:rPr>
              <a:t>G = 255 / G</a:t>
            </a:r>
            <a:r>
              <a:rPr lang="pt-BR" sz="1200" b="1" i="1" kern="1200" baseline="-25000" dirty="0" smtClean="0">
                <a:solidFill>
                  <a:schemeClr val="tx1"/>
                </a:solidFill>
                <a:effectLst/>
                <a:latin typeface="+mn-lt"/>
                <a:ea typeface="+mn-ea"/>
                <a:cs typeface="+mn-cs"/>
              </a:rPr>
              <a:t>w</a:t>
            </a:r>
            <a:r>
              <a:rPr lang="pt-BR" sz="1200" b="1" i="1" kern="1200" dirty="0" smtClean="0">
                <a:solidFill>
                  <a:schemeClr val="tx1"/>
                </a:solidFill>
                <a:effectLst/>
                <a:latin typeface="+mn-lt"/>
                <a:ea typeface="+mn-ea"/>
                <a:cs typeface="+mn-cs"/>
              </a:rPr>
              <a:t> * G</a:t>
            </a:r>
            <a:r>
              <a:rPr lang="pt-BR" sz="1200" b="1" i="1" kern="1200" baseline="30000" dirty="0" smtClean="0">
                <a:solidFill>
                  <a:schemeClr val="tx1"/>
                </a:solidFill>
                <a:effectLst/>
                <a:latin typeface="+mn-lt"/>
                <a:ea typeface="+mn-ea"/>
                <a:cs typeface="+mn-cs"/>
              </a:rPr>
              <a:t>1</a:t>
            </a:r>
            <a:endParaRPr lang="pt-BR" sz="1200" b="0" i="0" kern="1200" dirty="0" smtClean="0">
              <a:solidFill>
                <a:schemeClr val="tx1"/>
              </a:solidFill>
              <a:effectLst/>
              <a:latin typeface="+mn-lt"/>
              <a:ea typeface="+mn-ea"/>
              <a:cs typeface="+mn-cs"/>
            </a:endParaRPr>
          </a:p>
          <a:p>
            <a:r>
              <a:rPr lang="pt-BR" sz="1200" b="1" i="1" kern="1200" dirty="0" smtClean="0">
                <a:solidFill>
                  <a:schemeClr val="tx1"/>
                </a:solidFill>
                <a:effectLst/>
                <a:latin typeface="+mn-lt"/>
                <a:ea typeface="+mn-ea"/>
                <a:cs typeface="+mn-cs"/>
              </a:rPr>
              <a:t>B = 255 / B</a:t>
            </a:r>
            <a:r>
              <a:rPr lang="pt-BR" sz="1200" b="1" i="1" kern="1200" baseline="-25000" dirty="0" smtClean="0">
                <a:solidFill>
                  <a:schemeClr val="tx1"/>
                </a:solidFill>
                <a:effectLst/>
                <a:latin typeface="+mn-lt"/>
                <a:ea typeface="+mn-ea"/>
                <a:cs typeface="+mn-cs"/>
              </a:rPr>
              <a:t>w</a:t>
            </a:r>
            <a:r>
              <a:rPr lang="pt-BR" sz="1200" b="1" i="1" kern="1200" dirty="0" smtClean="0">
                <a:solidFill>
                  <a:schemeClr val="tx1"/>
                </a:solidFill>
                <a:effectLst/>
                <a:latin typeface="+mn-lt"/>
                <a:ea typeface="+mn-ea"/>
                <a:cs typeface="+mn-cs"/>
              </a:rPr>
              <a:t> * B</a:t>
            </a:r>
            <a:r>
              <a:rPr lang="pt-BR" sz="1200" b="1" i="1" kern="1200" baseline="30000" dirty="0" smtClean="0">
                <a:solidFill>
                  <a:schemeClr val="tx1"/>
                </a:solidFill>
                <a:effectLst/>
                <a:latin typeface="+mn-lt"/>
                <a:ea typeface="+mn-ea"/>
                <a:cs typeface="+mn-cs"/>
              </a:rPr>
              <a:t>1</a:t>
            </a:r>
            <a:endParaRPr lang="pt-BR"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EAB5788-CD9C-4C45-A2AC-66206D5540F0}" type="slidenum">
              <a:rPr lang="en-GB" smtClean="0"/>
              <a:t>20</a:t>
            </a:fld>
            <a:endParaRPr lang="en-GB"/>
          </a:p>
        </p:txBody>
      </p:sp>
    </p:spTree>
    <p:extLst>
      <p:ext uri="{BB962C8B-B14F-4D97-AF65-F5344CB8AC3E}">
        <p14:creationId xmlns:p14="http://schemas.microsoft.com/office/powerpoint/2010/main" val="2117251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3F2647B-13DA-4EF1-A6D2-85C9325CEA92}" type="datetimeFigureOut">
              <a:rPr lang="en-GB" smtClean="0"/>
              <a:t>26/01/2017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F1A840-35A0-4A28-8794-F821ECB339EC}" type="slidenum">
              <a:rPr lang="en-GB" smtClean="0"/>
              <a:t>‹#›</a:t>
            </a:fld>
            <a:endParaRPr lang="en-GB"/>
          </a:p>
        </p:txBody>
      </p:sp>
    </p:spTree>
    <p:extLst>
      <p:ext uri="{BB962C8B-B14F-4D97-AF65-F5344CB8AC3E}">
        <p14:creationId xmlns:p14="http://schemas.microsoft.com/office/powerpoint/2010/main" val="84292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3F2647B-13DA-4EF1-A6D2-85C9325CEA92}" type="datetimeFigureOut">
              <a:rPr lang="en-GB" smtClean="0"/>
              <a:t>26/01/2017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F1A840-35A0-4A28-8794-F821ECB339EC}" type="slidenum">
              <a:rPr lang="en-GB" smtClean="0"/>
              <a:t>‹#›</a:t>
            </a:fld>
            <a:endParaRPr lang="en-GB"/>
          </a:p>
        </p:txBody>
      </p:sp>
    </p:spTree>
    <p:extLst>
      <p:ext uri="{BB962C8B-B14F-4D97-AF65-F5344CB8AC3E}">
        <p14:creationId xmlns:p14="http://schemas.microsoft.com/office/powerpoint/2010/main" val="412078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3F2647B-13DA-4EF1-A6D2-85C9325CEA92}" type="datetimeFigureOut">
              <a:rPr lang="en-GB" smtClean="0"/>
              <a:t>26/01/2017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F1A840-35A0-4A28-8794-F821ECB339EC}" type="slidenum">
              <a:rPr lang="en-GB" smtClean="0"/>
              <a:t>‹#›</a:t>
            </a:fld>
            <a:endParaRPr lang="en-GB"/>
          </a:p>
        </p:txBody>
      </p:sp>
    </p:spTree>
    <p:extLst>
      <p:ext uri="{BB962C8B-B14F-4D97-AF65-F5344CB8AC3E}">
        <p14:creationId xmlns:p14="http://schemas.microsoft.com/office/powerpoint/2010/main" val="54521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3F2647B-13DA-4EF1-A6D2-85C9325CEA92}" type="datetimeFigureOut">
              <a:rPr lang="en-GB" smtClean="0"/>
              <a:t>26/01/2017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F1A840-35A0-4A28-8794-F821ECB339EC}" type="slidenum">
              <a:rPr lang="en-GB" smtClean="0"/>
              <a:t>‹#›</a:t>
            </a:fld>
            <a:endParaRPr lang="en-GB"/>
          </a:p>
        </p:txBody>
      </p:sp>
    </p:spTree>
    <p:extLst>
      <p:ext uri="{BB962C8B-B14F-4D97-AF65-F5344CB8AC3E}">
        <p14:creationId xmlns:p14="http://schemas.microsoft.com/office/powerpoint/2010/main" val="1761415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2647B-13DA-4EF1-A6D2-85C9325CEA92}" type="datetimeFigureOut">
              <a:rPr lang="en-GB" smtClean="0"/>
              <a:t>26/01/2017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F1A840-35A0-4A28-8794-F821ECB339EC}" type="slidenum">
              <a:rPr lang="en-GB" smtClean="0"/>
              <a:t>‹#›</a:t>
            </a:fld>
            <a:endParaRPr lang="en-GB"/>
          </a:p>
        </p:txBody>
      </p:sp>
    </p:spTree>
    <p:extLst>
      <p:ext uri="{BB962C8B-B14F-4D97-AF65-F5344CB8AC3E}">
        <p14:creationId xmlns:p14="http://schemas.microsoft.com/office/powerpoint/2010/main" val="418111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3F2647B-13DA-4EF1-A6D2-85C9325CEA92}" type="datetimeFigureOut">
              <a:rPr lang="en-GB" smtClean="0"/>
              <a:t>26/01/2017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F1A840-35A0-4A28-8794-F821ECB339EC}" type="slidenum">
              <a:rPr lang="en-GB" smtClean="0"/>
              <a:t>‹#›</a:t>
            </a:fld>
            <a:endParaRPr lang="en-GB"/>
          </a:p>
        </p:txBody>
      </p:sp>
    </p:spTree>
    <p:extLst>
      <p:ext uri="{BB962C8B-B14F-4D97-AF65-F5344CB8AC3E}">
        <p14:creationId xmlns:p14="http://schemas.microsoft.com/office/powerpoint/2010/main" val="414014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3F2647B-13DA-4EF1-A6D2-85C9325CEA92}" type="datetimeFigureOut">
              <a:rPr lang="en-GB" smtClean="0"/>
              <a:t>26/01/2017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F1A840-35A0-4A28-8794-F821ECB339EC}" type="slidenum">
              <a:rPr lang="en-GB" smtClean="0"/>
              <a:t>‹#›</a:t>
            </a:fld>
            <a:endParaRPr lang="en-GB"/>
          </a:p>
        </p:txBody>
      </p:sp>
    </p:spTree>
    <p:extLst>
      <p:ext uri="{BB962C8B-B14F-4D97-AF65-F5344CB8AC3E}">
        <p14:creationId xmlns:p14="http://schemas.microsoft.com/office/powerpoint/2010/main" val="358214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3F2647B-13DA-4EF1-A6D2-85C9325CEA92}" type="datetimeFigureOut">
              <a:rPr lang="en-GB" smtClean="0"/>
              <a:t>26/01/2017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F1A840-35A0-4A28-8794-F821ECB339EC}" type="slidenum">
              <a:rPr lang="en-GB" smtClean="0"/>
              <a:t>‹#›</a:t>
            </a:fld>
            <a:endParaRPr lang="en-GB"/>
          </a:p>
        </p:txBody>
      </p:sp>
    </p:spTree>
    <p:extLst>
      <p:ext uri="{BB962C8B-B14F-4D97-AF65-F5344CB8AC3E}">
        <p14:creationId xmlns:p14="http://schemas.microsoft.com/office/powerpoint/2010/main" val="96436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2647B-13DA-4EF1-A6D2-85C9325CEA92}" type="datetimeFigureOut">
              <a:rPr lang="en-GB" smtClean="0"/>
              <a:t>26/01/2017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F1A840-35A0-4A28-8794-F821ECB339EC}" type="slidenum">
              <a:rPr lang="en-GB" smtClean="0"/>
              <a:t>‹#›</a:t>
            </a:fld>
            <a:endParaRPr lang="en-GB"/>
          </a:p>
        </p:txBody>
      </p:sp>
    </p:spTree>
    <p:extLst>
      <p:ext uri="{BB962C8B-B14F-4D97-AF65-F5344CB8AC3E}">
        <p14:creationId xmlns:p14="http://schemas.microsoft.com/office/powerpoint/2010/main" val="68455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2647B-13DA-4EF1-A6D2-85C9325CEA92}" type="datetimeFigureOut">
              <a:rPr lang="en-GB" smtClean="0"/>
              <a:t>26/01/2017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F1A840-35A0-4A28-8794-F821ECB339EC}" type="slidenum">
              <a:rPr lang="en-GB" smtClean="0"/>
              <a:t>‹#›</a:t>
            </a:fld>
            <a:endParaRPr lang="en-GB"/>
          </a:p>
        </p:txBody>
      </p:sp>
    </p:spTree>
    <p:extLst>
      <p:ext uri="{BB962C8B-B14F-4D97-AF65-F5344CB8AC3E}">
        <p14:creationId xmlns:p14="http://schemas.microsoft.com/office/powerpoint/2010/main" val="145017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2647B-13DA-4EF1-A6D2-85C9325CEA92}" type="datetimeFigureOut">
              <a:rPr lang="en-GB" smtClean="0"/>
              <a:t>26/01/2017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F1A840-35A0-4A28-8794-F821ECB339EC}" type="slidenum">
              <a:rPr lang="en-GB" smtClean="0"/>
              <a:t>‹#›</a:t>
            </a:fld>
            <a:endParaRPr lang="en-GB"/>
          </a:p>
        </p:txBody>
      </p:sp>
    </p:spTree>
    <p:extLst>
      <p:ext uri="{BB962C8B-B14F-4D97-AF65-F5344CB8AC3E}">
        <p14:creationId xmlns:p14="http://schemas.microsoft.com/office/powerpoint/2010/main" val="530411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2647B-13DA-4EF1-A6D2-85C9325CEA92}" type="datetimeFigureOut">
              <a:rPr lang="en-GB" smtClean="0"/>
              <a:t>26/01/2017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F1A840-35A0-4A28-8794-F821ECB339EC}" type="slidenum">
              <a:rPr lang="en-GB" smtClean="0"/>
              <a:t>‹#›</a:t>
            </a:fld>
            <a:endParaRPr lang="en-GB"/>
          </a:p>
        </p:txBody>
      </p:sp>
    </p:spTree>
    <p:extLst>
      <p:ext uri="{BB962C8B-B14F-4D97-AF65-F5344CB8AC3E}">
        <p14:creationId xmlns:p14="http://schemas.microsoft.com/office/powerpoint/2010/main" val="976271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Comic Sans MS" panose="030F0702030302020204" pitchFamily="66" charset="0"/>
              </a:rPr>
              <a:t>Image Processing Algorithms</a:t>
            </a:r>
            <a:endParaRPr lang="en-GB" dirty="0">
              <a:latin typeface="Comic Sans MS" panose="030F0702030302020204" pitchFamily="66" charset="0"/>
            </a:endParaRPr>
          </a:p>
        </p:txBody>
      </p:sp>
      <p:sp>
        <p:nvSpPr>
          <p:cNvPr id="3" name="Subtitle 2"/>
          <p:cNvSpPr>
            <a:spLocks noGrp="1"/>
          </p:cNvSpPr>
          <p:nvPr>
            <p:ph type="subTitle" idx="1"/>
          </p:nvPr>
        </p:nvSpPr>
        <p:spPr/>
        <p:txBody>
          <a:bodyPr/>
          <a:lstStyle/>
          <a:p>
            <a:r>
              <a:rPr lang="en-GB" dirty="0" smtClean="0">
                <a:latin typeface="Comic Sans MS" panose="030F0702030302020204" pitchFamily="66" charset="0"/>
              </a:rPr>
              <a:t>By Joe </a:t>
            </a:r>
            <a:r>
              <a:rPr lang="en-GB" dirty="0" err="1" smtClean="0">
                <a:latin typeface="Comic Sans MS" panose="030F0702030302020204" pitchFamily="66" charset="0"/>
              </a:rPr>
              <a:t>Trobisch</a:t>
            </a:r>
            <a:endParaRPr lang="en-GB" dirty="0">
              <a:latin typeface="Comic Sans MS" panose="030F0702030302020204" pitchFamily="66" charset="0"/>
            </a:endParaRPr>
          </a:p>
        </p:txBody>
      </p:sp>
      <p:pic>
        <p:nvPicPr>
          <p:cNvPr id="1026" name="Picture 2" descr="Image result for pix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692696"/>
            <a:ext cx="1606845" cy="13899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pixel"/>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2218843" y="548680"/>
            <a:ext cx="1606845" cy="13899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pixel"/>
          <p:cNvPicPr>
            <a:picLocks noChangeAspect="1" noChangeArrowheads="1"/>
          </p:cNvPicPr>
          <p:nvPr/>
        </p:nvPicPr>
        <p:blipFill>
          <a:blip r:embed="rId6" cstate="print">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825688" y="664872"/>
            <a:ext cx="1606845" cy="138992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pixel"/>
          <p:cNvPicPr>
            <a:picLocks noChangeAspect="1" noChangeArrowheads="1"/>
          </p:cNvPicPr>
          <p:nvPr/>
        </p:nvPicPr>
        <p:blipFill>
          <a:blip r:embed="rId7" cstate="print">
            <a:extLst>
              <a:ext uri="{BEBA8EAE-BF5A-486C-A8C5-ECC9F3942E4B}">
                <a14:imgProps xmlns:a14="http://schemas.microsoft.com/office/drawing/2010/main">
                  <a14:imgLayer r:embed="rId5">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5432533" y="642472"/>
            <a:ext cx="1606845" cy="13899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pixel"/>
          <p:cNvPicPr>
            <a:picLocks noChangeAspect="1" noChangeArrowheads="1"/>
          </p:cNvPicPr>
          <p:nvPr/>
        </p:nvPicPr>
        <p:blipFill>
          <a:blip r:embed="rId8" cstate="print">
            <a:extLst>
              <a:ext uri="{BEBA8EAE-BF5A-486C-A8C5-ECC9F3942E4B}">
                <a14:imgProps xmlns:a14="http://schemas.microsoft.com/office/drawing/2010/main">
                  <a14:imgLayer r:embed="rId5">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7039378" y="642471"/>
            <a:ext cx="1606845" cy="138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948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omic Sans MS" panose="030F0702030302020204" pitchFamily="66" charset="0"/>
              </a:rPr>
              <a:t>Colour </a:t>
            </a:r>
            <a:r>
              <a:rPr lang="en-GB" dirty="0" smtClean="0">
                <a:latin typeface="Comic Sans MS" panose="030F0702030302020204" pitchFamily="66" charset="0"/>
              </a:rPr>
              <a:t>Invert Algorithm</a:t>
            </a:r>
            <a:endParaRPr lang="en-GB" dirty="0"/>
          </a:p>
        </p:txBody>
      </p:sp>
      <p:sp>
        <p:nvSpPr>
          <p:cNvPr id="3" name="Content Placeholder 2"/>
          <p:cNvSpPr>
            <a:spLocks noGrp="1"/>
          </p:cNvSpPr>
          <p:nvPr>
            <p:ph idx="1"/>
          </p:nvPr>
        </p:nvSpPr>
        <p:spPr/>
        <p:txBody>
          <a:bodyPr/>
          <a:lstStyle/>
          <a:p>
            <a:r>
              <a:rPr lang="en-GB" dirty="0" smtClean="0">
                <a:latin typeface="Comic Sans MS" panose="030F0702030302020204" pitchFamily="66" charset="0"/>
              </a:rPr>
              <a:t>To calculate the new colour ranges, simply take each colour value and subtract it from 255; the algorithm is shown below; </a:t>
            </a:r>
          </a:p>
          <a:p>
            <a:endParaRPr lang="en-GB" dirty="0" smtClean="0"/>
          </a:p>
          <a:p>
            <a:pPr marL="0" indent="0" algn="ctr">
              <a:buNone/>
            </a:pPr>
            <a:r>
              <a:rPr lang="pt-BR" dirty="0" smtClean="0">
                <a:solidFill>
                  <a:srgbClr val="FF0000"/>
                </a:solidFill>
                <a:latin typeface="Comic Sans MS" panose="030F0702030302020204" pitchFamily="66" charset="0"/>
              </a:rPr>
              <a:t>Red</a:t>
            </a:r>
            <a:r>
              <a:rPr lang="pt-BR" dirty="0" smtClean="0">
                <a:latin typeface="Comic Sans MS" panose="030F0702030302020204" pitchFamily="66" charset="0"/>
              </a:rPr>
              <a:t> </a:t>
            </a:r>
            <a:r>
              <a:rPr lang="pt-BR" dirty="0">
                <a:latin typeface="Comic Sans MS" panose="030F0702030302020204" pitchFamily="66" charset="0"/>
              </a:rPr>
              <a:t>= 255 – </a:t>
            </a:r>
            <a:r>
              <a:rPr lang="pt-BR" dirty="0" smtClean="0">
                <a:solidFill>
                  <a:srgbClr val="FF0000"/>
                </a:solidFill>
                <a:latin typeface="Comic Sans MS" panose="030F0702030302020204" pitchFamily="66" charset="0"/>
              </a:rPr>
              <a:t>Red (Current Value)</a:t>
            </a:r>
            <a:r>
              <a:rPr lang="pt-BR" dirty="0">
                <a:latin typeface="Comic Sans MS" panose="030F0702030302020204" pitchFamily="66" charset="0"/>
              </a:rPr>
              <a:t/>
            </a:r>
            <a:br>
              <a:rPr lang="pt-BR" dirty="0">
                <a:latin typeface="Comic Sans MS" panose="030F0702030302020204" pitchFamily="66" charset="0"/>
              </a:rPr>
            </a:br>
            <a:r>
              <a:rPr lang="pt-BR" dirty="0" smtClean="0">
                <a:solidFill>
                  <a:srgbClr val="00B050"/>
                </a:solidFill>
                <a:latin typeface="Comic Sans MS" panose="030F0702030302020204" pitchFamily="66" charset="0"/>
              </a:rPr>
              <a:t>Green</a:t>
            </a:r>
            <a:r>
              <a:rPr lang="pt-BR" dirty="0" smtClean="0">
                <a:latin typeface="Comic Sans MS" panose="030F0702030302020204" pitchFamily="66" charset="0"/>
              </a:rPr>
              <a:t> </a:t>
            </a:r>
            <a:r>
              <a:rPr lang="pt-BR" dirty="0">
                <a:latin typeface="Comic Sans MS" panose="030F0702030302020204" pitchFamily="66" charset="0"/>
              </a:rPr>
              <a:t>= 255 – </a:t>
            </a:r>
            <a:r>
              <a:rPr lang="pt-BR" dirty="0" smtClean="0">
                <a:solidFill>
                  <a:srgbClr val="00B050"/>
                </a:solidFill>
                <a:latin typeface="Comic Sans MS" panose="030F0702030302020204" pitchFamily="66" charset="0"/>
              </a:rPr>
              <a:t>Green (Current Value)</a:t>
            </a:r>
            <a:r>
              <a:rPr lang="pt-BR" dirty="0">
                <a:latin typeface="Comic Sans MS" panose="030F0702030302020204" pitchFamily="66" charset="0"/>
              </a:rPr>
              <a:t/>
            </a:r>
            <a:br>
              <a:rPr lang="pt-BR" dirty="0">
                <a:latin typeface="Comic Sans MS" panose="030F0702030302020204" pitchFamily="66" charset="0"/>
              </a:rPr>
            </a:br>
            <a:r>
              <a:rPr lang="pt-BR" dirty="0" smtClean="0">
                <a:solidFill>
                  <a:srgbClr val="0070C0"/>
                </a:solidFill>
                <a:latin typeface="Comic Sans MS" panose="030F0702030302020204" pitchFamily="66" charset="0"/>
              </a:rPr>
              <a:t>Blue </a:t>
            </a:r>
            <a:r>
              <a:rPr lang="pt-BR" dirty="0">
                <a:latin typeface="Comic Sans MS" panose="030F0702030302020204" pitchFamily="66" charset="0"/>
              </a:rPr>
              <a:t>= 255 – </a:t>
            </a:r>
            <a:r>
              <a:rPr lang="pt-BR" dirty="0" smtClean="0">
                <a:solidFill>
                  <a:srgbClr val="0070C0"/>
                </a:solidFill>
                <a:latin typeface="Comic Sans MS" panose="030F0702030302020204" pitchFamily="66" charset="0"/>
              </a:rPr>
              <a:t>Blue (Current Value)</a:t>
            </a:r>
            <a:endParaRPr lang="pt-BR" dirty="0">
              <a:solidFill>
                <a:srgbClr val="0070C0"/>
              </a:solidFill>
              <a:latin typeface="Comic Sans MS" panose="030F0702030302020204" pitchFamily="66" charset="0"/>
            </a:endParaRPr>
          </a:p>
          <a:p>
            <a:endParaRPr lang="en-GB" dirty="0" smtClean="0"/>
          </a:p>
          <a:p>
            <a:endParaRPr lang="en-GB" dirty="0"/>
          </a:p>
        </p:txBody>
      </p:sp>
    </p:spTree>
    <p:extLst>
      <p:ext uri="{BB962C8B-B14F-4D97-AF65-F5344CB8AC3E}">
        <p14:creationId xmlns:p14="http://schemas.microsoft.com/office/powerpoint/2010/main" val="4283249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mic Sans MS" panose="030F0702030302020204" pitchFamily="66" charset="0"/>
              </a:rPr>
              <a:t>Other Colour Inversions</a:t>
            </a:r>
            <a:endParaRPr lang="en-GB" dirty="0">
              <a:latin typeface="Comic Sans MS" panose="030F0702030302020204" pitchFamily="66" charset="0"/>
            </a:endParaRPr>
          </a:p>
        </p:txBody>
      </p:sp>
      <p:sp>
        <p:nvSpPr>
          <p:cNvPr id="3" name="Content Placeholder 2"/>
          <p:cNvSpPr>
            <a:spLocks noGrp="1"/>
          </p:cNvSpPr>
          <p:nvPr>
            <p:ph idx="1"/>
          </p:nvPr>
        </p:nvSpPr>
        <p:spPr/>
        <p:txBody>
          <a:bodyPr>
            <a:normAutofit fontScale="70000" lnSpcReduction="20000"/>
          </a:bodyPr>
          <a:lstStyle/>
          <a:p>
            <a:r>
              <a:rPr lang="pt-BR" dirty="0" smtClean="0">
                <a:latin typeface="Comic Sans MS" panose="030F0702030302020204" pitchFamily="66" charset="0"/>
              </a:rPr>
              <a:t>Blue Invert;</a:t>
            </a:r>
          </a:p>
          <a:p>
            <a:pPr marL="457200" lvl="1" indent="0">
              <a:buNone/>
            </a:pPr>
            <a:r>
              <a:rPr lang="pt-BR" dirty="0">
                <a:solidFill>
                  <a:srgbClr val="FF0000"/>
                </a:solidFill>
                <a:latin typeface="Comic Sans MS" panose="030F0702030302020204" pitchFamily="66" charset="0"/>
              </a:rPr>
              <a:t>Red</a:t>
            </a:r>
            <a:r>
              <a:rPr lang="pt-BR" dirty="0">
                <a:latin typeface="Comic Sans MS" panose="030F0702030302020204" pitchFamily="66" charset="0"/>
              </a:rPr>
              <a:t> = </a:t>
            </a:r>
            <a:r>
              <a:rPr lang="pt-BR" dirty="0" smtClean="0">
                <a:solidFill>
                  <a:srgbClr val="FF0000"/>
                </a:solidFill>
                <a:latin typeface="Comic Sans MS" panose="030F0702030302020204" pitchFamily="66" charset="0"/>
              </a:rPr>
              <a:t>Red</a:t>
            </a:r>
            <a:r>
              <a:rPr lang="pt-BR" dirty="0">
                <a:latin typeface="Comic Sans MS" panose="030F0702030302020204" pitchFamily="66" charset="0"/>
              </a:rPr>
              <a:t/>
            </a:r>
            <a:br>
              <a:rPr lang="pt-BR" dirty="0">
                <a:latin typeface="Comic Sans MS" panose="030F0702030302020204" pitchFamily="66" charset="0"/>
              </a:rPr>
            </a:br>
            <a:r>
              <a:rPr lang="pt-BR" dirty="0">
                <a:solidFill>
                  <a:srgbClr val="00B050"/>
                </a:solidFill>
                <a:latin typeface="Comic Sans MS" panose="030F0702030302020204" pitchFamily="66" charset="0"/>
              </a:rPr>
              <a:t>Green</a:t>
            </a:r>
            <a:r>
              <a:rPr lang="pt-BR" dirty="0">
                <a:latin typeface="Comic Sans MS" panose="030F0702030302020204" pitchFamily="66" charset="0"/>
              </a:rPr>
              <a:t> = </a:t>
            </a:r>
            <a:r>
              <a:rPr lang="pt-BR" dirty="0" smtClean="0">
                <a:solidFill>
                  <a:srgbClr val="00B050"/>
                </a:solidFill>
                <a:latin typeface="Comic Sans MS" panose="030F0702030302020204" pitchFamily="66" charset="0"/>
              </a:rPr>
              <a:t>Green</a:t>
            </a:r>
            <a:r>
              <a:rPr lang="pt-BR" dirty="0">
                <a:latin typeface="Comic Sans MS" panose="030F0702030302020204" pitchFamily="66" charset="0"/>
              </a:rPr>
              <a:t/>
            </a:r>
            <a:br>
              <a:rPr lang="pt-BR" dirty="0">
                <a:latin typeface="Comic Sans MS" panose="030F0702030302020204" pitchFamily="66" charset="0"/>
              </a:rPr>
            </a:br>
            <a:r>
              <a:rPr lang="pt-BR" dirty="0">
                <a:solidFill>
                  <a:srgbClr val="0070C0"/>
                </a:solidFill>
                <a:latin typeface="Comic Sans MS" panose="030F0702030302020204" pitchFamily="66" charset="0"/>
              </a:rPr>
              <a:t>Blue </a:t>
            </a:r>
            <a:r>
              <a:rPr lang="pt-BR" dirty="0">
                <a:latin typeface="Comic Sans MS" panose="030F0702030302020204" pitchFamily="66" charset="0"/>
              </a:rPr>
              <a:t>= 255 – </a:t>
            </a:r>
            <a:r>
              <a:rPr lang="pt-BR" dirty="0" smtClean="0">
                <a:solidFill>
                  <a:srgbClr val="0070C0"/>
                </a:solidFill>
                <a:latin typeface="Comic Sans MS" panose="030F0702030302020204" pitchFamily="66" charset="0"/>
              </a:rPr>
              <a:t>Blue</a:t>
            </a:r>
          </a:p>
          <a:p>
            <a:pPr marL="457200" lvl="1" indent="0">
              <a:buNone/>
            </a:pPr>
            <a:endParaRPr lang="pt-BR" dirty="0" smtClean="0">
              <a:solidFill>
                <a:srgbClr val="0070C0"/>
              </a:solidFill>
              <a:latin typeface="Comic Sans MS" panose="030F0702030302020204" pitchFamily="66" charset="0"/>
            </a:endParaRPr>
          </a:p>
          <a:p>
            <a:r>
              <a:rPr lang="pt-BR" dirty="0" smtClean="0">
                <a:latin typeface="Comic Sans MS" panose="030F0702030302020204" pitchFamily="66" charset="0"/>
              </a:rPr>
              <a:t>Green Invert</a:t>
            </a:r>
            <a:r>
              <a:rPr lang="pt-BR" dirty="0">
                <a:latin typeface="Comic Sans MS" panose="030F0702030302020204" pitchFamily="66" charset="0"/>
              </a:rPr>
              <a:t>;</a:t>
            </a:r>
          </a:p>
          <a:p>
            <a:pPr marL="457200" lvl="1" indent="0">
              <a:buNone/>
            </a:pPr>
            <a:r>
              <a:rPr lang="pt-BR" dirty="0">
                <a:solidFill>
                  <a:srgbClr val="FF0000"/>
                </a:solidFill>
                <a:latin typeface="Comic Sans MS" panose="030F0702030302020204" pitchFamily="66" charset="0"/>
              </a:rPr>
              <a:t>Red</a:t>
            </a:r>
            <a:r>
              <a:rPr lang="pt-BR" dirty="0">
                <a:latin typeface="Comic Sans MS" panose="030F0702030302020204" pitchFamily="66" charset="0"/>
              </a:rPr>
              <a:t> </a:t>
            </a:r>
            <a:r>
              <a:rPr lang="pt-BR" dirty="0" smtClean="0">
                <a:latin typeface="Comic Sans MS" panose="030F0702030302020204" pitchFamily="66" charset="0"/>
              </a:rPr>
              <a:t>= </a:t>
            </a:r>
            <a:r>
              <a:rPr lang="pt-BR" dirty="0" smtClean="0">
                <a:solidFill>
                  <a:srgbClr val="FF0000"/>
                </a:solidFill>
                <a:latin typeface="Comic Sans MS" panose="030F0702030302020204" pitchFamily="66" charset="0"/>
              </a:rPr>
              <a:t>Red</a:t>
            </a:r>
            <a:r>
              <a:rPr lang="pt-BR" dirty="0">
                <a:latin typeface="Comic Sans MS" panose="030F0702030302020204" pitchFamily="66" charset="0"/>
              </a:rPr>
              <a:t/>
            </a:r>
            <a:br>
              <a:rPr lang="pt-BR" dirty="0">
                <a:latin typeface="Comic Sans MS" panose="030F0702030302020204" pitchFamily="66" charset="0"/>
              </a:rPr>
            </a:br>
            <a:r>
              <a:rPr lang="pt-BR" dirty="0">
                <a:solidFill>
                  <a:srgbClr val="00B050"/>
                </a:solidFill>
                <a:latin typeface="Comic Sans MS" panose="030F0702030302020204" pitchFamily="66" charset="0"/>
              </a:rPr>
              <a:t>Green</a:t>
            </a:r>
            <a:r>
              <a:rPr lang="pt-BR" dirty="0">
                <a:latin typeface="Comic Sans MS" panose="030F0702030302020204" pitchFamily="66" charset="0"/>
              </a:rPr>
              <a:t> </a:t>
            </a:r>
            <a:r>
              <a:rPr lang="pt-BR" dirty="0" smtClean="0">
                <a:latin typeface="Comic Sans MS" panose="030F0702030302020204" pitchFamily="66" charset="0"/>
              </a:rPr>
              <a:t>= 255 - </a:t>
            </a:r>
            <a:r>
              <a:rPr lang="pt-BR" dirty="0" smtClean="0">
                <a:solidFill>
                  <a:srgbClr val="00B050"/>
                </a:solidFill>
                <a:latin typeface="Comic Sans MS" panose="030F0702030302020204" pitchFamily="66" charset="0"/>
              </a:rPr>
              <a:t>Green</a:t>
            </a:r>
            <a:r>
              <a:rPr lang="pt-BR" dirty="0">
                <a:latin typeface="Comic Sans MS" panose="030F0702030302020204" pitchFamily="66" charset="0"/>
              </a:rPr>
              <a:t/>
            </a:r>
            <a:br>
              <a:rPr lang="pt-BR" dirty="0">
                <a:latin typeface="Comic Sans MS" panose="030F0702030302020204" pitchFamily="66" charset="0"/>
              </a:rPr>
            </a:br>
            <a:r>
              <a:rPr lang="pt-BR" dirty="0">
                <a:solidFill>
                  <a:srgbClr val="0070C0"/>
                </a:solidFill>
                <a:latin typeface="Comic Sans MS" panose="030F0702030302020204" pitchFamily="66" charset="0"/>
              </a:rPr>
              <a:t>Blue </a:t>
            </a:r>
            <a:r>
              <a:rPr lang="pt-BR" dirty="0" smtClean="0">
                <a:latin typeface="Comic Sans MS" panose="030F0702030302020204" pitchFamily="66" charset="0"/>
              </a:rPr>
              <a:t>= </a:t>
            </a:r>
            <a:r>
              <a:rPr lang="pt-BR" dirty="0" smtClean="0">
                <a:solidFill>
                  <a:srgbClr val="0070C0"/>
                </a:solidFill>
                <a:latin typeface="Comic Sans MS" panose="030F0702030302020204" pitchFamily="66" charset="0"/>
              </a:rPr>
              <a:t>Blue</a:t>
            </a:r>
          </a:p>
          <a:p>
            <a:pPr marL="457200" lvl="1" indent="0">
              <a:buNone/>
            </a:pPr>
            <a:endParaRPr lang="pt-BR" dirty="0" smtClean="0">
              <a:solidFill>
                <a:srgbClr val="0070C0"/>
              </a:solidFill>
              <a:latin typeface="Comic Sans MS" panose="030F0702030302020204" pitchFamily="66" charset="0"/>
            </a:endParaRPr>
          </a:p>
          <a:p>
            <a:r>
              <a:rPr lang="pt-BR" dirty="0" smtClean="0">
                <a:latin typeface="Comic Sans MS" panose="030F0702030302020204" pitchFamily="66" charset="0"/>
              </a:rPr>
              <a:t>Red Invert</a:t>
            </a:r>
            <a:r>
              <a:rPr lang="pt-BR" dirty="0">
                <a:latin typeface="Comic Sans MS" panose="030F0702030302020204" pitchFamily="66" charset="0"/>
              </a:rPr>
              <a:t>;</a:t>
            </a:r>
          </a:p>
          <a:p>
            <a:pPr marL="457200" lvl="1" indent="0">
              <a:buNone/>
            </a:pPr>
            <a:r>
              <a:rPr lang="pt-BR" dirty="0">
                <a:solidFill>
                  <a:srgbClr val="FF0000"/>
                </a:solidFill>
                <a:latin typeface="Comic Sans MS" panose="030F0702030302020204" pitchFamily="66" charset="0"/>
              </a:rPr>
              <a:t>Red</a:t>
            </a:r>
            <a:r>
              <a:rPr lang="pt-BR" dirty="0">
                <a:latin typeface="Comic Sans MS" panose="030F0702030302020204" pitchFamily="66" charset="0"/>
              </a:rPr>
              <a:t> </a:t>
            </a:r>
            <a:r>
              <a:rPr lang="pt-BR" dirty="0" smtClean="0">
                <a:latin typeface="Comic Sans MS" panose="030F0702030302020204" pitchFamily="66" charset="0"/>
              </a:rPr>
              <a:t>= 255 - </a:t>
            </a:r>
            <a:r>
              <a:rPr lang="pt-BR" dirty="0">
                <a:solidFill>
                  <a:srgbClr val="FF0000"/>
                </a:solidFill>
                <a:latin typeface="Comic Sans MS" panose="030F0702030302020204" pitchFamily="66" charset="0"/>
              </a:rPr>
              <a:t>Red</a:t>
            </a:r>
            <a:r>
              <a:rPr lang="pt-BR" dirty="0">
                <a:latin typeface="Comic Sans MS" panose="030F0702030302020204" pitchFamily="66" charset="0"/>
              </a:rPr>
              <a:t/>
            </a:r>
            <a:br>
              <a:rPr lang="pt-BR" dirty="0">
                <a:latin typeface="Comic Sans MS" panose="030F0702030302020204" pitchFamily="66" charset="0"/>
              </a:rPr>
            </a:br>
            <a:r>
              <a:rPr lang="pt-BR" dirty="0">
                <a:solidFill>
                  <a:srgbClr val="00B050"/>
                </a:solidFill>
                <a:latin typeface="Comic Sans MS" panose="030F0702030302020204" pitchFamily="66" charset="0"/>
              </a:rPr>
              <a:t>Green</a:t>
            </a:r>
            <a:r>
              <a:rPr lang="pt-BR" dirty="0">
                <a:latin typeface="Comic Sans MS" panose="030F0702030302020204" pitchFamily="66" charset="0"/>
              </a:rPr>
              <a:t> = </a:t>
            </a:r>
            <a:r>
              <a:rPr lang="pt-BR" dirty="0">
                <a:solidFill>
                  <a:srgbClr val="00B050"/>
                </a:solidFill>
                <a:latin typeface="Comic Sans MS" panose="030F0702030302020204" pitchFamily="66" charset="0"/>
              </a:rPr>
              <a:t>Green</a:t>
            </a:r>
            <a:r>
              <a:rPr lang="pt-BR" dirty="0">
                <a:latin typeface="Comic Sans MS" panose="030F0702030302020204" pitchFamily="66" charset="0"/>
              </a:rPr>
              <a:t/>
            </a:r>
            <a:br>
              <a:rPr lang="pt-BR" dirty="0">
                <a:latin typeface="Comic Sans MS" panose="030F0702030302020204" pitchFamily="66" charset="0"/>
              </a:rPr>
            </a:br>
            <a:r>
              <a:rPr lang="pt-BR" dirty="0">
                <a:solidFill>
                  <a:srgbClr val="0070C0"/>
                </a:solidFill>
                <a:latin typeface="Comic Sans MS" panose="030F0702030302020204" pitchFamily="66" charset="0"/>
              </a:rPr>
              <a:t>Blue </a:t>
            </a:r>
            <a:r>
              <a:rPr lang="pt-BR" dirty="0" smtClean="0">
                <a:latin typeface="Comic Sans MS" panose="030F0702030302020204" pitchFamily="66" charset="0"/>
              </a:rPr>
              <a:t>= </a:t>
            </a:r>
            <a:r>
              <a:rPr lang="pt-BR" dirty="0">
                <a:solidFill>
                  <a:srgbClr val="0070C0"/>
                </a:solidFill>
                <a:latin typeface="Comic Sans MS" panose="030F0702030302020204" pitchFamily="66" charset="0"/>
              </a:rPr>
              <a:t>Blue</a:t>
            </a:r>
            <a:r>
              <a:rPr lang="pt-BR" dirty="0"/>
              <a:t/>
            </a:r>
            <a:br>
              <a:rPr lang="pt-BR" dirty="0"/>
            </a:br>
            <a:endParaRPr lang="en-GB" dirty="0"/>
          </a:p>
        </p:txBody>
      </p:sp>
    </p:spTree>
    <p:extLst>
      <p:ext uri="{BB962C8B-B14F-4D97-AF65-F5344CB8AC3E}">
        <p14:creationId xmlns:p14="http://schemas.microsoft.com/office/powerpoint/2010/main" val="2673670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mic Sans MS" panose="030F0702030302020204" pitchFamily="66" charset="0"/>
              </a:rPr>
              <a:t>More Colour </a:t>
            </a:r>
            <a:r>
              <a:rPr lang="en-GB" dirty="0">
                <a:latin typeface="Comic Sans MS" panose="030F0702030302020204" pitchFamily="66" charset="0"/>
              </a:rPr>
              <a:t>Inversions</a:t>
            </a:r>
            <a:endParaRPr lang="en-GB" dirty="0"/>
          </a:p>
        </p:txBody>
      </p:sp>
      <p:sp>
        <p:nvSpPr>
          <p:cNvPr id="3" name="Content Placeholder 2"/>
          <p:cNvSpPr>
            <a:spLocks noGrp="1"/>
          </p:cNvSpPr>
          <p:nvPr>
            <p:ph idx="1"/>
          </p:nvPr>
        </p:nvSpPr>
        <p:spPr/>
        <p:txBody>
          <a:bodyPr>
            <a:normAutofit fontScale="70000" lnSpcReduction="20000"/>
          </a:bodyPr>
          <a:lstStyle/>
          <a:p>
            <a:r>
              <a:rPr lang="pt-BR" dirty="0" smtClean="0">
                <a:latin typeface="Comic Sans MS" panose="030F0702030302020204" pitchFamily="66" charset="0"/>
              </a:rPr>
              <a:t>Blue Red </a:t>
            </a:r>
            <a:r>
              <a:rPr lang="pt-BR" dirty="0">
                <a:latin typeface="Comic Sans MS" panose="030F0702030302020204" pitchFamily="66" charset="0"/>
              </a:rPr>
              <a:t>Invert;</a:t>
            </a:r>
          </a:p>
          <a:p>
            <a:pPr marL="457200" lvl="1" indent="0">
              <a:buNone/>
            </a:pPr>
            <a:r>
              <a:rPr lang="pt-BR" dirty="0">
                <a:solidFill>
                  <a:srgbClr val="FF0000"/>
                </a:solidFill>
                <a:latin typeface="Comic Sans MS" panose="030F0702030302020204" pitchFamily="66" charset="0"/>
              </a:rPr>
              <a:t>Red</a:t>
            </a:r>
            <a:r>
              <a:rPr lang="pt-BR" dirty="0">
                <a:latin typeface="Comic Sans MS" panose="030F0702030302020204" pitchFamily="66" charset="0"/>
              </a:rPr>
              <a:t> </a:t>
            </a:r>
            <a:r>
              <a:rPr lang="pt-BR" dirty="0" smtClean="0">
                <a:latin typeface="Comic Sans MS" panose="030F0702030302020204" pitchFamily="66" charset="0"/>
              </a:rPr>
              <a:t>= 255 - </a:t>
            </a:r>
            <a:r>
              <a:rPr lang="pt-BR" dirty="0">
                <a:solidFill>
                  <a:srgbClr val="FF0000"/>
                </a:solidFill>
                <a:latin typeface="Comic Sans MS" panose="030F0702030302020204" pitchFamily="66" charset="0"/>
              </a:rPr>
              <a:t>Red</a:t>
            </a:r>
            <a:r>
              <a:rPr lang="pt-BR" dirty="0">
                <a:latin typeface="Comic Sans MS" panose="030F0702030302020204" pitchFamily="66" charset="0"/>
              </a:rPr>
              <a:t/>
            </a:r>
            <a:br>
              <a:rPr lang="pt-BR" dirty="0">
                <a:latin typeface="Comic Sans MS" panose="030F0702030302020204" pitchFamily="66" charset="0"/>
              </a:rPr>
            </a:br>
            <a:r>
              <a:rPr lang="pt-BR" dirty="0">
                <a:solidFill>
                  <a:srgbClr val="00B050"/>
                </a:solidFill>
                <a:latin typeface="Comic Sans MS" panose="030F0702030302020204" pitchFamily="66" charset="0"/>
              </a:rPr>
              <a:t>Green</a:t>
            </a:r>
            <a:r>
              <a:rPr lang="pt-BR" dirty="0">
                <a:latin typeface="Comic Sans MS" panose="030F0702030302020204" pitchFamily="66" charset="0"/>
              </a:rPr>
              <a:t> = </a:t>
            </a:r>
            <a:r>
              <a:rPr lang="pt-BR" dirty="0">
                <a:solidFill>
                  <a:srgbClr val="00B050"/>
                </a:solidFill>
                <a:latin typeface="Comic Sans MS" panose="030F0702030302020204" pitchFamily="66" charset="0"/>
              </a:rPr>
              <a:t>Green</a:t>
            </a:r>
            <a:r>
              <a:rPr lang="pt-BR" dirty="0">
                <a:latin typeface="Comic Sans MS" panose="030F0702030302020204" pitchFamily="66" charset="0"/>
              </a:rPr>
              <a:t/>
            </a:r>
            <a:br>
              <a:rPr lang="pt-BR" dirty="0">
                <a:latin typeface="Comic Sans MS" panose="030F0702030302020204" pitchFamily="66" charset="0"/>
              </a:rPr>
            </a:br>
            <a:r>
              <a:rPr lang="pt-BR" dirty="0">
                <a:solidFill>
                  <a:srgbClr val="0070C0"/>
                </a:solidFill>
                <a:latin typeface="Comic Sans MS" panose="030F0702030302020204" pitchFamily="66" charset="0"/>
              </a:rPr>
              <a:t>Blue </a:t>
            </a:r>
            <a:r>
              <a:rPr lang="pt-BR" dirty="0">
                <a:latin typeface="Comic Sans MS" panose="030F0702030302020204" pitchFamily="66" charset="0"/>
              </a:rPr>
              <a:t>= 255 – </a:t>
            </a:r>
            <a:r>
              <a:rPr lang="pt-BR" dirty="0">
                <a:solidFill>
                  <a:srgbClr val="0070C0"/>
                </a:solidFill>
                <a:latin typeface="Comic Sans MS" panose="030F0702030302020204" pitchFamily="66" charset="0"/>
              </a:rPr>
              <a:t>Blue</a:t>
            </a:r>
          </a:p>
          <a:p>
            <a:pPr marL="457200" lvl="1" indent="0">
              <a:buNone/>
            </a:pPr>
            <a:endParaRPr lang="pt-BR" dirty="0">
              <a:solidFill>
                <a:srgbClr val="0070C0"/>
              </a:solidFill>
              <a:latin typeface="Comic Sans MS" panose="030F0702030302020204" pitchFamily="66" charset="0"/>
            </a:endParaRPr>
          </a:p>
          <a:p>
            <a:r>
              <a:rPr lang="pt-BR" dirty="0" smtClean="0">
                <a:latin typeface="Comic Sans MS" panose="030F0702030302020204" pitchFamily="66" charset="0"/>
              </a:rPr>
              <a:t>Blue Green </a:t>
            </a:r>
            <a:r>
              <a:rPr lang="pt-BR" dirty="0">
                <a:latin typeface="Comic Sans MS" panose="030F0702030302020204" pitchFamily="66" charset="0"/>
              </a:rPr>
              <a:t>Invert;</a:t>
            </a:r>
          </a:p>
          <a:p>
            <a:pPr marL="457200" lvl="1" indent="0">
              <a:buNone/>
            </a:pPr>
            <a:r>
              <a:rPr lang="pt-BR" dirty="0">
                <a:solidFill>
                  <a:srgbClr val="FF0000"/>
                </a:solidFill>
                <a:latin typeface="Comic Sans MS" panose="030F0702030302020204" pitchFamily="66" charset="0"/>
              </a:rPr>
              <a:t>Red</a:t>
            </a:r>
            <a:r>
              <a:rPr lang="pt-BR" dirty="0">
                <a:latin typeface="Comic Sans MS" panose="030F0702030302020204" pitchFamily="66" charset="0"/>
              </a:rPr>
              <a:t> = </a:t>
            </a:r>
            <a:r>
              <a:rPr lang="pt-BR" dirty="0">
                <a:solidFill>
                  <a:srgbClr val="FF0000"/>
                </a:solidFill>
                <a:latin typeface="Comic Sans MS" panose="030F0702030302020204" pitchFamily="66" charset="0"/>
              </a:rPr>
              <a:t>Red</a:t>
            </a:r>
            <a:r>
              <a:rPr lang="pt-BR" dirty="0">
                <a:latin typeface="Comic Sans MS" panose="030F0702030302020204" pitchFamily="66" charset="0"/>
              </a:rPr>
              <a:t/>
            </a:r>
            <a:br>
              <a:rPr lang="pt-BR" dirty="0">
                <a:latin typeface="Comic Sans MS" panose="030F0702030302020204" pitchFamily="66" charset="0"/>
              </a:rPr>
            </a:br>
            <a:r>
              <a:rPr lang="pt-BR" dirty="0">
                <a:solidFill>
                  <a:srgbClr val="00B050"/>
                </a:solidFill>
                <a:latin typeface="Comic Sans MS" panose="030F0702030302020204" pitchFamily="66" charset="0"/>
              </a:rPr>
              <a:t>Green</a:t>
            </a:r>
            <a:r>
              <a:rPr lang="pt-BR" dirty="0">
                <a:latin typeface="Comic Sans MS" panose="030F0702030302020204" pitchFamily="66" charset="0"/>
              </a:rPr>
              <a:t> = 255 - </a:t>
            </a:r>
            <a:r>
              <a:rPr lang="pt-BR" dirty="0">
                <a:solidFill>
                  <a:srgbClr val="00B050"/>
                </a:solidFill>
                <a:latin typeface="Comic Sans MS" panose="030F0702030302020204" pitchFamily="66" charset="0"/>
              </a:rPr>
              <a:t>Green</a:t>
            </a:r>
            <a:r>
              <a:rPr lang="pt-BR" dirty="0">
                <a:latin typeface="Comic Sans MS" panose="030F0702030302020204" pitchFamily="66" charset="0"/>
              </a:rPr>
              <a:t/>
            </a:r>
            <a:br>
              <a:rPr lang="pt-BR" dirty="0">
                <a:latin typeface="Comic Sans MS" panose="030F0702030302020204" pitchFamily="66" charset="0"/>
              </a:rPr>
            </a:br>
            <a:r>
              <a:rPr lang="pt-BR" dirty="0">
                <a:solidFill>
                  <a:srgbClr val="0070C0"/>
                </a:solidFill>
                <a:latin typeface="Comic Sans MS" panose="030F0702030302020204" pitchFamily="66" charset="0"/>
              </a:rPr>
              <a:t>Blue </a:t>
            </a:r>
            <a:r>
              <a:rPr lang="pt-BR" dirty="0" smtClean="0">
                <a:latin typeface="Comic Sans MS" panose="030F0702030302020204" pitchFamily="66" charset="0"/>
              </a:rPr>
              <a:t>= 255 - </a:t>
            </a:r>
            <a:r>
              <a:rPr lang="pt-BR" dirty="0" smtClean="0">
                <a:solidFill>
                  <a:srgbClr val="0070C0"/>
                </a:solidFill>
                <a:latin typeface="Comic Sans MS" panose="030F0702030302020204" pitchFamily="66" charset="0"/>
              </a:rPr>
              <a:t>Blue</a:t>
            </a:r>
            <a:endParaRPr lang="pt-BR" dirty="0">
              <a:solidFill>
                <a:srgbClr val="0070C0"/>
              </a:solidFill>
              <a:latin typeface="Comic Sans MS" panose="030F0702030302020204" pitchFamily="66" charset="0"/>
            </a:endParaRPr>
          </a:p>
          <a:p>
            <a:pPr marL="457200" lvl="1" indent="0">
              <a:buNone/>
            </a:pPr>
            <a:endParaRPr lang="pt-BR" dirty="0">
              <a:solidFill>
                <a:srgbClr val="0070C0"/>
              </a:solidFill>
              <a:latin typeface="Comic Sans MS" panose="030F0702030302020204" pitchFamily="66" charset="0"/>
            </a:endParaRPr>
          </a:p>
          <a:p>
            <a:r>
              <a:rPr lang="pt-BR" dirty="0" smtClean="0">
                <a:latin typeface="Comic Sans MS" panose="030F0702030302020204" pitchFamily="66" charset="0"/>
              </a:rPr>
              <a:t>Red Green </a:t>
            </a:r>
            <a:r>
              <a:rPr lang="pt-BR" dirty="0">
                <a:latin typeface="Comic Sans MS" panose="030F0702030302020204" pitchFamily="66" charset="0"/>
              </a:rPr>
              <a:t>Invert;</a:t>
            </a:r>
          </a:p>
          <a:p>
            <a:pPr marL="457200" lvl="1" indent="0">
              <a:buNone/>
            </a:pPr>
            <a:r>
              <a:rPr lang="pt-BR" dirty="0">
                <a:solidFill>
                  <a:srgbClr val="FF0000"/>
                </a:solidFill>
                <a:latin typeface="Comic Sans MS" panose="030F0702030302020204" pitchFamily="66" charset="0"/>
              </a:rPr>
              <a:t>Red</a:t>
            </a:r>
            <a:r>
              <a:rPr lang="pt-BR" dirty="0">
                <a:latin typeface="Comic Sans MS" panose="030F0702030302020204" pitchFamily="66" charset="0"/>
              </a:rPr>
              <a:t> = 255 - </a:t>
            </a:r>
            <a:r>
              <a:rPr lang="pt-BR" dirty="0">
                <a:solidFill>
                  <a:srgbClr val="FF0000"/>
                </a:solidFill>
                <a:latin typeface="Comic Sans MS" panose="030F0702030302020204" pitchFamily="66" charset="0"/>
              </a:rPr>
              <a:t>Red</a:t>
            </a:r>
            <a:r>
              <a:rPr lang="pt-BR" dirty="0">
                <a:latin typeface="Comic Sans MS" panose="030F0702030302020204" pitchFamily="66" charset="0"/>
              </a:rPr>
              <a:t/>
            </a:r>
            <a:br>
              <a:rPr lang="pt-BR" dirty="0">
                <a:latin typeface="Comic Sans MS" panose="030F0702030302020204" pitchFamily="66" charset="0"/>
              </a:rPr>
            </a:br>
            <a:r>
              <a:rPr lang="pt-BR" dirty="0">
                <a:solidFill>
                  <a:srgbClr val="00B050"/>
                </a:solidFill>
                <a:latin typeface="Comic Sans MS" panose="030F0702030302020204" pitchFamily="66" charset="0"/>
              </a:rPr>
              <a:t>Green</a:t>
            </a:r>
            <a:r>
              <a:rPr lang="pt-BR" dirty="0">
                <a:latin typeface="Comic Sans MS" panose="030F0702030302020204" pitchFamily="66" charset="0"/>
              </a:rPr>
              <a:t> </a:t>
            </a:r>
            <a:r>
              <a:rPr lang="pt-BR" dirty="0" smtClean="0">
                <a:latin typeface="Comic Sans MS" panose="030F0702030302020204" pitchFamily="66" charset="0"/>
              </a:rPr>
              <a:t>= 255 - </a:t>
            </a:r>
            <a:r>
              <a:rPr lang="pt-BR" dirty="0">
                <a:solidFill>
                  <a:srgbClr val="00B050"/>
                </a:solidFill>
                <a:latin typeface="Comic Sans MS" panose="030F0702030302020204" pitchFamily="66" charset="0"/>
              </a:rPr>
              <a:t>Green</a:t>
            </a:r>
            <a:r>
              <a:rPr lang="pt-BR" dirty="0">
                <a:latin typeface="Comic Sans MS" panose="030F0702030302020204" pitchFamily="66" charset="0"/>
              </a:rPr>
              <a:t/>
            </a:r>
            <a:br>
              <a:rPr lang="pt-BR" dirty="0">
                <a:latin typeface="Comic Sans MS" panose="030F0702030302020204" pitchFamily="66" charset="0"/>
              </a:rPr>
            </a:br>
            <a:r>
              <a:rPr lang="pt-BR" dirty="0">
                <a:solidFill>
                  <a:srgbClr val="0070C0"/>
                </a:solidFill>
                <a:latin typeface="Comic Sans MS" panose="030F0702030302020204" pitchFamily="66" charset="0"/>
              </a:rPr>
              <a:t>Blue </a:t>
            </a:r>
            <a:r>
              <a:rPr lang="pt-BR" dirty="0">
                <a:latin typeface="Comic Sans MS" panose="030F0702030302020204" pitchFamily="66" charset="0"/>
              </a:rPr>
              <a:t>= </a:t>
            </a:r>
            <a:r>
              <a:rPr lang="pt-BR" dirty="0">
                <a:solidFill>
                  <a:srgbClr val="0070C0"/>
                </a:solidFill>
                <a:latin typeface="Comic Sans MS" panose="030F0702030302020204" pitchFamily="66" charset="0"/>
              </a:rPr>
              <a:t>Blue</a:t>
            </a:r>
            <a:r>
              <a:rPr lang="pt-BR" dirty="0"/>
              <a:t/>
            </a:r>
            <a:br>
              <a:rPr lang="pt-BR" dirty="0"/>
            </a:br>
            <a:endParaRPr lang="en-GB" dirty="0"/>
          </a:p>
          <a:p>
            <a:endParaRPr lang="en-GB" dirty="0"/>
          </a:p>
        </p:txBody>
      </p:sp>
      <p:pic>
        <p:nvPicPr>
          <p:cNvPr id="2050" name="Picture 2" descr="Image result for colour inve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552282"/>
            <a:ext cx="3168352" cy="450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70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260648"/>
            <a:ext cx="8229600" cy="1143000"/>
          </a:xfrm>
        </p:spPr>
        <p:txBody>
          <a:bodyPr/>
          <a:lstStyle/>
          <a:p>
            <a:r>
              <a:rPr lang="en-GB" dirty="0" smtClean="0">
                <a:latin typeface="Comic Sans MS" panose="030F0702030302020204" pitchFamily="66" charset="0"/>
              </a:rPr>
              <a:t>Threshold / Black &amp; White </a:t>
            </a:r>
            <a:endParaRPr lang="en-GB" dirty="0">
              <a:latin typeface="Comic Sans MS" panose="030F0702030302020204" pitchFamily="66" charset="0"/>
            </a:endParaRPr>
          </a:p>
        </p:txBody>
      </p:sp>
      <p:sp>
        <p:nvSpPr>
          <p:cNvPr id="3" name="Content Placeholder 2"/>
          <p:cNvSpPr>
            <a:spLocks noGrp="1"/>
          </p:cNvSpPr>
          <p:nvPr>
            <p:ph idx="1"/>
          </p:nvPr>
        </p:nvSpPr>
        <p:spPr/>
        <p:txBody>
          <a:bodyPr>
            <a:normAutofit fontScale="92500" lnSpcReduction="10000"/>
          </a:bodyPr>
          <a:lstStyle/>
          <a:p>
            <a:r>
              <a:rPr lang="en-GB" dirty="0" smtClean="0">
                <a:latin typeface="Comic Sans MS" panose="030F0702030302020204" pitchFamily="66" charset="0"/>
              </a:rPr>
              <a:t>A ‘threshold’ effect is a common name for making an image black and white</a:t>
            </a:r>
          </a:p>
          <a:p>
            <a:endParaRPr lang="en-GB" dirty="0" smtClean="0">
              <a:latin typeface="Comic Sans MS" panose="030F0702030302020204" pitchFamily="66" charset="0"/>
            </a:endParaRPr>
          </a:p>
          <a:p>
            <a:r>
              <a:rPr lang="en-GB" dirty="0" smtClean="0">
                <a:latin typeface="Comic Sans MS" panose="030F0702030302020204" pitchFamily="66" charset="0"/>
              </a:rPr>
              <a:t>The threshold algorithm changes the colour values (</a:t>
            </a:r>
            <a:r>
              <a:rPr lang="en-GB" dirty="0" smtClean="0">
                <a:solidFill>
                  <a:srgbClr val="FF0000"/>
                </a:solidFill>
                <a:latin typeface="Comic Sans MS" panose="030F0702030302020204" pitchFamily="66" charset="0"/>
              </a:rPr>
              <a:t>R</a:t>
            </a:r>
            <a:r>
              <a:rPr lang="en-GB" dirty="0" smtClean="0">
                <a:solidFill>
                  <a:srgbClr val="00B050"/>
                </a:solidFill>
                <a:latin typeface="Comic Sans MS" panose="030F0702030302020204" pitchFamily="66" charset="0"/>
              </a:rPr>
              <a:t>G</a:t>
            </a:r>
            <a:r>
              <a:rPr lang="en-GB" dirty="0" smtClean="0">
                <a:solidFill>
                  <a:srgbClr val="0070C0"/>
                </a:solidFill>
                <a:latin typeface="Comic Sans MS" panose="030F0702030302020204" pitchFamily="66" charset="0"/>
              </a:rPr>
              <a:t>B</a:t>
            </a:r>
            <a:r>
              <a:rPr lang="en-GB" dirty="0" smtClean="0">
                <a:latin typeface="Comic Sans MS" panose="030F0702030302020204" pitchFamily="66" charset="0"/>
              </a:rPr>
              <a:t>) of each pixel to either 0 or 255 based on their current value</a:t>
            </a:r>
          </a:p>
          <a:p>
            <a:endParaRPr lang="en-GB" dirty="0" smtClean="0">
              <a:latin typeface="Comic Sans MS" panose="030F0702030302020204" pitchFamily="66" charset="0"/>
            </a:endParaRPr>
          </a:p>
          <a:p>
            <a:r>
              <a:rPr lang="en-GB" dirty="0" smtClean="0">
                <a:latin typeface="Comic Sans MS" panose="030F0702030302020204" pitchFamily="66" charset="0"/>
              </a:rPr>
              <a:t>This results in a pixel being black (0,0,0) or white (255,255,255)</a:t>
            </a:r>
          </a:p>
          <a:p>
            <a:endParaRPr lang="en-GB" dirty="0"/>
          </a:p>
        </p:txBody>
      </p:sp>
      <p:pic>
        <p:nvPicPr>
          <p:cNvPr id="5" name="Picture 2" descr="Image result for pixel"/>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7380310" y="116632"/>
            <a:ext cx="1606845" cy="138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770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mic Sans MS" panose="030F0702030302020204" pitchFamily="66" charset="0"/>
              </a:rPr>
              <a:t>Threshold Algorithm</a:t>
            </a:r>
            <a:endParaRPr lang="en-GB" dirty="0">
              <a:latin typeface="Comic Sans MS" panose="030F0702030302020204" pitchFamily="66" charset="0"/>
            </a:endParaRPr>
          </a:p>
        </p:txBody>
      </p:sp>
      <p:sp>
        <p:nvSpPr>
          <p:cNvPr id="3" name="Content Placeholder 2"/>
          <p:cNvSpPr>
            <a:spLocks noGrp="1"/>
          </p:cNvSpPr>
          <p:nvPr>
            <p:ph idx="1"/>
          </p:nvPr>
        </p:nvSpPr>
        <p:spPr/>
        <p:txBody>
          <a:bodyPr>
            <a:normAutofit fontScale="85000" lnSpcReduction="20000"/>
          </a:bodyPr>
          <a:lstStyle/>
          <a:p>
            <a:r>
              <a:rPr lang="en-GB" dirty="0">
                <a:latin typeface="Comic Sans MS" panose="030F0702030302020204" pitchFamily="66" charset="0"/>
              </a:rPr>
              <a:t>The ‘threshold’ is generally set </a:t>
            </a:r>
            <a:r>
              <a:rPr lang="en-GB" dirty="0" smtClean="0">
                <a:latin typeface="Comic Sans MS" panose="030F0702030302020204" pitchFamily="66" charset="0"/>
              </a:rPr>
              <a:t>to the midway point, which is 127.5</a:t>
            </a:r>
            <a:endParaRPr lang="en-GB" dirty="0">
              <a:latin typeface="Comic Sans MS" panose="030F0702030302020204" pitchFamily="66" charset="0"/>
            </a:endParaRPr>
          </a:p>
          <a:p>
            <a:pPr marL="0" indent="0" algn="ctr">
              <a:buNone/>
            </a:pPr>
            <a:endParaRPr lang="en-GB" dirty="0" smtClean="0">
              <a:latin typeface="Comic Sans MS" panose="030F0702030302020204" pitchFamily="66" charset="0"/>
            </a:endParaRPr>
          </a:p>
          <a:p>
            <a:pPr marL="0" indent="0">
              <a:buNone/>
            </a:pPr>
            <a:r>
              <a:rPr lang="en-GB" dirty="0" smtClean="0">
                <a:latin typeface="Comic Sans MS" panose="030F0702030302020204" pitchFamily="66" charset="0"/>
              </a:rPr>
              <a:t>If </a:t>
            </a:r>
            <a:r>
              <a:rPr lang="en-GB" dirty="0">
                <a:solidFill>
                  <a:srgbClr val="0070C0"/>
                </a:solidFill>
                <a:latin typeface="Comic Sans MS" panose="030F0702030302020204" pitchFamily="66" charset="0"/>
              </a:rPr>
              <a:t>Blue</a:t>
            </a:r>
            <a:r>
              <a:rPr lang="en-GB" dirty="0">
                <a:solidFill>
                  <a:srgbClr val="FF0000"/>
                </a:solidFill>
                <a:latin typeface="Comic Sans MS" panose="030F0702030302020204" pitchFamily="66" charset="0"/>
              </a:rPr>
              <a:t> </a:t>
            </a:r>
            <a:r>
              <a:rPr lang="en-GB" dirty="0" smtClean="0">
                <a:latin typeface="Comic Sans MS" panose="030F0702030302020204" pitchFamily="66" charset="0"/>
              </a:rPr>
              <a:t>&lt; 128 Then </a:t>
            </a:r>
          </a:p>
          <a:p>
            <a:pPr marL="0" indent="0">
              <a:buNone/>
            </a:pPr>
            <a:r>
              <a:rPr lang="en-GB" dirty="0" smtClean="0">
                <a:solidFill>
                  <a:srgbClr val="FF0000"/>
                </a:solidFill>
                <a:latin typeface="Comic Sans MS" panose="030F0702030302020204" pitchFamily="66" charset="0"/>
              </a:rPr>
              <a:t>	</a:t>
            </a:r>
            <a:r>
              <a:rPr lang="en-GB" dirty="0" smtClean="0">
                <a:solidFill>
                  <a:srgbClr val="0070C0"/>
                </a:solidFill>
                <a:latin typeface="Comic Sans MS" panose="030F0702030302020204" pitchFamily="66" charset="0"/>
              </a:rPr>
              <a:t>Blue</a:t>
            </a:r>
            <a:r>
              <a:rPr lang="en-GB" dirty="0" smtClean="0">
                <a:solidFill>
                  <a:srgbClr val="FF0000"/>
                </a:solidFill>
                <a:latin typeface="Comic Sans MS" panose="030F0702030302020204" pitchFamily="66" charset="0"/>
              </a:rPr>
              <a:t> </a:t>
            </a:r>
            <a:r>
              <a:rPr lang="en-GB" dirty="0" smtClean="0">
                <a:latin typeface="Comic Sans MS" panose="030F0702030302020204" pitchFamily="66" charset="0"/>
              </a:rPr>
              <a:t>=</a:t>
            </a:r>
            <a:r>
              <a:rPr lang="en-GB" dirty="0" smtClean="0">
                <a:solidFill>
                  <a:srgbClr val="FF0000"/>
                </a:solidFill>
                <a:latin typeface="Comic Sans MS" panose="030F0702030302020204" pitchFamily="66" charset="0"/>
              </a:rPr>
              <a:t> </a:t>
            </a:r>
            <a:r>
              <a:rPr lang="en-GB" dirty="0" smtClean="0">
                <a:latin typeface="Comic Sans MS" panose="030F0702030302020204" pitchFamily="66" charset="0"/>
              </a:rPr>
              <a:t>0 </a:t>
            </a:r>
          </a:p>
          <a:p>
            <a:pPr marL="0" indent="0">
              <a:buNone/>
            </a:pPr>
            <a:r>
              <a:rPr lang="en-GB" dirty="0" smtClean="0">
                <a:solidFill>
                  <a:srgbClr val="FF0000"/>
                </a:solidFill>
                <a:latin typeface="Comic Sans MS" panose="030F0702030302020204" pitchFamily="66" charset="0"/>
              </a:rPr>
              <a:t>	</a:t>
            </a:r>
            <a:r>
              <a:rPr lang="en-GB" dirty="0" smtClean="0">
                <a:solidFill>
                  <a:srgbClr val="00B050"/>
                </a:solidFill>
                <a:latin typeface="Comic Sans MS" panose="030F0702030302020204" pitchFamily="66" charset="0"/>
              </a:rPr>
              <a:t>Green</a:t>
            </a:r>
            <a:r>
              <a:rPr lang="en-GB" dirty="0" smtClean="0">
                <a:solidFill>
                  <a:srgbClr val="FF0000"/>
                </a:solidFill>
                <a:latin typeface="Comic Sans MS" panose="030F0702030302020204" pitchFamily="66" charset="0"/>
              </a:rPr>
              <a:t> </a:t>
            </a:r>
            <a:r>
              <a:rPr lang="en-GB" dirty="0" smtClean="0">
                <a:latin typeface="Comic Sans MS" panose="030F0702030302020204" pitchFamily="66" charset="0"/>
              </a:rPr>
              <a:t>=</a:t>
            </a:r>
            <a:r>
              <a:rPr lang="en-GB" dirty="0" smtClean="0">
                <a:solidFill>
                  <a:srgbClr val="FF0000"/>
                </a:solidFill>
                <a:latin typeface="Comic Sans MS" panose="030F0702030302020204" pitchFamily="66" charset="0"/>
              </a:rPr>
              <a:t> </a:t>
            </a:r>
            <a:r>
              <a:rPr lang="en-GB" dirty="0">
                <a:latin typeface="Comic Sans MS" panose="030F0702030302020204" pitchFamily="66" charset="0"/>
              </a:rPr>
              <a:t>0 </a:t>
            </a:r>
          </a:p>
          <a:p>
            <a:pPr marL="0" indent="0">
              <a:buNone/>
            </a:pPr>
            <a:r>
              <a:rPr lang="en-GB" dirty="0" smtClean="0">
                <a:solidFill>
                  <a:srgbClr val="FF0000"/>
                </a:solidFill>
                <a:latin typeface="Comic Sans MS" panose="030F0702030302020204" pitchFamily="66" charset="0"/>
              </a:rPr>
              <a:t>	Red </a:t>
            </a:r>
            <a:r>
              <a:rPr lang="en-GB" dirty="0">
                <a:latin typeface="Comic Sans MS" panose="030F0702030302020204" pitchFamily="66" charset="0"/>
              </a:rPr>
              <a:t>=</a:t>
            </a:r>
            <a:r>
              <a:rPr lang="en-GB" dirty="0">
                <a:solidFill>
                  <a:srgbClr val="FF0000"/>
                </a:solidFill>
                <a:latin typeface="Comic Sans MS" panose="030F0702030302020204" pitchFamily="66" charset="0"/>
              </a:rPr>
              <a:t> </a:t>
            </a:r>
            <a:r>
              <a:rPr lang="en-GB" dirty="0">
                <a:latin typeface="Comic Sans MS" panose="030F0702030302020204" pitchFamily="66" charset="0"/>
              </a:rPr>
              <a:t>0 </a:t>
            </a:r>
          </a:p>
          <a:p>
            <a:pPr marL="0" indent="0">
              <a:buNone/>
            </a:pPr>
            <a:r>
              <a:rPr lang="en-GB" dirty="0" smtClean="0">
                <a:latin typeface="Comic Sans MS" panose="030F0702030302020204" pitchFamily="66" charset="0"/>
              </a:rPr>
              <a:t>Else </a:t>
            </a:r>
          </a:p>
          <a:p>
            <a:pPr marL="0" indent="0">
              <a:buNone/>
            </a:pPr>
            <a:r>
              <a:rPr lang="en-GB" dirty="0">
                <a:solidFill>
                  <a:srgbClr val="0070C0"/>
                </a:solidFill>
                <a:latin typeface="Comic Sans MS" panose="030F0702030302020204" pitchFamily="66" charset="0"/>
              </a:rPr>
              <a:t>	</a:t>
            </a:r>
            <a:r>
              <a:rPr lang="en-GB" dirty="0" smtClean="0">
                <a:solidFill>
                  <a:srgbClr val="0070C0"/>
                </a:solidFill>
                <a:latin typeface="Comic Sans MS" panose="030F0702030302020204" pitchFamily="66" charset="0"/>
              </a:rPr>
              <a:t>Blue</a:t>
            </a:r>
            <a:r>
              <a:rPr lang="en-GB" dirty="0" smtClean="0">
                <a:solidFill>
                  <a:srgbClr val="FF0000"/>
                </a:solidFill>
                <a:latin typeface="Comic Sans MS" panose="030F0702030302020204" pitchFamily="66" charset="0"/>
              </a:rPr>
              <a:t> </a:t>
            </a:r>
            <a:r>
              <a:rPr lang="en-GB" dirty="0" smtClean="0">
                <a:latin typeface="Comic Sans MS" panose="030F0702030302020204" pitchFamily="66" charset="0"/>
              </a:rPr>
              <a:t>=</a:t>
            </a:r>
            <a:r>
              <a:rPr lang="en-GB" dirty="0" smtClean="0">
                <a:solidFill>
                  <a:srgbClr val="FF0000"/>
                </a:solidFill>
                <a:latin typeface="Comic Sans MS" panose="030F0702030302020204" pitchFamily="66" charset="0"/>
              </a:rPr>
              <a:t> </a:t>
            </a:r>
            <a:r>
              <a:rPr lang="en-GB" dirty="0">
                <a:latin typeface="Comic Sans MS" panose="030F0702030302020204" pitchFamily="66" charset="0"/>
              </a:rPr>
              <a:t>255</a:t>
            </a:r>
          </a:p>
          <a:p>
            <a:pPr marL="0" indent="0">
              <a:buNone/>
            </a:pPr>
            <a:r>
              <a:rPr lang="en-GB" dirty="0" smtClean="0">
                <a:solidFill>
                  <a:srgbClr val="0070C0"/>
                </a:solidFill>
                <a:latin typeface="Comic Sans MS" panose="030F0702030302020204" pitchFamily="66" charset="0"/>
              </a:rPr>
              <a:t>	</a:t>
            </a:r>
            <a:r>
              <a:rPr lang="en-GB" dirty="0" smtClean="0">
                <a:solidFill>
                  <a:srgbClr val="00B050"/>
                </a:solidFill>
                <a:latin typeface="Comic Sans MS" panose="030F0702030302020204" pitchFamily="66" charset="0"/>
              </a:rPr>
              <a:t>Green</a:t>
            </a:r>
            <a:r>
              <a:rPr lang="en-GB" dirty="0" smtClean="0">
                <a:solidFill>
                  <a:srgbClr val="FF0000"/>
                </a:solidFill>
                <a:latin typeface="Comic Sans MS" panose="030F0702030302020204" pitchFamily="66" charset="0"/>
              </a:rPr>
              <a:t> </a:t>
            </a:r>
            <a:r>
              <a:rPr lang="en-GB" dirty="0" smtClean="0">
                <a:latin typeface="Comic Sans MS" panose="030F0702030302020204" pitchFamily="66" charset="0"/>
              </a:rPr>
              <a:t>=</a:t>
            </a:r>
            <a:r>
              <a:rPr lang="en-GB" dirty="0" smtClean="0">
                <a:solidFill>
                  <a:srgbClr val="FF0000"/>
                </a:solidFill>
                <a:latin typeface="Comic Sans MS" panose="030F0702030302020204" pitchFamily="66" charset="0"/>
              </a:rPr>
              <a:t> </a:t>
            </a:r>
            <a:r>
              <a:rPr lang="en-GB" dirty="0">
                <a:latin typeface="Comic Sans MS" panose="030F0702030302020204" pitchFamily="66" charset="0"/>
              </a:rPr>
              <a:t>255</a:t>
            </a:r>
          </a:p>
          <a:p>
            <a:pPr marL="0" indent="0">
              <a:buNone/>
            </a:pPr>
            <a:r>
              <a:rPr lang="en-GB" dirty="0" smtClean="0">
                <a:solidFill>
                  <a:srgbClr val="0070C0"/>
                </a:solidFill>
                <a:latin typeface="Comic Sans MS" panose="030F0702030302020204" pitchFamily="66" charset="0"/>
              </a:rPr>
              <a:t>	</a:t>
            </a:r>
            <a:r>
              <a:rPr lang="en-GB" dirty="0" smtClean="0">
                <a:solidFill>
                  <a:srgbClr val="FF0000"/>
                </a:solidFill>
                <a:latin typeface="Comic Sans MS" panose="030F0702030302020204" pitchFamily="66" charset="0"/>
              </a:rPr>
              <a:t>Red </a:t>
            </a:r>
            <a:r>
              <a:rPr lang="en-GB" dirty="0" smtClean="0">
                <a:latin typeface="Comic Sans MS" panose="030F0702030302020204" pitchFamily="66" charset="0"/>
              </a:rPr>
              <a:t>=</a:t>
            </a:r>
            <a:r>
              <a:rPr lang="en-GB" dirty="0" smtClean="0">
                <a:solidFill>
                  <a:srgbClr val="FF0000"/>
                </a:solidFill>
                <a:latin typeface="Comic Sans MS" panose="030F0702030302020204" pitchFamily="66" charset="0"/>
              </a:rPr>
              <a:t> </a:t>
            </a:r>
            <a:r>
              <a:rPr lang="en-GB" dirty="0">
                <a:latin typeface="Comic Sans MS" panose="030F0702030302020204" pitchFamily="66" charset="0"/>
              </a:rPr>
              <a:t>255</a:t>
            </a:r>
          </a:p>
          <a:p>
            <a:pPr marL="0" indent="0">
              <a:buNone/>
            </a:pPr>
            <a:endParaRPr lang="en-GB" dirty="0" smtClean="0"/>
          </a:p>
        </p:txBody>
      </p:sp>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232" y="2348880"/>
            <a:ext cx="2068488" cy="206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749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mic Sans MS" panose="030F0702030302020204" pitchFamily="66" charset="0"/>
              </a:rPr>
              <a:t>Threshold With User Input</a:t>
            </a:r>
            <a:endParaRPr lang="en-GB" dirty="0"/>
          </a:p>
        </p:txBody>
      </p:sp>
      <p:sp>
        <p:nvSpPr>
          <p:cNvPr id="3" name="Content Placeholder 2"/>
          <p:cNvSpPr>
            <a:spLocks noGrp="1"/>
          </p:cNvSpPr>
          <p:nvPr>
            <p:ph idx="1"/>
          </p:nvPr>
        </p:nvSpPr>
        <p:spPr>
          <a:xfrm>
            <a:off x="457200" y="1600200"/>
            <a:ext cx="8229600" cy="4950346"/>
          </a:xfrm>
        </p:spPr>
        <p:txBody>
          <a:bodyPr>
            <a:normAutofit fontScale="62500" lnSpcReduction="20000"/>
          </a:bodyPr>
          <a:lstStyle/>
          <a:p>
            <a:r>
              <a:rPr lang="nb-NO" sz="3800" dirty="0" smtClean="0">
                <a:latin typeface="Comic Sans MS" panose="030F0702030302020204" pitchFamily="66" charset="0"/>
              </a:rPr>
              <a:t>The threshold can be adjusted (set by the user [recommended between 20 and 235]) to change the output of the image. The algorithm would now be expressed as;</a:t>
            </a:r>
          </a:p>
          <a:p>
            <a:endParaRPr lang="nb-NO" dirty="0" smtClean="0">
              <a:latin typeface="Comic Sans MS" panose="030F0702030302020204" pitchFamily="66" charset="0"/>
            </a:endParaRPr>
          </a:p>
          <a:p>
            <a:pPr marL="0" indent="0">
              <a:buNone/>
            </a:pPr>
            <a:r>
              <a:rPr lang="en-GB" sz="3800" dirty="0">
                <a:latin typeface="Comic Sans MS" panose="030F0702030302020204" pitchFamily="66" charset="0"/>
              </a:rPr>
              <a:t>If </a:t>
            </a:r>
            <a:r>
              <a:rPr lang="en-GB" sz="3800" dirty="0">
                <a:solidFill>
                  <a:srgbClr val="0070C0"/>
                </a:solidFill>
                <a:latin typeface="Comic Sans MS" panose="030F0702030302020204" pitchFamily="66" charset="0"/>
              </a:rPr>
              <a:t>Blue</a:t>
            </a:r>
            <a:r>
              <a:rPr lang="en-GB" sz="3800" dirty="0">
                <a:solidFill>
                  <a:srgbClr val="FF0000"/>
                </a:solidFill>
                <a:latin typeface="Comic Sans MS" panose="030F0702030302020204" pitchFamily="66" charset="0"/>
              </a:rPr>
              <a:t> </a:t>
            </a:r>
            <a:r>
              <a:rPr lang="en-GB" sz="3800" dirty="0">
                <a:latin typeface="Comic Sans MS" panose="030F0702030302020204" pitchFamily="66" charset="0"/>
              </a:rPr>
              <a:t>&lt; </a:t>
            </a:r>
            <a:r>
              <a:rPr lang="en-GB" sz="3800" dirty="0" err="1" smtClean="0">
                <a:latin typeface="Comic Sans MS" panose="030F0702030302020204" pitchFamily="66" charset="0"/>
              </a:rPr>
              <a:t>User_Input</a:t>
            </a:r>
            <a:r>
              <a:rPr lang="en-GB" sz="3800" dirty="0" smtClean="0">
                <a:latin typeface="Comic Sans MS" panose="030F0702030302020204" pitchFamily="66" charset="0"/>
              </a:rPr>
              <a:t> Then </a:t>
            </a:r>
            <a:endParaRPr lang="en-GB" sz="3800" dirty="0">
              <a:latin typeface="Comic Sans MS" panose="030F0702030302020204" pitchFamily="66" charset="0"/>
            </a:endParaRPr>
          </a:p>
          <a:p>
            <a:pPr marL="0" indent="0">
              <a:buNone/>
            </a:pPr>
            <a:r>
              <a:rPr lang="en-GB" sz="3800" dirty="0">
                <a:solidFill>
                  <a:srgbClr val="FF0000"/>
                </a:solidFill>
                <a:latin typeface="Comic Sans MS" panose="030F0702030302020204" pitchFamily="66" charset="0"/>
              </a:rPr>
              <a:t>	</a:t>
            </a:r>
            <a:r>
              <a:rPr lang="en-GB" sz="3800" dirty="0">
                <a:solidFill>
                  <a:srgbClr val="0070C0"/>
                </a:solidFill>
                <a:latin typeface="Comic Sans MS" panose="030F0702030302020204" pitchFamily="66" charset="0"/>
              </a:rPr>
              <a:t>Blue</a:t>
            </a:r>
            <a:r>
              <a:rPr lang="en-GB" sz="3800" dirty="0">
                <a:solidFill>
                  <a:srgbClr val="FF0000"/>
                </a:solidFill>
                <a:latin typeface="Comic Sans MS" panose="030F0702030302020204" pitchFamily="66" charset="0"/>
              </a:rPr>
              <a:t> </a:t>
            </a:r>
            <a:r>
              <a:rPr lang="en-GB" sz="3800" dirty="0">
                <a:latin typeface="Comic Sans MS" panose="030F0702030302020204" pitchFamily="66" charset="0"/>
              </a:rPr>
              <a:t>=</a:t>
            </a:r>
            <a:r>
              <a:rPr lang="en-GB" sz="3800" dirty="0">
                <a:solidFill>
                  <a:srgbClr val="FF0000"/>
                </a:solidFill>
                <a:latin typeface="Comic Sans MS" panose="030F0702030302020204" pitchFamily="66" charset="0"/>
              </a:rPr>
              <a:t> </a:t>
            </a:r>
            <a:r>
              <a:rPr lang="en-GB" sz="3800" dirty="0">
                <a:latin typeface="Comic Sans MS" panose="030F0702030302020204" pitchFamily="66" charset="0"/>
              </a:rPr>
              <a:t>0 </a:t>
            </a:r>
          </a:p>
          <a:p>
            <a:pPr marL="0" indent="0">
              <a:buNone/>
            </a:pPr>
            <a:r>
              <a:rPr lang="en-GB" sz="3800" dirty="0">
                <a:solidFill>
                  <a:srgbClr val="FF0000"/>
                </a:solidFill>
                <a:latin typeface="Comic Sans MS" panose="030F0702030302020204" pitchFamily="66" charset="0"/>
              </a:rPr>
              <a:t>	</a:t>
            </a:r>
            <a:r>
              <a:rPr lang="en-GB" sz="3800" dirty="0">
                <a:solidFill>
                  <a:srgbClr val="00B050"/>
                </a:solidFill>
                <a:latin typeface="Comic Sans MS" panose="030F0702030302020204" pitchFamily="66" charset="0"/>
              </a:rPr>
              <a:t>Green</a:t>
            </a:r>
            <a:r>
              <a:rPr lang="en-GB" sz="3800" dirty="0">
                <a:solidFill>
                  <a:srgbClr val="FF0000"/>
                </a:solidFill>
                <a:latin typeface="Comic Sans MS" panose="030F0702030302020204" pitchFamily="66" charset="0"/>
              </a:rPr>
              <a:t> </a:t>
            </a:r>
            <a:r>
              <a:rPr lang="en-GB" sz="3800" dirty="0">
                <a:latin typeface="Comic Sans MS" panose="030F0702030302020204" pitchFamily="66" charset="0"/>
              </a:rPr>
              <a:t>=</a:t>
            </a:r>
            <a:r>
              <a:rPr lang="en-GB" sz="3800" dirty="0">
                <a:solidFill>
                  <a:srgbClr val="FF0000"/>
                </a:solidFill>
                <a:latin typeface="Comic Sans MS" panose="030F0702030302020204" pitchFamily="66" charset="0"/>
              </a:rPr>
              <a:t> </a:t>
            </a:r>
            <a:r>
              <a:rPr lang="en-GB" sz="3800" dirty="0">
                <a:latin typeface="Comic Sans MS" panose="030F0702030302020204" pitchFamily="66" charset="0"/>
              </a:rPr>
              <a:t>0 </a:t>
            </a:r>
          </a:p>
          <a:p>
            <a:pPr marL="0" indent="0">
              <a:buNone/>
            </a:pPr>
            <a:r>
              <a:rPr lang="en-GB" sz="3800" dirty="0">
                <a:solidFill>
                  <a:srgbClr val="FF0000"/>
                </a:solidFill>
                <a:latin typeface="Comic Sans MS" panose="030F0702030302020204" pitchFamily="66" charset="0"/>
              </a:rPr>
              <a:t>	Red </a:t>
            </a:r>
            <a:r>
              <a:rPr lang="en-GB" sz="3800" dirty="0">
                <a:latin typeface="Comic Sans MS" panose="030F0702030302020204" pitchFamily="66" charset="0"/>
              </a:rPr>
              <a:t>=</a:t>
            </a:r>
            <a:r>
              <a:rPr lang="en-GB" sz="3800" dirty="0">
                <a:solidFill>
                  <a:srgbClr val="FF0000"/>
                </a:solidFill>
                <a:latin typeface="Comic Sans MS" panose="030F0702030302020204" pitchFamily="66" charset="0"/>
              </a:rPr>
              <a:t> </a:t>
            </a:r>
            <a:r>
              <a:rPr lang="en-GB" sz="3800" dirty="0">
                <a:latin typeface="Comic Sans MS" panose="030F0702030302020204" pitchFamily="66" charset="0"/>
              </a:rPr>
              <a:t>0 </a:t>
            </a:r>
          </a:p>
          <a:p>
            <a:pPr marL="0" indent="0">
              <a:buNone/>
            </a:pPr>
            <a:r>
              <a:rPr lang="en-GB" sz="3800" dirty="0">
                <a:latin typeface="Comic Sans MS" panose="030F0702030302020204" pitchFamily="66" charset="0"/>
              </a:rPr>
              <a:t>Else </a:t>
            </a:r>
          </a:p>
          <a:p>
            <a:pPr marL="0" indent="0">
              <a:buNone/>
            </a:pPr>
            <a:r>
              <a:rPr lang="en-GB" sz="3800" dirty="0">
                <a:solidFill>
                  <a:srgbClr val="0070C0"/>
                </a:solidFill>
                <a:latin typeface="Comic Sans MS" panose="030F0702030302020204" pitchFamily="66" charset="0"/>
              </a:rPr>
              <a:t>	Blue</a:t>
            </a:r>
            <a:r>
              <a:rPr lang="en-GB" sz="3800" dirty="0">
                <a:solidFill>
                  <a:srgbClr val="FF0000"/>
                </a:solidFill>
                <a:latin typeface="Comic Sans MS" panose="030F0702030302020204" pitchFamily="66" charset="0"/>
              </a:rPr>
              <a:t> </a:t>
            </a:r>
            <a:r>
              <a:rPr lang="en-GB" sz="3800" dirty="0">
                <a:latin typeface="Comic Sans MS" panose="030F0702030302020204" pitchFamily="66" charset="0"/>
              </a:rPr>
              <a:t>=</a:t>
            </a:r>
            <a:r>
              <a:rPr lang="en-GB" sz="3800" dirty="0">
                <a:solidFill>
                  <a:srgbClr val="FF0000"/>
                </a:solidFill>
                <a:latin typeface="Comic Sans MS" panose="030F0702030302020204" pitchFamily="66" charset="0"/>
              </a:rPr>
              <a:t> </a:t>
            </a:r>
            <a:r>
              <a:rPr lang="en-GB" sz="3800" dirty="0">
                <a:latin typeface="Comic Sans MS" panose="030F0702030302020204" pitchFamily="66" charset="0"/>
              </a:rPr>
              <a:t>255</a:t>
            </a:r>
          </a:p>
          <a:p>
            <a:pPr marL="0" indent="0">
              <a:buNone/>
            </a:pPr>
            <a:r>
              <a:rPr lang="en-GB" sz="3800" dirty="0">
                <a:solidFill>
                  <a:srgbClr val="0070C0"/>
                </a:solidFill>
                <a:latin typeface="Comic Sans MS" panose="030F0702030302020204" pitchFamily="66" charset="0"/>
              </a:rPr>
              <a:t>	</a:t>
            </a:r>
            <a:r>
              <a:rPr lang="en-GB" sz="3800" dirty="0">
                <a:solidFill>
                  <a:srgbClr val="00B050"/>
                </a:solidFill>
                <a:latin typeface="Comic Sans MS" panose="030F0702030302020204" pitchFamily="66" charset="0"/>
              </a:rPr>
              <a:t>Green</a:t>
            </a:r>
            <a:r>
              <a:rPr lang="en-GB" sz="3800" dirty="0">
                <a:solidFill>
                  <a:srgbClr val="FF0000"/>
                </a:solidFill>
                <a:latin typeface="Comic Sans MS" panose="030F0702030302020204" pitchFamily="66" charset="0"/>
              </a:rPr>
              <a:t> </a:t>
            </a:r>
            <a:r>
              <a:rPr lang="en-GB" sz="3800" dirty="0">
                <a:latin typeface="Comic Sans MS" panose="030F0702030302020204" pitchFamily="66" charset="0"/>
              </a:rPr>
              <a:t>=</a:t>
            </a:r>
            <a:r>
              <a:rPr lang="en-GB" sz="3800" dirty="0">
                <a:solidFill>
                  <a:srgbClr val="FF0000"/>
                </a:solidFill>
                <a:latin typeface="Comic Sans MS" panose="030F0702030302020204" pitchFamily="66" charset="0"/>
              </a:rPr>
              <a:t> </a:t>
            </a:r>
            <a:r>
              <a:rPr lang="en-GB" sz="3800" dirty="0">
                <a:latin typeface="Comic Sans MS" panose="030F0702030302020204" pitchFamily="66" charset="0"/>
              </a:rPr>
              <a:t>255</a:t>
            </a:r>
          </a:p>
          <a:p>
            <a:pPr marL="0" indent="0">
              <a:buNone/>
            </a:pPr>
            <a:r>
              <a:rPr lang="en-GB" sz="3800" dirty="0">
                <a:solidFill>
                  <a:srgbClr val="0070C0"/>
                </a:solidFill>
                <a:latin typeface="Comic Sans MS" panose="030F0702030302020204" pitchFamily="66" charset="0"/>
              </a:rPr>
              <a:t>	</a:t>
            </a:r>
            <a:r>
              <a:rPr lang="en-GB" sz="3800" dirty="0">
                <a:solidFill>
                  <a:srgbClr val="FF0000"/>
                </a:solidFill>
                <a:latin typeface="Comic Sans MS" panose="030F0702030302020204" pitchFamily="66" charset="0"/>
              </a:rPr>
              <a:t>Red </a:t>
            </a:r>
            <a:r>
              <a:rPr lang="en-GB" sz="3800" dirty="0">
                <a:latin typeface="Comic Sans MS" panose="030F0702030302020204" pitchFamily="66" charset="0"/>
              </a:rPr>
              <a:t>=</a:t>
            </a:r>
            <a:r>
              <a:rPr lang="en-GB" sz="3800" dirty="0">
                <a:solidFill>
                  <a:srgbClr val="FF0000"/>
                </a:solidFill>
                <a:latin typeface="Comic Sans MS" panose="030F0702030302020204" pitchFamily="66" charset="0"/>
              </a:rPr>
              <a:t> </a:t>
            </a:r>
            <a:r>
              <a:rPr lang="en-GB" sz="3800" dirty="0" smtClean="0">
                <a:latin typeface="Comic Sans MS" panose="030F0702030302020204" pitchFamily="66" charset="0"/>
              </a:rPr>
              <a:t>255</a:t>
            </a:r>
            <a:endParaRPr lang="en-GB" sz="3800" dirty="0">
              <a:latin typeface="Comic Sans MS" panose="030F0702030302020204" pitchFamily="66" charset="0"/>
            </a:endParaRPr>
          </a:p>
        </p:txBody>
      </p:sp>
      <p:pic>
        <p:nvPicPr>
          <p:cNvPr id="2050" name="Picture 2" descr="Image result for threshold algorithm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4869160"/>
            <a:ext cx="2526026" cy="16813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2770" y="2924944"/>
            <a:ext cx="2557463"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626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mic Sans MS" panose="030F0702030302020204" pitchFamily="66" charset="0"/>
              </a:rPr>
              <a:t>Solarise</a:t>
            </a:r>
            <a:endParaRPr lang="en-GB" dirty="0">
              <a:latin typeface="Comic Sans MS" panose="030F0702030302020204" pitchFamily="66" charset="0"/>
            </a:endParaRPr>
          </a:p>
        </p:txBody>
      </p:sp>
      <p:sp>
        <p:nvSpPr>
          <p:cNvPr id="3" name="Content Placeholder 2"/>
          <p:cNvSpPr>
            <a:spLocks noGrp="1"/>
          </p:cNvSpPr>
          <p:nvPr>
            <p:ph idx="1"/>
          </p:nvPr>
        </p:nvSpPr>
        <p:spPr>
          <a:xfrm>
            <a:off x="457200" y="1600200"/>
            <a:ext cx="4330824" cy="4525963"/>
          </a:xfrm>
        </p:spPr>
        <p:txBody>
          <a:bodyPr/>
          <a:lstStyle/>
          <a:p>
            <a:r>
              <a:rPr lang="en-GB" dirty="0" smtClean="0">
                <a:latin typeface="Comic Sans MS" panose="030F0702030302020204" pitchFamily="66" charset="0"/>
              </a:rPr>
              <a:t>Solarise, to a degree, is similar to colour inversion, but the results are quite different and are certainly interesting</a:t>
            </a:r>
          </a:p>
          <a:p>
            <a:endParaRPr lang="en-GB" dirty="0" smtClean="0"/>
          </a:p>
          <a:p>
            <a:endParaRPr lang="en-GB" dirty="0"/>
          </a:p>
        </p:txBody>
      </p:sp>
      <p:pic>
        <p:nvPicPr>
          <p:cNvPr id="1028" name="Picture 4" descr="Image result for solaris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700808"/>
            <a:ext cx="3111996" cy="4575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519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mic Sans MS" panose="030F0702030302020204" pitchFamily="66" charset="0"/>
              </a:rPr>
              <a:t>Solarise Algorithm</a:t>
            </a:r>
            <a:endParaRPr lang="en-GB" dirty="0"/>
          </a:p>
        </p:txBody>
      </p:sp>
      <p:sp>
        <p:nvSpPr>
          <p:cNvPr id="3" name="Content Placeholder 2"/>
          <p:cNvSpPr>
            <a:spLocks noGrp="1"/>
          </p:cNvSpPr>
          <p:nvPr>
            <p:ph idx="1"/>
          </p:nvPr>
        </p:nvSpPr>
        <p:spPr/>
        <p:txBody>
          <a:bodyPr>
            <a:normAutofit fontScale="92500" lnSpcReduction="10000"/>
          </a:bodyPr>
          <a:lstStyle/>
          <a:p>
            <a:r>
              <a:rPr lang="en-GB" dirty="0">
                <a:latin typeface="Comic Sans MS" panose="030F0702030302020204" pitchFamily="66" charset="0"/>
              </a:rPr>
              <a:t>The </a:t>
            </a:r>
            <a:r>
              <a:rPr lang="en-GB" dirty="0" smtClean="0">
                <a:latin typeface="Comic Sans MS" panose="030F0702030302020204" pitchFamily="66" charset="0"/>
              </a:rPr>
              <a:t>solarise algorithm could be expressed as;</a:t>
            </a:r>
          </a:p>
          <a:p>
            <a:endParaRPr lang="en-GB" dirty="0">
              <a:latin typeface="Comic Sans MS" panose="030F0702030302020204" pitchFamily="66" charset="0"/>
            </a:endParaRPr>
          </a:p>
          <a:p>
            <a:pPr marL="0" indent="0">
              <a:buNone/>
            </a:pPr>
            <a:r>
              <a:rPr lang="en-GB" dirty="0">
                <a:latin typeface="Comic Sans MS" panose="030F0702030302020204" pitchFamily="66" charset="0"/>
              </a:rPr>
              <a:t>If </a:t>
            </a:r>
            <a:r>
              <a:rPr lang="en-GB" dirty="0">
                <a:solidFill>
                  <a:srgbClr val="FF0000"/>
                </a:solidFill>
                <a:latin typeface="Comic Sans MS" panose="030F0702030302020204" pitchFamily="66" charset="0"/>
              </a:rPr>
              <a:t>Red </a:t>
            </a:r>
            <a:r>
              <a:rPr lang="en-GB" dirty="0">
                <a:latin typeface="Comic Sans MS" panose="030F0702030302020204" pitchFamily="66" charset="0"/>
              </a:rPr>
              <a:t>&lt; 128 Then </a:t>
            </a:r>
          </a:p>
          <a:p>
            <a:pPr marL="0" indent="0">
              <a:buNone/>
            </a:pPr>
            <a:r>
              <a:rPr lang="en-GB" dirty="0">
                <a:solidFill>
                  <a:srgbClr val="FF0000"/>
                </a:solidFill>
                <a:latin typeface="Comic Sans MS" panose="030F0702030302020204" pitchFamily="66" charset="0"/>
              </a:rPr>
              <a:t>	Red </a:t>
            </a:r>
            <a:r>
              <a:rPr lang="en-GB" dirty="0">
                <a:latin typeface="Comic Sans MS" panose="030F0702030302020204" pitchFamily="66" charset="0"/>
              </a:rPr>
              <a:t>=</a:t>
            </a:r>
            <a:r>
              <a:rPr lang="en-GB" dirty="0">
                <a:solidFill>
                  <a:srgbClr val="FF0000"/>
                </a:solidFill>
                <a:latin typeface="Comic Sans MS" panose="030F0702030302020204" pitchFamily="66" charset="0"/>
              </a:rPr>
              <a:t> </a:t>
            </a:r>
            <a:r>
              <a:rPr lang="en-GB" dirty="0" smtClean="0">
                <a:latin typeface="Comic Sans MS" panose="030F0702030302020204" pitchFamily="66" charset="0"/>
              </a:rPr>
              <a:t>255 - </a:t>
            </a:r>
            <a:r>
              <a:rPr lang="en-GB" dirty="0" smtClean="0">
                <a:solidFill>
                  <a:srgbClr val="FF0000"/>
                </a:solidFill>
                <a:latin typeface="Comic Sans MS" panose="030F0702030302020204" pitchFamily="66" charset="0"/>
              </a:rPr>
              <a:t>Red</a:t>
            </a:r>
            <a:r>
              <a:rPr lang="en-GB" dirty="0" smtClean="0">
                <a:latin typeface="Comic Sans MS" panose="030F0702030302020204" pitchFamily="66" charset="0"/>
              </a:rPr>
              <a:t> Else </a:t>
            </a:r>
            <a:r>
              <a:rPr lang="en-GB" dirty="0">
                <a:solidFill>
                  <a:srgbClr val="FF0000"/>
                </a:solidFill>
                <a:latin typeface="Comic Sans MS" panose="030F0702030302020204" pitchFamily="66" charset="0"/>
              </a:rPr>
              <a:t>Red </a:t>
            </a:r>
            <a:r>
              <a:rPr lang="en-GB" dirty="0">
                <a:latin typeface="Comic Sans MS" panose="030F0702030302020204" pitchFamily="66" charset="0"/>
              </a:rPr>
              <a:t>=</a:t>
            </a:r>
            <a:r>
              <a:rPr lang="en-GB" dirty="0">
                <a:solidFill>
                  <a:srgbClr val="FF0000"/>
                </a:solidFill>
                <a:latin typeface="Comic Sans MS" panose="030F0702030302020204" pitchFamily="66" charset="0"/>
              </a:rPr>
              <a:t> </a:t>
            </a:r>
            <a:r>
              <a:rPr lang="en-GB" dirty="0" smtClean="0">
                <a:solidFill>
                  <a:srgbClr val="FF0000"/>
                </a:solidFill>
                <a:latin typeface="Comic Sans MS" panose="030F0702030302020204" pitchFamily="66" charset="0"/>
              </a:rPr>
              <a:t>Red</a:t>
            </a:r>
            <a:endParaRPr lang="en-GB" dirty="0">
              <a:solidFill>
                <a:srgbClr val="FF0000"/>
              </a:solidFill>
              <a:latin typeface="Comic Sans MS" panose="030F0702030302020204" pitchFamily="66" charset="0"/>
            </a:endParaRPr>
          </a:p>
          <a:p>
            <a:pPr marL="0" indent="0">
              <a:buNone/>
            </a:pPr>
            <a:r>
              <a:rPr lang="en-GB" dirty="0">
                <a:latin typeface="Comic Sans MS" panose="030F0702030302020204" pitchFamily="66" charset="0"/>
              </a:rPr>
              <a:t>If </a:t>
            </a:r>
            <a:r>
              <a:rPr lang="en-GB" dirty="0">
                <a:solidFill>
                  <a:srgbClr val="00B050"/>
                </a:solidFill>
                <a:latin typeface="Comic Sans MS" panose="030F0702030302020204" pitchFamily="66" charset="0"/>
              </a:rPr>
              <a:t>Green</a:t>
            </a:r>
            <a:r>
              <a:rPr lang="en-GB" dirty="0">
                <a:solidFill>
                  <a:srgbClr val="FF0000"/>
                </a:solidFill>
                <a:latin typeface="Comic Sans MS" panose="030F0702030302020204" pitchFamily="66" charset="0"/>
              </a:rPr>
              <a:t> </a:t>
            </a:r>
            <a:r>
              <a:rPr lang="en-GB" dirty="0">
                <a:latin typeface="Comic Sans MS" panose="030F0702030302020204" pitchFamily="66" charset="0"/>
              </a:rPr>
              <a:t>&lt; 128 Then </a:t>
            </a:r>
          </a:p>
          <a:p>
            <a:pPr marL="0" indent="0">
              <a:buNone/>
            </a:pPr>
            <a:r>
              <a:rPr lang="en-GB" dirty="0">
                <a:solidFill>
                  <a:srgbClr val="FF0000"/>
                </a:solidFill>
                <a:latin typeface="Comic Sans MS" panose="030F0702030302020204" pitchFamily="66" charset="0"/>
              </a:rPr>
              <a:t>	</a:t>
            </a:r>
            <a:r>
              <a:rPr lang="en-GB" dirty="0">
                <a:solidFill>
                  <a:srgbClr val="00B050"/>
                </a:solidFill>
                <a:latin typeface="Comic Sans MS" panose="030F0702030302020204" pitchFamily="66" charset="0"/>
              </a:rPr>
              <a:t>Green </a:t>
            </a:r>
            <a:r>
              <a:rPr lang="en-GB" dirty="0">
                <a:latin typeface="Comic Sans MS" panose="030F0702030302020204" pitchFamily="66" charset="0"/>
              </a:rPr>
              <a:t>=</a:t>
            </a:r>
            <a:r>
              <a:rPr lang="en-GB" dirty="0">
                <a:solidFill>
                  <a:srgbClr val="FF0000"/>
                </a:solidFill>
                <a:latin typeface="Comic Sans MS" panose="030F0702030302020204" pitchFamily="66" charset="0"/>
              </a:rPr>
              <a:t> </a:t>
            </a:r>
            <a:r>
              <a:rPr lang="en-GB" dirty="0" smtClean="0">
                <a:latin typeface="Comic Sans MS" panose="030F0702030302020204" pitchFamily="66" charset="0"/>
              </a:rPr>
              <a:t>255 - </a:t>
            </a:r>
            <a:r>
              <a:rPr lang="en-GB" dirty="0" smtClean="0">
                <a:solidFill>
                  <a:srgbClr val="00B050"/>
                </a:solidFill>
                <a:latin typeface="Comic Sans MS" panose="030F0702030302020204" pitchFamily="66" charset="0"/>
              </a:rPr>
              <a:t>Green</a:t>
            </a:r>
            <a:r>
              <a:rPr lang="en-GB" dirty="0" smtClean="0">
                <a:latin typeface="Comic Sans MS" panose="030F0702030302020204" pitchFamily="66" charset="0"/>
              </a:rPr>
              <a:t> </a:t>
            </a:r>
            <a:r>
              <a:rPr lang="en-GB" dirty="0">
                <a:latin typeface="Comic Sans MS" panose="030F0702030302020204" pitchFamily="66" charset="0"/>
              </a:rPr>
              <a:t>Else </a:t>
            </a:r>
            <a:r>
              <a:rPr lang="en-GB" dirty="0">
                <a:solidFill>
                  <a:srgbClr val="00B050"/>
                </a:solidFill>
                <a:latin typeface="Comic Sans MS" panose="030F0702030302020204" pitchFamily="66" charset="0"/>
              </a:rPr>
              <a:t>Green</a:t>
            </a:r>
            <a:r>
              <a:rPr lang="en-GB" dirty="0">
                <a:solidFill>
                  <a:srgbClr val="FF0000"/>
                </a:solidFill>
                <a:latin typeface="Comic Sans MS" panose="030F0702030302020204" pitchFamily="66" charset="0"/>
              </a:rPr>
              <a:t> </a:t>
            </a:r>
            <a:r>
              <a:rPr lang="en-GB" dirty="0">
                <a:latin typeface="Comic Sans MS" panose="030F0702030302020204" pitchFamily="66" charset="0"/>
              </a:rPr>
              <a:t>=</a:t>
            </a:r>
            <a:r>
              <a:rPr lang="en-GB" dirty="0">
                <a:solidFill>
                  <a:srgbClr val="FF0000"/>
                </a:solidFill>
                <a:latin typeface="Comic Sans MS" panose="030F0702030302020204" pitchFamily="66" charset="0"/>
              </a:rPr>
              <a:t> </a:t>
            </a:r>
            <a:r>
              <a:rPr lang="en-GB" dirty="0">
                <a:solidFill>
                  <a:srgbClr val="00B050"/>
                </a:solidFill>
                <a:latin typeface="Comic Sans MS" panose="030F0702030302020204" pitchFamily="66" charset="0"/>
              </a:rPr>
              <a:t>Green</a:t>
            </a:r>
            <a:r>
              <a:rPr lang="en-GB" dirty="0">
                <a:solidFill>
                  <a:srgbClr val="FF0000"/>
                </a:solidFill>
                <a:latin typeface="Comic Sans MS" panose="030F0702030302020204" pitchFamily="66" charset="0"/>
              </a:rPr>
              <a:t> </a:t>
            </a:r>
            <a:endParaRPr lang="en-GB" dirty="0">
              <a:latin typeface="Comic Sans MS" panose="030F0702030302020204" pitchFamily="66" charset="0"/>
            </a:endParaRPr>
          </a:p>
          <a:p>
            <a:pPr marL="0" indent="0">
              <a:buNone/>
            </a:pPr>
            <a:r>
              <a:rPr lang="en-GB" dirty="0">
                <a:latin typeface="Comic Sans MS" panose="030F0702030302020204" pitchFamily="66" charset="0"/>
              </a:rPr>
              <a:t>If </a:t>
            </a:r>
            <a:r>
              <a:rPr lang="en-GB" dirty="0">
                <a:solidFill>
                  <a:srgbClr val="0070C0"/>
                </a:solidFill>
                <a:latin typeface="Comic Sans MS" panose="030F0702030302020204" pitchFamily="66" charset="0"/>
              </a:rPr>
              <a:t>Blue</a:t>
            </a:r>
            <a:r>
              <a:rPr lang="en-GB" dirty="0">
                <a:solidFill>
                  <a:srgbClr val="FF0000"/>
                </a:solidFill>
                <a:latin typeface="Comic Sans MS" panose="030F0702030302020204" pitchFamily="66" charset="0"/>
              </a:rPr>
              <a:t> </a:t>
            </a:r>
            <a:r>
              <a:rPr lang="en-GB" dirty="0">
                <a:latin typeface="Comic Sans MS" panose="030F0702030302020204" pitchFamily="66" charset="0"/>
              </a:rPr>
              <a:t>&lt; 128 Then </a:t>
            </a:r>
          </a:p>
          <a:p>
            <a:pPr marL="0" indent="0">
              <a:buNone/>
            </a:pPr>
            <a:r>
              <a:rPr lang="en-GB" dirty="0">
                <a:solidFill>
                  <a:srgbClr val="FF0000"/>
                </a:solidFill>
                <a:latin typeface="Comic Sans MS" panose="030F0702030302020204" pitchFamily="66" charset="0"/>
              </a:rPr>
              <a:t>	</a:t>
            </a:r>
            <a:r>
              <a:rPr lang="en-GB" dirty="0">
                <a:solidFill>
                  <a:srgbClr val="0070C0"/>
                </a:solidFill>
                <a:latin typeface="Comic Sans MS" panose="030F0702030302020204" pitchFamily="66" charset="0"/>
              </a:rPr>
              <a:t>Blue</a:t>
            </a:r>
            <a:r>
              <a:rPr lang="en-GB" dirty="0">
                <a:solidFill>
                  <a:srgbClr val="FF0000"/>
                </a:solidFill>
                <a:latin typeface="Comic Sans MS" panose="030F0702030302020204" pitchFamily="66" charset="0"/>
              </a:rPr>
              <a:t> </a:t>
            </a:r>
            <a:r>
              <a:rPr lang="en-GB" dirty="0">
                <a:latin typeface="Comic Sans MS" panose="030F0702030302020204" pitchFamily="66" charset="0"/>
              </a:rPr>
              <a:t>=</a:t>
            </a:r>
            <a:r>
              <a:rPr lang="en-GB" dirty="0">
                <a:solidFill>
                  <a:srgbClr val="FF0000"/>
                </a:solidFill>
                <a:latin typeface="Comic Sans MS" panose="030F0702030302020204" pitchFamily="66" charset="0"/>
              </a:rPr>
              <a:t> </a:t>
            </a:r>
            <a:r>
              <a:rPr lang="en-GB" dirty="0" smtClean="0">
                <a:latin typeface="Comic Sans MS" panose="030F0702030302020204" pitchFamily="66" charset="0"/>
              </a:rPr>
              <a:t>255 - </a:t>
            </a:r>
            <a:r>
              <a:rPr lang="en-GB" dirty="0" smtClean="0">
                <a:solidFill>
                  <a:srgbClr val="0070C0"/>
                </a:solidFill>
                <a:latin typeface="Comic Sans MS" panose="030F0702030302020204" pitchFamily="66" charset="0"/>
              </a:rPr>
              <a:t>Blue</a:t>
            </a:r>
            <a:r>
              <a:rPr lang="en-GB" dirty="0" smtClean="0">
                <a:latin typeface="Comic Sans MS" panose="030F0702030302020204" pitchFamily="66" charset="0"/>
              </a:rPr>
              <a:t> </a:t>
            </a:r>
            <a:r>
              <a:rPr lang="en-GB" dirty="0">
                <a:latin typeface="Comic Sans MS" panose="030F0702030302020204" pitchFamily="66" charset="0"/>
              </a:rPr>
              <a:t>Else </a:t>
            </a:r>
            <a:r>
              <a:rPr lang="en-GB" dirty="0">
                <a:solidFill>
                  <a:srgbClr val="0070C0"/>
                </a:solidFill>
                <a:latin typeface="Comic Sans MS" panose="030F0702030302020204" pitchFamily="66" charset="0"/>
              </a:rPr>
              <a:t>Blue</a:t>
            </a:r>
            <a:r>
              <a:rPr lang="en-GB" dirty="0">
                <a:solidFill>
                  <a:srgbClr val="FF0000"/>
                </a:solidFill>
                <a:latin typeface="Comic Sans MS" panose="030F0702030302020204" pitchFamily="66" charset="0"/>
              </a:rPr>
              <a:t> </a:t>
            </a:r>
            <a:r>
              <a:rPr lang="en-GB" dirty="0">
                <a:latin typeface="Comic Sans MS" panose="030F0702030302020204" pitchFamily="66" charset="0"/>
              </a:rPr>
              <a:t>=</a:t>
            </a:r>
            <a:r>
              <a:rPr lang="en-GB" dirty="0">
                <a:solidFill>
                  <a:srgbClr val="FF0000"/>
                </a:solidFill>
                <a:latin typeface="Comic Sans MS" panose="030F0702030302020204" pitchFamily="66" charset="0"/>
              </a:rPr>
              <a:t> </a:t>
            </a:r>
            <a:r>
              <a:rPr lang="en-GB" dirty="0" smtClean="0">
                <a:solidFill>
                  <a:srgbClr val="0070C0"/>
                </a:solidFill>
                <a:latin typeface="Comic Sans MS" panose="030F0702030302020204" pitchFamily="66" charset="0"/>
              </a:rPr>
              <a:t>Blue</a:t>
            </a:r>
            <a:endParaRPr lang="en-GB" dirty="0">
              <a:solidFill>
                <a:srgbClr val="0070C0"/>
              </a:solidFill>
              <a:latin typeface="Comic Sans MS" panose="030F0702030302020204" pitchFamily="66" charset="0"/>
            </a:endParaRPr>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1065561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omic Sans MS" panose="030F0702030302020204" pitchFamily="66" charset="0"/>
              </a:rPr>
              <a:t>Solarise </a:t>
            </a:r>
            <a:r>
              <a:rPr lang="en-GB" dirty="0" smtClean="0">
                <a:latin typeface="Comic Sans MS" panose="030F0702030302020204" pitchFamily="66" charset="0"/>
              </a:rPr>
              <a:t>With User Input</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latin typeface="Comic Sans MS" panose="030F0702030302020204" pitchFamily="66" charset="0"/>
              </a:rPr>
              <a:t>Again, like the other algorithms, the effect can be manipulated with user input, by changing the ‘threshold’ value (between 0 and 255);</a:t>
            </a:r>
            <a:endParaRPr lang="en-GB" dirty="0">
              <a:latin typeface="Comic Sans MS" panose="030F0702030302020204" pitchFamily="66" charset="0"/>
            </a:endParaRPr>
          </a:p>
          <a:p>
            <a:endParaRPr lang="en-GB" dirty="0">
              <a:latin typeface="Comic Sans MS" panose="030F0702030302020204" pitchFamily="66" charset="0"/>
            </a:endParaRPr>
          </a:p>
          <a:p>
            <a:pPr marL="0" indent="0">
              <a:buNone/>
            </a:pPr>
            <a:r>
              <a:rPr lang="en-GB" dirty="0">
                <a:latin typeface="Comic Sans MS" panose="030F0702030302020204" pitchFamily="66" charset="0"/>
              </a:rPr>
              <a:t>If </a:t>
            </a:r>
            <a:r>
              <a:rPr lang="en-GB" dirty="0">
                <a:solidFill>
                  <a:srgbClr val="FF0000"/>
                </a:solidFill>
                <a:latin typeface="Comic Sans MS" panose="030F0702030302020204" pitchFamily="66" charset="0"/>
              </a:rPr>
              <a:t>Red </a:t>
            </a:r>
            <a:r>
              <a:rPr lang="en-GB" dirty="0">
                <a:latin typeface="Comic Sans MS" panose="030F0702030302020204" pitchFamily="66" charset="0"/>
              </a:rPr>
              <a:t>&lt; </a:t>
            </a:r>
            <a:r>
              <a:rPr lang="en-GB" dirty="0" err="1">
                <a:latin typeface="Comic Sans MS" panose="030F0702030302020204" pitchFamily="66" charset="0"/>
              </a:rPr>
              <a:t>User_Input</a:t>
            </a:r>
            <a:r>
              <a:rPr lang="en-GB" dirty="0">
                <a:latin typeface="Comic Sans MS" panose="030F0702030302020204" pitchFamily="66" charset="0"/>
              </a:rPr>
              <a:t> </a:t>
            </a:r>
            <a:r>
              <a:rPr lang="en-GB" dirty="0" smtClean="0">
                <a:latin typeface="Comic Sans MS" panose="030F0702030302020204" pitchFamily="66" charset="0"/>
              </a:rPr>
              <a:t>Then </a:t>
            </a:r>
            <a:endParaRPr lang="en-GB" dirty="0">
              <a:latin typeface="Comic Sans MS" panose="030F0702030302020204" pitchFamily="66" charset="0"/>
            </a:endParaRPr>
          </a:p>
          <a:p>
            <a:pPr marL="0" indent="0">
              <a:buNone/>
            </a:pPr>
            <a:r>
              <a:rPr lang="en-GB" dirty="0">
                <a:solidFill>
                  <a:srgbClr val="FF0000"/>
                </a:solidFill>
                <a:latin typeface="Comic Sans MS" panose="030F0702030302020204" pitchFamily="66" charset="0"/>
              </a:rPr>
              <a:t>	Red </a:t>
            </a:r>
            <a:r>
              <a:rPr lang="en-GB" dirty="0">
                <a:latin typeface="Comic Sans MS" panose="030F0702030302020204" pitchFamily="66" charset="0"/>
              </a:rPr>
              <a:t>=</a:t>
            </a:r>
            <a:r>
              <a:rPr lang="en-GB" dirty="0">
                <a:solidFill>
                  <a:srgbClr val="FF0000"/>
                </a:solidFill>
                <a:latin typeface="Comic Sans MS" panose="030F0702030302020204" pitchFamily="66" charset="0"/>
              </a:rPr>
              <a:t> </a:t>
            </a:r>
            <a:r>
              <a:rPr lang="en-GB" dirty="0">
                <a:latin typeface="Comic Sans MS" panose="030F0702030302020204" pitchFamily="66" charset="0"/>
              </a:rPr>
              <a:t>255 - </a:t>
            </a:r>
            <a:r>
              <a:rPr lang="en-GB" dirty="0">
                <a:solidFill>
                  <a:srgbClr val="FF0000"/>
                </a:solidFill>
                <a:latin typeface="Comic Sans MS" panose="030F0702030302020204" pitchFamily="66" charset="0"/>
              </a:rPr>
              <a:t>Red</a:t>
            </a:r>
            <a:r>
              <a:rPr lang="en-GB" dirty="0">
                <a:latin typeface="Comic Sans MS" panose="030F0702030302020204" pitchFamily="66" charset="0"/>
              </a:rPr>
              <a:t> Else </a:t>
            </a:r>
            <a:r>
              <a:rPr lang="en-GB" dirty="0">
                <a:solidFill>
                  <a:srgbClr val="FF0000"/>
                </a:solidFill>
                <a:latin typeface="Comic Sans MS" panose="030F0702030302020204" pitchFamily="66" charset="0"/>
              </a:rPr>
              <a:t>Red </a:t>
            </a:r>
            <a:r>
              <a:rPr lang="en-GB" dirty="0">
                <a:latin typeface="Comic Sans MS" panose="030F0702030302020204" pitchFamily="66" charset="0"/>
              </a:rPr>
              <a:t>=</a:t>
            </a:r>
            <a:r>
              <a:rPr lang="en-GB" dirty="0">
                <a:solidFill>
                  <a:srgbClr val="FF0000"/>
                </a:solidFill>
                <a:latin typeface="Comic Sans MS" panose="030F0702030302020204" pitchFamily="66" charset="0"/>
              </a:rPr>
              <a:t> Red</a:t>
            </a:r>
          </a:p>
          <a:p>
            <a:pPr marL="0" indent="0">
              <a:buNone/>
            </a:pPr>
            <a:r>
              <a:rPr lang="en-GB" dirty="0">
                <a:latin typeface="Comic Sans MS" panose="030F0702030302020204" pitchFamily="66" charset="0"/>
              </a:rPr>
              <a:t>If </a:t>
            </a:r>
            <a:r>
              <a:rPr lang="en-GB" dirty="0">
                <a:solidFill>
                  <a:srgbClr val="00B050"/>
                </a:solidFill>
                <a:latin typeface="Comic Sans MS" panose="030F0702030302020204" pitchFamily="66" charset="0"/>
              </a:rPr>
              <a:t>Green</a:t>
            </a:r>
            <a:r>
              <a:rPr lang="en-GB" dirty="0">
                <a:solidFill>
                  <a:srgbClr val="FF0000"/>
                </a:solidFill>
                <a:latin typeface="Comic Sans MS" panose="030F0702030302020204" pitchFamily="66" charset="0"/>
              </a:rPr>
              <a:t> </a:t>
            </a:r>
            <a:r>
              <a:rPr lang="en-GB" dirty="0">
                <a:latin typeface="Comic Sans MS" panose="030F0702030302020204" pitchFamily="66" charset="0"/>
              </a:rPr>
              <a:t>&lt; </a:t>
            </a:r>
            <a:r>
              <a:rPr lang="en-GB" dirty="0" err="1">
                <a:latin typeface="Comic Sans MS" panose="030F0702030302020204" pitchFamily="66" charset="0"/>
              </a:rPr>
              <a:t>User_Input</a:t>
            </a:r>
            <a:r>
              <a:rPr lang="en-GB" dirty="0">
                <a:latin typeface="Comic Sans MS" panose="030F0702030302020204" pitchFamily="66" charset="0"/>
              </a:rPr>
              <a:t> </a:t>
            </a:r>
            <a:r>
              <a:rPr lang="en-GB" dirty="0" smtClean="0">
                <a:latin typeface="Comic Sans MS" panose="030F0702030302020204" pitchFamily="66" charset="0"/>
              </a:rPr>
              <a:t>Then </a:t>
            </a:r>
            <a:endParaRPr lang="en-GB" dirty="0">
              <a:latin typeface="Comic Sans MS" panose="030F0702030302020204" pitchFamily="66" charset="0"/>
            </a:endParaRPr>
          </a:p>
          <a:p>
            <a:pPr marL="0" indent="0">
              <a:buNone/>
            </a:pPr>
            <a:r>
              <a:rPr lang="en-GB" dirty="0">
                <a:solidFill>
                  <a:srgbClr val="FF0000"/>
                </a:solidFill>
                <a:latin typeface="Comic Sans MS" panose="030F0702030302020204" pitchFamily="66" charset="0"/>
              </a:rPr>
              <a:t>	</a:t>
            </a:r>
            <a:r>
              <a:rPr lang="en-GB" dirty="0">
                <a:solidFill>
                  <a:srgbClr val="00B050"/>
                </a:solidFill>
                <a:latin typeface="Comic Sans MS" panose="030F0702030302020204" pitchFamily="66" charset="0"/>
              </a:rPr>
              <a:t>Green </a:t>
            </a:r>
            <a:r>
              <a:rPr lang="en-GB" dirty="0">
                <a:latin typeface="Comic Sans MS" panose="030F0702030302020204" pitchFamily="66" charset="0"/>
              </a:rPr>
              <a:t>=</a:t>
            </a:r>
            <a:r>
              <a:rPr lang="en-GB" dirty="0">
                <a:solidFill>
                  <a:srgbClr val="FF0000"/>
                </a:solidFill>
                <a:latin typeface="Comic Sans MS" panose="030F0702030302020204" pitchFamily="66" charset="0"/>
              </a:rPr>
              <a:t> </a:t>
            </a:r>
            <a:r>
              <a:rPr lang="en-GB" dirty="0">
                <a:latin typeface="Comic Sans MS" panose="030F0702030302020204" pitchFamily="66" charset="0"/>
              </a:rPr>
              <a:t>255 - </a:t>
            </a:r>
            <a:r>
              <a:rPr lang="en-GB" dirty="0">
                <a:solidFill>
                  <a:srgbClr val="00B050"/>
                </a:solidFill>
                <a:latin typeface="Comic Sans MS" panose="030F0702030302020204" pitchFamily="66" charset="0"/>
              </a:rPr>
              <a:t>Green</a:t>
            </a:r>
            <a:r>
              <a:rPr lang="en-GB" dirty="0">
                <a:latin typeface="Comic Sans MS" panose="030F0702030302020204" pitchFamily="66" charset="0"/>
              </a:rPr>
              <a:t> Else </a:t>
            </a:r>
            <a:r>
              <a:rPr lang="en-GB" dirty="0">
                <a:solidFill>
                  <a:srgbClr val="00B050"/>
                </a:solidFill>
                <a:latin typeface="Comic Sans MS" panose="030F0702030302020204" pitchFamily="66" charset="0"/>
              </a:rPr>
              <a:t>Green</a:t>
            </a:r>
            <a:r>
              <a:rPr lang="en-GB" dirty="0">
                <a:solidFill>
                  <a:srgbClr val="FF0000"/>
                </a:solidFill>
                <a:latin typeface="Comic Sans MS" panose="030F0702030302020204" pitchFamily="66" charset="0"/>
              </a:rPr>
              <a:t> </a:t>
            </a:r>
            <a:r>
              <a:rPr lang="en-GB" dirty="0">
                <a:latin typeface="Comic Sans MS" panose="030F0702030302020204" pitchFamily="66" charset="0"/>
              </a:rPr>
              <a:t>=</a:t>
            </a:r>
            <a:r>
              <a:rPr lang="en-GB" dirty="0">
                <a:solidFill>
                  <a:srgbClr val="FF0000"/>
                </a:solidFill>
                <a:latin typeface="Comic Sans MS" panose="030F0702030302020204" pitchFamily="66" charset="0"/>
              </a:rPr>
              <a:t> </a:t>
            </a:r>
            <a:r>
              <a:rPr lang="en-GB" dirty="0">
                <a:solidFill>
                  <a:srgbClr val="00B050"/>
                </a:solidFill>
                <a:latin typeface="Comic Sans MS" panose="030F0702030302020204" pitchFamily="66" charset="0"/>
              </a:rPr>
              <a:t>Green</a:t>
            </a:r>
            <a:r>
              <a:rPr lang="en-GB" dirty="0">
                <a:solidFill>
                  <a:srgbClr val="FF0000"/>
                </a:solidFill>
                <a:latin typeface="Comic Sans MS" panose="030F0702030302020204" pitchFamily="66" charset="0"/>
              </a:rPr>
              <a:t> </a:t>
            </a:r>
            <a:endParaRPr lang="en-GB" dirty="0">
              <a:latin typeface="Comic Sans MS" panose="030F0702030302020204" pitchFamily="66" charset="0"/>
            </a:endParaRPr>
          </a:p>
          <a:p>
            <a:pPr marL="0" indent="0">
              <a:buNone/>
            </a:pPr>
            <a:r>
              <a:rPr lang="en-GB" dirty="0">
                <a:latin typeface="Comic Sans MS" panose="030F0702030302020204" pitchFamily="66" charset="0"/>
              </a:rPr>
              <a:t>If </a:t>
            </a:r>
            <a:r>
              <a:rPr lang="en-GB" dirty="0">
                <a:solidFill>
                  <a:srgbClr val="0070C0"/>
                </a:solidFill>
                <a:latin typeface="Comic Sans MS" panose="030F0702030302020204" pitchFamily="66" charset="0"/>
              </a:rPr>
              <a:t>Blue</a:t>
            </a:r>
            <a:r>
              <a:rPr lang="en-GB" dirty="0">
                <a:solidFill>
                  <a:srgbClr val="FF0000"/>
                </a:solidFill>
                <a:latin typeface="Comic Sans MS" panose="030F0702030302020204" pitchFamily="66" charset="0"/>
              </a:rPr>
              <a:t> </a:t>
            </a:r>
            <a:r>
              <a:rPr lang="en-GB" dirty="0">
                <a:latin typeface="Comic Sans MS" panose="030F0702030302020204" pitchFamily="66" charset="0"/>
              </a:rPr>
              <a:t>&lt; </a:t>
            </a:r>
            <a:r>
              <a:rPr lang="en-GB" dirty="0" err="1">
                <a:latin typeface="Comic Sans MS" panose="030F0702030302020204" pitchFamily="66" charset="0"/>
              </a:rPr>
              <a:t>User_Input</a:t>
            </a:r>
            <a:r>
              <a:rPr lang="en-GB" dirty="0">
                <a:latin typeface="Comic Sans MS" panose="030F0702030302020204" pitchFamily="66" charset="0"/>
              </a:rPr>
              <a:t> </a:t>
            </a:r>
            <a:r>
              <a:rPr lang="en-GB" dirty="0" smtClean="0">
                <a:latin typeface="Comic Sans MS" panose="030F0702030302020204" pitchFamily="66" charset="0"/>
              </a:rPr>
              <a:t>Then </a:t>
            </a:r>
            <a:endParaRPr lang="en-GB" dirty="0">
              <a:latin typeface="Comic Sans MS" panose="030F0702030302020204" pitchFamily="66" charset="0"/>
            </a:endParaRPr>
          </a:p>
          <a:p>
            <a:pPr marL="0" indent="0">
              <a:buNone/>
            </a:pPr>
            <a:r>
              <a:rPr lang="en-GB" dirty="0">
                <a:solidFill>
                  <a:srgbClr val="FF0000"/>
                </a:solidFill>
                <a:latin typeface="Comic Sans MS" panose="030F0702030302020204" pitchFamily="66" charset="0"/>
              </a:rPr>
              <a:t>	</a:t>
            </a:r>
            <a:r>
              <a:rPr lang="en-GB" dirty="0">
                <a:solidFill>
                  <a:srgbClr val="0070C0"/>
                </a:solidFill>
                <a:latin typeface="Comic Sans MS" panose="030F0702030302020204" pitchFamily="66" charset="0"/>
              </a:rPr>
              <a:t>Blue</a:t>
            </a:r>
            <a:r>
              <a:rPr lang="en-GB" dirty="0">
                <a:solidFill>
                  <a:srgbClr val="FF0000"/>
                </a:solidFill>
                <a:latin typeface="Comic Sans MS" panose="030F0702030302020204" pitchFamily="66" charset="0"/>
              </a:rPr>
              <a:t> </a:t>
            </a:r>
            <a:r>
              <a:rPr lang="en-GB" dirty="0">
                <a:latin typeface="Comic Sans MS" panose="030F0702030302020204" pitchFamily="66" charset="0"/>
              </a:rPr>
              <a:t>=</a:t>
            </a:r>
            <a:r>
              <a:rPr lang="en-GB" dirty="0">
                <a:solidFill>
                  <a:srgbClr val="FF0000"/>
                </a:solidFill>
                <a:latin typeface="Comic Sans MS" panose="030F0702030302020204" pitchFamily="66" charset="0"/>
              </a:rPr>
              <a:t> </a:t>
            </a:r>
            <a:r>
              <a:rPr lang="en-GB" dirty="0">
                <a:latin typeface="Comic Sans MS" panose="030F0702030302020204" pitchFamily="66" charset="0"/>
              </a:rPr>
              <a:t>255 - </a:t>
            </a:r>
            <a:r>
              <a:rPr lang="en-GB" dirty="0">
                <a:solidFill>
                  <a:srgbClr val="0070C0"/>
                </a:solidFill>
                <a:latin typeface="Comic Sans MS" panose="030F0702030302020204" pitchFamily="66" charset="0"/>
              </a:rPr>
              <a:t>Blue</a:t>
            </a:r>
            <a:r>
              <a:rPr lang="en-GB" dirty="0">
                <a:latin typeface="Comic Sans MS" panose="030F0702030302020204" pitchFamily="66" charset="0"/>
              </a:rPr>
              <a:t> Else </a:t>
            </a:r>
            <a:r>
              <a:rPr lang="en-GB" dirty="0">
                <a:solidFill>
                  <a:srgbClr val="0070C0"/>
                </a:solidFill>
                <a:latin typeface="Comic Sans MS" panose="030F0702030302020204" pitchFamily="66" charset="0"/>
              </a:rPr>
              <a:t>Blue</a:t>
            </a:r>
            <a:r>
              <a:rPr lang="en-GB" dirty="0">
                <a:solidFill>
                  <a:srgbClr val="FF0000"/>
                </a:solidFill>
                <a:latin typeface="Comic Sans MS" panose="030F0702030302020204" pitchFamily="66" charset="0"/>
              </a:rPr>
              <a:t> </a:t>
            </a:r>
            <a:r>
              <a:rPr lang="en-GB" dirty="0">
                <a:latin typeface="Comic Sans MS" panose="030F0702030302020204" pitchFamily="66" charset="0"/>
              </a:rPr>
              <a:t>=</a:t>
            </a:r>
            <a:r>
              <a:rPr lang="en-GB" dirty="0">
                <a:solidFill>
                  <a:srgbClr val="FF0000"/>
                </a:solidFill>
                <a:latin typeface="Comic Sans MS" panose="030F0702030302020204" pitchFamily="66" charset="0"/>
              </a:rPr>
              <a:t> </a:t>
            </a:r>
            <a:r>
              <a:rPr lang="en-GB" dirty="0">
                <a:solidFill>
                  <a:srgbClr val="0070C0"/>
                </a:solidFill>
                <a:latin typeface="Comic Sans MS" panose="030F0702030302020204" pitchFamily="66" charset="0"/>
              </a:rPr>
              <a:t>Blue</a:t>
            </a:r>
          </a:p>
        </p:txBody>
      </p:sp>
    </p:spTree>
    <p:extLst>
      <p:ext uri="{BB962C8B-B14F-4D97-AF65-F5344CB8AC3E}">
        <p14:creationId xmlns:p14="http://schemas.microsoft.com/office/powerpoint/2010/main" val="2348651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mic Sans MS" panose="030F0702030302020204" pitchFamily="66" charset="0"/>
              </a:rPr>
              <a:t>Colour Adjust/Balance</a:t>
            </a:r>
            <a:endParaRPr lang="en-GB" dirty="0"/>
          </a:p>
        </p:txBody>
      </p:sp>
      <p:sp>
        <p:nvSpPr>
          <p:cNvPr id="3" name="Content Placeholder 2"/>
          <p:cNvSpPr>
            <a:spLocks noGrp="1"/>
          </p:cNvSpPr>
          <p:nvPr>
            <p:ph idx="1"/>
          </p:nvPr>
        </p:nvSpPr>
        <p:spPr>
          <a:xfrm>
            <a:off x="457200" y="1600200"/>
            <a:ext cx="6347048" cy="4525963"/>
          </a:xfrm>
        </p:spPr>
        <p:txBody>
          <a:bodyPr>
            <a:normAutofit fontScale="92500" lnSpcReduction="10000"/>
          </a:bodyPr>
          <a:lstStyle/>
          <a:p>
            <a:r>
              <a:rPr lang="en-GB" dirty="0" smtClean="0">
                <a:latin typeface="Comic Sans MS" panose="030F0702030302020204" pitchFamily="66" charset="0"/>
              </a:rPr>
              <a:t>As the name suggests, it is possible to adjust the colours that appear in an image, by manually tweaking the </a:t>
            </a:r>
            <a:r>
              <a:rPr lang="en-GB" dirty="0" smtClean="0">
                <a:solidFill>
                  <a:srgbClr val="FF0000"/>
                </a:solidFill>
                <a:latin typeface="Comic Sans MS" panose="030F0702030302020204" pitchFamily="66" charset="0"/>
              </a:rPr>
              <a:t>red</a:t>
            </a:r>
            <a:r>
              <a:rPr lang="en-GB" dirty="0" smtClean="0">
                <a:latin typeface="Comic Sans MS" panose="030F0702030302020204" pitchFamily="66" charset="0"/>
              </a:rPr>
              <a:t>, </a:t>
            </a:r>
            <a:r>
              <a:rPr lang="en-GB" dirty="0" smtClean="0">
                <a:solidFill>
                  <a:srgbClr val="00B050"/>
                </a:solidFill>
                <a:latin typeface="Comic Sans MS" panose="030F0702030302020204" pitchFamily="66" charset="0"/>
              </a:rPr>
              <a:t>green</a:t>
            </a:r>
            <a:r>
              <a:rPr lang="en-GB" dirty="0" smtClean="0">
                <a:latin typeface="Comic Sans MS" panose="030F0702030302020204" pitchFamily="66" charset="0"/>
              </a:rPr>
              <a:t> and </a:t>
            </a:r>
            <a:r>
              <a:rPr lang="en-GB" dirty="0" smtClean="0">
                <a:solidFill>
                  <a:srgbClr val="0070C0"/>
                </a:solidFill>
                <a:latin typeface="Comic Sans MS" panose="030F0702030302020204" pitchFamily="66" charset="0"/>
              </a:rPr>
              <a:t>blue</a:t>
            </a:r>
            <a:r>
              <a:rPr lang="en-GB" dirty="0" smtClean="0">
                <a:latin typeface="Comic Sans MS" panose="030F0702030302020204" pitchFamily="66" charset="0"/>
              </a:rPr>
              <a:t> values that are set for each pixel</a:t>
            </a:r>
          </a:p>
          <a:p>
            <a:endParaRPr lang="en-GB" dirty="0" smtClean="0">
              <a:latin typeface="Comic Sans MS" panose="030F0702030302020204" pitchFamily="66" charset="0"/>
            </a:endParaRPr>
          </a:p>
          <a:p>
            <a:r>
              <a:rPr lang="en-GB" dirty="0" smtClean="0">
                <a:latin typeface="Comic Sans MS" panose="030F0702030302020204" pitchFamily="66" charset="0"/>
              </a:rPr>
              <a:t>The definition; a colour </a:t>
            </a:r>
            <a:r>
              <a:rPr lang="en-GB" dirty="0">
                <a:latin typeface="Comic Sans MS" panose="030F0702030302020204" pitchFamily="66" charset="0"/>
              </a:rPr>
              <a:t>balance is the global adjustment of the intensities of the </a:t>
            </a:r>
            <a:r>
              <a:rPr lang="en-GB" dirty="0" smtClean="0">
                <a:latin typeface="Comic Sans MS" panose="030F0702030302020204" pitchFamily="66" charset="0"/>
              </a:rPr>
              <a:t>colours</a:t>
            </a:r>
          </a:p>
          <a:p>
            <a:endParaRPr lang="en-GB" dirty="0"/>
          </a:p>
        </p:txBody>
      </p:sp>
      <p:pic>
        <p:nvPicPr>
          <p:cNvPr id="4" name="Picture 2" descr="Image result for pixel"/>
          <p:cNvPicPr>
            <a:picLocks noChangeAspect="1" noChangeArrowheads="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897107" y="1391007"/>
            <a:ext cx="1606845" cy="13899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pixel"/>
          <p:cNvPicPr>
            <a:picLocks noChangeAspect="1" noChangeArrowheads="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876254" y="2874705"/>
            <a:ext cx="1606845" cy="13899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pixel"/>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5" y="4414916"/>
            <a:ext cx="1606845" cy="138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993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mic Sans MS" panose="030F0702030302020204" pitchFamily="66" charset="0"/>
              </a:rPr>
              <a:t>What is a pixel?</a:t>
            </a:r>
            <a:endParaRPr lang="en-GB" dirty="0">
              <a:latin typeface="Comic Sans MS" panose="030F0702030302020204" pitchFamily="66" charset="0"/>
            </a:endParaRPr>
          </a:p>
        </p:txBody>
      </p:sp>
      <p:sp>
        <p:nvSpPr>
          <p:cNvPr id="3" name="Content Placeholder 2"/>
          <p:cNvSpPr>
            <a:spLocks noGrp="1"/>
          </p:cNvSpPr>
          <p:nvPr>
            <p:ph idx="1"/>
          </p:nvPr>
        </p:nvSpPr>
        <p:spPr>
          <a:xfrm>
            <a:off x="457200" y="3140968"/>
            <a:ext cx="4186808" cy="2985195"/>
          </a:xfrm>
        </p:spPr>
        <p:txBody>
          <a:bodyPr>
            <a:normAutofit fontScale="85000" lnSpcReduction="10000"/>
          </a:bodyPr>
          <a:lstStyle/>
          <a:p>
            <a:r>
              <a:rPr lang="en-GB" dirty="0" smtClean="0">
                <a:latin typeface="Comic Sans MS" panose="030F0702030302020204" pitchFamily="66" charset="0"/>
              </a:rPr>
              <a:t>Computers represent images using hundreds of thousands of pixels</a:t>
            </a:r>
          </a:p>
          <a:p>
            <a:endParaRPr lang="en-GB" dirty="0" smtClean="0">
              <a:latin typeface="Comic Sans MS" panose="030F0702030302020204" pitchFamily="66" charset="0"/>
            </a:endParaRPr>
          </a:p>
          <a:p>
            <a:r>
              <a:rPr lang="en-GB" dirty="0" smtClean="0">
                <a:latin typeface="Comic Sans MS" panose="030F0702030302020204" pitchFamily="66" charset="0"/>
              </a:rPr>
              <a:t>Computerised images are often referred to as ‘bitmap’ images</a:t>
            </a:r>
          </a:p>
        </p:txBody>
      </p:sp>
      <p:pic>
        <p:nvPicPr>
          <p:cNvPr id="1026" name="Picture 2" descr="Image result for jimi hend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700808"/>
            <a:ext cx="3994770" cy="39947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37439" y="17008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 name="Rectangle 5"/>
          <p:cNvSpPr/>
          <p:nvPr/>
        </p:nvSpPr>
        <p:spPr>
          <a:xfrm>
            <a:off x="4941023" y="17008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 name="Rectangle 6"/>
          <p:cNvSpPr/>
          <p:nvPr/>
        </p:nvSpPr>
        <p:spPr>
          <a:xfrm>
            <a:off x="5093423" y="17008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8" name="Rectangle 7"/>
          <p:cNvSpPr/>
          <p:nvPr/>
        </p:nvSpPr>
        <p:spPr>
          <a:xfrm>
            <a:off x="4788024" y="17008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Rectangle 8"/>
          <p:cNvSpPr/>
          <p:nvPr/>
        </p:nvSpPr>
        <p:spPr>
          <a:xfrm>
            <a:off x="4644008" y="17008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0" name="Rectangle 9"/>
          <p:cNvSpPr/>
          <p:nvPr/>
        </p:nvSpPr>
        <p:spPr>
          <a:xfrm>
            <a:off x="5389839" y="18532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Rectangle 10"/>
          <p:cNvSpPr/>
          <p:nvPr/>
        </p:nvSpPr>
        <p:spPr>
          <a:xfrm>
            <a:off x="5093423" y="18532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2" name="Rectangle 11"/>
          <p:cNvSpPr/>
          <p:nvPr/>
        </p:nvSpPr>
        <p:spPr>
          <a:xfrm>
            <a:off x="5245823" y="18532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3" name="Rectangle 12"/>
          <p:cNvSpPr/>
          <p:nvPr/>
        </p:nvSpPr>
        <p:spPr>
          <a:xfrm>
            <a:off x="4940424" y="18532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13"/>
          <p:cNvSpPr/>
          <p:nvPr/>
        </p:nvSpPr>
        <p:spPr>
          <a:xfrm>
            <a:off x="4796408" y="18532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5" name="Rectangle 14"/>
          <p:cNvSpPr/>
          <p:nvPr/>
        </p:nvSpPr>
        <p:spPr>
          <a:xfrm>
            <a:off x="5542239" y="20056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6" name="Rectangle 15"/>
          <p:cNvSpPr/>
          <p:nvPr/>
        </p:nvSpPr>
        <p:spPr>
          <a:xfrm>
            <a:off x="5245823" y="20056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7" name="Rectangle 16"/>
          <p:cNvSpPr/>
          <p:nvPr/>
        </p:nvSpPr>
        <p:spPr>
          <a:xfrm>
            <a:off x="5398223" y="20056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8" name="Rectangle 17"/>
          <p:cNvSpPr/>
          <p:nvPr/>
        </p:nvSpPr>
        <p:spPr>
          <a:xfrm>
            <a:off x="5092824" y="20056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9" name="Rectangle 18"/>
          <p:cNvSpPr/>
          <p:nvPr/>
        </p:nvSpPr>
        <p:spPr>
          <a:xfrm>
            <a:off x="4948808" y="20056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0" name="Rectangle 19"/>
          <p:cNvSpPr/>
          <p:nvPr/>
        </p:nvSpPr>
        <p:spPr>
          <a:xfrm>
            <a:off x="5694639" y="21580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1" name="Rectangle 20"/>
          <p:cNvSpPr/>
          <p:nvPr/>
        </p:nvSpPr>
        <p:spPr>
          <a:xfrm>
            <a:off x="5398223" y="21580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2" name="Rectangle 21"/>
          <p:cNvSpPr/>
          <p:nvPr/>
        </p:nvSpPr>
        <p:spPr>
          <a:xfrm>
            <a:off x="5550623" y="21580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3" name="Rectangle 22"/>
          <p:cNvSpPr/>
          <p:nvPr/>
        </p:nvSpPr>
        <p:spPr>
          <a:xfrm>
            <a:off x="5245224" y="21580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4" name="Rectangle 23"/>
          <p:cNvSpPr/>
          <p:nvPr/>
        </p:nvSpPr>
        <p:spPr>
          <a:xfrm>
            <a:off x="5101208" y="2158008"/>
            <a:ext cx="144016" cy="1440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26" name="Straight Connector 25"/>
          <p:cNvCxnSpPr>
            <a:endCxn id="19" idx="1"/>
          </p:cNvCxnSpPr>
          <p:nvPr/>
        </p:nvCxnSpPr>
        <p:spPr>
          <a:xfrm flipV="1">
            <a:off x="2987824" y="2077616"/>
            <a:ext cx="1960984" cy="559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9" idx="3"/>
          </p:cNvCxnSpPr>
          <p:nvPr/>
        </p:nvCxnSpPr>
        <p:spPr>
          <a:xfrm flipV="1">
            <a:off x="3563888" y="2077616"/>
            <a:ext cx="1528936" cy="9913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987824" y="2636912"/>
            <a:ext cx="576064" cy="432048"/>
          </a:xfrm>
          <a:prstGeom prst="rect">
            <a:avLst/>
          </a:prstGeom>
          <a:solidFill>
            <a:schemeClr val="bg2">
              <a:lumMod val="9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393465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latin typeface="Comic Sans MS" panose="030F0702030302020204" pitchFamily="66" charset="0"/>
              </a:rPr>
              <a:t>Colour </a:t>
            </a:r>
            <a:r>
              <a:rPr lang="en-GB" dirty="0" smtClean="0">
                <a:latin typeface="Comic Sans MS" panose="030F0702030302020204" pitchFamily="66" charset="0"/>
              </a:rPr>
              <a:t>Adjust Algorithm</a:t>
            </a:r>
            <a:endParaRPr lang="en-GB" dirty="0"/>
          </a:p>
        </p:txBody>
      </p:sp>
      <p:sp>
        <p:nvSpPr>
          <p:cNvPr id="3" name="Content Placeholder 2"/>
          <p:cNvSpPr>
            <a:spLocks noGrp="1"/>
          </p:cNvSpPr>
          <p:nvPr>
            <p:ph idx="1"/>
          </p:nvPr>
        </p:nvSpPr>
        <p:spPr/>
        <p:txBody>
          <a:bodyPr>
            <a:normAutofit fontScale="92500" lnSpcReduction="20000"/>
          </a:bodyPr>
          <a:lstStyle/>
          <a:p>
            <a:pPr marL="0" indent="0" algn="ctr">
              <a:buNone/>
            </a:pPr>
            <a:r>
              <a:rPr lang="pt-BR" dirty="0" smtClean="0">
                <a:latin typeface="Comic Sans MS" panose="030F0702030302020204" pitchFamily="66" charset="0"/>
              </a:rPr>
              <a:t>Factor Between 0 and 2</a:t>
            </a:r>
          </a:p>
          <a:p>
            <a:pPr marL="0" indent="0" algn="ctr">
              <a:buNone/>
            </a:pPr>
            <a:r>
              <a:rPr lang="pt-BR" dirty="0" smtClean="0">
                <a:latin typeface="Comic Sans MS" panose="030F0702030302020204" pitchFamily="66" charset="0"/>
              </a:rPr>
              <a:t>i.e. 0 would remove all colour, 2 would increase it by 100%, 1.5 would increase by 50%, 0.6 would reduce it by 40%</a:t>
            </a:r>
          </a:p>
          <a:p>
            <a:pPr marL="0" indent="0" algn="ctr">
              <a:buNone/>
            </a:pPr>
            <a:endParaRPr lang="pt-BR" dirty="0">
              <a:solidFill>
                <a:srgbClr val="FF0000"/>
              </a:solidFill>
              <a:latin typeface="Comic Sans MS" panose="030F0702030302020204" pitchFamily="66" charset="0"/>
            </a:endParaRPr>
          </a:p>
          <a:p>
            <a:pPr marL="0" indent="0" algn="ctr">
              <a:buNone/>
            </a:pPr>
            <a:r>
              <a:rPr lang="pt-BR" dirty="0" smtClean="0">
                <a:solidFill>
                  <a:srgbClr val="FF0000"/>
                </a:solidFill>
                <a:latin typeface="Comic Sans MS" panose="030F0702030302020204" pitchFamily="66" charset="0"/>
              </a:rPr>
              <a:t>Red</a:t>
            </a:r>
            <a:r>
              <a:rPr lang="pt-BR" dirty="0" smtClean="0">
                <a:latin typeface="Comic Sans MS" panose="030F0702030302020204" pitchFamily="66" charset="0"/>
              </a:rPr>
              <a:t> </a:t>
            </a:r>
            <a:r>
              <a:rPr lang="pt-BR" dirty="0">
                <a:latin typeface="Comic Sans MS" panose="030F0702030302020204" pitchFamily="66" charset="0"/>
              </a:rPr>
              <a:t>= </a:t>
            </a:r>
            <a:r>
              <a:rPr lang="pt-BR" dirty="0" smtClean="0">
                <a:latin typeface="Comic Sans MS" panose="030F0702030302020204" pitchFamily="66" charset="0"/>
              </a:rPr>
              <a:t>Factor * </a:t>
            </a:r>
            <a:r>
              <a:rPr lang="pt-BR" dirty="0">
                <a:solidFill>
                  <a:srgbClr val="FF0000"/>
                </a:solidFill>
                <a:latin typeface="Comic Sans MS" panose="030F0702030302020204" pitchFamily="66" charset="0"/>
              </a:rPr>
              <a:t>Red (Current Value</a:t>
            </a:r>
            <a:r>
              <a:rPr lang="pt-BR" dirty="0" smtClean="0">
                <a:solidFill>
                  <a:srgbClr val="FF0000"/>
                </a:solidFill>
                <a:latin typeface="Comic Sans MS" panose="030F0702030302020204" pitchFamily="66" charset="0"/>
              </a:rPr>
              <a:t>)</a:t>
            </a:r>
          </a:p>
          <a:p>
            <a:pPr marL="0" indent="0" algn="ctr">
              <a:buNone/>
            </a:pPr>
            <a:r>
              <a:rPr lang="pt-BR" dirty="0" smtClean="0">
                <a:latin typeface="Comic Sans MS" panose="030F0702030302020204" pitchFamily="66" charset="0"/>
              </a:rPr>
              <a:t>Or</a:t>
            </a:r>
            <a:r>
              <a:rPr lang="pt-BR" dirty="0">
                <a:latin typeface="Comic Sans MS" panose="030F0702030302020204" pitchFamily="66" charset="0"/>
              </a:rPr>
              <a:t/>
            </a:r>
            <a:br>
              <a:rPr lang="pt-BR" dirty="0">
                <a:latin typeface="Comic Sans MS" panose="030F0702030302020204" pitchFamily="66" charset="0"/>
              </a:rPr>
            </a:br>
            <a:r>
              <a:rPr lang="pt-BR" dirty="0">
                <a:solidFill>
                  <a:srgbClr val="00B050"/>
                </a:solidFill>
                <a:latin typeface="Comic Sans MS" panose="030F0702030302020204" pitchFamily="66" charset="0"/>
              </a:rPr>
              <a:t>Green</a:t>
            </a:r>
            <a:r>
              <a:rPr lang="pt-BR" dirty="0">
                <a:latin typeface="Comic Sans MS" panose="030F0702030302020204" pitchFamily="66" charset="0"/>
              </a:rPr>
              <a:t> = Factor * </a:t>
            </a:r>
            <a:r>
              <a:rPr lang="pt-BR" dirty="0" smtClean="0">
                <a:solidFill>
                  <a:srgbClr val="00B050"/>
                </a:solidFill>
                <a:latin typeface="Comic Sans MS" panose="030F0702030302020204" pitchFamily="66" charset="0"/>
              </a:rPr>
              <a:t>Green </a:t>
            </a:r>
            <a:r>
              <a:rPr lang="pt-BR" dirty="0">
                <a:solidFill>
                  <a:srgbClr val="00B050"/>
                </a:solidFill>
                <a:latin typeface="Comic Sans MS" panose="030F0702030302020204" pitchFamily="66" charset="0"/>
              </a:rPr>
              <a:t>(Current Value</a:t>
            </a:r>
            <a:r>
              <a:rPr lang="pt-BR" dirty="0" smtClean="0">
                <a:solidFill>
                  <a:srgbClr val="00B050"/>
                </a:solidFill>
                <a:latin typeface="Comic Sans MS" panose="030F0702030302020204" pitchFamily="66" charset="0"/>
              </a:rPr>
              <a:t>)</a:t>
            </a:r>
          </a:p>
          <a:p>
            <a:pPr marL="0" indent="0" algn="ctr">
              <a:buNone/>
            </a:pPr>
            <a:r>
              <a:rPr lang="pt-BR" dirty="0" smtClean="0">
                <a:latin typeface="Comic Sans MS" panose="030F0702030302020204" pitchFamily="66" charset="0"/>
              </a:rPr>
              <a:t>Or</a:t>
            </a:r>
            <a:r>
              <a:rPr lang="pt-BR" dirty="0">
                <a:latin typeface="Comic Sans MS" panose="030F0702030302020204" pitchFamily="66" charset="0"/>
              </a:rPr>
              <a:t/>
            </a:r>
            <a:br>
              <a:rPr lang="pt-BR" dirty="0">
                <a:latin typeface="Comic Sans MS" panose="030F0702030302020204" pitchFamily="66" charset="0"/>
              </a:rPr>
            </a:br>
            <a:r>
              <a:rPr lang="pt-BR" dirty="0">
                <a:solidFill>
                  <a:srgbClr val="0070C0"/>
                </a:solidFill>
                <a:latin typeface="Comic Sans MS" panose="030F0702030302020204" pitchFamily="66" charset="0"/>
              </a:rPr>
              <a:t>Blue </a:t>
            </a:r>
            <a:r>
              <a:rPr lang="pt-BR" dirty="0">
                <a:latin typeface="Comic Sans MS" panose="030F0702030302020204" pitchFamily="66" charset="0"/>
              </a:rPr>
              <a:t>= Factor </a:t>
            </a:r>
            <a:r>
              <a:rPr lang="pt-BR" dirty="0" smtClean="0">
                <a:latin typeface="Comic Sans MS" panose="030F0702030302020204" pitchFamily="66" charset="0"/>
              </a:rPr>
              <a:t>* </a:t>
            </a:r>
            <a:r>
              <a:rPr lang="pt-BR" dirty="0">
                <a:solidFill>
                  <a:srgbClr val="0070C0"/>
                </a:solidFill>
                <a:latin typeface="Comic Sans MS" panose="030F0702030302020204" pitchFamily="66" charset="0"/>
              </a:rPr>
              <a:t>Blue (Current Value)</a:t>
            </a:r>
          </a:p>
        </p:txBody>
      </p:sp>
    </p:spTree>
    <p:extLst>
      <p:ext uri="{BB962C8B-B14F-4D97-AF65-F5344CB8AC3E}">
        <p14:creationId xmlns:p14="http://schemas.microsoft.com/office/powerpoint/2010/main" val="2174092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mic Sans MS" panose="030F0702030302020204" pitchFamily="66" charset="0"/>
              </a:rPr>
              <a:t>Contrast</a:t>
            </a:r>
            <a:endParaRPr lang="en-GB" dirty="0"/>
          </a:p>
        </p:txBody>
      </p:sp>
      <p:sp>
        <p:nvSpPr>
          <p:cNvPr id="3" name="Content Placeholder 2"/>
          <p:cNvSpPr>
            <a:spLocks noGrp="1"/>
          </p:cNvSpPr>
          <p:nvPr>
            <p:ph idx="1"/>
          </p:nvPr>
        </p:nvSpPr>
        <p:spPr/>
        <p:txBody>
          <a:bodyPr>
            <a:normAutofit/>
          </a:bodyPr>
          <a:lstStyle/>
          <a:p>
            <a:r>
              <a:rPr lang="en-GB" dirty="0" smtClean="0">
                <a:latin typeface="Comic Sans MS" panose="030F0702030302020204" pitchFamily="66" charset="0"/>
              </a:rPr>
              <a:t>Contrast is the difference in luminance or colour that makes an object (or its representation in an image or display) distinguishable</a:t>
            </a:r>
          </a:p>
          <a:p>
            <a:r>
              <a:rPr lang="en-GB" dirty="0" smtClean="0">
                <a:latin typeface="Comic Sans MS" panose="030F0702030302020204" pitchFamily="66" charset="0"/>
              </a:rPr>
              <a:t>In other words, it darkens or lightens an image</a:t>
            </a:r>
            <a:endParaRPr lang="en-GB" dirty="0">
              <a:latin typeface="Comic Sans MS" panose="030F0702030302020204" pitchFamily="66" charset="0"/>
            </a:endParaRPr>
          </a:p>
        </p:txBody>
      </p:sp>
      <p:pic>
        <p:nvPicPr>
          <p:cNvPr id="4" name="Picture 2" descr="Image result for pixel"/>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452251" y="151177"/>
            <a:ext cx="1606845" cy="13899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pixel"/>
          <p:cNvPicPr>
            <a:picLocks noChangeAspect="1" noChangeArrowheads="1"/>
          </p:cNvPicPr>
          <p:nvPr/>
        </p:nvPicPr>
        <p:blipFill>
          <a:blip r:embed="rId4" cstate="print">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308304" y="133253"/>
            <a:ext cx="1606845" cy="138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640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mic Sans MS" panose="030F0702030302020204" pitchFamily="66" charset="0"/>
              </a:rPr>
              <a:t>Contrast</a:t>
            </a:r>
            <a:r>
              <a:rPr lang="en-GB" dirty="0">
                <a:latin typeface="Comic Sans MS" panose="030F0702030302020204" pitchFamily="66" charset="0"/>
              </a:rPr>
              <a:t> Algorithm</a:t>
            </a:r>
            <a:r>
              <a:rPr lang="en-GB" dirty="0" smtClean="0">
                <a:latin typeface="Comic Sans MS" panose="030F0702030302020204" pitchFamily="66" charset="0"/>
              </a:rPr>
              <a:t> </a:t>
            </a:r>
            <a:endParaRPr lang="en-GB" dirty="0"/>
          </a:p>
        </p:txBody>
      </p:sp>
      <p:sp>
        <p:nvSpPr>
          <p:cNvPr id="3" name="Content Placeholder 2"/>
          <p:cNvSpPr>
            <a:spLocks noGrp="1"/>
          </p:cNvSpPr>
          <p:nvPr>
            <p:ph idx="1"/>
          </p:nvPr>
        </p:nvSpPr>
        <p:spPr>
          <a:xfrm>
            <a:off x="457200" y="1600200"/>
            <a:ext cx="8435280" cy="4525963"/>
          </a:xfrm>
        </p:spPr>
        <p:txBody>
          <a:bodyPr/>
          <a:lstStyle/>
          <a:p>
            <a:pPr marL="0" indent="0">
              <a:buNone/>
            </a:pPr>
            <a:endParaRPr lang="en-GB" sz="2400" b="1" i="1" dirty="0" smtClean="0">
              <a:latin typeface="Comic Sans MS" panose="030F0702030302020204" pitchFamily="66" charset="0"/>
            </a:endParaRPr>
          </a:p>
          <a:p>
            <a:pPr marL="0" indent="0">
              <a:buNone/>
            </a:pPr>
            <a:r>
              <a:rPr lang="en-GB" sz="2400" b="1" dirty="0">
                <a:solidFill>
                  <a:srgbClr val="7030A0"/>
                </a:solidFill>
                <a:latin typeface="Comic Sans MS" panose="030F0702030302020204" pitchFamily="66" charset="0"/>
              </a:rPr>
              <a:t>C</a:t>
            </a:r>
            <a:r>
              <a:rPr lang="en-GB" sz="2400" dirty="0">
                <a:latin typeface="Comic Sans MS" panose="030F0702030302020204" pitchFamily="66" charset="0"/>
              </a:rPr>
              <a:t> = ((100.0 + T) / 100.0)</a:t>
            </a:r>
            <a:r>
              <a:rPr lang="en-GB" sz="2400" baseline="30000" dirty="0">
                <a:latin typeface="Comic Sans MS" panose="030F0702030302020204" pitchFamily="66" charset="0"/>
              </a:rPr>
              <a:t>2</a:t>
            </a:r>
            <a:endParaRPr lang="en-GB" sz="2400" dirty="0">
              <a:latin typeface="Comic Sans MS" panose="030F0702030302020204" pitchFamily="66" charset="0"/>
            </a:endParaRPr>
          </a:p>
          <a:p>
            <a:pPr marL="0" indent="0">
              <a:buNone/>
            </a:pPr>
            <a:r>
              <a:rPr lang="en-GB" sz="2000" i="1" dirty="0">
                <a:latin typeface="Comic Sans MS" panose="030F0702030302020204" pitchFamily="66" charset="0"/>
              </a:rPr>
              <a:t>T represents the variable </a:t>
            </a:r>
            <a:r>
              <a:rPr lang="en-GB" sz="2000" i="1" dirty="0" smtClean="0">
                <a:latin typeface="Comic Sans MS" panose="030F0702030302020204" pitchFamily="66" charset="0"/>
              </a:rPr>
              <a:t>threshold</a:t>
            </a:r>
            <a:endParaRPr lang="en-GB" sz="2000" i="1" dirty="0">
              <a:latin typeface="Comic Sans MS" panose="030F0702030302020204" pitchFamily="66" charset="0"/>
            </a:endParaRPr>
          </a:p>
          <a:p>
            <a:pPr marL="0" indent="0">
              <a:buNone/>
            </a:pPr>
            <a:endParaRPr lang="pt-BR" sz="2000" dirty="0" smtClean="0">
              <a:solidFill>
                <a:srgbClr val="FF0000"/>
              </a:solidFill>
              <a:latin typeface="Comic Sans MS" panose="030F0702030302020204" pitchFamily="66" charset="0"/>
            </a:endParaRPr>
          </a:p>
          <a:p>
            <a:pPr marL="0" indent="0">
              <a:buNone/>
            </a:pPr>
            <a:r>
              <a:rPr lang="pt-BR" sz="2000" dirty="0" smtClean="0">
                <a:solidFill>
                  <a:srgbClr val="FF0000"/>
                </a:solidFill>
                <a:latin typeface="Comic Sans MS" panose="030F0702030302020204" pitchFamily="66" charset="0"/>
              </a:rPr>
              <a:t>Red</a:t>
            </a:r>
            <a:r>
              <a:rPr lang="en-GB" sz="2000" dirty="0" smtClean="0">
                <a:latin typeface="Comic Sans MS" panose="030F0702030302020204" pitchFamily="66" charset="0"/>
              </a:rPr>
              <a:t> </a:t>
            </a:r>
            <a:r>
              <a:rPr lang="en-GB" sz="2000" dirty="0">
                <a:latin typeface="Comic Sans MS" panose="030F0702030302020204" pitchFamily="66" charset="0"/>
              </a:rPr>
              <a:t>= ( ( ( (</a:t>
            </a:r>
            <a:r>
              <a:rPr lang="pt-BR" sz="2000" dirty="0">
                <a:solidFill>
                  <a:srgbClr val="FF0000"/>
                </a:solidFill>
                <a:latin typeface="Comic Sans MS" panose="030F0702030302020204" pitchFamily="66" charset="0"/>
              </a:rPr>
              <a:t>Red (Cur Val)</a:t>
            </a:r>
            <a:r>
              <a:rPr lang="en-GB" sz="2000" dirty="0">
                <a:latin typeface="Comic Sans MS" panose="030F0702030302020204" pitchFamily="66" charset="0"/>
              </a:rPr>
              <a:t>/ 255.0) – 0.5) * </a:t>
            </a:r>
            <a:r>
              <a:rPr lang="en-GB" sz="2000" b="1" dirty="0">
                <a:solidFill>
                  <a:srgbClr val="7030A0"/>
                </a:solidFill>
                <a:latin typeface="Comic Sans MS" panose="030F0702030302020204" pitchFamily="66" charset="0"/>
              </a:rPr>
              <a:t>C</a:t>
            </a:r>
            <a:r>
              <a:rPr lang="en-GB" sz="2000" dirty="0">
                <a:latin typeface="Comic Sans MS" panose="030F0702030302020204" pitchFamily="66" charset="0"/>
              </a:rPr>
              <a:t>) + 0.5) * 255.0</a:t>
            </a:r>
          </a:p>
          <a:p>
            <a:pPr marL="0" indent="0">
              <a:buNone/>
            </a:pPr>
            <a:endParaRPr lang="pt-BR" sz="2000" dirty="0" smtClean="0">
              <a:solidFill>
                <a:srgbClr val="00B050"/>
              </a:solidFill>
              <a:latin typeface="Comic Sans MS" panose="030F0702030302020204" pitchFamily="66" charset="0"/>
            </a:endParaRPr>
          </a:p>
          <a:p>
            <a:pPr marL="0" indent="0">
              <a:buNone/>
            </a:pPr>
            <a:r>
              <a:rPr lang="pt-BR" sz="2000" dirty="0" smtClean="0">
                <a:solidFill>
                  <a:srgbClr val="00B050"/>
                </a:solidFill>
                <a:latin typeface="Comic Sans MS" panose="030F0702030302020204" pitchFamily="66" charset="0"/>
              </a:rPr>
              <a:t>Green</a:t>
            </a:r>
            <a:r>
              <a:rPr lang="en-GB" sz="2000" dirty="0" smtClean="0">
                <a:latin typeface="Comic Sans MS" panose="030F0702030302020204" pitchFamily="66" charset="0"/>
              </a:rPr>
              <a:t> </a:t>
            </a:r>
            <a:r>
              <a:rPr lang="en-GB" sz="2000" dirty="0">
                <a:latin typeface="Comic Sans MS" panose="030F0702030302020204" pitchFamily="66" charset="0"/>
              </a:rPr>
              <a:t>= ( ( ( (</a:t>
            </a:r>
            <a:r>
              <a:rPr lang="pt-BR" sz="2000" dirty="0">
                <a:solidFill>
                  <a:srgbClr val="00B050"/>
                </a:solidFill>
                <a:latin typeface="Comic Sans MS" panose="030F0702030302020204" pitchFamily="66" charset="0"/>
              </a:rPr>
              <a:t>Green (Cur Val) </a:t>
            </a:r>
            <a:r>
              <a:rPr lang="en-GB" sz="2000" dirty="0">
                <a:latin typeface="Comic Sans MS" panose="030F0702030302020204" pitchFamily="66" charset="0"/>
              </a:rPr>
              <a:t> / 255.0) – 0.5) * </a:t>
            </a:r>
            <a:r>
              <a:rPr lang="en-GB" sz="2000" b="1" dirty="0">
                <a:solidFill>
                  <a:srgbClr val="7030A0"/>
                </a:solidFill>
                <a:latin typeface="Comic Sans MS" panose="030F0702030302020204" pitchFamily="66" charset="0"/>
              </a:rPr>
              <a:t>C</a:t>
            </a:r>
            <a:r>
              <a:rPr lang="en-GB" sz="2000" dirty="0">
                <a:latin typeface="Comic Sans MS" panose="030F0702030302020204" pitchFamily="66" charset="0"/>
              </a:rPr>
              <a:t>) + 0.5) * 255.0</a:t>
            </a:r>
          </a:p>
          <a:p>
            <a:pPr marL="0" indent="0">
              <a:buNone/>
            </a:pPr>
            <a:endParaRPr lang="pt-BR" sz="2000" dirty="0" smtClean="0">
              <a:solidFill>
                <a:srgbClr val="0070C0"/>
              </a:solidFill>
              <a:latin typeface="Comic Sans MS" panose="030F0702030302020204" pitchFamily="66" charset="0"/>
            </a:endParaRPr>
          </a:p>
          <a:p>
            <a:pPr marL="0" indent="0">
              <a:buNone/>
            </a:pPr>
            <a:r>
              <a:rPr lang="pt-BR" sz="2000" dirty="0" smtClean="0">
                <a:solidFill>
                  <a:srgbClr val="0070C0"/>
                </a:solidFill>
                <a:latin typeface="Comic Sans MS" panose="030F0702030302020204" pitchFamily="66" charset="0"/>
              </a:rPr>
              <a:t>Blue</a:t>
            </a:r>
            <a:r>
              <a:rPr lang="en-GB" sz="2000" dirty="0" smtClean="0">
                <a:latin typeface="Comic Sans MS" panose="030F0702030302020204" pitchFamily="66" charset="0"/>
              </a:rPr>
              <a:t> </a:t>
            </a:r>
            <a:r>
              <a:rPr lang="en-GB" sz="2000" dirty="0">
                <a:latin typeface="Comic Sans MS" panose="030F0702030302020204" pitchFamily="66" charset="0"/>
              </a:rPr>
              <a:t>= ( ( ( </a:t>
            </a:r>
            <a:r>
              <a:rPr lang="en-GB" sz="2000" dirty="0" smtClean="0">
                <a:latin typeface="Comic Sans MS" panose="030F0702030302020204" pitchFamily="66" charset="0"/>
              </a:rPr>
              <a:t>(</a:t>
            </a:r>
            <a:r>
              <a:rPr lang="pt-BR" sz="2000" dirty="0">
                <a:solidFill>
                  <a:srgbClr val="0070C0"/>
                </a:solidFill>
                <a:latin typeface="Comic Sans MS" panose="030F0702030302020204" pitchFamily="66" charset="0"/>
              </a:rPr>
              <a:t>Blue (</a:t>
            </a:r>
            <a:r>
              <a:rPr lang="pt-BR" sz="2000" dirty="0" smtClean="0">
                <a:solidFill>
                  <a:srgbClr val="0070C0"/>
                </a:solidFill>
                <a:latin typeface="Comic Sans MS" panose="030F0702030302020204" pitchFamily="66" charset="0"/>
              </a:rPr>
              <a:t>Cur Val)</a:t>
            </a:r>
            <a:r>
              <a:rPr lang="en-GB" sz="2000" dirty="0" smtClean="0">
                <a:latin typeface="Comic Sans MS" panose="030F0702030302020204" pitchFamily="66" charset="0"/>
              </a:rPr>
              <a:t>/ </a:t>
            </a:r>
            <a:r>
              <a:rPr lang="en-GB" sz="2000" dirty="0">
                <a:latin typeface="Comic Sans MS" panose="030F0702030302020204" pitchFamily="66" charset="0"/>
              </a:rPr>
              <a:t>255.0) – 0.5) * </a:t>
            </a:r>
            <a:r>
              <a:rPr lang="en-GB" sz="2000" b="1" dirty="0">
                <a:solidFill>
                  <a:srgbClr val="7030A0"/>
                </a:solidFill>
                <a:latin typeface="Comic Sans MS" panose="030F0702030302020204" pitchFamily="66" charset="0"/>
              </a:rPr>
              <a:t>C</a:t>
            </a:r>
            <a:r>
              <a:rPr lang="en-GB" sz="2000" dirty="0">
                <a:latin typeface="Comic Sans MS" panose="030F0702030302020204" pitchFamily="66" charset="0"/>
              </a:rPr>
              <a:t>) + 0.5) * </a:t>
            </a:r>
            <a:r>
              <a:rPr lang="en-GB" sz="2000" dirty="0" smtClean="0">
                <a:latin typeface="Comic Sans MS" panose="030F0702030302020204" pitchFamily="66" charset="0"/>
              </a:rPr>
              <a:t>255.0</a:t>
            </a:r>
          </a:p>
          <a:p>
            <a:pPr marL="0" indent="0">
              <a:buNone/>
            </a:pPr>
            <a:endParaRPr lang="en-GB" sz="2000" dirty="0">
              <a:latin typeface="Comic Sans MS" panose="030F0702030302020204" pitchFamily="66" charset="0"/>
            </a:endParaRPr>
          </a:p>
          <a:p>
            <a:pPr marL="0" indent="0">
              <a:buNone/>
            </a:pPr>
            <a:endParaRPr lang="en-GB" sz="2000" dirty="0">
              <a:latin typeface="Comic Sans MS" panose="030F0702030302020204" pitchFamily="66" charset="0"/>
            </a:endParaRPr>
          </a:p>
          <a:p>
            <a:endParaRPr lang="en-GB" dirty="0"/>
          </a:p>
        </p:txBody>
      </p:sp>
    </p:spTree>
    <p:extLst>
      <p:ext uri="{BB962C8B-B14F-4D97-AF65-F5344CB8AC3E}">
        <p14:creationId xmlns:p14="http://schemas.microsoft.com/office/powerpoint/2010/main" val="612068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mic Sans MS" panose="030F0702030302020204" pitchFamily="66" charset="0"/>
              </a:rPr>
              <a:t>Using Matrices</a:t>
            </a:r>
            <a:endParaRPr lang="en-GB" dirty="0">
              <a:latin typeface="Comic Sans MS" panose="030F0702030302020204" pitchFamily="66" charset="0"/>
            </a:endParaRPr>
          </a:p>
        </p:txBody>
      </p:sp>
      <p:sp>
        <p:nvSpPr>
          <p:cNvPr id="3" name="Content Placeholder 2"/>
          <p:cNvSpPr>
            <a:spLocks noGrp="1"/>
          </p:cNvSpPr>
          <p:nvPr>
            <p:ph idx="1"/>
          </p:nvPr>
        </p:nvSpPr>
        <p:spPr/>
        <p:txBody>
          <a:bodyPr>
            <a:normAutofit fontScale="85000" lnSpcReduction="20000"/>
          </a:bodyPr>
          <a:lstStyle/>
          <a:p>
            <a:r>
              <a:rPr lang="en-GB" dirty="0" smtClean="0">
                <a:latin typeface="Comic Sans MS" panose="030F0702030302020204" pitchFamily="66" charset="0"/>
              </a:rPr>
              <a:t>All of the previous algorithms are simple image processing algorithms</a:t>
            </a:r>
          </a:p>
          <a:p>
            <a:endParaRPr lang="en-GB" dirty="0">
              <a:latin typeface="Comic Sans MS" panose="030F0702030302020204" pitchFamily="66" charset="0"/>
            </a:endParaRPr>
          </a:p>
          <a:p>
            <a:r>
              <a:rPr lang="en-GB" dirty="0" smtClean="0">
                <a:latin typeface="Comic Sans MS" panose="030F0702030302020204" pitchFamily="66" charset="0"/>
              </a:rPr>
              <a:t>To yield better results, more complex algorithms are required </a:t>
            </a:r>
          </a:p>
          <a:p>
            <a:endParaRPr lang="en-GB" dirty="0">
              <a:latin typeface="Comic Sans MS" panose="030F0702030302020204" pitchFamily="66" charset="0"/>
            </a:endParaRPr>
          </a:p>
          <a:p>
            <a:r>
              <a:rPr lang="en-GB" dirty="0" smtClean="0">
                <a:latin typeface="Comic Sans MS" panose="030F0702030302020204" pitchFamily="66" charset="0"/>
              </a:rPr>
              <a:t>For example, a matrix (Image Kernel) can be used to create edge detection, sharpen and blur algorithms</a:t>
            </a:r>
          </a:p>
          <a:p>
            <a:endParaRPr lang="en-GB" dirty="0">
              <a:latin typeface="Comic Sans MS" panose="030F0702030302020204" pitchFamily="66" charset="0"/>
            </a:endParaRPr>
          </a:p>
          <a:p>
            <a:r>
              <a:rPr lang="en-GB" dirty="0" smtClean="0">
                <a:latin typeface="Comic Sans MS" panose="030F0702030302020204" pitchFamily="66" charset="0"/>
              </a:rPr>
              <a:t>This </a:t>
            </a:r>
            <a:r>
              <a:rPr lang="en-GB" dirty="0">
                <a:latin typeface="Comic Sans MS" panose="030F0702030302020204" pitchFamily="66" charset="0"/>
              </a:rPr>
              <a:t>is called Kernel </a:t>
            </a:r>
            <a:r>
              <a:rPr lang="en-GB" dirty="0" smtClean="0">
                <a:latin typeface="Comic Sans MS" panose="030F0702030302020204" pitchFamily="66" charset="0"/>
              </a:rPr>
              <a:t>Convolution </a:t>
            </a:r>
            <a:endParaRPr lang="en-GB" dirty="0">
              <a:latin typeface="Comic Sans MS" panose="030F0702030302020204" pitchFamily="66" charset="0"/>
            </a:endParaRPr>
          </a:p>
        </p:txBody>
      </p:sp>
    </p:spTree>
    <p:extLst>
      <p:ext uri="{BB962C8B-B14F-4D97-AF65-F5344CB8AC3E}">
        <p14:creationId xmlns:p14="http://schemas.microsoft.com/office/powerpoint/2010/main" val="40970159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omic Sans MS" panose="030F0702030302020204" pitchFamily="66" charset="0"/>
              </a:rPr>
              <a:t>Kernel Convolution </a:t>
            </a:r>
            <a:endParaRPr lang="en-GB" dirty="0"/>
          </a:p>
        </p:txBody>
      </p:sp>
      <p:sp>
        <p:nvSpPr>
          <p:cNvPr id="3" name="Content Placeholder 2"/>
          <p:cNvSpPr>
            <a:spLocks noGrp="1"/>
          </p:cNvSpPr>
          <p:nvPr>
            <p:ph idx="1"/>
          </p:nvPr>
        </p:nvSpPr>
        <p:spPr/>
        <p:txBody>
          <a:bodyPr>
            <a:normAutofit fontScale="92500" lnSpcReduction="10000"/>
          </a:bodyPr>
          <a:lstStyle/>
          <a:p>
            <a:r>
              <a:rPr lang="en-GB" dirty="0">
                <a:latin typeface="Comic Sans MS" panose="030F0702030302020204" pitchFamily="66" charset="0"/>
              </a:rPr>
              <a:t>Convolution is the process of adding each element of the image to its local </a:t>
            </a:r>
            <a:r>
              <a:rPr lang="en-GB" dirty="0" smtClean="0">
                <a:latin typeface="Comic Sans MS" panose="030F0702030302020204" pitchFamily="66" charset="0"/>
              </a:rPr>
              <a:t>neighbours, </a:t>
            </a:r>
            <a:r>
              <a:rPr lang="en-GB" dirty="0">
                <a:latin typeface="Comic Sans MS" panose="030F0702030302020204" pitchFamily="66" charset="0"/>
              </a:rPr>
              <a:t>weighted by the </a:t>
            </a:r>
            <a:r>
              <a:rPr lang="en-GB" dirty="0" smtClean="0">
                <a:latin typeface="Comic Sans MS" panose="030F0702030302020204" pitchFamily="66" charset="0"/>
              </a:rPr>
              <a:t>kernel</a:t>
            </a:r>
          </a:p>
          <a:p>
            <a:endParaRPr lang="en-GB" dirty="0">
              <a:latin typeface="Comic Sans MS" panose="030F0702030302020204" pitchFamily="66" charset="0"/>
            </a:endParaRPr>
          </a:p>
          <a:p>
            <a:r>
              <a:rPr lang="en-GB" dirty="0" smtClean="0">
                <a:latin typeface="Comic Sans MS" panose="030F0702030302020204" pitchFamily="66" charset="0"/>
              </a:rPr>
              <a:t>For </a:t>
            </a:r>
            <a:r>
              <a:rPr lang="en-GB" dirty="0">
                <a:latin typeface="Comic Sans MS" panose="030F0702030302020204" pitchFamily="66" charset="0"/>
              </a:rPr>
              <a:t>example, if we have two three-by-three matrices, one a kernel, and the other an image piece, convolution is the process of flipping both the rows and columns of the kernel and then multiplying </a:t>
            </a:r>
            <a:r>
              <a:rPr lang="en-GB" dirty="0" err="1">
                <a:latin typeface="Comic Sans MS" panose="030F0702030302020204" pitchFamily="66" charset="0"/>
              </a:rPr>
              <a:t>locationally</a:t>
            </a:r>
            <a:r>
              <a:rPr lang="en-GB" dirty="0">
                <a:latin typeface="Comic Sans MS" panose="030F0702030302020204" pitchFamily="66" charset="0"/>
              </a:rPr>
              <a:t> similar entries and </a:t>
            </a:r>
            <a:r>
              <a:rPr lang="en-GB" dirty="0" smtClean="0">
                <a:latin typeface="Comic Sans MS" panose="030F0702030302020204" pitchFamily="66" charset="0"/>
              </a:rPr>
              <a:t>summing</a:t>
            </a:r>
            <a:endParaRPr lang="en-GB" dirty="0"/>
          </a:p>
        </p:txBody>
      </p:sp>
    </p:spTree>
    <p:extLst>
      <p:ext uri="{BB962C8B-B14F-4D97-AF65-F5344CB8AC3E}">
        <p14:creationId xmlns:p14="http://schemas.microsoft.com/office/powerpoint/2010/main" val="23701940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omic Sans MS" panose="030F0702030302020204" pitchFamily="66" charset="0"/>
              </a:rPr>
              <a:t>Kernel </a:t>
            </a:r>
            <a:r>
              <a:rPr lang="en-GB" dirty="0" smtClean="0">
                <a:latin typeface="Comic Sans MS" panose="030F0702030302020204" pitchFamily="66" charset="0"/>
              </a:rPr>
              <a:t>Convolution Formula </a:t>
            </a:r>
            <a:endParaRPr lang="en-GB" dirty="0"/>
          </a:p>
        </p:txBody>
      </p:sp>
      <p:pic>
        <p:nvPicPr>
          <p:cNvPr id="5" name="Picture 4"/>
          <p:cNvPicPr>
            <a:picLocks noChangeAspect="1"/>
          </p:cNvPicPr>
          <p:nvPr/>
        </p:nvPicPr>
        <p:blipFill>
          <a:blip r:embed="rId2"/>
          <a:stretch>
            <a:fillRect/>
          </a:stretch>
        </p:blipFill>
        <p:spPr>
          <a:xfrm>
            <a:off x="457200" y="1700808"/>
            <a:ext cx="7822099" cy="2664296"/>
          </a:xfrm>
          <a:prstGeom prst="rect">
            <a:avLst/>
          </a:prstGeom>
        </p:spPr>
      </p:pic>
      <p:pic>
        <p:nvPicPr>
          <p:cNvPr id="6" name="Picture 5"/>
          <p:cNvPicPr>
            <a:picLocks noChangeAspect="1"/>
          </p:cNvPicPr>
          <p:nvPr/>
        </p:nvPicPr>
        <p:blipFill>
          <a:blip r:embed="rId3"/>
          <a:stretch>
            <a:fillRect/>
          </a:stretch>
        </p:blipFill>
        <p:spPr>
          <a:xfrm>
            <a:off x="318356" y="4632575"/>
            <a:ext cx="8507288" cy="731615"/>
          </a:xfrm>
          <a:prstGeom prst="rect">
            <a:avLst/>
          </a:prstGeom>
        </p:spPr>
      </p:pic>
    </p:spTree>
    <p:extLst>
      <p:ext uri="{BB962C8B-B14F-4D97-AF65-F5344CB8AC3E}">
        <p14:creationId xmlns:p14="http://schemas.microsoft.com/office/powerpoint/2010/main" val="1533539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mic Sans MS" panose="030F0702030302020204" pitchFamily="66" charset="0"/>
              </a:rPr>
              <a:t>Edge Detection </a:t>
            </a:r>
            <a:r>
              <a:rPr lang="en-GB" dirty="0">
                <a:latin typeface="Comic Sans MS" panose="030F0702030302020204" pitchFamily="66" charset="0"/>
              </a:rPr>
              <a:t>Kernel Matrix</a:t>
            </a:r>
            <a:endParaRPr lang="en-GB" dirty="0"/>
          </a:p>
        </p:txBody>
      </p:sp>
      <p:sp>
        <p:nvSpPr>
          <p:cNvPr id="3" name="Content Placeholder 2"/>
          <p:cNvSpPr>
            <a:spLocks noGrp="1"/>
          </p:cNvSpPr>
          <p:nvPr>
            <p:ph idx="1"/>
          </p:nvPr>
        </p:nvSpPr>
        <p:spPr/>
        <p:txBody>
          <a:bodyPr/>
          <a:lstStyle/>
          <a:p>
            <a:endParaRPr lang="en-GB" dirty="0"/>
          </a:p>
        </p:txBody>
      </p:sp>
      <p:pic>
        <p:nvPicPr>
          <p:cNvPr id="2050" name="Picture 2" descr="Vd-Ed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9627" y="1884077"/>
            <a:ext cx="3958208" cy="3958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83568" y="2606241"/>
            <a:ext cx="3277686" cy="1946126"/>
          </a:xfrm>
          <a:prstGeom prst="rect">
            <a:avLst/>
          </a:prstGeom>
        </p:spPr>
      </p:pic>
    </p:spTree>
    <p:extLst>
      <p:ext uri="{BB962C8B-B14F-4D97-AF65-F5344CB8AC3E}">
        <p14:creationId xmlns:p14="http://schemas.microsoft.com/office/powerpoint/2010/main" val="26750266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mic Sans MS" panose="030F0702030302020204" pitchFamily="66" charset="0"/>
              </a:rPr>
              <a:t>Sharpen Kernel Matrix</a:t>
            </a:r>
            <a:endParaRPr lang="en-GB" dirty="0"/>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5004048" y="2690490"/>
            <a:ext cx="3436348" cy="2104430"/>
          </a:xfrm>
          <a:prstGeom prst="rect">
            <a:avLst/>
          </a:prstGeom>
        </p:spPr>
      </p:pic>
      <p:pic>
        <p:nvPicPr>
          <p:cNvPr id="3074" name="Picture 2" descr="Vd-Shar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060848"/>
            <a:ext cx="3022104" cy="3022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690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74" y="3861048"/>
            <a:ext cx="4499926" cy="29969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GB" dirty="0" smtClean="0">
                <a:latin typeface="Comic Sans MS" panose="030F0702030302020204" pitchFamily="66" charset="0"/>
              </a:rPr>
              <a:t>Find Surrounding Pixels First</a:t>
            </a:r>
            <a:endParaRPr lang="en-GB" dirty="0">
              <a:latin typeface="Comic Sans MS" panose="030F0702030302020204" pitchFamily="66"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6552081"/>
              </p:ext>
            </p:extLst>
          </p:nvPr>
        </p:nvGraphicFramePr>
        <p:xfrm>
          <a:off x="611560" y="1630706"/>
          <a:ext cx="5770983" cy="2088234"/>
        </p:xfrm>
        <a:graphic>
          <a:graphicData uri="http://schemas.openxmlformats.org/drawingml/2006/table">
            <a:tbl>
              <a:tblPr firstRow="1" bandRow="1">
                <a:tableStyleId>{5940675A-B579-460E-94D1-54222C63F5DA}</a:tableStyleId>
              </a:tblPr>
              <a:tblGrid>
                <a:gridCol w="2026568">
                  <a:extLst>
                    <a:ext uri="{9D8B030D-6E8A-4147-A177-3AD203B41FA5}">
                      <a16:colId xmlns:a16="http://schemas.microsoft.com/office/drawing/2014/main" val="3793028562"/>
                    </a:ext>
                  </a:extLst>
                </a:gridCol>
                <a:gridCol w="1820754">
                  <a:extLst>
                    <a:ext uri="{9D8B030D-6E8A-4147-A177-3AD203B41FA5}">
                      <a16:colId xmlns:a16="http://schemas.microsoft.com/office/drawing/2014/main" val="2148349435"/>
                    </a:ext>
                  </a:extLst>
                </a:gridCol>
                <a:gridCol w="1923661">
                  <a:extLst>
                    <a:ext uri="{9D8B030D-6E8A-4147-A177-3AD203B41FA5}">
                      <a16:colId xmlns:a16="http://schemas.microsoft.com/office/drawing/2014/main" val="1471020822"/>
                    </a:ext>
                  </a:extLst>
                </a:gridCol>
              </a:tblGrid>
              <a:tr h="68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olidFill>
                            <a:srgbClr val="00B050"/>
                          </a:solidFill>
                          <a:latin typeface="Comic Sans MS" panose="030F0702030302020204" pitchFamily="66" charset="0"/>
                        </a:rPr>
                        <a:t>(Index</a:t>
                      </a:r>
                      <a:r>
                        <a:rPr lang="en-GB" baseline="0" dirty="0" smtClean="0">
                          <a:solidFill>
                            <a:srgbClr val="00B050"/>
                          </a:solidFill>
                          <a:latin typeface="Comic Sans MS" panose="030F0702030302020204" pitchFamily="66" charset="0"/>
                        </a:rPr>
                        <a:t> – row) - 1</a:t>
                      </a:r>
                      <a:endParaRPr lang="en-GB" dirty="0" smtClean="0">
                        <a:solidFill>
                          <a:srgbClr val="00B050"/>
                        </a:solidFill>
                        <a:latin typeface="Comic Sans MS" panose="030F0702030302020204" pitchFamily="66" charset="0"/>
                      </a:endParaRPr>
                    </a:p>
                  </a:txBody>
                  <a:tcPr/>
                </a:tc>
                <a:tc>
                  <a:txBody>
                    <a:bodyPr/>
                    <a:lstStyle/>
                    <a:p>
                      <a:pPr algn="ctr"/>
                      <a:r>
                        <a:rPr lang="en-GB" dirty="0" smtClean="0">
                          <a:solidFill>
                            <a:srgbClr val="00B050"/>
                          </a:solidFill>
                          <a:latin typeface="Comic Sans MS" panose="030F0702030302020204" pitchFamily="66" charset="0"/>
                        </a:rPr>
                        <a:t>(Index</a:t>
                      </a:r>
                      <a:r>
                        <a:rPr lang="en-GB" baseline="0" dirty="0" smtClean="0">
                          <a:solidFill>
                            <a:srgbClr val="00B050"/>
                          </a:solidFill>
                          <a:latin typeface="Comic Sans MS" panose="030F0702030302020204" pitchFamily="66" charset="0"/>
                        </a:rPr>
                        <a:t> – row)</a:t>
                      </a:r>
                      <a:endParaRPr lang="en-GB" dirty="0">
                        <a:solidFill>
                          <a:srgbClr val="00B050"/>
                        </a:solidFill>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olidFill>
                            <a:srgbClr val="00B050"/>
                          </a:solidFill>
                          <a:latin typeface="Comic Sans MS" panose="030F0702030302020204" pitchFamily="66" charset="0"/>
                        </a:rPr>
                        <a:t>(Index</a:t>
                      </a:r>
                      <a:r>
                        <a:rPr lang="en-GB" baseline="0" dirty="0" smtClean="0">
                          <a:solidFill>
                            <a:srgbClr val="00B050"/>
                          </a:solidFill>
                          <a:latin typeface="Comic Sans MS" panose="030F0702030302020204" pitchFamily="66" charset="0"/>
                        </a:rPr>
                        <a:t> – row) +1</a:t>
                      </a:r>
                      <a:endParaRPr lang="en-GB" dirty="0" smtClean="0">
                        <a:solidFill>
                          <a:srgbClr val="00B050"/>
                        </a:solidFill>
                        <a:latin typeface="Comic Sans MS" panose="030F0702030302020204" pitchFamily="66" charset="0"/>
                      </a:endParaRPr>
                    </a:p>
                  </a:txBody>
                  <a:tcPr/>
                </a:tc>
                <a:extLst>
                  <a:ext uri="{0D108BD9-81ED-4DB2-BD59-A6C34878D82A}">
                    <a16:rowId xmlns:a16="http://schemas.microsoft.com/office/drawing/2014/main" val="2591176179"/>
                  </a:ext>
                </a:extLst>
              </a:tr>
              <a:tr h="699271">
                <a:tc>
                  <a:txBody>
                    <a:bodyPr/>
                    <a:lstStyle/>
                    <a:p>
                      <a:pPr algn="ctr"/>
                      <a:r>
                        <a:rPr lang="en-GB" dirty="0" smtClean="0">
                          <a:solidFill>
                            <a:srgbClr val="00B050"/>
                          </a:solidFill>
                          <a:latin typeface="Comic Sans MS" panose="030F0702030302020204" pitchFamily="66" charset="0"/>
                        </a:rPr>
                        <a:t>Index -1</a:t>
                      </a:r>
                      <a:endParaRPr lang="en-GB" dirty="0">
                        <a:solidFill>
                          <a:srgbClr val="00B050"/>
                        </a:solidFill>
                        <a:latin typeface="Comic Sans MS" panose="030F0702030302020204" pitchFamily="66" charset="0"/>
                      </a:endParaRPr>
                    </a:p>
                  </a:txBody>
                  <a:tcPr/>
                </a:tc>
                <a:tc>
                  <a:txBody>
                    <a:bodyPr/>
                    <a:lstStyle/>
                    <a:p>
                      <a:pPr algn="ctr"/>
                      <a:r>
                        <a:rPr lang="en-GB" dirty="0" smtClean="0">
                          <a:solidFill>
                            <a:srgbClr val="FF0000"/>
                          </a:solidFill>
                          <a:latin typeface="Comic Sans MS" panose="030F0702030302020204" pitchFamily="66" charset="0"/>
                        </a:rPr>
                        <a:t>Index</a:t>
                      </a:r>
                      <a:endParaRPr lang="en-GB" dirty="0">
                        <a:solidFill>
                          <a:srgbClr val="FF0000"/>
                        </a:solidFill>
                        <a:latin typeface="Comic Sans MS" panose="030F0702030302020204" pitchFamily="66" charset="0"/>
                      </a:endParaRPr>
                    </a:p>
                  </a:txBody>
                  <a:tcPr/>
                </a:tc>
                <a:tc>
                  <a:txBody>
                    <a:bodyPr/>
                    <a:lstStyle/>
                    <a:p>
                      <a:pPr algn="ctr"/>
                      <a:r>
                        <a:rPr lang="en-GB" dirty="0" smtClean="0">
                          <a:solidFill>
                            <a:srgbClr val="00B050"/>
                          </a:solidFill>
                          <a:latin typeface="Comic Sans MS" panose="030F0702030302020204" pitchFamily="66" charset="0"/>
                        </a:rPr>
                        <a:t>Index +1</a:t>
                      </a:r>
                      <a:endParaRPr lang="en-GB" dirty="0">
                        <a:solidFill>
                          <a:srgbClr val="00B050"/>
                        </a:solidFill>
                        <a:latin typeface="Comic Sans MS" panose="030F0702030302020204" pitchFamily="66" charset="0"/>
                      </a:endParaRPr>
                    </a:p>
                  </a:txBody>
                  <a:tcPr/>
                </a:tc>
                <a:extLst>
                  <a:ext uri="{0D108BD9-81ED-4DB2-BD59-A6C34878D82A}">
                    <a16:rowId xmlns:a16="http://schemas.microsoft.com/office/drawing/2014/main" val="1821064503"/>
                  </a:ext>
                </a:extLst>
              </a:tr>
              <a:tr h="6992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olidFill>
                            <a:srgbClr val="00B050"/>
                          </a:solidFill>
                          <a:latin typeface="Comic Sans MS" panose="030F0702030302020204" pitchFamily="66" charset="0"/>
                        </a:rPr>
                        <a:t>(Index</a:t>
                      </a:r>
                      <a:r>
                        <a:rPr lang="en-GB" baseline="0" dirty="0" smtClean="0">
                          <a:solidFill>
                            <a:srgbClr val="00B050"/>
                          </a:solidFill>
                          <a:latin typeface="Comic Sans MS" panose="030F0702030302020204" pitchFamily="66" charset="0"/>
                        </a:rPr>
                        <a:t> + row) -1</a:t>
                      </a:r>
                      <a:endParaRPr lang="en-GB" dirty="0" smtClean="0">
                        <a:solidFill>
                          <a:srgbClr val="00B050"/>
                        </a:solidFill>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olidFill>
                            <a:srgbClr val="00B050"/>
                          </a:solidFill>
                          <a:latin typeface="Comic Sans MS" panose="030F0702030302020204" pitchFamily="66" charset="0"/>
                        </a:rPr>
                        <a:t>(Index</a:t>
                      </a:r>
                      <a:r>
                        <a:rPr lang="en-GB" baseline="0" dirty="0" smtClean="0">
                          <a:solidFill>
                            <a:srgbClr val="00B050"/>
                          </a:solidFill>
                          <a:latin typeface="Comic Sans MS" panose="030F0702030302020204" pitchFamily="66" charset="0"/>
                        </a:rPr>
                        <a:t> + row)</a:t>
                      </a:r>
                      <a:endParaRPr lang="en-GB" dirty="0" smtClean="0">
                        <a:solidFill>
                          <a:srgbClr val="00B050"/>
                        </a:solidFill>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olidFill>
                            <a:srgbClr val="00B050"/>
                          </a:solidFill>
                          <a:latin typeface="Comic Sans MS" panose="030F0702030302020204" pitchFamily="66" charset="0"/>
                        </a:rPr>
                        <a:t>Index</a:t>
                      </a:r>
                      <a:r>
                        <a:rPr lang="en-GB" baseline="0" dirty="0" smtClean="0">
                          <a:solidFill>
                            <a:srgbClr val="00B050"/>
                          </a:solidFill>
                          <a:latin typeface="Comic Sans MS" panose="030F0702030302020204" pitchFamily="66" charset="0"/>
                        </a:rPr>
                        <a:t> + row) + 1</a:t>
                      </a:r>
                      <a:endParaRPr lang="en-GB" dirty="0" smtClean="0">
                        <a:solidFill>
                          <a:srgbClr val="00B050"/>
                        </a:solidFill>
                        <a:latin typeface="Comic Sans MS" panose="030F0702030302020204" pitchFamily="66" charset="0"/>
                      </a:endParaRPr>
                    </a:p>
                  </a:txBody>
                  <a:tcPr/>
                </a:tc>
                <a:extLst>
                  <a:ext uri="{0D108BD9-81ED-4DB2-BD59-A6C34878D82A}">
                    <a16:rowId xmlns:a16="http://schemas.microsoft.com/office/drawing/2014/main" val="308042215"/>
                  </a:ext>
                </a:extLst>
              </a:tr>
            </a:tbl>
          </a:graphicData>
        </a:graphic>
      </p:graphicFrame>
      <p:cxnSp>
        <p:nvCxnSpPr>
          <p:cNvPr id="7" name="Straight Arrow Connector 6"/>
          <p:cNvCxnSpPr>
            <a:stCxn id="16" idx="0"/>
          </p:cNvCxnSpPr>
          <p:nvPr/>
        </p:nvCxnSpPr>
        <p:spPr>
          <a:xfrm flipH="1" flipV="1">
            <a:off x="4067944" y="2768270"/>
            <a:ext cx="1296144" cy="15248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Rectangle 7"/>
          <p:cNvSpPr/>
          <p:nvPr/>
        </p:nvSpPr>
        <p:spPr>
          <a:xfrm>
            <a:off x="5220072" y="4581128"/>
            <a:ext cx="288032" cy="288032"/>
          </a:xfrm>
          <a:prstGeom prst="rect">
            <a:avLst/>
          </a:prstGeom>
          <a:noFill/>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Rectangle 8"/>
          <p:cNvSpPr/>
          <p:nvPr/>
        </p:nvSpPr>
        <p:spPr>
          <a:xfrm>
            <a:off x="5796136" y="4581128"/>
            <a:ext cx="288032" cy="288032"/>
          </a:xfrm>
          <a:prstGeom prst="rect">
            <a:avLst/>
          </a:prstGeom>
          <a:noFill/>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Rectangle 10"/>
          <p:cNvSpPr/>
          <p:nvPr/>
        </p:nvSpPr>
        <p:spPr>
          <a:xfrm>
            <a:off x="5796136" y="4869160"/>
            <a:ext cx="288032" cy="288032"/>
          </a:xfrm>
          <a:prstGeom prst="rect">
            <a:avLst/>
          </a:prstGeom>
          <a:noFill/>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3" name="Rectangle 12"/>
          <p:cNvSpPr/>
          <p:nvPr/>
        </p:nvSpPr>
        <p:spPr>
          <a:xfrm>
            <a:off x="5508104" y="4869160"/>
            <a:ext cx="288032" cy="288032"/>
          </a:xfrm>
          <a:prstGeom prst="rect">
            <a:avLst/>
          </a:prstGeom>
          <a:noFill/>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13"/>
          <p:cNvSpPr/>
          <p:nvPr/>
        </p:nvSpPr>
        <p:spPr>
          <a:xfrm>
            <a:off x="5796136" y="4293096"/>
            <a:ext cx="288032" cy="288032"/>
          </a:xfrm>
          <a:prstGeom prst="rect">
            <a:avLst/>
          </a:prstGeom>
          <a:noFill/>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5" name="Rectangle 14"/>
          <p:cNvSpPr/>
          <p:nvPr/>
        </p:nvSpPr>
        <p:spPr>
          <a:xfrm>
            <a:off x="5508104" y="4293096"/>
            <a:ext cx="288032" cy="288032"/>
          </a:xfrm>
          <a:prstGeom prst="rect">
            <a:avLst/>
          </a:prstGeom>
          <a:noFill/>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6" name="Rectangle 15"/>
          <p:cNvSpPr/>
          <p:nvPr/>
        </p:nvSpPr>
        <p:spPr>
          <a:xfrm>
            <a:off x="5220072" y="4293096"/>
            <a:ext cx="288032" cy="288032"/>
          </a:xfrm>
          <a:prstGeom prst="rect">
            <a:avLst/>
          </a:prstGeom>
          <a:noFill/>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7" name="Rectangle 16"/>
          <p:cNvSpPr/>
          <p:nvPr/>
        </p:nvSpPr>
        <p:spPr>
          <a:xfrm>
            <a:off x="5220072" y="4869160"/>
            <a:ext cx="288032" cy="288032"/>
          </a:xfrm>
          <a:prstGeom prst="rect">
            <a:avLst/>
          </a:prstGeom>
          <a:noFill/>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2" name="Rectangle 11"/>
          <p:cNvSpPr/>
          <p:nvPr/>
        </p:nvSpPr>
        <p:spPr>
          <a:xfrm>
            <a:off x="5508104" y="4581128"/>
            <a:ext cx="288032" cy="288032"/>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5" name="TextBox 4"/>
          <p:cNvSpPr txBox="1"/>
          <p:nvPr/>
        </p:nvSpPr>
        <p:spPr>
          <a:xfrm>
            <a:off x="647564" y="3953984"/>
            <a:ext cx="3708478" cy="2308324"/>
          </a:xfrm>
          <a:prstGeom prst="rect">
            <a:avLst/>
          </a:prstGeom>
          <a:noFill/>
        </p:spPr>
        <p:txBody>
          <a:bodyPr wrap="square" rtlCol="0">
            <a:spAutoFit/>
          </a:bodyPr>
          <a:lstStyle/>
          <a:p>
            <a:r>
              <a:rPr lang="en-GB" b="1" dirty="0" smtClean="0">
                <a:latin typeface="Comic Sans MS" panose="030F0702030302020204" pitchFamily="66" charset="0"/>
              </a:rPr>
              <a:t>TIP</a:t>
            </a:r>
            <a:r>
              <a:rPr lang="en-GB" dirty="0" smtClean="0">
                <a:latin typeface="Comic Sans MS" panose="030F0702030302020204" pitchFamily="66" charset="0"/>
              </a:rPr>
              <a:t>: write a function that will return all of the surrounding pixels (including the centre pixel) of the selected pixel and store them in a list&lt;pixel&gt;</a:t>
            </a:r>
          </a:p>
          <a:p>
            <a:endParaRPr lang="en-GB" dirty="0">
              <a:latin typeface="Comic Sans MS" panose="030F0702030302020204" pitchFamily="66" charset="0"/>
            </a:endParaRPr>
          </a:p>
          <a:p>
            <a:r>
              <a:rPr lang="en-GB" dirty="0" smtClean="0">
                <a:latin typeface="Comic Sans MS" panose="030F0702030302020204" pitchFamily="66" charset="0"/>
              </a:rPr>
              <a:t>Once you have the surrounding pixels, the matrix can be applied</a:t>
            </a:r>
          </a:p>
        </p:txBody>
      </p:sp>
      <p:sp>
        <p:nvSpPr>
          <p:cNvPr id="3" name="Right Arrow 2"/>
          <p:cNvSpPr/>
          <p:nvPr/>
        </p:nvSpPr>
        <p:spPr>
          <a:xfrm>
            <a:off x="6084168" y="4509120"/>
            <a:ext cx="2602632" cy="432048"/>
          </a:xfrm>
          <a:prstGeom prst="rightArrow">
            <a:avLst/>
          </a:prstGeom>
          <a:solidFill>
            <a:srgbClr val="00B050"/>
          </a:solidFill>
          <a:ln>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088129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21" y="274638"/>
            <a:ext cx="8660667" cy="1143000"/>
          </a:xfrm>
        </p:spPr>
        <p:txBody>
          <a:bodyPr>
            <a:normAutofit fontScale="90000"/>
          </a:bodyPr>
          <a:lstStyle/>
          <a:p>
            <a:r>
              <a:rPr lang="en-GB" dirty="0" smtClean="0">
                <a:latin typeface="Comic Sans MS" panose="030F0702030302020204" pitchFamily="66" charset="0"/>
              </a:rPr>
              <a:t>Apply Matrix to Surrounding Pixels</a:t>
            </a:r>
            <a:endParaRPr lang="en-GB" dirty="0">
              <a:latin typeface="Comic Sans MS" panose="030F0702030302020204" pitchFamily="66"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0707168"/>
              </p:ext>
            </p:extLst>
          </p:nvPr>
        </p:nvGraphicFramePr>
        <p:xfrm>
          <a:off x="996503" y="1480328"/>
          <a:ext cx="5770983" cy="2088234"/>
        </p:xfrm>
        <a:graphic>
          <a:graphicData uri="http://schemas.openxmlformats.org/drawingml/2006/table">
            <a:tbl>
              <a:tblPr firstRow="1" bandRow="1">
                <a:tableStyleId>{5940675A-B579-460E-94D1-54222C63F5DA}</a:tableStyleId>
              </a:tblPr>
              <a:tblGrid>
                <a:gridCol w="2026568">
                  <a:extLst>
                    <a:ext uri="{9D8B030D-6E8A-4147-A177-3AD203B41FA5}">
                      <a16:colId xmlns:a16="http://schemas.microsoft.com/office/drawing/2014/main" val="3793028562"/>
                    </a:ext>
                  </a:extLst>
                </a:gridCol>
                <a:gridCol w="1820754">
                  <a:extLst>
                    <a:ext uri="{9D8B030D-6E8A-4147-A177-3AD203B41FA5}">
                      <a16:colId xmlns:a16="http://schemas.microsoft.com/office/drawing/2014/main" val="2148349435"/>
                    </a:ext>
                  </a:extLst>
                </a:gridCol>
                <a:gridCol w="1923661">
                  <a:extLst>
                    <a:ext uri="{9D8B030D-6E8A-4147-A177-3AD203B41FA5}">
                      <a16:colId xmlns:a16="http://schemas.microsoft.com/office/drawing/2014/main" val="1471020822"/>
                    </a:ext>
                  </a:extLst>
                </a:gridCol>
              </a:tblGrid>
              <a:tr h="68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olidFill>
                            <a:srgbClr val="FF0000"/>
                          </a:solidFill>
                          <a:latin typeface="Comic Sans MS" panose="030F0702030302020204" pitchFamily="66" charset="0"/>
                        </a:rPr>
                        <a:t>(Index</a:t>
                      </a:r>
                      <a:r>
                        <a:rPr lang="en-GB" baseline="0" dirty="0" smtClean="0">
                          <a:solidFill>
                            <a:srgbClr val="FF0000"/>
                          </a:solidFill>
                          <a:latin typeface="Comic Sans MS" panose="030F0702030302020204" pitchFamily="66" charset="0"/>
                        </a:rPr>
                        <a:t> – row) - 1</a:t>
                      </a:r>
                      <a:endParaRPr lang="en-GB" dirty="0" smtClean="0">
                        <a:solidFill>
                          <a:srgbClr val="FF0000"/>
                        </a:solidFill>
                        <a:latin typeface="Comic Sans MS" panose="030F0702030302020204" pitchFamily="66" charset="0"/>
                      </a:endParaRPr>
                    </a:p>
                  </a:txBody>
                  <a:tcPr/>
                </a:tc>
                <a:tc>
                  <a:txBody>
                    <a:bodyPr/>
                    <a:lstStyle/>
                    <a:p>
                      <a:pPr algn="ctr"/>
                      <a:r>
                        <a:rPr lang="en-GB" dirty="0" smtClean="0">
                          <a:latin typeface="Comic Sans MS" panose="030F0702030302020204" pitchFamily="66" charset="0"/>
                        </a:rPr>
                        <a:t>(Index</a:t>
                      </a:r>
                      <a:r>
                        <a:rPr lang="en-GB" baseline="0" dirty="0" smtClean="0">
                          <a:latin typeface="Comic Sans MS" panose="030F0702030302020204" pitchFamily="66" charset="0"/>
                        </a:rPr>
                        <a:t> – row)</a:t>
                      </a:r>
                      <a:endParaRPr lang="en-GB" dirty="0">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 +1</a:t>
                      </a:r>
                      <a:endParaRPr lang="en-GB" dirty="0" smtClean="0">
                        <a:latin typeface="Comic Sans MS" panose="030F0702030302020204" pitchFamily="66" charset="0"/>
                      </a:endParaRPr>
                    </a:p>
                  </a:txBody>
                  <a:tcPr/>
                </a:tc>
                <a:extLst>
                  <a:ext uri="{0D108BD9-81ED-4DB2-BD59-A6C34878D82A}">
                    <a16:rowId xmlns:a16="http://schemas.microsoft.com/office/drawing/2014/main" val="2591176179"/>
                  </a:ext>
                </a:extLst>
              </a:tr>
              <a:tr h="699271">
                <a:tc>
                  <a:txBody>
                    <a:bodyPr/>
                    <a:lstStyle/>
                    <a:p>
                      <a:pPr algn="ctr"/>
                      <a:r>
                        <a:rPr lang="en-GB" dirty="0" smtClean="0">
                          <a:latin typeface="Comic Sans MS" panose="030F0702030302020204" pitchFamily="66" charset="0"/>
                        </a:rPr>
                        <a:t>Index -1</a:t>
                      </a:r>
                      <a:endParaRPr lang="en-GB" dirty="0">
                        <a:latin typeface="Comic Sans MS" panose="030F0702030302020204" pitchFamily="66" charset="0"/>
                      </a:endParaRPr>
                    </a:p>
                  </a:txBody>
                  <a:tcPr/>
                </a:tc>
                <a:tc>
                  <a:txBody>
                    <a:bodyPr/>
                    <a:lstStyle/>
                    <a:p>
                      <a:pPr algn="ctr"/>
                      <a:r>
                        <a:rPr lang="en-GB" dirty="0" smtClean="0">
                          <a:latin typeface="Comic Sans MS" panose="030F0702030302020204" pitchFamily="66" charset="0"/>
                        </a:rPr>
                        <a:t>Index</a:t>
                      </a:r>
                      <a:endParaRPr lang="en-GB" dirty="0">
                        <a:latin typeface="Comic Sans MS" panose="030F0702030302020204" pitchFamily="66" charset="0"/>
                      </a:endParaRPr>
                    </a:p>
                  </a:txBody>
                  <a:tcPr/>
                </a:tc>
                <a:tc>
                  <a:txBody>
                    <a:bodyPr/>
                    <a:lstStyle/>
                    <a:p>
                      <a:pPr algn="ctr"/>
                      <a:r>
                        <a:rPr lang="en-GB" dirty="0" smtClean="0">
                          <a:latin typeface="Comic Sans MS" panose="030F0702030302020204" pitchFamily="66" charset="0"/>
                        </a:rPr>
                        <a:t>Index +1</a:t>
                      </a:r>
                      <a:endParaRPr lang="en-GB" dirty="0">
                        <a:latin typeface="Comic Sans MS" panose="030F0702030302020204" pitchFamily="66" charset="0"/>
                      </a:endParaRPr>
                    </a:p>
                  </a:txBody>
                  <a:tcPr/>
                </a:tc>
                <a:extLst>
                  <a:ext uri="{0D108BD9-81ED-4DB2-BD59-A6C34878D82A}">
                    <a16:rowId xmlns:a16="http://schemas.microsoft.com/office/drawing/2014/main" val="1821064503"/>
                  </a:ext>
                </a:extLst>
              </a:tr>
              <a:tr h="6992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 -1</a:t>
                      </a:r>
                      <a:endParaRPr lang="en-GB" dirty="0" smtClean="0">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a:t>
                      </a:r>
                      <a:endParaRPr lang="en-GB" dirty="0" smtClean="0">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 + 1</a:t>
                      </a:r>
                      <a:endParaRPr lang="en-GB" dirty="0" smtClean="0">
                        <a:latin typeface="Comic Sans MS" panose="030F0702030302020204" pitchFamily="66" charset="0"/>
                      </a:endParaRPr>
                    </a:p>
                  </a:txBody>
                  <a:tcPr/>
                </a:tc>
                <a:extLst>
                  <a:ext uri="{0D108BD9-81ED-4DB2-BD59-A6C34878D82A}">
                    <a16:rowId xmlns:a16="http://schemas.microsoft.com/office/drawing/2014/main" val="308042215"/>
                  </a:ext>
                </a:extLst>
              </a:tr>
            </a:tbl>
          </a:graphicData>
        </a:graphic>
      </p:graphicFrame>
      <p:pic>
        <p:nvPicPr>
          <p:cNvPr id="5" name="Picture 4"/>
          <p:cNvPicPr>
            <a:picLocks noChangeAspect="1"/>
          </p:cNvPicPr>
          <p:nvPr/>
        </p:nvPicPr>
        <p:blipFill>
          <a:blip r:embed="rId2"/>
          <a:stretch>
            <a:fillRect/>
          </a:stretch>
        </p:blipFill>
        <p:spPr>
          <a:xfrm>
            <a:off x="4572000" y="3717032"/>
            <a:ext cx="3797032" cy="2325314"/>
          </a:xfrm>
          <a:prstGeom prst="rect">
            <a:avLst/>
          </a:prstGeom>
          <a:ln w="38100">
            <a:solidFill>
              <a:schemeClr val="tx1"/>
            </a:solidFill>
          </a:ln>
        </p:spPr>
      </p:pic>
      <p:sp>
        <p:nvSpPr>
          <p:cNvPr id="9" name="Curved Right Arrow 8"/>
          <p:cNvSpPr/>
          <p:nvPr/>
        </p:nvSpPr>
        <p:spPr>
          <a:xfrm>
            <a:off x="323528" y="1556792"/>
            <a:ext cx="730424" cy="3322897"/>
          </a:xfrm>
          <a:prstGeom prst="curv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solidFill>
                <a:schemeClr val="tx1"/>
              </a:solidFill>
            </a:endParaRPr>
          </a:p>
        </p:txBody>
      </p:sp>
      <p:sp>
        <p:nvSpPr>
          <p:cNvPr id="10" name="Curved Up Arrow 9"/>
          <p:cNvSpPr/>
          <p:nvPr/>
        </p:nvSpPr>
        <p:spPr>
          <a:xfrm flipH="1">
            <a:off x="3131840" y="5877272"/>
            <a:ext cx="4638586" cy="792088"/>
          </a:xfrm>
          <a:prstGeom prst="curved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solidFill>
                <a:schemeClr val="tx1"/>
              </a:solidFill>
            </a:endParaRPr>
          </a:p>
        </p:txBody>
      </p:sp>
      <p:sp>
        <p:nvSpPr>
          <p:cNvPr id="11" name="TextBox 10"/>
          <p:cNvSpPr txBox="1"/>
          <p:nvPr/>
        </p:nvSpPr>
        <p:spPr>
          <a:xfrm>
            <a:off x="303821" y="4949394"/>
            <a:ext cx="4341516" cy="1477328"/>
          </a:xfrm>
          <a:prstGeom prst="rect">
            <a:avLst/>
          </a:prstGeom>
          <a:noFill/>
        </p:spPr>
        <p:txBody>
          <a:bodyPr wrap="square" rtlCol="0">
            <a:spAutoFit/>
          </a:bodyPr>
          <a:lstStyle/>
          <a:p>
            <a:r>
              <a:rPr lang="en-GB" dirty="0" err="1" smtClean="0">
                <a:solidFill>
                  <a:srgbClr val="FF0000"/>
                </a:solidFill>
                <a:latin typeface="Comic Sans MS" panose="030F0702030302020204" pitchFamily="66" charset="0"/>
              </a:rPr>
              <a:t>RedTotal</a:t>
            </a:r>
            <a:r>
              <a:rPr lang="en-GB" dirty="0">
                <a:solidFill>
                  <a:srgbClr val="FF0000"/>
                </a:solidFill>
                <a:latin typeface="Comic Sans MS" panose="030F0702030302020204" pitchFamily="66" charset="0"/>
              </a:rPr>
              <a:t> </a:t>
            </a:r>
            <a:r>
              <a:rPr lang="en-GB" dirty="0" smtClean="0">
                <a:solidFill>
                  <a:srgbClr val="FF0000"/>
                </a:solidFill>
                <a:latin typeface="Comic Sans MS" panose="030F0702030302020204" pitchFamily="66" charset="0"/>
              </a:rPr>
              <a:t>+= PIXEL: Red Value * 0</a:t>
            </a:r>
          </a:p>
          <a:p>
            <a:r>
              <a:rPr lang="en-GB" dirty="0" err="1" smtClean="0">
                <a:solidFill>
                  <a:srgbClr val="00B050"/>
                </a:solidFill>
                <a:latin typeface="Comic Sans MS" panose="030F0702030302020204" pitchFamily="66" charset="0"/>
              </a:rPr>
              <a:t>GreenTotal</a:t>
            </a:r>
            <a:r>
              <a:rPr lang="en-GB" dirty="0" smtClean="0">
                <a:solidFill>
                  <a:srgbClr val="00B050"/>
                </a:solidFill>
                <a:latin typeface="Comic Sans MS" panose="030F0702030302020204" pitchFamily="66" charset="0"/>
              </a:rPr>
              <a:t> </a:t>
            </a:r>
            <a:r>
              <a:rPr lang="en-GB" dirty="0">
                <a:solidFill>
                  <a:srgbClr val="00B050"/>
                </a:solidFill>
                <a:latin typeface="Comic Sans MS" panose="030F0702030302020204" pitchFamily="66" charset="0"/>
              </a:rPr>
              <a:t>+= PIXEL: Green</a:t>
            </a:r>
            <a:r>
              <a:rPr lang="en-GB" dirty="0" smtClean="0">
                <a:solidFill>
                  <a:srgbClr val="00B050"/>
                </a:solidFill>
                <a:latin typeface="Comic Sans MS" panose="030F0702030302020204" pitchFamily="66" charset="0"/>
              </a:rPr>
              <a:t> </a:t>
            </a:r>
            <a:r>
              <a:rPr lang="en-GB" dirty="0">
                <a:solidFill>
                  <a:srgbClr val="00B050"/>
                </a:solidFill>
                <a:latin typeface="Comic Sans MS" panose="030F0702030302020204" pitchFamily="66" charset="0"/>
              </a:rPr>
              <a:t>Value * 0</a:t>
            </a:r>
          </a:p>
          <a:p>
            <a:r>
              <a:rPr lang="en-GB" dirty="0" err="1" smtClean="0">
                <a:solidFill>
                  <a:srgbClr val="0070C0"/>
                </a:solidFill>
                <a:latin typeface="Comic Sans MS" panose="030F0702030302020204" pitchFamily="66" charset="0"/>
              </a:rPr>
              <a:t>BlueTotal</a:t>
            </a:r>
            <a:r>
              <a:rPr lang="en-GB" dirty="0" smtClean="0">
                <a:solidFill>
                  <a:srgbClr val="0070C0"/>
                </a:solidFill>
                <a:latin typeface="Comic Sans MS" panose="030F0702030302020204" pitchFamily="66" charset="0"/>
              </a:rPr>
              <a:t> </a:t>
            </a:r>
            <a:r>
              <a:rPr lang="en-GB" dirty="0">
                <a:solidFill>
                  <a:srgbClr val="0070C0"/>
                </a:solidFill>
                <a:latin typeface="Comic Sans MS" panose="030F0702030302020204" pitchFamily="66" charset="0"/>
              </a:rPr>
              <a:t>+= PIXEL: Blue</a:t>
            </a:r>
            <a:r>
              <a:rPr lang="en-GB" dirty="0" smtClean="0">
                <a:solidFill>
                  <a:srgbClr val="0070C0"/>
                </a:solidFill>
                <a:latin typeface="Comic Sans MS" panose="030F0702030302020204" pitchFamily="66" charset="0"/>
              </a:rPr>
              <a:t> </a:t>
            </a:r>
            <a:r>
              <a:rPr lang="en-GB" dirty="0">
                <a:solidFill>
                  <a:srgbClr val="0070C0"/>
                </a:solidFill>
                <a:latin typeface="Comic Sans MS" panose="030F0702030302020204" pitchFamily="66" charset="0"/>
              </a:rPr>
              <a:t>Value * 0</a:t>
            </a:r>
          </a:p>
          <a:p>
            <a:endParaRPr lang="en-GB" dirty="0">
              <a:solidFill>
                <a:srgbClr val="FF0000"/>
              </a:solidFill>
              <a:latin typeface="Comic Sans MS" panose="030F0702030302020204" pitchFamily="66" charset="0"/>
            </a:endParaRPr>
          </a:p>
          <a:p>
            <a:r>
              <a:rPr lang="en-GB" dirty="0" smtClean="0"/>
              <a:t> </a:t>
            </a:r>
            <a:endParaRPr lang="en-GB" dirty="0"/>
          </a:p>
        </p:txBody>
      </p:sp>
      <p:sp>
        <p:nvSpPr>
          <p:cNvPr id="3" name="Oval 2"/>
          <p:cNvSpPr/>
          <p:nvPr/>
        </p:nvSpPr>
        <p:spPr>
          <a:xfrm>
            <a:off x="7394619" y="5229200"/>
            <a:ext cx="576064" cy="64807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758268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pixie fai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4248" y="764704"/>
            <a:ext cx="2088232"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latin typeface="Comic Sans MS" panose="030F0702030302020204" pitchFamily="66" charset="0"/>
              </a:rPr>
              <a:t>A Pixel in the Making…</a:t>
            </a:r>
            <a:endParaRPr lang="en-GB" dirty="0">
              <a:latin typeface="Comic Sans MS" panose="030F0702030302020204" pitchFamily="66" charset="0"/>
            </a:endParaRPr>
          </a:p>
        </p:txBody>
      </p:sp>
      <p:sp>
        <p:nvSpPr>
          <p:cNvPr id="3" name="Content Placeholder 2"/>
          <p:cNvSpPr>
            <a:spLocks noGrp="1"/>
          </p:cNvSpPr>
          <p:nvPr>
            <p:ph idx="1"/>
          </p:nvPr>
        </p:nvSpPr>
        <p:spPr/>
        <p:txBody>
          <a:bodyPr>
            <a:normAutofit fontScale="77500" lnSpcReduction="20000"/>
          </a:bodyPr>
          <a:lstStyle/>
          <a:p>
            <a:r>
              <a:rPr lang="en-GB" dirty="0" smtClean="0">
                <a:latin typeface="Comic Sans MS" panose="030F0702030302020204" pitchFamily="66" charset="0"/>
              </a:rPr>
              <a:t>To be a pixel, you must have;</a:t>
            </a:r>
          </a:p>
          <a:p>
            <a:pPr lvl="1"/>
            <a:r>
              <a:rPr lang="en-GB" dirty="0" smtClean="0">
                <a:latin typeface="Comic Sans MS" panose="030F0702030302020204" pitchFamily="66" charset="0"/>
              </a:rPr>
              <a:t>A blue value (0 -255)</a:t>
            </a:r>
          </a:p>
          <a:p>
            <a:pPr lvl="1"/>
            <a:r>
              <a:rPr lang="en-GB" dirty="0" smtClean="0">
                <a:latin typeface="Comic Sans MS" panose="030F0702030302020204" pitchFamily="66" charset="0"/>
              </a:rPr>
              <a:t>A green value </a:t>
            </a:r>
            <a:r>
              <a:rPr lang="en-GB" dirty="0">
                <a:latin typeface="Comic Sans MS" panose="030F0702030302020204" pitchFamily="66" charset="0"/>
              </a:rPr>
              <a:t>(0 -255</a:t>
            </a:r>
            <a:r>
              <a:rPr lang="en-GB" dirty="0" smtClean="0">
                <a:latin typeface="Comic Sans MS" panose="030F0702030302020204" pitchFamily="66" charset="0"/>
              </a:rPr>
              <a:t>)</a:t>
            </a:r>
          </a:p>
          <a:p>
            <a:pPr lvl="1"/>
            <a:r>
              <a:rPr lang="en-GB" dirty="0" smtClean="0">
                <a:latin typeface="Comic Sans MS" panose="030F0702030302020204" pitchFamily="66" charset="0"/>
              </a:rPr>
              <a:t>A red value (</a:t>
            </a:r>
            <a:r>
              <a:rPr lang="en-GB" dirty="0">
                <a:latin typeface="Comic Sans MS" panose="030F0702030302020204" pitchFamily="66" charset="0"/>
              </a:rPr>
              <a:t>0 -255</a:t>
            </a:r>
            <a:r>
              <a:rPr lang="en-GB" dirty="0" smtClean="0">
                <a:latin typeface="Comic Sans MS" panose="030F0702030302020204" pitchFamily="66" charset="0"/>
              </a:rPr>
              <a:t>)</a:t>
            </a:r>
          </a:p>
          <a:p>
            <a:pPr lvl="1"/>
            <a:r>
              <a:rPr lang="en-GB" dirty="0" smtClean="0">
                <a:latin typeface="Comic Sans MS" panose="030F0702030302020204" pitchFamily="66" charset="0"/>
              </a:rPr>
              <a:t>An alpha value (</a:t>
            </a:r>
            <a:r>
              <a:rPr lang="en-GB" dirty="0">
                <a:latin typeface="Comic Sans MS" panose="030F0702030302020204" pitchFamily="66" charset="0"/>
              </a:rPr>
              <a:t>0 -255</a:t>
            </a:r>
            <a:r>
              <a:rPr lang="en-GB" dirty="0" smtClean="0">
                <a:latin typeface="Comic Sans MS" panose="030F0702030302020204" pitchFamily="66" charset="0"/>
              </a:rPr>
              <a:t>) (Transparency)</a:t>
            </a:r>
            <a:endParaRPr lang="en-GB" dirty="0">
              <a:latin typeface="Comic Sans MS" panose="030F0702030302020204" pitchFamily="66" charset="0"/>
            </a:endParaRPr>
          </a:p>
          <a:p>
            <a:pPr lvl="1"/>
            <a:endParaRPr lang="en-GB" dirty="0" smtClean="0">
              <a:latin typeface="Comic Sans MS" panose="030F0702030302020204" pitchFamily="66" charset="0"/>
            </a:endParaRPr>
          </a:p>
          <a:p>
            <a:r>
              <a:rPr lang="en-GB" dirty="0" smtClean="0">
                <a:latin typeface="Comic Sans MS" panose="030F0702030302020204" pitchFamily="66" charset="0"/>
              </a:rPr>
              <a:t>This is often referred to as an RGB colour, although a computer stores it as BGR</a:t>
            </a:r>
          </a:p>
          <a:p>
            <a:r>
              <a:rPr lang="en-GB" dirty="0" smtClean="0">
                <a:latin typeface="Comic Sans MS" panose="030F0702030302020204" pitchFamily="66" charset="0"/>
              </a:rPr>
              <a:t>A pixel is made up of 4 bytes of data</a:t>
            </a:r>
          </a:p>
          <a:p>
            <a:r>
              <a:rPr lang="en-GB" dirty="0" smtClean="0">
                <a:latin typeface="Comic Sans MS" panose="030F0702030302020204" pitchFamily="66" charset="0"/>
              </a:rPr>
              <a:t>A byte has a positive range between 0 to 255</a:t>
            </a:r>
          </a:p>
          <a:p>
            <a:endParaRPr lang="en-GB" dirty="0">
              <a:latin typeface="Comic Sans MS" panose="030F0702030302020204" pitchFamily="66" charset="0"/>
            </a:endParaRPr>
          </a:p>
          <a:p>
            <a:r>
              <a:rPr lang="en-GB" dirty="0">
                <a:latin typeface="Comic Sans MS" panose="030F0702030302020204" pitchFamily="66" charset="0"/>
              </a:rPr>
              <a:t>256 * 256 * 256 = </a:t>
            </a:r>
            <a:r>
              <a:rPr lang="en-GB" dirty="0">
                <a:solidFill>
                  <a:srgbClr val="FF0000"/>
                </a:solidFill>
                <a:latin typeface="Comic Sans MS" panose="030F0702030302020204" pitchFamily="66" charset="0"/>
              </a:rPr>
              <a:t>16,777,216</a:t>
            </a:r>
            <a:r>
              <a:rPr lang="en-GB" dirty="0">
                <a:latin typeface="Comic Sans MS" panose="030F0702030302020204" pitchFamily="66" charset="0"/>
              </a:rPr>
              <a:t> possible </a:t>
            </a:r>
            <a:r>
              <a:rPr lang="en-GB" dirty="0" smtClean="0">
                <a:latin typeface="Comic Sans MS" panose="030F0702030302020204" pitchFamily="66" charset="0"/>
              </a:rPr>
              <a:t>colours!</a:t>
            </a:r>
            <a:endParaRPr lang="en-GB" dirty="0">
              <a:latin typeface="Comic Sans MS" panose="030F0702030302020204" pitchFamily="66" charset="0"/>
            </a:endParaRPr>
          </a:p>
          <a:p>
            <a:endParaRPr lang="en-GB" dirty="0" smtClean="0">
              <a:latin typeface="Comic Sans MS" panose="030F0702030302020204" pitchFamily="66" charset="0"/>
            </a:endParaRPr>
          </a:p>
          <a:p>
            <a:endParaRPr lang="en-GB" dirty="0" smtClean="0">
              <a:latin typeface="Comic Sans MS" panose="030F0702030302020204" pitchFamily="66" charset="0"/>
            </a:endParaRPr>
          </a:p>
          <a:p>
            <a:endParaRPr lang="en-GB" dirty="0">
              <a:latin typeface="Comic Sans MS" panose="030F0702030302020204" pitchFamily="66" charset="0"/>
            </a:endParaRPr>
          </a:p>
        </p:txBody>
      </p:sp>
      <p:sp>
        <p:nvSpPr>
          <p:cNvPr id="4" name="Rectangle 3"/>
          <p:cNvSpPr/>
          <p:nvPr/>
        </p:nvSpPr>
        <p:spPr>
          <a:xfrm>
            <a:off x="6876256" y="1608262"/>
            <a:ext cx="1728192" cy="1296144"/>
          </a:xfrm>
          <a:prstGeom prst="rect">
            <a:avLst/>
          </a:prstGeom>
          <a:solidFill>
            <a:schemeClr val="bg2">
              <a:lumMod val="9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latin typeface="Consolas" panose="020B0609020204030204" pitchFamily="49" charset="0"/>
                <a:cs typeface="Consolas" panose="020B0609020204030204" pitchFamily="49" charset="0"/>
              </a:rPr>
              <a:t>34 (B)</a:t>
            </a:r>
          </a:p>
          <a:p>
            <a:pPr algn="ctr"/>
            <a:r>
              <a:rPr lang="en-GB" dirty="0" smtClean="0">
                <a:latin typeface="Consolas" panose="020B0609020204030204" pitchFamily="49" charset="0"/>
                <a:cs typeface="Consolas" panose="020B0609020204030204" pitchFamily="49" charset="0"/>
              </a:rPr>
              <a:t>40 (G)</a:t>
            </a:r>
            <a:r>
              <a:rPr lang="en-GB" dirty="0">
                <a:latin typeface="Consolas" panose="020B0609020204030204" pitchFamily="49" charset="0"/>
                <a:cs typeface="Consolas" panose="020B0609020204030204" pitchFamily="49" charset="0"/>
              </a:rPr>
              <a:t/>
            </a:r>
            <a:br>
              <a:rPr lang="en-GB" dirty="0">
                <a:latin typeface="Consolas" panose="020B0609020204030204" pitchFamily="49" charset="0"/>
                <a:cs typeface="Consolas" panose="020B0609020204030204" pitchFamily="49" charset="0"/>
              </a:rPr>
            </a:br>
            <a:r>
              <a:rPr lang="en-GB" dirty="0" smtClean="0">
                <a:latin typeface="Consolas" panose="020B0609020204030204" pitchFamily="49" charset="0"/>
                <a:cs typeface="Consolas" panose="020B0609020204030204" pitchFamily="49" charset="0"/>
              </a:rPr>
              <a:t>50 (R)</a:t>
            </a:r>
            <a:br>
              <a:rPr lang="en-GB" dirty="0" smtClean="0">
                <a:latin typeface="Consolas" panose="020B0609020204030204" pitchFamily="49" charset="0"/>
                <a:cs typeface="Consolas" panose="020B0609020204030204" pitchFamily="49" charset="0"/>
              </a:rPr>
            </a:br>
            <a:r>
              <a:rPr lang="en-GB" dirty="0" smtClean="0">
                <a:latin typeface="Consolas" panose="020B0609020204030204" pitchFamily="49" charset="0"/>
                <a:cs typeface="Consolas" panose="020B0609020204030204" pitchFamily="49" charset="0"/>
              </a:rPr>
              <a:t>255 (A)</a:t>
            </a:r>
            <a:endParaRPr lang="en-GB"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7947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21" y="274638"/>
            <a:ext cx="8588659" cy="1143000"/>
          </a:xfrm>
        </p:spPr>
        <p:txBody>
          <a:bodyPr>
            <a:normAutofit fontScale="90000"/>
          </a:bodyPr>
          <a:lstStyle/>
          <a:p>
            <a:r>
              <a:rPr lang="en-GB" dirty="0">
                <a:latin typeface="Comic Sans MS" panose="030F0702030302020204" pitchFamily="66" charset="0"/>
              </a:rPr>
              <a:t>Apply Matrix to Surrounding Pixels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7388072"/>
              </p:ext>
            </p:extLst>
          </p:nvPr>
        </p:nvGraphicFramePr>
        <p:xfrm>
          <a:off x="996503" y="1480328"/>
          <a:ext cx="5770983" cy="2088234"/>
        </p:xfrm>
        <a:graphic>
          <a:graphicData uri="http://schemas.openxmlformats.org/drawingml/2006/table">
            <a:tbl>
              <a:tblPr firstRow="1" bandRow="1">
                <a:tableStyleId>{5940675A-B579-460E-94D1-54222C63F5DA}</a:tableStyleId>
              </a:tblPr>
              <a:tblGrid>
                <a:gridCol w="2026568">
                  <a:extLst>
                    <a:ext uri="{9D8B030D-6E8A-4147-A177-3AD203B41FA5}">
                      <a16:colId xmlns:a16="http://schemas.microsoft.com/office/drawing/2014/main" val="3793028562"/>
                    </a:ext>
                  </a:extLst>
                </a:gridCol>
                <a:gridCol w="1820754">
                  <a:extLst>
                    <a:ext uri="{9D8B030D-6E8A-4147-A177-3AD203B41FA5}">
                      <a16:colId xmlns:a16="http://schemas.microsoft.com/office/drawing/2014/main" val="2148349435"/>
                    </a:ext>
                  </a:extLst>
                </a:gridCol>
                <a:gridCol w="1923661">
                  <a:extLst>
                    <a:ext uri="{9D8B030D-6E8A-4147-A177-3AD203B41FA5}">
                      <a16:colId xmlns:a16="http://schemas.microsoft.com/office/drawing/2014/main" val="1471020822"/>
                    </a:ext>
                  </a:extLst>
                </a:gridCol>
              </a:tblGrid>
              <a:tr h="68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latin typeface="Comic Sans MS" panose="030F0702030302020204" pitchFamily="66" charset="0"/>
                        </a:rPr>
                        <a:t>(Index</a:t>
                      </a:r>
                      <a:r>
                        <a:rPr lang="en-GB" baseline="0" dirty="0" smtClean="0">
                          <a:solidFill>
                            <a:schemeClr val="tx1"/>
                          </a:solidFill>
                          <a:latin typeface="Comic Sans MS" panose="030F0702030302020204" pitchFamily="66" charset="0"/>
                        </a:rPr>
                        <a:t> – row) - 1</a:t>
                      </a:r>
                      <a:endParaRPr lang="en-GB" dirty="0" smtClean="0">
                        <a:solidFill>
                          <a:schemeClr val="tx1"/>
                        </a:solidFill>
                        <a:latin typeface="Comic Sans MS" panose="030F0702030302020204" pitchFamily="66" charset="0"/>
                      </a:endParaRPr>
                    </a:p>
                  </a:txBody>
                  <a:tcPr/>
                </a:tc>
                <a:tc>
                  <a:txBody>
                    <a:bodyPr/>
                    <a:lstStyle/>
                    <a:p>
                      <a:pPr algn="ctr"/>
                      <a:r>
                        <a:rPr lang="en-GB" dirty="0" smtClean="0">
                          <a:solidFill>
                            <a:srgbClr val="FF0000"/>
                          </a:solidFill>
                          <a:latin typeface="Comic Sans MS" panose="030F0702030302020204" pitchFamily="66" charset="0"/>
                        </a:rPr>
                        <a:t>(Index</a:t>
                      </a:r>
                      <a:r>
                        <a:rPr lang="en-GB" baseline="0" dirty="0" smtClean="0">
                          <a:solidFill>
                            <a:srgbClr val="FF0000"/>
                          </a:solidFill>
                          <a:latin typeface="Comic Sans MS" panose="030F0702030302020204" pitchFamily="66" charset="0"/>
                        </a:rPr>
                        <a:t> – row)</a:t>
                      </a:r>
                      <a:endParaRPr lang="en-GB" dirty="0">
                        <a:solidFill>
                          <a:srgbClr val="FF0000"/>
                        </a:solidFill>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 +1</a:t>
                      </a:r>
                      <a:endParaRPr lang="en-GB" dirty="0" smtClean="0">
                        <a:latin typeface="Comic Sans MS" panose="030F0702030302020204" pitchFamily="66" charset="0"/>
                      </a:endParaRPr>
                    </a:p>
                  </a:txBody>
                  <a:tcPr/>
                </a:tc>
                <a:extLst>
                  <a:ext uri="{0D108BD9-81ED-4DB2-BD59-A6C34878D82A}">
                    <a16:rowId xmlns:a16="http://schemas.microsoft.com/office/drawing/2014/main" val="2591176179"/>
                  </a:ext>
                </a:extLst>
              </a:tr>
              <a:tr h="699271">
                <a:tc>
                  <a:txBody>
                    <a:bodyPr/>
                    <a:lstStyle/>
                    <a:p>
                      <a:pPr algn="ctr"/>
                      <a:r>
                        <a:rPr lang="en-GB" dirty="0" smtClean="0">
                          <a:latin typeface="Comic Sans MS" panose="030F0702030302020204" pitchFamily="66" charset="0"/>
                        </a:rPr>
                        <a:t>Index -1</a:t>
                      </a:r>
                      <a:endParaRPr lang="en-GB" dirty="0">
                        <a:latin typeface="Comic Sans MS" panose="030F0702030302020204" pitchFamily="66" charset="0"/>
                      </a:endParaRPr>
                    </a:p>
                  </a:txBody>
                  <a:tcPr/>
                </a:tc>
                <a:tc>
                  <a:txBody>
                    <a:bodyPr/>
                    <a:lstStyle/>
                    <a:p>
                      <a:pPr algn="ctr"/>
                      <a:r>
                        <a:rPr lang="en-GB" dirty="0" smtClean="0">
                          <a:latin typeface="Comic Sans MS" panose="030F0702030302020204" pitchFamily="66" charset="0"/>
                        </a:rPr>
                        <a:t>Index</a:t>
                      </a:r>
                      <a:endParaRPr lang="en-GB" dirty="0">
                        <a:latin typeface="Comic Sans MS" panose="030F0702030302020204" pitchFamily="66" charset="0"/>
                      </a:endParaRPr>
                    </a:p>
                  </a:txBody>
                  <a:tcPr/>
                </a:tc>
                <a:tc>
                  <a:txBody>
                    <a:bodyPr/>
                    <a:lstStyle/>
                    <a:p>
                      <a:pPr algn="ctr"/>
                      <a:r>
                        <a:rPr lang="en-GB" dirty="0" smtClean="0">
                          <a:latin typeface="Comic Sans MS" panose="030F0702030302020204" pitchFamily="66" charset="0"/>
                        </a:rPr>
                        <a:t>Index +1</a:t>
                      </a:r>
                      <a:endParaRPr lang="en-GB" dirty="0">
                        <a:latin typeface="Comic Sans MS" panose="030F0702030302020204" pitchFamily="66" charset="0"/>
                      </a:endParaRPr>
                    </a:p>
                  </a:txBody>
                  <a:tcPr/>
                </a:tc>
                <a:extLst>
                  <a:ext uri="{0D108BD9-81ED-4DB2-BD59-A6C34878D82A}">
                    <a16:rowId xmlns:a16="http://schemas.microsoft.com/office/drawing/2014/main" val="1821064503"/>
                  </a:ext>
                </a:extLst>
              </a:tr>
              <a:tr h="6992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 -1</a:t>
                      </a:r>
                      <a:endParaRPr lang="en-GB" dirty="0" smtClean="0">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a:t>
                      </a:r>
                      <a:endParaRPr lang="en-GB" dirty="0" smtClean="0">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 + 1</a:t>
                      </a:r>
                      <a:endParaRPr lang="en-GB" dirty="0" smtClean="0">
                        <a:latin typeface="Comic Sans MS" panose="030F0702030302020204" pitchFamily="66" charset="0"/>
                      </a:endParaRPr>
                    </a:p>
                  </a:txBody>
                  <a:tcPr/>
                </a:tc>
                <a:extLst>
                  <a:ext uri="{0D108BD9-81ED-4DB2-BD59-A6C34878D82A}">
                    <a16:rowId xmlns:a16="http://schemas.microsoft.com/office/drawing/2014/main" val="308042215"/>
                  </a:ext>
                </a:extLst>
              </a:tr>
            </a:tbl>
          </a:graphicData>
        </a:graphic>
      </p:graphicFrame>
      <p:pic>
        <p:nvPicPr>
          <p:cNvPr id="5" name="Picture 4"/>
          <p:cNvPicPr>
            <a:picLocks noChangeAspect="1"/>
          </p:cNvPicPr>
          <p:nvPr/>
        </p:nvPicPr>
        <p:blipFill>
          <a:blip r:embed="rId2"/>
          <a:stretch>
            <a:fillRect/>
          </a:stretch>
        </p:blipFill>
        <p:spPr>
          <a:xfrm>
            <a:off x="4572000" y="3717032"/>
            <a:ext cx="3797032" cy="2325314"/>
          </a:xfrm>
          <a:prstGeom prst="rect">
            <a:avLst/>
          </a:prstGeom>
          <a:ln w="38100">
            <a:solidFill>
              <a:schemeClr val="tx1"/>
            </a:solidFill>
          </a:ln>
        </p:spPr>
      </p:pic>
      <p:sp>
        <p:nvSpPr>
          <p:cNvPr id="10" name="Curved Up Arrow 9"/>
          <p:cNvSpPr/>
          <p:nvPr/>
        </p:nvSpPr>
        <p:spPr>
          <a:xfrm flipH="1">
            <a:off x="1949638" y="5906941"/>
            <a:ext cx="4638586" cy="792088"/>
          </a:xfrm>
          <a:prstGeom prst="curved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solidFill>
                <a:schemeClr val="tx1"/>
              </a:solidFill>
            </a:endParaRPr>
          </a:p>
        </p:txBody>
      </p:sp>
      <p:sp>
        <p:nvSpPr>
          <p:cNvPr id="11" name="TextBox 10"/>
          <p:cNvSpPr txBox="1"/>
          <p:nvPr/>
        </p:nvSpPr>
        <p:spPr>
          <a:xfrm>
            <a:off x="303821" y="4949394"/>
            <a:ext cx="4341516" cy="1477328"/>
          </a:xfrm>
          <a:prstGeom prst="rect">
            <a:avLst/>
          </a:prstGeom>
          <a:noFill/>
        </p:spPr>
        <p:txBody>
          <a:bodyPr wrap="square" rtlCol="0">
            <a:spAutoFit/>
          </a:bodyPr>
          <a:lstStyle/>
          <a:p>
            <a:r>
              <a:rPr lang="en-GB" dirty="0" err="1" smtClean="0">
                <a:solidFill>
                  <a:srgbClr val="FF0000"/>
                </a:solidFill>
                <a:latin typeface="Comic Sans MS" panose="030F0702030302020204" pitchFamily="66" charset="0"/>
              </a:rPr>
              <a:t>RedTotal</a:t>
            </a:r>
            <a:r>
              <a:rPr lang="en-GB" dirty="0">
                <a:solidFill>
                  <a:srgbClr val="FF0000"/>
                </a:solidFill>
                <a:latin typeface="Comic Sans MS" panose="030F0702030302020204" pitchFamily="66" charset="0"/>
              </a:rPr>
              <a:t> </a:t>
            </a:r>
            <a:r>
              <a:rPr lang="en-GB" dirty="0" smtClean="0">
                <a:solidFill>
                  <a:srgbClr val="FF0000"/>
                </a:solidFill>
                <a:latin typeface="Comic Sans MS" panose="030F0702030302020204" pitchFamily="66" charset="0"/>
              </a:rPr>
              <a:t>+= PIXEL: Red Value * -1</a:t>
            </a:r>
          </a:p>
          <a:p>
            <a:r>
              <a:rPr lang="en-GB" dirty="0" err="1" smtClean="0">
                <a:solidFill>
                  <a:srgbClr val="00B050"/>
                </a:solidFill>
                <a:latin typeface="Comic Sans MS" panose="030F0702030302020204" pitchFamily="66" charset="0"/>
              </a:rPr>
              <a:t>GreenTotal</a:t>
            </a:r>
            <a:r>
              <a:rPr lang="en-GB" dirty="0" smtClean="0">
                <a:solidFill>
                  <a:srgbClr val="00B050"/>
                </a:solidFill>
                <a:latin typeface="Comic Sans MS" panose="030F0702030302020204" pitchFamily="66" charset="0"/>
              </a:rPr>
              <a:t> </a:t>
            </a:r>
            <a:r>
              <a:rPr lang="en-GB" dirty="0">
                <a:solidFill>
                  <a:srgbClr val="00B050"/>
                </a:solidFill>
                <a:latin typeface="Comic Sans MS" panose="030F0702030302020204" pitchFamily="66" charset="0"/>
              </a:rPr>
              <a:t>+= PIXEL: Green</a:t>
            </a:r>
            <a:r>
              <a:rPr lang="en-GB" dirty="0" smtClean="0">
                <a:solidFill>
                  <a:srgbClr val="00B050"/>
                </a:solidFill>
                <a:latin typeface="Comic Sans MS" panose="030F0702030302020204" pitchFamily="66" charset="0"/>
              </a:rPr>
              <a:t> </a:t>
            </a:r>
            <a:r>
              <a:rPr lang="en-GB" dirty="0">
                <a:solidFill>
                  <a:srgbClr val="00B050"/>
                </a:solidFill>
                <a:latin typeface="Comic Sans MS" panose="030F0702030302020204" pitchFamily="66" charset="0"/>
              </a:rPr>
              <a:t>Value * </a:t>
            </a:r>
            <a:r>
              <a:rPr lang="en-GB" dirty="0" smtClean="0">
                <a:solidFill>
                  <a:srgbClr val="00B050"/>
                </a:solidFill>
                <a:latin typeface="Comic Sans MS" panose="030F0702030302020204" pitchFamily="66" charset="0"/>
              </a:rPr>
              <a:t>-1</a:t>
            </a:r>
            <a:endParaRPr lang="en-GB" dirty="0">
              <a:solidFill>
                <a:srgbClr val="00B050"/>
              </a:solidFill>
              <a:latin typeface="Comic Sans MS" panose="030F0702030302020204" pitchFamily="66" charset="0"/>
            </a:endParaRPr>
          </a:p>
          <a:p>
            <a:r>
              <a:rPr lang="en-GB" dirty="0" err="1" smtClean="0">
                <a:solidFill>
                  <a:srgbClr val="0070C0"/>
                </a:solidFill>
                <a:latin typeface="Comic Sans MS" panose="030F0702030302020204" pitchFamily="66" charset="0"/>
              </a:rPr>
              <a:t>BlueTotal</a:t>
            </a:r>
            <a:r>
              <a:rPr lang="en-GB" dirty="0" smtClean="0">
                <a:solidFill>
                  <a:srgbClr val="0070C0"/>
                </a:solidFill>
                <a:latin typeface="Comic Sans MS" panose="030F0702030302020204" pitchFamily="66" charset="0"/>
              </a:rPr>
              <a:t> </a:t>
            </a:r>
            <a:r>
              <a:rPr lang="en-GB" dirty="0">
                <a:solidFill>
                  <a:srgbClr val="0070C0"/>
                </a:solidFill>
                <a:latin typeface="Comic Sans MS" panose="030F0702030302020204" pitchFamily="66" charset="0"/>
              </a:rPr>
              <a:t>+= PIXEL: Blue</a:t>
            </a:r>
            <a:r>
              <a:rPr lang="en-GB" dirty="0" smtClean="0">
                <a:solidFill>
                  <a:srgbClr val="0070C0"/>
                </a:solidFill>
                <a:latin typeface="Comic Sans MS" panose="030F0702030302020204" pitchFamily="66" charset="0"/>
              </a:rPr>
              <a:t> </a:t>
            </a:r>
            <a:r>
              <a:rPr lang="en-GB" dirty="0">
                <a:solidFill>
                  <a:srgbClr val="0070C0"/>
                </a:solidFill>
                <a:latin typeface="Comic Sans MS" panose="030F0702030302020204" pitchFamily="66" charset="0"/>
              </a:rPr>
              <a:t>Value * </a:t>
            </a:r>
            <a:r>
              <a:rPr lang="en-GB" dirty="0" smtClean="0">
                <a:solidFill>
                  <a:srgbClr val="0070C0"/>
                </a:solidFill>
                <a:latin typeface="Comic Sans MS" panose="030F0702030302020204" pitchFamily="66" charset="0"/>
              </a:rPr>
              <a:t>-1</a:t>
            </a:r>
            <a:endParaRPr lang="en-GB" dirty="0">
              <a:solidFill>
                <a:srgbClr val="0070C0"/>
              </a:solidFill>
              <a:latin typeface="Comic Sans MS" panose="030F0702030302020204" pitchFamily="66" charset="0"/>
            </a:endParaRPr>
          </a:p>
          <a:p>
            <a:endParaRPr lang="en-GB" dirty="0">
              <a:solidFill>
                <a:srgbClr val="FF0000"/>
              </a:solidFill>
              <a:latin typeface="Comic Sans MS" panose="030F0702030302020204" pitchFamily="66" charset="0"/>
            </a:endParaRPr>
          </a:p>
          <a:p>
            <a:r>
              <a:rPr lang="en-GB" dirty="0" smtClean="0"/>
              <a:t> </a:t>
            </a:r>
            <a:endParaRPr lang="en-GB" dirty="0"/>
          </a:p>
        </p:txBody>
      </p:sp>
      <p:sp>
        <p:nvSpPr>
          <p:cNvPr id="3" name="Oval 2"/>
          <p:cNvSpPr/>
          <p:nvPr/>
        </p:nvSpPr>
        <p:spPr>
          <a:xfrm>
            <a:off x="6147144" y="5250258"/>
            <a:ext cx="729112" cy="62701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 name="Down Arrow 5"/>
          <p:cNvSpPr/>
          <p:nvPr/>
        </p:nvSpPr>
        <p:spPr>
          <a:xfrm>
            <a:off x="2926178" y="1788541"/>
            <a:ext cx="334641" cy="3091148"/>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6167853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21" y="274638"/>
            <a:ext cx="8588659" cy="1143000"/>
          </a:xfrm>
        </p:spPr>
        <p:txBody>
          <a:bodyPr>
            <a:normAutofit fontScale="90000"/>
          </a:bodyPr>
          <a:lstStyle/>
          <a:p>
            <a:r>
              <a:rPr lang="en-GB" dirty="0">
                <a:latin typeface="Comic Sans MS" panose="030F0702030302020204" pitchFamily="66" charset="0"/>
              </a:rPr>
              <a:t>Apply Matrix to Surrounding Pixels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3903195"/>
              </p:ext>
            </p:extLst>
          </p:nvPr>
        </p:nvGraphicFramePr>
        <p:xfrm>
          <a:off x="996503" y="1480328"/>
          <a:ext cx="5770983" cy="2088234"/>
        </p:xfrm>
        <a:graphic>
          <a:graphicData uri="http://schemas.openxmlformats.org/drawingml/2006/table">
            <a:tbl>
              <a:tblPr firstRow="1" bandRow="1">
                <a:tableStyleId>{5940675A-B579-460E-94D1-54222C63F5DA}</a:tableStyleId>
              </a:tblPr>
              <a:tblGrid>
                <a:gridCol w="2026568">
                  <a:extLst>
                    <a:ext uri="{9D8B030D-6E8A-4147-A177-3AD203B41FA5}">
                      <a16:colId xmlns:a16="http://schemas.microsoft.com/office/drawing/2014/main" val="3793028562"/>
                    </a:ext>
                  </a:extLst>
                </a:gridCol>
                <a:gridCol w="1820754">
                  <a:extLst>
                    <a:ext uri="{9D8B030D-6E8A-4147-A177-3AD203B41FA5}">
                      <a16:colId xmlns:a16="http://schemas.microsoft.com/office/drawing/2014/main" val="2148349435"/>
                    </a:ext>
                  </a:extLst>
                </a:gridCol>
                <a:gridCol w="1923661">
                  <a:extLst>
                    <a:ext uri="{9D8B030D-6E8A-4147-A177-3AD203B41FA5}">
                      <a16:colId xmlns:a16="http://schemas.microsoft.com/office/drawing/2014/main" val="1471020822"/>
                    </a:ext>
                  </a:extLst>
                </a:gridCol>
              </a:tblGrid>
              <a:tr h="68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latin typeface="Comic Sans MS" panose="030F0702030302020204" pitchFamily="66" charset="0"/>
                        </a:rPr>
                        <a:t>(Index</a:t>
                      </a:r>
                      <a:r>
                        <a:rPr lang="en-GB" baseline="0" dirty="0" smtClean="0">
                          <a:solidFill>
                            <a:schemeClr val="tx1"/>
                          </a:solidFill>
                          <a:latin typeface="Comic Sans MS" panose="030F0702030302020204" pitchFamily="66" charset="0"/>
                        </a:rPr>
                        <a:t> – row) - 1</a:t>
                      </a:r>
                      <a:endParaRPr lang="en-GB" dirty="0" smtClean="0">
                        <a:solidFill>
                          <a:schemeClr val="tx1"/>
                        </a:solidFill>
                        <a:latin typeface="Comic Sans MS" panose="030F0702030302020204" pitchFamily="66" charset="0"/>
                      </a:endParaRPr>
                    </a:p>
                  </a:txBody>
                  <a:tcPr/>
                </a:tc>
                <a:tc>
                  <a:txBody>
                    <a:bodyPr/>
                    <a:lstStyle/>
                    <a:p>
                      <a:pPr algn="ctr"/>
                      <a:r>
                        <a:rPr lang="en-GB" dirty="0" smtClean="0">
                          <a:solidFill>
                            <a:schemeClr val="tx1"/>
                          </a:solidFill>
                          <a:latin typeface="Comic Sans MS" panose="030F0702030302020204" pitchFamily="66" charset="0"/>
                        </a:rPr>
                        <a:t>(Index</a:t>
                      </a:r>
                      <a:r>
                        <a:rPr lang="en-GB" baseline="0" dirty="0" smtClean="0">
                          <a:solidFill>
                            <a:schemeClr val="tx1"/>
                          </a:solidFill>
                          <a:latin typeface="Comic Sans MS" panose="030F0702030302020204" pitchFamily="66" charset="0"/>
                        </a:rPr>
                        <a:t> – row)</a:t>
                      </a:r>
                      <a:endParaRPr lang="en-GB" dirty="0">
                        <a:solidFill>
                          <a:schemeClr val="tx1"/>
                        </a:solidFill>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olidFill>
                            <a:srgbClr val="FF0000"/>
                          </a:solidFill>
                          <a:latin typeface="Comic Sans MS" panose="030F0702030302020204" pitchFamily="66" charset="0"/>
                        </a:rPr>
                        <a:t>(Index</a:t>
                      </a:r>
                      <a:r>
                        <a:rPr lang="en-GB" baseline="0" dirty="0" smtClean="0">
                          <a:solidFill>
                            <a:srgbClr val="FF0000"/>
                          </a:solidFill>
                          <a:latin typeface="Comic Sans MS" panose="030F0702030302020204" pitchFamily="66" charset="0"/>
                        </a:rPr>
                        <a:t> – row) +1</a:t>
                      </a:r>
                      <a:endParaRPr lang="en-GB" dirty="0" smtClean="0">
                        <a:solidFill>
                          <a:srgbClr val="FF0000"/>
                        </a:solidFill>
                        <a:latin typeface="Comic Sans MS" panose="030F0702030302020204" pitchFamily="66" charset="0"/>
                      </a:endParaRPr>
                    </a:p>
                  </a:txBody>
                  <a:tcPr/>
                </a:tc>
                <a:extLst>
                  <a:ext uri="{0D108BD9-81ED-4DB2-BD59-A6C34878D82A}">
                    <a16:rowId xmlns:a16="http://schemas.microsoft.com/office/drawing/2014/main" val="2591176179"/>
                  </a:ext>
                </a:extLst>
              </a:tr>
              <a:tr h="699271">
                <a:tc>
                  <a:txBody>
                    <a:bodyPr/>
                    <a:lstStyle/>
                    <a:p>
                      <a:pPr algn="ctr"/>
                      <a:r>
                        <a:rPr lang="en-GB" dirty="0" smtClean="0">
                          <a:latin typeface="Comic Sans MS" panose="030F0702030302020204" pitchFamily="66" charset="0"/>
                        </a:rPr>
                        <a:t>Index -1</a:t>
                      </a:r>
                      <a:endParaRPr lang="en-GB" dirty="0">
                        <a:latin typeface="Comic Sans MS" panose="030F0702030302020204" pitchFamily="66" charset="0"/>
                      </a:endParaRPr>
                    </a:p>
                  </a:txBody>
                  <a:tcPr/>
                </a:tc>
                <a:tc>
                  <a:txBody>
                    <a:bodyPr/>
                    <a:lstStyle/>
                    <a:p>
                      <a:pPr algn="ctr"/>
                      <a:r>
                        <a:rPr lang="en-GB" dirty="0" smtClean="0">
                          <a:latin typeface="Comic Sans MS" panose="030F0702030302020204" pitchFamily="66" charset="0"/>
                        </a:rPr>
                        <a:t>Index</a:t>
                      </a:r>
                      <a:endParaRPr lang="en-GB" dirty="0">
                        <a:latin typeface="Comic Sans MS" panose="030F0702030302020204" pitchFamily="66" charset="0"/>
                      </a:endParaRPr>
                    </a:p>
                  </a:txBody>
                  <a:tcPr/>
                </a:tc>
                <a:tc>
                  <a:txBody>
                    <a:bodyPr/>
                    <a:lstStyle/>
                    <a:p>
                      <a:pPr algn="ctr"/>
                      <a:r>
                        <a:rPr lang="en-GB" dirty="0" smtClean="0">
                          <a:latin typeface="Comic Sans MS" panose="030F0702030302020204" pitchFamily="66" charset="0"/>
                        </a:rPr>
                        <a:t>Index +1</a:t>
                      </a:r>
                      <a:endParaRPr lang="en-GB" dirty="0">
                        <a:latin typeface="Comic Sans MS" panose="030F0702030302020204" pitchFamily="66" charset="0"/>
                      </a:endParaRPr>
                    </a:p>
                  </a:txBody>
                  <a:tcPr/>
                </a:tc>
                <a:extLst>
                  <a:ext uri="{0D108BD9-81ED-4DB2-BD59-A6C34878D82A}">
                    <a16:rowId xmlns:a16="http://schemas.microsoft.com/office/drawing/2014/main" val="1821064503"/>
                  </a:ext>
                </a:extLst>
              </a:tr>
              <a:tr h="6992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 -1</a:t>
                      </a:r>
                      <a:endParaRPr lang="en-GB" dirty="0" smtClean="0">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a:t>
                      </a:r>
                      <a:endParaRPr lang="en-GB" dirty="0" smtClean="0">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 + 1</a:t>
                      </a:r>
                      <a:endParaRPr lang="en-GB" dirty="0" smtClean="0">
                        <a:latin typeface="Comic Sans MS" panose="030F0702030302020204" pitchFamily="66" charset="0"/>
                      </a:endParaRPr>
                    </a:p>
                  </a:txBody>
                  <a:tcPr/>
                </a:tc>
                <a:extLst>
                  <a:ext uri="{0D108BD9-81ED-4DB2-BD59-A6C34878D82A}">
                    <a16:rowId xmlns:a16="http://schemas.microsoft.com/office/drawing/2014/main" val="308042215"/>
                  </a:ext>
                </a:extLst>
              </a:tr>
            </a:tbl>
          </a:graphicData>
        </a:graphic>
      </p:graphicFrame>
      <p:pic>
        <p:nvPicPr>
          <p:cNvPr id="5" name="Picture 4"/>
          <p:cNvPicPr>
            <a:picLocks noChangeAspect="1"/>
          </p:cNvPicPr>
          <p:nvPr/>
        </p:nvPicPr>
        <p:blipFill>
          <a:blip r:embed="rId2"/>
          <a:stretch>
            <a:fillRect/>
          </a:stretch>
        </p:blipFill>
        <p:spPr>
          <a:xfrm>
            <a:off x="4584567" y="3747827"/>
            <a:ext cx="3797032" cy="2325314"/>
          </a:xfrm>
          <a:prstGeom prst="rect">
            <a:avLst/>
          </a:prstGeom>
          <a:ln w="38100">
            <a:solidFill>
              <a:schemeClr val="tx1"/>
            </a:solidFill>
          </a:ln>
        </p:spPr>
      </p:pic>
      <p:sp>
        <p:nvSpPr>
          <p:cNvPr id="10" name="Curved Up Arrow 9"/>
          <p:cNvSpPr/>
          <p:nvPr/>
        </p:nvSpPr>
        <p:spPr>
          <a:xfrm flipH="1">
            <a:off x="1619672" y="5945851"/>
            <a:ext cx="3960440" cy="792088"/>
          </a:xfrm>
          <a:prstGeom prst="curved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solidFill>
                <a:schemeClr val="tx1"/>
              </a:solidFill>
            </a:endParaRPr>
          </a:p>
        </p:txBody>
      </p:sp>
      <p:sp>
        <p:nvSpPr>
          <p:cNvPr id="11" name="TextBox 10"/>
          <p:cNvSpPr txBox="1"/>
          <p:nvPr/>
        </p:nvSpPr>
        <p:spPr>
          <a:xfrm>
            <a:off x="303821" y="4949394"/>
            <a:ext cx="4341516" cy="1477328"/>
          </a:xfrm>
          <a:prstGeom prst="rect">
            <a:avLst/>
          </a:prstGeom>
          <a:noFill/>
        </p:spPr>
        <p:txBody>
          <a:bodyPr wrap="square" rtlCol="0">
            <a:spAutoFit/>
          </a:bodyPr>
          <a:lstStyle/>
          <a:p>
            <a:r>
              <a:rPr lang="en-GB" dirty="0" err="1" smtClean="0">
                <a:solidFill>
                  <a:srgbClr val="FF0000"/>
                </a:solidFill>
                <a:latin typeface="Comic Sans MS" panose="030F0702030302020204" pitchFamily="66" charset="0"/>
              </a:rPr>
              <a:t>RedTotal</a:t>
            </a:r>
            <a:r>
              <a:rPr lang="en-GB" dirty="0">
                <a:solidFill>
                  <a:srgbClr val="FF0000"/>
                </a:solidFill>
                <a:latin typeface="Comic Sans MS" panose="030F0702030302020204" pitchFamily="66" charset="0"/>
              </a:rPr>
              <a:t> </a:t>
            </a:r>
            <a:r>
              <a:rPr lang="en-GB" dirty="0" smtClean="0">
                <a:solidFill>
                  <a:srgbClr val="FF0000"/>
                </a:solidFill>
                <a:latin typeface="Comic Sans MS" panose="030F0702030302020204" pitchFamily="66" charset="0"/>
              </a:rPr>
              <a:t>+= PIXEL: Red Value * 0</a:t>
            </a:r>
          </a:p>
          <a:p>
            <a:r>
              <a:rPr lang="en-GB" dirty="0" err="1" smtClean="0">
                <a:solidFill>
                  <a:srgbClr val="00B050"/>
                </a:solidFill>
                <a:latin typeface="Comic Sans MS" panose="030F0702030302020204" pitchFamily="66" charset="0"/>
              </a:rPr>
              <a:t>GreenTotal</a:t>
            </a:r>
            <a:r>
              <a:rPr lang="en-GB" dirty="0" smtClean="0">
                <a:solidFill>
                  <a:srgbClr val="00B050"/>
                </a:solidFill>
                <a:latin typeface="Comic Sans MS" panose="030F0702030302020204" pitchFamily="66" charset="0"/>
              </a:rPr>
              <a:t> </a:t>
            </a:r>
            <a:r>
              <a:rPr lang="en-GB" dirty="0">
                <a:solidFill>
                  <a:srgbClr val="00B050"/>
                </a:solidFill>
                <a:latin typeface="Comic Sans MS" panose="030F0702030302020204" pitchFamily="66" charset="0"/>
              </a:rPr>
              <a:t>+= PIXEL: Green</a:t>
            </a:r>
            <a:r>
              <a:rPr lang="en-GB" dirty="0" smtClean="0">
                <a:solidFill>
                  <a:srgbClr val="00B050"/>
                </a:solidFill>
                <a:latin typeface="Comic Sans MS" panose="030F0702030302020204" pitchFamily="66" charset="0"/>
              </a:rPr>
              <a:t> </a:t>
            </a:r>
            <a:r>
              <a:rPr lang="en-GB" dirty="0">
                <a:solidFill>
                  <a:srgbClr val="00B050"/>
                </a:solidFill>
                <a:latin typeface="Comic Sans MS" panose="030F0702030302020204" pitchFamily="66" charset="0"/>
              </a:rPr>
              <a:t>Value * </a:t>
            </a:r>
            <a:r>
              <a:rPr lang="en-GB" dirty="0" smtClean="0">
                <a:solidFill>
                  <a:srgbClr val="00B050"/>
                </a:solidFill>
                <a:latin typeface="Comic Sans MS" panose="030F0702030302020204" pitchFamily="66" charset="0"/>
              </a:rPr>
              <a:t>0</a:t>
            </a:r>
            <a:endParaRPr lang="en-GB" dirty="0">
              <a:solidFill>
                <a:srgbClr val="00B050"/>
              </a:solidFill>
              <a:latin typeface="Comic Sans MS" panose="030F0702030302020204" pitchFamily="66" charset="0"/>
            </a:endParaRPr>
          </a:p>
          <a:p>
            <a:r>
              <a:rPr lang="en-GB" dirty="0" err="1" smtClean="0">
                <a:solidFill>
                  <a:srgbClr val="0070C0"/>
                </a:solidFill>
                <a:latin typeface="Comic Sans MS" panose="030F0702030302020204" pitchFamily="66" charset="0"/>
              </a:rPr>
              <a:t>BlueTotal</a:t>
            </a:r>
            <a:r>
              <a:rPr lang="en-GB" dirty="0" smtClean="0">
                <a:solidFill>
                  <a:srgbClr val="0070C0"/>
                </a:solidFill>
                <a:latin typeface="Comic Sans MS" panose="030F0702030302020204" pitchFamily="66" charset="0"/>
              </a:rPr>
              <a:t> </a:t>
            </a:r>
            <a:r>
              <a:rPr lang="en-GB" dirty="0">
                <a:solidFill>
                  <a:srgbClr val="0070C0"/>
                </a:solidFill>
                <a:latin typeface="Comic Sans MS" panose="030F0702030302020204" pitchFamily="66" charset="0"/>
              </a:rPr>
              <a:t>+= PIXEL: Blue</a:t>
            </a:r>
            <a:r>
              <a:rPr lang="en-GB" dirty="0" smtClean="0">
                <a:solidFill>
                  <a:srgbClr val="0070C0"/>
                </a:solidFill>
                <a:latin typeface="Comic Sans MS" panose="030F0702030302020204" pitchFamily="66" charset="0"/>
              </a:rPr>
              <a:t> </a:t>
            </a:r>
            <a:r>
              <a:rPr lang="en-GB" dirty="0">
                <a:solidFill>
                  <a:srgbClr val="0070C0"/>
                </a:solidFill>
                <a:latin typeface="Comic Sans MS" panose="030F0702030302020204" pitchFamily="66" charset="0"/>
              </a:rPr>
              <a:t>Value * </a:t>
            </a:r>
            <a:r>
              <a:rPr lang="en-GB" dirty="0" smtClean="0">
                <a:solidFill>
                  <a:srgbClr val="0070C0"/>
                </a:solidFill>
                <a:latin typeface="Comic Sans MS" panose="030F0702030302020204" pitchFamily="66" charset="0"/>
              </a:rPr>
              <a:t>0</a:t>
            </a:r>
            <a:endParaRPr lang="en-GB" dirty="0">
              <a:solidFill>
                <a:srgbClr val="0070C0"/>
              </a:solidFill>
              <a:latin typeface="Comic Sans MS" panose="030F0702030302020204" pitchFamily="66" charset="0"/>
            </a:endParaRPr>
          </a:p>
          <a:p>
            <a:endParaRPr lang="en-GB" dirty="0">
              <a:solidFill>
                <a:srgbClr val="FF0000"/>
              </a:solidFill>
              <a:latin typeface="Comic Sans MS" panose="030F0702030302020204" pitchFamily="66" charset="0"/>
            </a:endParaRPr>
          </a:p>
          <a:p>
            <a:r>
              <a:rPr lang="en-GB" dirty="0" smtClean="0"/>
              <a:t> </a:t>
            </a:r>
            <a:endParaRPr lang="en-GB" dirty="0"/>
          </a:p>
        </p:txBody>
      </p:sp>
      <p:sp>
        <p:nvSpPr>
          <p:cNvPr id="3" name="Oval 2"/>
          <p:cNvSpPr/>
          <p:nvPr/>
        </p:nvSpPr>
        <p:spPr>
          <a:xfrm>
            <a:off x="5076056" y="5271737"/>
            <a:ext cx="729112" cy="62701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 name="Down Arrow 5"/>
          <p:cNvSpPr/>
          <p:nvPr/>
        </p:nvSpPr>
        <p:spPr>
          <a:xfrm rot="2031445">
            <a:off x="4101610" y="1642740"/>
            <a:ext cx="334641" cy="3091148"/>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2175524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21" y="274638"/>
            <a:ext cx="8588659" cy="1143000"/>
          </a:xfrm>
        </p:spPr>
        <p:txBody>
          <a:bodyPr>
            <a:normAutofit fontScale="90000"/>
          </a:bodyPr>
          <a:lstStyle/>
          <a:p>
            <a:r>
              <a:rPr lang="en-GB" dirty="0">
                <a:latin typeface="Comic Sans MS" panose="030F0702030302020204" pitchFamily="66" charset="0"/>
              </a:rPr>
              <a:t>Apply Matrix to Surrounding Pixels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2590840"/>
              </p:ext>
            </p:extLst>
          </p:nvPr>
        </p:nvGraphicFramePr>
        <p:xfrm>
          <a:off x="996503" y="1480328"/>
          <a:ext cx="5770983" cy="2088234"/>
        </p:xfrm>
        <a:graphic>
          <a:graphicData uri="http://schemas.openxmlformats.org/drawingml/2006/table">
            <a:tbl>
              <a:tblPr firstRow="1" bandRow="1">
                <a:tableStyleId>{5940675A-B579-460E-94D1-54222C63F5DA}</a:tableStyleId>
              </a:tblPr>
              <a:tblGrid>
                <a:gridCol w="2026568">
                  <a:extLst>
                    <a:ext uri="{9D8B030D-6E8A-4147-A177-3AD203B41FA5}">
                      <a16:colId xmlns:a16="http://schemas.microsoft.com/office/drawing/2014/main" val="3793028562"/>
                    </a:ext>
                  </a:extLst>
                </a:gridCol>
                <a:gridCol w="1820754">
                  <a:extLst>
                    <a:ext uri="{9D8B030D-6E8A-4147-A177-3AD203B41FA5}">
                      <a16:colId xmlns:a16="http://schemas.microsoft.com/office/drawing/2014/main" val="2148349435"/>
                    </a:ext>
                  </a:extLst>
                </a:gridCol>
                <a:gridCol w="1923661">
                  <a:extLst>
                    <a:ext uri="{9D8B030D-6E8A-4147-A177-3AD203B41FA5}">
                      <a16:colId xmlns:a16="http://schemas.microsoft.com/office/drawing/2014/main" val="1471020822"/>
                    </a:ext>
                  </a:extLst>
                </a:gridCol>
              </a:tblGrid>
              <a:tr h="68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latin typeface="Comic Sans MS" panose="030F0702030302020204" pitchFamily="66" charset="0"/>
                        </a:rPr>
                        <a:t>(Index</a:t>
                      </a:r>
                      <a:r>
                        <a:rPr lang="en-GB" baseline="0" dirty="0" smtClean="0">
                          <a:solidFill>
                            <a:schemeClr val="tx1"/>
                          </a:solidFill>
                          <a:latin typeface="Comic Sans MS" panose="030F0702030302020204" pitchFamily="66" charset="0"/>
                        </a:rPr>
                        <a:t> – row) - 1</a:t>
                      </a:r>
                      <a:endParaRPr lang="en-GB" dirty="0" smtClean="0">
                        <a:solidFill>
                          <a:schemeClr val="tx1"/>
                        </a:solidFill>
                        <a:latin typeface="Comic Sans MS" panose="030F0702030302020204" pitchFamily="66" charset="0"/>
                      </a:endParaRPr>
                    </a:p>
                  </a:txBody>
                  <a:tcPr/>
                </a:tc>
                <a:tc>
                  <a:txBody>
                    <a:bodyPr/>
                    <a:lstStyle/>
                    <a:p>
                      <a:pPr algn="ctr"/>
                      <a:r>
                        <a:rPr lang="en-GB" dirty="0" smtClean="0">
                          <a:solidFill>
                            <a:schemeClr val="tx1"/>
                          </a:solidFill>
                          <a:latin typeface="Comic Sans MS" panose="030F0702030302020204" pitchFamily="66" charset="0"/>
                        </a:rPr>
                        <a:t>(Index</a:t>
                      </a:r>
                      <a:r>
                        <a:rPr lang="en-GB" baseline="0" dirty="0" smtClean="0">
                          <a:solidFill>
                            <a:schemeClr val="tx1"/>
                          </a:solidFill>
                          <a:latin typeface="Comic Sans MS" panose="030F0702030302020204" pitchFamily="66" charset="0"/>
                        </a:rPr>
                        <a:t> – row)</a:t>
                      </a:r>
                      <a:endParaRPr lang="en-GB" dirty="0">
                        <a:solidFill>
                          <a:schemeClr val="tx1"/>
                        </a:solidFill>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 +1</a:t>
                      </a:r>
                      <a:endParaRPr lang="en-GB" dirty="0" smtClean="0">
                        <a:latin typeface="Comic Sans MS" panose="030F0702030302020204" pitchFamily="66" charset="0"/>
                      </a:endParaRPr>
                    </a:p>
                  </a:txBody>
                  <a:tcPr/>
                </a:tc>
                <a:extLst>
                  <a:ext uri="{0D108BD9-81ED-4DB2-BD59-A6C34878D82A}">
                    <a16:rowId xmlns:a16="http://schemas.microsoft.com/office/drawing/2014/main" val="2591176179"/>
                  </a:ext>
                </a:extLst>
              </a:tr>
              <a:tr h="699271">
                <a:tc>
                  <a:txBody>
                    <a:bodyPr/>
                    <a:lstStyle/>
                    <a:p>
                      <a:pPr algn="ctr"/>
                      <a:r>
                        <a:rPr lang="en-GB" dirty="0" smtClean="0">
                          <a:solidFill>
                            <a:srgbClr val="FF0000"/>
                          </a:solidFill>
                          <a:latin typeface="Comic Sans MS" panose="030F0702030302020204" pitchFamily="66" charset="0"/>
                        </a:rPr>
                        <a:t>Index -1</a:t>
                      </a:r>
                      <a:endParaRPr lang="en-GB" dirty="0">
                        <a:solidFill>
                          <a:srgbClr val="FF0000"/>
                        </a:solidFill>
                        <a:latin typeface="Comic Sans MS" panose="030F0702030302020204" pitchFamily="66" charset="0"/>
                      </a:endParaRPr>
                    </a:p>
                  </a:txBody>
                  <a:tcPr/>
                </a:tc>
                <a:tc>
                  <a:txBody>
                    <a:bodyPr/>
                    <a:lstStyle/>
                    <a:p>
                      <a:pPr algn="ctr"/>
                      <a:r>
                        <a:rPr lang="en-GB" dirty="0" smtClean="0">
                          <a:latin typeface="Comic Sans MS" panose="030F0702030302020204" pitchFamily="66" charset="0"/>
                        </a:rPr>
                        <a:t>Index</a:t>
                      </a:r>
                      <a:endParaRPr lang="en-GB" dirty="0">
                        <a:latin typeface="Comic Sans MS" panose="030F0702030302020204" pitchFamily="66" charset="0"/>
                      </a:endParaRPr>
                    </a:p>
                  </a:txBody>
                  <a:tcPr/>
                </a:tc>
                <a:tc>
                  <a:txBody>
                    <a:bodyPr/>
                    <a:lstStyle/>
                    <a:p>
                      <a:pPr algn="ctr"/>
                      <a:r>
                        <a:rPr lang="en-GB" dirty="0" smtClean="0">
                          <a:latin typeface="Comic Sans MS" panose="030F0702030302020204" pitchFamily="66" charset="0"/>
                        </a:rPr>
                        <a:t>Index +1</a:t>
                      </a:r>
                      <a:endParaRPr lang="en-GB" dirty="0">
                        <a:latin typeface="Comic Sans MS" panose="030F0702030302020204" pitchFamily="66" charset="0"/>
                      </a:endParaRPr>
                    </a:p>
                  </a:txBody>
                  <a:tcPr/>
                </a:tc>
                <a:extLst>
                  <a:ext uri="{0D108BD9-81ED-4DB2-BD59-A6C34878D82A}">
                    <a16:rowId xmlns:a16="http://schemas.microsoft.com/office/drawing/2014/main" val="1821064503"/>
                  </a:ext>
                </a:extLst>
              </a:tr>
              <a:tr h="6992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 -1</a:t>
                      </a:r>
                      <a:endParaRPr lang="en-GB" dirty="0" smtClean="0">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a:t>
                      </a:r>
                      <a:endParaRPr lang="en-GB" dirty="0" smtClean="0">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 + 1</a:t>
                      </a:r>
                      <a:endParaRPr lang="en-GB" dirty="0" smtClean="0">
                        <a:latin typeface="Comic Sans MS" panose="030F0702030302020204" pitchFamily="66" charset="0"/>
                      </a:endParaRPr>
                    </a:p>
                  </a:txBody>
                  <a:tcPr/>
                </a:tc>
                <a:extLst>
                  <a:ext uri="{0D108BD9-81ED-4DB2-BD59-A6C34878D82A}">
                    <a16:rowId xmlns:a16="http://schemas.microsoft.com/office/drawing/2014/main" val="308042215"/>
                  </a:ext>
                </a:extLst>
              </a:tr>
            </a:tbl>
          </a:graphicData>
        </a:graphic>
      </p:graphicFrame>
      <p:pic>
        <p:nvPicPr>
          <p:cNvPr id="5" name="Picture 4"/>
          <p:cNvPicPr>
            <a:picLocks noChangeAspect="1"/>
          </p:cNvPicPr>
          <p:nvPr/>
        </p:nvPicPr>
        <p:blipFill>
          <a:blip r:embed="rId2"/>
          <a:stretch>
            <a:fillRect/>
          </a:stretch>
        </p:blipFill>
        <p:spPr>
          <a:xfrm>
            <a:off x="4572000" y="3717032"/>
            <a:ext cx="3797032" cy="2325314"/>
          </a:xfrm>
          <a:prstGeom prst="rect">
            <a:avLst/>
          </a:prstGeom>
          <a:ln w="38100">
            <a:solidFill>
              <a:schemeClr val="tx1"/>
            </a:solidFill>
          </a:ln>
        </p:spPr>
      </p:pic>
      <p:sp>
        <p:nvSpPr>
          <p:cNvPr id="10" name="Curved Up Arrow 9"/>
          <p:cNvSpPr/>
          <p:nvPr/>
        </p:nvSpPr>
        <p:spPr>
          <a:xfrm flipH="1">
            <a:off x="1949638" y="5906941"/>
            <a:ext cx="4638586" cy="792088"/>
          </a:xfrm>
          <a:prstGeom prst="curved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solidFill>
                <a:schemeClr val="tx1"/>
              </a:solidFill>
            </a:endParaRPr>
          </a:p>
        </p:txBody>
      </p:sp>
      <p:sp>
        <p:nvSpPr>
          <p:cNvPr id="11" name="TextBox 10"/>
          <p:cNvSpPr txBox="1"/>
          <p:nvPr/>
        </p:nvSpPr>
        <p:spPr>
          <a:xfrm>
            <a:off x="303821" y="4949394"/>
            <a:ext cx="4341516" cy="1477328"/>
          </a:xfrm>
          <a:prstGeom prst="rect">
            <a:avLst/>
          </a:prstGeom>
          <a:noFill/>
        </p:spPr>
        <p:txBody>
          <a:bodyPr wrap="square" rtlCol="0">
            <a:spAutoFit/>
          </a:bodyPr>
          <a:lstStyle/>
          <a:p>
            <a:r>
              <a:rPr lang="en-GB" dirty="0" err="1" smtClean="0">
                <a:solidFill>
                  <a:srgbClr val="FF0000"/>
                </a:solidFill>
                <a:latin typeface="Comic Sans MS" panose="030F0702030302020204" pitchFamily="66" charset="0"/>
              </a:rPr>
              <a:t>RedTotal</a:t>
            </a:r>
            <a:r>
              <a:rPr lang="en-GB" dirty="0">
                <a:solidFill>
                  <a:srgbClr val="FF0000"/>
                </a:solidFill>
                <a:latin typeface="Comic Sans MS" panose="030F0702030302020204" pitchFamily="66" charset="0"/>
              </a:rPr>
              <a:t> </a:t>
            </a:r>
            <a:r>
              <a:rPr lang="en-GB" dirty="0" smtClean="0">
                <a:solidFill>
                  <a:srgbClr val="FF0000"/>
                </a:solidFill>
                <a:latin typeface="Comic Sans MS" panose="030F0702030302020204" pitchFamily="66" charset="0"/>
              </a:rPr>
              <a:t>+= PIXEL: Red Value * -1</a:t>
            </a:r>
          </a:p>
          <a:p>
            <a:r>
              <a:rPr lang="en-GB" dirty="0" err="1" smtClean="0">
                <a:solidFill>
                  <a:srgbClr val="00B050"/>
                </a:solidFill>
                <a:latin typeface="Comic Sans MS" panose="030F0702030302020204" pitchFamily="66" charset="0"/>
              </a:rPr>
              <a:t>GreenTotal</a:t>
            </a:r>
            <a:r>
              <a:rPr lang="en-GB" dirty="0" smtClean="0">
                <a:solidFill>
                  <a:srgbClr val="00B050"/>
                </a:solidFill>
                <a:latin typeface="Comic Sans MS" panose="030F0702030302020204" pitchFamily="66" charset="0"/>
              </a:rPr>
              <a:t> </a:t>
            </a:r>
            <a:r>
              <a:rPr lang="en-GB" dirty="0">
                <a:solidFill>
                  <a:srgbClr val="00B050"/>
                </a:solidFill>
                <a:latin typeface="Comic Sans MS" panose="030F0702030302020204" pitchFamily="66" charset="0"/>
              </a:rPr>
              <a:t>+= PIXEL: Green</a:t>
            </a:r>
            <a:r>
              <a:rPr lang="en-GB" dirty="0" smtClean="0">
                <a:solidFill>
                  <a:srgbClr val="00B050"/>
                </a:solidFill>
                <a:latin typeface="Comic Sans MS" panose="030F0702030302020204" pitchFamily="66" charset="0"/>
              </a:rPr>
              <a:t> </a:t>
            </a:r>
            <a:r>
              <a:rPr lang="en-GB" dirty="0">
                <a:solidFill>
                  <a:srgbClr val="00B050"/>
                </a:solidFill>
                <a:latin typeface="Comic Sans MS" panose="030F0702030302020204" pitchFamily="66" charset="0"/>
              </a:rPr>
              <a:t>Value * </a:t>
            </a:r>
            <a:r>
              <a:rPr lang="en-GB" dirty="0" smtClean="0">
                <a:solidFill>
                  <a:srgbClr val="00B050"/>
                </a:solidFill>
                <a:latin typeface="Comic Sans MS" panose="030F0702030302020204" pitchFamily="66" charset="0"/>
              </a:rPr>
              <a:t>-1</a:t>
            </a:r>
            <a:endParaRPr lang="en-GB" dirty="0">
              <a:solidFill>
                <a:srgbClr val="00B050"/>
              </a:solidFill>
              <a:latin typeface="Comic Sans MS" panose="030F0702030302020204" pitchFamily="66" charset="0"/>
            </a:endParaRPr>
          </a:p>
          <a:p>
            <a:r>
              <a:rPr lang="en-GB" dirty="0" err="1" smtClean="0">
                <a:solidFill>
                  <a:srgbClr val="0070C0"/>
                </a:solidFill>
                <a:latin typeface="Comic Sans MS" panose="030F0702030302020204" pitchFamily="66" charset="0"/>
              </a:rPr>
              <a:t>BlueTotal</a:t>
            </a:r>
            <a:r>
              <a:rPr lang="en-GB" dirty="0" smtClean="0">
                <a:solidFill>
                  <a:srgbClr val="0070C0"/>
                </a:solidFill>
                <a:latin typeface="Comic Sans MS" panose="030F0702030302020204" pitchFamily="66" charset="0"/>
              </a:rPr>
              <a:t> </a:t>
            </a:r>
            <a:r>
              <a:rPr lang="en-GB" dirty="0">
                <a:solidFill>
                  <a:srgbClr val="0070C0"/>
                </a:solidFill>
                <a:latin typeface="Comic Sans MS" panose="030F0702030302020204" pitchFamily="66" charset="0"/>
              </a:rPr>
              <a:t>+= PIXEL: Blue</a:t>
            </a:r>
            <a:r>
              <a:rPr lang="en-GB" dirty="0" smtClean="0">
                <a:solidFill>
                  <a:srgbClr val="0070C0"/>
                </a:solidFill>
                <a:latin typeface="Comic Sans MS" panose="030F0702030302020204" pitchFamily="66" charset="0"/>
              </a:rPr>
              <a:t> </a:t>
            </a:r>
            <a:r>
              <a:rPr lang="en-GB" dirty="0">
                <a:solidFill>
                  <a:srgbClr val="0070C0"/>
                </a:solidFill>
                <a:latin typeface="Comic Sans MS" panose="030F0702030302020204" pitchFamily="66" charset="0"/>
              </a:rPr>
              <a:t>Value * </a:t>
            </a:r>
            <a:r>
              <a:rPr lang="en-GB" dirty="0" smtClean="0">
                <a:solidFill>
                  <a:srgbClr val="0070C0"/>
                </a:solidFill>
                <a:latin typeface="Comic Sans MS" panose="030F0702030302020204" pitchFamily="66" charset="0"/>
              </a:rPr>
              <a:t>-1</a:t>
            </a:r>
            <a:endParaRPr lang="en-GB" dirty="0">
              <a:solidFill>
                <a:srgbClr val="0070C0"/>
              </a:solidFill>
              <a:latin typeface="Comic Sans MS" panose="030F0702030302020204" pitchFamily="66" charset="0"/>
            </a:endParaRPr>
          </a:p>
          <a:p>
            <a:endParaRPr lang="en-GB" dirty="0">
              <a:solidFill>
                <a:srgbClr val="FF0000"/>
              </a:solidFill>
              <a:latin typeface="Comic Sans MS" panose="030F0702030302020204" pitchFamily="66" charset="0"/>
            </a:endParaRPr>
          </a:p>
          <a:p>
            <a:r>
              <a:rPr lang="en-GB" dirty="0" smtClean="0"/>
              <a:t> </a:t>
            </a:r>
            <a:endParaRPr lang="en-GB" dirty="0"/>
          </a:p>
        </p:txBody>
      </p:sp>
      <p:sp>
        <p:nvSpPr>
          <p:cNvPr id="3" name="Oval 2"/>
          <p:cNvSpPr/>
          <p:nvPr/>
        </p:nvSpPr>
        <p:spPr>
          <a:xfrm>
            <a:off x="7267699" y="4566182"/>
            <a:ext cx="729112" cy="62701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 name="Down Arrow 5"/>
          <p:cNvSpPr/>
          <p:nvPr/>
        </p:nvSpPr>
        <p:spPr>
          <a:xfrm>
            <a:off x="1782317" y="2543486"/>
            <a:ext cx="334641" cy="2405908"/>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3988569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21" y="274638"/>
            <a:ext cx="8588659" cy="1143000"/>
          </a:xfrm>
        </p:spPr>
        <p:txBody>
          <a:bodyPr>
            <a:normAutofit fontScale="90000"/>
          </a:bodyPr>
          <a:lstStyle/>
          <a:p>
            <a:r>
              <a:rPr lang="en-GB" dirty="0">
                <a:latin typeface="Comic Sans MS" panose="030F0702030302020204" pitchFamily="66" charset="0"/>
              </a:rPr>
              <a:t>Apply Matrix to Surrounding Pixels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860645"/>
              </p:ext>
            </p:extLst>
          </p:nvPr>
        </p:nvGraphicFramePr>
        <p:xfrm>
          <a:off x="996503" y="1480328"/>
          <a:ext cx="5770983" cy="2088234"/>
        </p:xfrm>
        <a:graphic>
          <a:graphicData uri="http://schemas.openxmlformats.org/drawingml/2006/table">
            <a:tbl>
              <a:tblPr firstRow="1" bandRow="1">
                <a:tableStyleId>{5940675A-B579-460E-94D1-54222C63F5DA}</a:tableStyleId>
              </a:tblPr>
              <a:tblGrid>
                <a:gridCol w="2026568">
                  <a:extLst>
                    <a:ext uri="{9D8B030D-6E8A-4147-A177-3AD203B41FA5}">
                      <a16:colId xmlns:a16="http://schemas.microsoft.com/office/drawing/2014/main" val="3793028562"/>
                    </a:ext>
                  </a:extLst>
                </a:gridCol>
                <a:gridCol w="1820754">
                  <a:extLst>
                    <a:ext uri="{9D8B030D-6E8A-4147-A177-3AD203B41FA5}">
                      <a16:colId xmlns:a16="http://schemas.microsoft.com/office/drawing/2014/main" val="2148349435"/>
                    </a:ext>
                  </a:extLst>
                </a:gridCol>
                <a:gridCol w="1923661">
                  <a:extLst>
                    <a:ext uri="{9D8B030D-6E8A-4147-A177-3AD203B41FA5}">
                      <a16:colId xmlns:a16="http://schemas.microsoft.com/office/drawing/2014/main" val="1471020822"/>
                    </a:ext>
                  </a:extLst>
                </a:gridCol>
              </a:tblGrid>
              <a:tr h="68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latin typeface="Comic Sans MS" panose="030F0702030302020204" pitchFamily="66" charset="0"/>
                        </a:rPr>
                        <a:t>(Index</a:t>
                      </a:r>
                      <a:r>
                        <a:rPr lang="en-GB" baseline="0" dirty="0" smtClean="0">
                          <a:solidFill>
                            <a:schemeClr val="tx1"/>
                          </a:solidFill>
                          <a:latin typeface="Comic Sans MS" panose="030F0702030302020204" pitchFamily="66" charset="0"/>
                        </a:rPr>
                        <a:t> – row) - 1</a:t>
                      </a:r>
                      <a:endParaRPr lang="en-GB" dirty="0" smtClean="0">
                        <a:solidFill>
                          <a:schemeClr val="tx1"/>
                        </a:solidFill>
                        <a:latin typeface="Comic Sans MS" panose="030F0702030302020204" pitchFamily="66" charset="0"/>
                      </a:endParaRPr>
                    </a:p>
                  </a:txBody>
                  <a:tcPr/>
                </a:tc>
                <a:tc>
                  <a:txBody>
                    <a:bodyPr/>
                    <a:lstStyle/>
                    <a:p>
                      <a:pPr algn="ctr"/>
                      <a:r>
                        <a:rPr lang="en-GB" dirty="0" smtClean="0">
                          <a:solidFill>
                            <a:schemeClr val="tx1"/>
                          </a:solidFill>
                          <a:latin typeface="Comic Sans MS" panose="030F0702030302020204" pitchFamily="66" charset="0"/>
                        </a:rPr>
                        <a:t>(Index</a:t>
                      </a:r>
                      <a:r>
                        <a:rPr lang="en-GB" baseline="0" dirty="0" smtClean="0">
                          <a:solidFill>
                            <a:schemeClr val="tx1"/>
                          </a:solidFill>
                          <a:latin typeface="Comic Sans MS" panose="030F0702030302020204" pitchFamily="66" charset="0"/>
                        </a:rPr>
                        <a:t> – row)</a:t>
                      </a:r>
                      <a:endParaRPr lang="en-GB" dirty="0">
                        <a:solidFill>
                          <a:schemeClr val="tx1"/>
                        </a:solidFill>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 +1</a:t>
                      </a:r>
                      <a:endParaRPr lang="en-GB" dirty="0" smtClean="0">
                        <a:latin typeface="Comic Sans MS" panose="030F0702030302020204" pitchFamily="66" charset="0"/>
                      </a:endParaRPr>
                    </a:p>
                  </a:txBody>
                  <a:tcPr/>
                </a:tc>
                <a:extLst>
                  <a:ext uri="{0D108BD9-81ED-4DB2-BD59-A6C34878D82A}">
                    <a16:rowId xmlns:a16="http://schemas.microsoft.com/office/drawing/2014/main" val="2591176179"/>
                  </a:ext>
                </a:extLst>
              </a:tr>
              <a:tr h="699271">
                <a:tc>
                  <a:txBody>
                    <a:bodyPr/>
                    <a:lstStyle/>
                    <a:p>
                      <a:pPr algn="ctr"/>
                      <a:r>
                        <a:rPr lang="en-GB" dirty="0" smtClean="0">
                          <a:solidFill>
                            <a:schemeClr val="tx1"/>
                          </a:solidFill>
                          <a:latin typeface="Comic Sans MS" panose="030F0702030302020204" pitchFamily="66" charset="0"/>
                        </a:rPr>
                        <a:t>Index -1</a:t>
                      </a:r>
                      <a:endParaRPr lang="en-GB" dirty="0">
                        <a:solidFill>
                          <a:schemeClr val="tx1"/>
                        </a:solidFill>
                        <a:latin typeface="Comic Sans MS" panose="030F0702030302020204" pitchFamily="66" charset="0"/>
                      </a:endParaRPr>
                    </a:p>
                  </a:txBody>
                  <a:tcPr/>
                </a:tc>
                <a:tc>
                  <a:txBody>
                    <a:bodyPr/>
                    <a:lstStyle/>
                    <a:p>
                      <a:pPr algn="ctr"/>
                      <a:r>
                        <a:rPr lang="en-GB" dirty="0" smtClean="0">
                          <a:solidFill>
                            <a:srgbClr val="FF0000"/>
                          </a:solidFill>
                          <a:latin typeface="Comic Sans MS" panose="030F0702030302020204" pitchFamily="66" charset="0"/>
                        </a:rPr>
                        <a:t>Index</a:t>
                      </a:r>
                      <a:endParaRPr lang="en-GB" dirty="0">
                        <a:solidFill>
                          <a:srgbClr val="FF0000"/>
                        </a:solidFill>
                        <a:latin typeface="Comic Sans MS" panose="030F0702030302020204" pitchFamily="66" charset="0"/>
                      </a:endParaRPr>
                    </a:p>
                  </a:txBody>
                  <a:tcPr/>
                </a:tc>
                <a:tc>
                  <a:txBody>
                    <a:bodyPr/>
                    <a:lstStyle/>
                    <a:p>
                      <a:pPr algn="ctr"/>
                      <a:r>
                        <a:rPr lang="en-GB" dirty="0" smtClean="0">
                          <a:latin typeface="Comic Sans MS" panose="030F0702030302020204" pitchFamily="66" charset="0"/>
                        </a:rPr>
                        <a:t>Index +1</a:t>
                      </a:r>
                      <a:endParaRPr lang="en-GB" dirty="0">
                        <a:latin typeface="Comic Sans MS" panose="030F0702030302020204" pitchFamily="66" charset="0"/>
                      </a:endParaRPr>
                    </a:p>
                  </a:txBody>
                  <a:tcPr/>
                </a:tc>
                <a:extLst>
                  <a:ext uri="{0D108BD9-81ED-4DB2-BD59-A6C34878D82A}">
                    <a16:rowId xmlns:a16="http://schemas.microsoft.com/office/drawing/2014/main" val="1821064503"/>
                  </a:ext>
                </a:extLst>
              </a:tr>
              <a:tr h="6992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 -1</a:t>
                      </a:r>
                      <a:endParaRPr lang="en-GB" dirty="0" smtClean="0">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a:t>
                      </a:r>
                      <a:endParaRPr lang="en-GB" dirty="0" smtClean="0">
                        <a:latin typeface="Comic Sans MS" panose="030F0702030302020204" pitchFamily="66"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Comic Sans MS" panose="030F0702030302020204" pitchFamily="66" charset="0"/>
                        </a:rPr>
                        <a:t>Index</a:t>
                      </a:r>
                      <a:r>
                        <a:rPr lang="en-GB" baseline="0" dirty="0" smtClean="0">
                          <a:latin typeface="Comic Sans MS" panose="030F0702030302020204" pitchFamily="66" charset="0"/>
                        </a:rPr>
                        <a:t> + row) + 1</a:t>
                      </a:r>
                      <a:endParaRPr lang="en-GB" dirty="0" smtClean="0">
                        <a:latin typeface="Comic Sans MS" panose="030F0702030302020204" pitchFamily="66" charset="0"/>
                      </a:endParaRPr>
                    </a:p>
                  </a:txBody>
                  <a:tcPr/>
                </a:tc>
                <a:extLst>
                  <a:ext uri="{0D108BD9-81ED-4DB2-BD59-A6C34878D82A}">
                    <a16:rowId xmlns:a16="http://schemas.microsoft.com/office/drawing/2014/main" val="308042215"/>
                  </a:ext>
                </a:extLst>
              </a:tr>
            </a:tbl>
          </a:graphicData>
        </a:graphic>
      </p:graphicFrame>
      <p:pic>
        <p:nvPicPr>
          <p:cNvPr id="5" name="Picture 4"/>
          <p:cNvPicPr>
            <a:picLocks noChangeAspect="1"/>
          </p:cNvPicPr>
          <p:nvPr/>
        </p:nvPicPr>
        <p:blipFill>
          <a:blip r:embed="rId2"/>
          <a:stretch>
            <a:fillRect/>
          </a:stretch>
        </p:blipFill>
        <p:spPr>
          <a:xfrm>
            <a:off x="4807416" y="3717032"/>
            <a:ext cx="3797032" cy="2325314"/>
          </a:xfrm>
          <a:prstGeom prst="rect">
            <a:avLst/>
          </a:prstGeom>
          <a:ln w="38100">
            <a:solidFill>
              <a:schemeClr val="tx1"/>
            </a:solidFill>
          </a:ln>
        </p:spPr>
      </p:pic>
      <p:sp>
        <p:nvSpPr>
          <p:cNvPr id="11" name="TextBox 10"/>
          <p:cNvSpPr txBox="1"/>
          <p:nvPr/>
        </p:nvSpPr>
        <p:spPr>
          <a:xfrm>
            <a:off x="303821" y="4949394"/>
            <a:ext cx="4341516" cy="1477328"/>
          </a:xfrm>
          <a:prstGeom prst="rect">
            <a:avLst/>
          </a:prstGeom>
          <a:noFill/>
        </p:spPr>
        <p:txBody>
          <a:bodyPr wrap="square" rtlCol="0">
            <a:spAutoFit/>
          </a:bodyPr>
          <a:lstStyle/>
          <a:p>
            <a:r>
              <a:rPr lang="en-GB" dirty="0" err="1" smtClean="0">
                <a:solidFill>
                  <a:srgbClr val="FF0000"/>
                </a:solidFill>
                <a:latin typeface="Comic Sans MS" panose="030F0702030302020204" pitchFamily="66" charset="0"/>
              </a:rPr>
              <a:t>RedTotal</a:t>
            </a:r>
            <a:r>
              <a:rPr lang="en-GB" dirty="0">
                <a:solidFill>
                  <a:srgbClr val="FF0000"/>
                </a:solidFill>
                <a:latin typeface="Comic Sans MS" panose="030F0702030302020204" pitchFamily="66" charset="0"/>
              </a:rPr>
              <a:t> </a:t>
            </a:r>
            <a:r>
              <a:rPr lang="en-GB" dirty="0" smtClean="0">
                <a:solidFill>
                  <a:srgbClr val="FF0000"/>
                </a:solidFill>
                <a:latin typeface="Comic Sans MS" panose="030F0702030302020204" pitchFamily="66" charset="0"/>
              </a:rPr>
              <a:t>+= PIXEL: Red Value * 5</a:t>
            </a:r>
          </a:p>
          <a:p>
            <a:r>
              <a:rPr lang="en-GB" dirty="0" err="1" smtClean="0">
                <a:solidFill>
                  <a:srgbClr val="00B050"/>
                </a:solidFill>
                <a:latin typeface="Comic Sans MS" panose="030F0702030302020204" pitchFamily="66" charset="0"/>
              </a:rPr>
              <a:t>GreenTotal</a:t>
            </a:r>
            <a:r>
              <a:rPr lang="en-GB" dirty="0" smtClean="0">
                <a:solidFill>
                  <a:srgbClr val="00B050"/>
                </a:solidFill>
                <a:latin typeface="Comic Sans MS" panose="030F0702030302020204" pitchFamily="66" charset="0"/>
              </a:rPr>
              <a:t> </a:t>
            </a:r>
            <a:r>
              <a:rPr lang="en-GB" dirty="0">
                <a:solidFill>
                  <a:srgbClr val="00B050"/>
                </a:solidFill>
                <a:latin typeface="Comic Sans MS" panose="030F0702030302020204" pitchFamily="66" charset="0"/>
              </a:rPr>
              <a:t>+= PIXEL: Green</a:t>
            </a:r>
            <a:r>
              <a:rPr lang="en-GB" dirty="0" smtClean="0">
                <a:solidFill>
                  <a:srgbClr val="00B050"/>
                </a:solidFill>
                <a:latin typeface="Comic Sans MS" panose="030F0702030302020204" pitchFamily="66" charset="0"/>
              </a:rPr>
              <a:t> </a:t>
            </a:r>
            <a:r>
              <a:rPr lang="en-GB" dirty="0">
                <a:solidFill>
                  <a:srgbClr val="00B050"/>
                </a:solidFill>
                <a:latin typeface="Comic Sans MS" panose="030F0702030302020204" pitchFamily="66" charset="0"/>
              </a:rPr>
              <a:t>Value * </a:t>
            </a:r>
            <a:r>
              <a:rPr lang="en-GB" dirty="0" smtClean="0">
                <a:solidFill>
                  <a:srgbClr val="00B050"/>
                </a:solidFill>
                <a:latin typeface="Comic Sans MS" panose="030F0702030302020204" pitchFamily="66" charset="0"/>
              </a:rPr>
              <a:t>5</a:t>
            </a:r>
            <a:endParaRPr lang="en-GB" dirty="0">
              <a:solidFill>
                <a:srgbClr val="00B050"/>
              </a:solidFill>
              <a:latin typeface="Comic Sans MS" panose="030F0702030302020204" pitchFamily="66" charset="0"/>
            </a:endParaRPr>
          </a:p>
          <a:p>
            <a:r>
              <a:rPr lang="en-GB" dirty="0" err="1" smtClean="0">
                <a:solidFill>
                  <a:srgbClr val="0070C0"/>
                </a:solidFill>
                <a:latin typeface="Comic Sans MS" panose="030F0702030302020204" pitchFamily="66" charset="0"/>
              </a:rPr>
              <a:t>BlueTotal</a:t>
            </a:r>
            <a:r>
              <a:rPr lang="en-GB" dirty="0" smtClean="0">
                <a:solidFill>
                  <a:srgbClr val="0070C0"/>
                </a:solidFill>
                <a:latin typeface="Comic Sans MS" panose="030F0702030302020204" pitchFamily="66" charset="0"/>
              </a:rPr>
              <a:t> </a:t>
            </a:r>
            <a:r>
              <a:rPr lang="en-GB" dirty="0">
                <a:solidFill>
                  <a:srgbClr val="0070C0"/>
                </a:solidFill>
                <a:latin typeface="Comic Sans MS" panose="030F0702030302020204" pitchFamily="66" charset="0"/>
              </a:rPr>
              <a:t>+= PIXEL: Blue</a:t>
            </a:r>
            <a:r>
              <a:rPr lang="en-GB" dirty="0" smtClean="0">
                <a:solidFill>
                  <a:srgbClr val="0070C0"/>
                </a:solidFill>
                <a:latin typeface="Comic Sans MS" panose="030F0702030302020204" pitchFamily="66" charset="0"/>
              </a:rPr>
              <a:t> </a:t>
            </a:r>
            <a:r>
              <a:rPr lang="en-GB" dirty="0">
                <a:solidFill>
                  <a:srgbClr val="0070C0"/>
                </a:solidFill>
                <a:latin typeface="Comic Sans MS" panose="030F0702030302020204" pitchFamily="66" charset="0"/>
              </a:rPr>
              <a:t>Value * </a:t>
            </a:r>
            <a:r>
              <a:rPr lang="en-GB" dirty="0" smtClean="0">
                <a:solidFill>
                  <a:srgbClr val="0070C0"/>
                </a:solidFill>
                <a:latin typeface="Comic Sans MS" panose="030F0702030302020204" pitchFamily="66" charset="0"/>
              </a:rPr>
              <a:t>5</a:t>
            </a:r>
            <a:endParaRPr lang="en-GB" dirty="0">
              <a:solidFill>
                <a:srgbClr val="0070C0"/>
              </a:solidFill>
              <a:latin typeface="Comic Sans MS" panose="030F0702030302020204" pitchFamily="66" charset="0"/>
            </a:endParaRPr>
          </a:p>
          <a:p>
            <a:endParaRPr lang="en-GB" dirty="0">
              <a:solidFill>
                <a:srgbClr val="FF0000"/>
              </a:solidFill>
              <a:latin typeface="Comic Sans MS" panose="030F0702030302020204" pitchFamily="66" charset="0"/>
            </a:endParaRPr>
          </a:p>
          <a:p>
            <a:r>
              <a:rPr lang="en-GB" dirty="0" smtClean="0"/>
              <a:t> </a:t>
            </a:r>
            <a:endParaRPr lang="en-GB" dirty="0"/>
          </a:p>
        </p:txBody>
      </p:sp>
      <p:sp>
        <p:nvSpPr>
          <p:cNvPr id="3" name="Oval 2"/>
          <p:cNvSpPr/>
          <p:nvPr/>
        </p:nvSpPr>
        <p:spPr>
          <a:xfrm>
            <a:off x="6435176" y="4505722"/>
            <a:ext cx="729112" cy="62701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 name="Down Arrow 5"/>
          <p:cNvSpPr/>
          <p:nvPr/>
        </p:nvSpPr>
        <p:spPr>
          <a:xfrm>
            <a:off x="3275856" y="2543486"/>
            <a:ext cx="334641" cy="2405908"/>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9" name="Curved Up Arrow 8"/>
          <p:cNvSpPr/>
          <p:nvPr/>
        </p:nvSpPr>
        <p:spPr>
          <a:xfrm flipH="1">
            <a:off x="1949638" y="5906941"/>
            <a:ext cx="4638586" cy="792088"/>
          </a:xfrm>
          <a:prstGeom prst="curved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9558712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Comic Sans MS" panose="030F0702030302020204" pitchFamily="66" charset="0"/>
              </a:rPr>
              <a:t>Set Centre Pixel Values and Then Simply Move On</a:t>
            </a:r>
            <a:endParaRPr lang="en-GB" dirty="0">
              <a:latin typeface="Comic Sans MS" panose="030F0702030302020204" pitchFamily="66" charset="0"/>
            </a:endParaRPr>
          </a:p>
        </p:txBody>
      </p:sp>
      <p:sp>
        <p:nvSpPr>
          <p:cNvPr id="3" name="Content Placeholder 2"/>
          <p:cNvSpPr>
            <a:spLocks noGrp="1"/>
          </p:cNvSpPr>
          <p:nvPr>
            <p:ph idx="1"/>
          </p:nvPr>
        </p:nvSpPr>
        <p:spPr/>
        <p:txBody>
          <a:bodyPr>
            <a:normAutofit fontScale="85000" lnSpcReduction="20000"/>
          </a:bodyPr>
          <a:lstStyle/>
          <a:p>
            <a:r>
              <a:rPr lang="en-GB" dirty="0" smtClean="0">
                <a:latin typeface="Comic Sans MS" panose="030F0702030302020204" pitchFamily="66" charset="0"/>
                <a:cs typeface="Adobe Hebrew" panose="02040503050201020203" pitchFamily="18" charset="-79"/>
              </a:rPr>
              <a:t>Once the </a:t>
            </a:r>
            <a:r>
              <a:rPr lang="en-GB" dirty="0" smtClean="0">
                <a:solidFill>
                  <a:srgbClr val="FF0000"/>
                </a:solidFill>
                <a:latin typeface="Comic Sans MS" panose="030F0702030302020204" pitchFamily="66" charset="0"/>
                <a:cs typeface="Adobe Hebrew" panose="02040503050201020203" pitchFamily="18" charset="-79"/>
              </a:rPr>
              <a:t>red</a:t>
            </a:r>
            <a:r>
              <a:rPr lang="en-GB" dirty="0" smtClean="0">
                <a:latin typeface="Comic Sans MS" panose="030F0702030302020204" pitchFamily="66" charset="0"/>
                <a:cs typeface="Adobe Hebrew" panose="02040503050201020203" pitchFamily="18" charset="-79"/>
              </a:rPr>
              <a:t>, </a:t>
            </a:r>
            <a:r>
              <a:rPr lang="en-GB" dirty="0" smtClean="0">
                <a:solidFill>
                  <a:srgbClr val="00B050"/>
                </a:solidFill>
                <a:latin typeface="Comic Sans MS" panose="030F0702030302020204" pitchFamily="66" charset="0"/>
                <a:cs typeface="Adobe Hebrew" panose="02040503050201020203" pitchFamily="18" charset="-79"/>
              </a:rPr>
              <a:t>green</a:t>
            </a:r>
            <a:r>
              <a:rPr lang="en-GB" dirty="0" smtClean="0">
                <a:latin typeface="Comic Sans MS" panose="030F0702030302020204" pitchFamily="66" charset="0"/>
                <a:cs typeface="Adobe Hebrew" panose="02040503050201020203" pitchFamily="18" charset="-79"/>
              </a:rPr>
              <a:t> and </a:t>
            </a:r>
            <a:r>
              <a:rPr lang="en-GB" dirty="0" smtClean="0">
                <a:solidFill>
                  <a:srgbClr val="0070C0"/>
                </a:solidFill>
                <a:latin typeface="Comic Sans MS" panose="030F0702030302020204" pitchFamily="66" charset="0"/>
                <a:cs typeface="Adobe Hebrew" panose="02040503050201020203" pitchFamily="18" charset="-79"/>
              </a:rPr>
              <a:t>blue</a:t>
            </a:r>
            <a:r>
              <a:rPr lang="en-GB" dirty="0" smtClean="0">
                <a:latin typeface="Comic Sans MS" panose="030F0702030302020204" pitchFamily="66" charset="0"/>
                <a:cs typeface="Adobe Hebrew" panose="02040503050201020203" pitchFamily="18" charset="-79"/>
              </a:rPr>
              <a:t> totals have been calculated for the whole matrix, simply set the centre pixel with its new value;</a:t>
            </a:r>
          </a:p>
          <a:p>
            <a:endParaRPr lang="en-GB" dirty="0" smtClean="0">
              <a:latin typeface="Comic Sans MS" panose="030F0702030302020204" pitchFamily="66" charset="0"/>
              <a:cs typeface="Adobe Hebrew" panose="02040503050201020203" pitchFamily="18" charset="-79"/>
            </a:endParaRPr>
          </a:p>
          <a:p>
            <a:pPr marL="0" indent="0">
              <a:buNone/>
            </a:pPr>
            <a:r>
              <a:rPr lang="en-GB" dirty="0" smtClean="0">
                <a:latin typeface="Comic Sans MS" panose="030F0702030302020204" pitchFamily="66" charset="0"/>
                <a:cs typeface="Adobe Hebrew" panose="02040503050201020203" pitchFamily="18" charset="-79"/>
              </a:rPr>
              <a:t>Pixel (Centre Pixel) </a:t>
            </a:r>
            <a:r>
              <a:rPr lang="en-GB" dirty="0" smtClean="0">
                <a:solidFill>
                  <a:srgbClr val="FF0000"/>
                </a:solidFill>
                <a:latin typeface="Comic Sans MS" panose="030F0702030302020204" pitchFamily="66" charset="0"/>
                <a:cs typeface="Adobe Hebrew" panose="02040503050201020203" pitchFamily="18" charset="-79"/>
              </a:rPr>
              <a:t>Red</a:t>
            </a:r>
            <a:r>
              <a:rPr lang="en-GB" dirty="0" smtClean="0">
                <a:latin typeface="Comic Sans MS" panose="030F0702030302020204" pitchFamily="66" charset="0"/>
                <a:cs typeface="Adobe Hebrew" panose="02040503050201020203" pitchFamily="18" charset="-79"/>
              </a:rPr>
              <a:t> = </a:t>
            </a:r>
            <a:r>
              <a:rPr lang="en-GB" dirty="0" err="1" smtClean="0">
                <a:solidFill>
                  <a:srgbClr val="FF0000"/>
                </a:solidFill>
                <a:latin typeface="Comic Sans MS" panose="030F0702030302020204" pitchFamily="66" charset="0"/>
                <a:cs typeface="Adobe Hebrew" panose="02040503050201020203" pitchFamily="18" charset="-79"/>
              </a:rPr>
              <a:t>RedTotal</a:t>
            </a:r>
            <a:endParaRPr lang="en-GB" dirty="0" smtClean="0">
              <a:solidFill>
                <a:srgbClr val="FF0000"/>
              </a:solidFill>
              <a:latin typeface="Comic Sans MS" panose="030F0702030302020204" pitchFamily="66" charset="0"/>
              <a:cs typeface="Adobe Hebrew" panose="02040503050201020203" pitchFamily="18" charset="-79"/>
            </a:endParaRPr>
          </a:p>
          <a:p>
            <a:pPr marL="0" indent="0">
              <a:buNone/>
            </a:pPr>
            <a:r>
              <a:rPr lang="en-GB" dirty="0">
                <a:latin typeface="Comic Sans MS" panose="030F0702030302020204" pitchFamily="66" charset="0"/>
                <a:cs typeface="Adobe Hebrew" panose="02040503050201020203" pitchFamily="18" charset="-79"/>
              </a:rPr>
              <a:t>Pixel (Centre Pixel) </a:t>
            </a:r>
            <a:r>
              <a:rPr lang="en-GB" dirty="0" smtClean="0">
                <a:solidFill>
                  <a:srgbClr val="00B050"/>
                </a:solidFill>
                <a:latin typeface="Comic Sans MS" panose="030F0702030302020204" pitchFamily="66" charset="0"/>
                <a:cs typeface="Adobe Hebrew" panose="02040503050201020203" pitchFamily="18" charset="-79"/>
              </a:rPr>
              <a:t>Green</a:t>
            </a:r>
            <a:r>
              <a:rPr lang="en-GB" dirty="0" smtClean="0">
                <a:latin typeface="Comic Sans MS" panose="030F0702030302020204" pitchFamily="66" charset="0"/>
                <a:cs typeface="Adobe Hebrew" panose="02040503050201020203" pitchFamily="18" charset="-79"/>
              </a:rPr>
              <a:t> </a:t>
            </a:r>
            <a:r>
              <a:rPr lang="en-GB" dirty="0">
                <a:latin typeface="Comic Sans MS" panose="030F0702030302020204" pitchFamily="66" charset="0"/>
                <a:cs typeface="Adobe Hebrew" panose="02040503050201020203" pitchFamily="18" charset="-79"/>
              </a:rPr>
              <a:t>= </a:t>
            </a:r>
            <a:r>
              <a:rPr lang="en-GB" dirty="0" err="1">
                <a:solidFill>
                  <a:srgbClr val="00B050"/>
                </a:solidFill>
                <a:latin typeface="Comic Sans MS" panose="030F0702030302020204" pitchFamily="66" charset="0"/>
                <a:cs typeface="Adobe Hebrew" panose="02040503050201020203" pitchFamily="18" charset="-79"/>
              </a:rPr>
              <a:t>GreenTotal</a:t>
            </a:r>
            <a:endParaRPr lang="en-GB" dirty="0">
              <a:solidFill>
                <a:srgbClr val="00B050"/>
              </a:solidFill>
              <a:latin typeface="Comic Sans MS" panose="030F0702030302020204" pitchFamily="66" charset="0"/>
              <a:cs typeface="Adobe Hebrew" panose="02040503050201020203" pitchFamily="18" charset="-79"/>
            </a:endParaRPr>
          </a:p>
          <a:p>
            <a:pPr marL="0" indent="0">
              <a:buNone/>
            </a:pPr>
            <a:r>
              <a:rPr lang="en-GB" dirty="0">
                <a:latin typeface="Comic Sans MS" panose="030F0702030302020204" pitchFamily="66" charset="0"/>
                <a:cs typeface="Adobe Hebrew" panose="02040503050201020203" pitchFamily="18" charset="-79"/>
              </a:rPr>
              <a:t>Pixel (Centre Pixel) </a:t>
            </a:r>
            <a:r>
              <a:rPr lang="en-GB" dirty="0" smtClean="0">
                <a:solidFill>
                  <a:srgbClr val="0070C0"/>
                </a:solidFill>
                <a:latin typeface="Comic Sans MS" panose="030F0702030302020204" pitchFamily="66" charset="0"/>
                <a:cs typeface="Adobe Hebrew" panose="02040503050201020203" pitchFamily="18" charset="-79"/>
              </a:rPr>
              <a:t>Blue</a:t>
            </a:r>
            <a:r>
              <a:rPr lang="en-GB" dirty="0" smtClean="0">
                <a:latin typeface="Comic Sans MS" panose="030F0702030302020204" pitchFamily="66" charset="0"/>
                <a:cs typeface="Adobe Hebrew" panose="02040503050201020203" pitchFamily="18" charset="-79"/>
              </a:rPr>
              <a:t> </a:t>
            </a:r>
            <a:r>
              <a:rPr lang="en-GB" dirty="0">
                <a:latin typeface="Comic Sans MS" panose="030F0702030302020204" pitchFamily="66" charset="0"/>
                <a:cs typeface="Adobe Hebrew" panose="02040503050201020203" pitchFamily="18" charset="-79"/>
              </a:rPr>
              <a:t>= </a:t>
            </a:r>
            <a:r>
              <a:rPr lang="en-GB" dirty="0" err="1" smtClean="0">
                <a:solidFill>
                  <a:srgbClr val="0070C0"/>
                </a:solidFill>
                <a:latin typeface="Comic Sans MS" panose="030F0702030302020204" pitchFamily="66" charset="0"/>
                <a:cs typeface="Adobe Hebrew" panose="02040503050201020203" pitchFamily="18" charset="-79"/>
              </a:rPr>
              <a:t>BlueTotal</a:t>
            </a:r>
            <a:endParaRPr lang="en-GB" dirty="0" smtClean="0">
              <a:solidFill>
                <a:srgbClr val="0070C0"/>
              </a:solidFill>
              <a:latin typeface="Comic Sans MS" panose="030F0702030302020204" pitchFamily="66" charset="0"/>
              <a:cs typeface="Adobe Hebrew" panose="02040503050201020203" pitchFamily="18" charset="-79"/>
            </a:endParaRPr>
          </a:p>
          <a:p>
            <a:pPr marL="0" indent="0">
              <a:buNone/>
            </a:pPr>
            <a:endParaRPr lang="en-GB" dirty="0" smtClean="0">
              <a:latin typeface="Comic Sans MS" panose="030F0702030302020204" pitchFamily="66" charset="0"/>
              <a:cs typeface="Adobe Hebrew" panose="02040503050201020203" pitchFamily="18" charset="-79"/>
            </a:endParaRPr>
          </a:p>
          <a:p>
            <a:r>
              <a:rPr lang="en-GB" dirty="0" smtClean="0">
                <a:latin typeface="Comic Sans MS" panose="030F0702030302020204" pitchFamily="66" charset="0"/>
                <a:cs typeface="Adobe Hebrew" panose="02040503050201020203" pitchFamily="18" charset="-79"/>
              </a:rPr>
              <a:t>Now simply repeat the process for the next pixel in the image, until all pixels have been manipulated</a:t>
            </a:r>
            <a:endParaRPr lang="en-GB" dirty="0">
              <a:latin typeface="Comic Sans MS" panose="030F0702030302020204" pitchFamily="66" charset="0"/>
              <a:cs typeface="Adobe Hebrew" panose="02040503050201020203" pitchFamily="18" charset="-79"/>
            </a:endParaRPr>
          </a:p>
          <a:p>
            <a:pPr marL="0" indent="0">
              <a:buNone/>
            </a:pPr>
            <a:endParaRPr lang="en-GB" dirty="0"/>
          </a:p>
        </p:txBody>
      </p:sp>
    </p:spTree>
    <p:extLst>
      <p:ext uri="{BB962C8B-B14F-4D97-AF65-F5344CB8AC3E}">
        <p14:creationId xmlns:p14="http://schemas.microsoft.com/office/powerpoint/2010/main" val="2411572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Comic Sans MS" panose="030F0702030302020204" pitchFamily="66" charset="0"/>
              </a:rPr>
              <a:t>Corners and Edges</a:t>
            </a:r>
            <a:endParaRPr lang="en-GB" dirty="0"/>
          </a:p>
        </p:txBody>
      </p:sp>
      <p:sp>
        <p:nvSpPr>
          <p:cNvPr id="3" name="Content Placeholder 2"/>
          <p:cNvSpPr>
            <a:spLocks noGrp="1"/>
          </p:cNvSpPr>
          <p:nvPr>
            <p:ph idx="1"/>
          </p:nvPr>
        </p:nvSpPr>
        <p:spPr>
          <a:xfrm>
            <a:off x="457200" y="1600200"/>
            <a:ext cx="8229600" cy="4997152"/>
          </a:xfrm>
        </p:spPr>
        <p:txBody>
          <a:bodyPr>
            <a:normAutofit fontScale="55000" lnSpcReduction="20000"/>
          </a:bodyPr>
          <a:lstStyle/>
          <a:p>
            <a:pPr marL="0" indent="0">
              <a:buNone/>
            </a:pPr>
            <a:r>
              <a:rPr lang="en-GB" dirty="0">
                <a:latin typeface="Comic Sans MS" panose="030F0702030302020204" pitchFamily="66" charset="0"/>
              </a:rPr>
              <a:t>Kernel convolution usually requires values from pixels outside of the image boundaries. There are a variety of methods for handling image </a:t>
            </a:r>
            <a:r>
              <a:rPr lang="en-GB" dirty="0" smtClean="0">
                <a:latin typeface="Comic Sans MS" panose="030F0702030302020204" pitchFamily="66" charset="0"/>
              </a:rPr>
              <a:t>edges;</a:t>
            </a:r>
            <a:endParaRPr lang="en-GB" dirty="0">
              <a:latin typeface="Comic Sans MS" panose="030F0702030302020204" pitchFamily="66" charset="0"/>
            </a:endParaRPr>
          </a:p>
          <a:p>
            <a:endParaRPr lang="en-GB" dirty="0">
              <a:latin typeface="Comic Sans MS" panose="030F0702030302020204" pitchFamily="66" charset="0"/>
            </a:endParaRPr>
          </a:p>
          <a:p>
            <a:pPr marL="0" indent="0">
              <a:buNone/>
            </a:pPr>
            <a:r>
              <a:rPr lang="en-GB" dirty="0" smtClean="0">
                <a:latin typeface="Comic Sans MS" panose="030F0702030302020204" pitchFamily="66" charset="0"/>
              </a:rPr>
              <a:t>Extend</a:t>
            </a:r>
            <a:endParaRPr lang="en-GB" dirty="0">
              <a:latin typeface="Comic Sans MS" panose="030F0702030302020204" pitchFamily="66" charset="0"/>
            </a:endParaRPr>
          </a:p>
          <a:p>
            <a:r>
              <a:rPr lang="en-GB" dirty="0">
                <a:latin typeface="Comic Sans MS" panose="030F0702030302020204" pitchFamily="66" charset="0"/>
              </a:rPr>
              <a:t>The nearest border pixels are conceptually extended as far as necessary to provide values for the convolution. Corner pixels are extended in 90° wedges. Other edge pixels are extended in </a:t>
            </a:r>
            <a:r>
              <a:rPr lang="en-GB" dirty="0" smtClean="0">
                <a:latin typeface="Comic Sans MS" panose="030F0702030302020204" pitchFamily="66" charset="0"/>
              </a:rPr>
              <a:t>lines</a:t>
            </a:r>
          </a:p>
          <a:p>
            <a:endParaRPr lang="en-GB" dirty="0">
              <a:latin typeface="Comic Sans MS" panose="030F0702030302020204" pitchFamily="66" charset="0"/>
            </a:endParaRPr>
          </a:p>
          <a:p>
            <a:pPr marL="0" indent="0">
              <a:buNone/>
            </a:pPr>
            <a:r>
              <a:rPr lang="en-GB" dirty="0">
                <a:latin typeface="Comic Sans MS" panose="030F0702030302020204" pitchFamily="66" charset="0"/>
              </a:rPr>
              <a:t>Wrap</a:t>
            </a:r>
          </a:p>
          <a:p>
            <a:r>
              <a:rPr lang="en-GB" dirty="0">
                <a:latin typeface="Comic Sans MS" panose="030F0702030302020204" pitchFamily="66" charset="0"/>
              </a:rPr>
              <a:t>The image is conceptually wrapped (or tiled) and values are taken from the opposite edge or </a:t>
            </a:r>
            <a:r>
              <a:rPr lang="en-GB" dirty="0" smtClean="0">
                <a:latin typeface="Comic Sans MS" panose="030F0702030302020204" pitchFamily="66" charset="0"/>
              </a:rPr>
              <a:t>corner</a:t>
            </a:r>
          </a:p>
          <a:p>
            <a:endParaRPr lang="en-GB" dirty="0">
              <a:latin typeface="Comic Sans MS" panose="030F0702030302020204" pitchFamily="66" charset="0"/>
            </a:endParaRPr>
          </a:p>
          <a:p>
            <a:pPr marL="0" indent="0">
              <a:buNone/>
            </a:pPr>
            <a:r>
              <a:rPr lang="en-GB" dirty="0">
                <a:latin typeface="Comic Sans MS" panose="030F0702030302020204" pitchFamily="66" charset="0"/>
              </a:rPr>
              <a:t>Crop</a:t>
            </a:r>
          </a:p>
          <a:p>
            <a:r>
              <a:rPr lang="en-GB" dirty="0">
                <a:latin typeface="Comic Sans MS" panose="030F0702030302020204" pitchFamily="66" charset="0"/>
              </a:rPr>
              <a:t>Any pixel in the output image which would require values from beyond the edge is skipped. This method can result in the output image being slightly smaller, with the edges having been cropped.</a:t>
            </a:r>
          </a:p>
          <a:p>
            <a:endParaRPr lang="en-GB" dirty="0"/>
          </a:p>
        </p:txBody>
      </p:sp>
      <p:pic>
        <p:nvPicPr>
          <p:cNvPr id="4" name="Picture 5" descr="https://upload.wikimedia.org/wikipedia/commons/4/4f/Extend_Edge-Handl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31230"/>
            <a:ext cx="1429816" cy="1429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49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mic Sans MS" panose="030F0702030302020204" pitchFamily="66" charset="0"/>
                <a:cs typeface="Consolas" panose="020B0609020204030204" pitchFamily="49" charset="0"/>
              </a:rPr>
              <a:t>Storing Pixels</a:t>
            </a:r>
            <a:endParaRPr lang="en-GB" dirty="0">
              <a:latin typeface="Comic Sans MS" panose="030F0702030302020204" pitchFamily="66" charset="0"/>
              <a:cs typeface="Consolas" panose="020B0609020204030204" pitchFamily="49" charset="0"/>
            </a:endParaRPr>
          </a:p>
        </p:txBody>
      </p:sp>
      <p:sp>
        <p:nvSpPr>
          <p:cNvPr id="4" name="Rectangle 3"/>
          <p:cNvSpPr/>
          <p:nvPr/>
        </p:nvSpPr>
        <p:spPr>
          <a:xfrm>
            <a:off x="611560"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12</a:t>
            </a:r>
            <a:endParaRPr lang="en-GB" dirty="0">
              <a:solidFill>
                <a:schemeClr val="tx1"/>
              </a:solidFill>
              <a:latin typeface="Consolas" panose="020B0609020204030204" pitchFamily="49" charset="0"/>
              <a:cs typeface="Consolas" panose="020B0609020204030204" pitchFamily="49" charset="0"/>
            </a:endParaRPr>
          </a:p>
        </p:txBody>
      </p:sp>
      <p:sp>
        <p:nvSpPr>
          <p:cNvPr id="7" name="Rectangle 6"/>
          <p:cNvSpPr/>
          <p:nvPr/>
        </p:nvSpPr>
        <p:spPr>
          <a:xfrm>
            <a:off x="1115616"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76</a:t>
            </a:r>
            <a:endParaRPr lang="en-GB" dirty="0"/>
          </a:p>
        </p:txBody>
      </p:sp>
      <p:sp>
        <p:nvSpPr>
          <p:cNvPr id="8" name="Rectangle 7"/>
          <p:cNvSpPr/>
          <p:nvPr/>
        </p:nvSpPr>
        <p:spPr>
          <a:xfrm>
            <a:off x="1619672"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0</a:t>
            </a:r>
            <a:endParaRPr lang="en-GB" dirty="0"/>
          </a:p>
        </p:txBody>
      </p:sp>
      <p:sp>
        <p:nvSpPr>
          <p:cNvPr id="9" name="Rectangle 8"/>
          <p:cNvSpPr/>
          <p:nvPr/>
        </p:nvSpPr>
        <p:spPr>
          <a:xfrm>
            <a:off x="2123728"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0</a:t>
            </a:r>
            <a:endParaRPr lang="en-GB" dirty="0"/>
          </a:p>
        </p:txBody>
      </p:sp>
      <p:sp>
        <p:nvSpPr>
          <p:cNvPr id="10" name="Rectangle 9"/>
          <p:cNvSpPr/>
          <p:nvPr/>
        </p:nvSpPr>
        <p:spPr>
          <a:xfrm>
            <a:off x="2627784"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42</a:t>
            </a:r>
            <a:endParaRPr lang="en-GB" dirty="0"/>
          </a:p>
        </p:txBody>
      </p:sp>
      <p:sp>
        <p:nvSpPr>
          <p:cNvPr id="11" name="Rectangle 10"/>
          <p:cNvSpPr/>
          <p:nvPr/>
        </p:nvSpPr>
        <p:spPr>
          <a:xfrm>
            <a:off x="3131840"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55</a:t>
            </a:r>
            <a:endParaRPr lang="en-GB" dirty="0"/>
          </a:p>
        </p:txBody>
      </p:sp>
      <p:sp>
        <p:nvSpPr>
          <p:cNvPr id="12" name="Rectangle 11"/>
          <p:cNvSpPr/>
          <p:nvPr/>
        </p:nvSpPr>
        <p:spPr>
          <a:xfrm>
            <a:off x="3635896"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87</a:t>
            </a:r>
            <a:endParaRPr lang="en-GB" dirty="0"/>
          </a:p>
        </p:txBody>
      </p:sp>
      <p:sp>
        <p:nvSpPr>
          <p:cNvPr id="24" name="Rectangle 23"/>
          <p:cNvSpPr/>
          <p:nvPr/>
        </p:nvSpPr>
        <p:spPr>
          <a:xfrm>
            <a:off x="4139952"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9</a:t>
            </a:r>
            <a:endParaRPr lang="en-GB" dirty="0"/>
          </a:p>
        </p:txBody>
      </p:sp>
      <p:sp>
        <p:nvSpPr>
          <p:cNvPr id="25" name="Rectangle 24"/>
          <p:cNvSpPr/>
          <p:nvPr/>
        </p:nvSpPr>
        <p:spPr>
          <a:xfrm>
            <a:off x="4630850"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4</a:t>
            </a:r>
            <a:endParaRPr lang="en-GB" dirty="0"/>
          </a:p>
        </p:txBody>
      </p:sp>
      <p:sp>
        <p:nvSpPr>
          <p:cNvPr id="26" name="Rectangle 25"/>
          <p:cNvSpPr/>
          <p:nvPr/>
        </p:nvSpPr>
        <p:spPr>
          <a:xfrm>
            <a:off x="5134906"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87</a:t>
            </a:r>
            <a:endParaRPr lang="en-GB" dirty="0"/>
          </a:p>
        </p:txBody>
      </p:sp>
      <p:sp>
        <p:nvSpPr>
          <p:cNvPr id="27" name="Rectangle 26"/>
          <p:cNvSpPr/>
          <p:nvPr/>
        </p:nvSpPr>
        <p:spPr>
          <a:xfrm>
            <a:off x="5638962"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43</a:t>
            </a:r>
            <a:endParaRPr lang="en-GB" dirty="0"/>
          </a:p>
        </p:txBody>
      </p:sp>
      <p:sp>
        <p:nvSpPr>
          <p:cNvPr id="28" name="Rectangle 27"/>
          <p:cNvSpPr/>
          <p:nvPr/>
        </p:nvSpPr>
        <p:spPr>
          <a:xfrm>
            <a:off x="6143018"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93</a:t>
            </a:r>
            <a:endParaRPr lang="en-GB" dirty="0"/>
          </a:p>
        </p:txBody>
      </p:sp>
      <p:sp>
        <p:nvSpPr>
          <p:cNvPr id="29" name="Rectangle 28"/>
          <p:cNvSpPr/>
          <p:nvPr/>
        </p:nvSpPr>
        <p:spPr>
          <a:xfrm>
            <a:off x="6660232"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99</a:t>
            </a:r>
            <a:endParaRPr lang="en-GB" dirty="0"/>
          </a:p>
        </p:txBody>
      </p:sp>
      <p:sp>
        <p:nvSpPr>
          <p:cNvPr id="30" name="Rectangle 29"/>
          <p:cNvSpPr/>
          <p:nvPr/>
        </p:nvSpPr>
        <p:spPr>
          <a:xfrm>
            <a:off x="7164288"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0</a:t>
            </a:r>
            <a:endParaRPr lang="en-GB" dirty="0"/>
          </a:p>
        </p:txBody>
      </p:sp>
      <p:sp>
        <p:nvSpPr>
          <p:cNvPr id="31" name="Rectangle 30"/>
          <p:cNvSpPr/>
          <p:nvPr/>
        </p:nvSpPr>
        <p:spPr>
          <a:xfrm>
            <a:off x="7668344"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0</a:t>
            </a:r>
            <a:endParaRPr lang="en-GB" dirty="0"/>
          </a:p>
        </p:txBody>
      </p:sp>
      <p:sp>
        <p:nvSpPr>
          <p:cNvPr id="32" name="Rectangle 31"/>
          <p:cNvSpPr/>
          <p:nvPr/>
        </p:nvSpPr>
        <p:spPr>
          <a:xfrm>
            <a:off x="8172400"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91</a:t>
            </a:r>
            <a:endParaRPr lang="en-GB" dirty="0"/>
          </a:p>
        </p:txBody>
      </p:sp>
      <p:sp>
        <p:nvSpPr>
          <p:cNvPr id="33" name="Rectangle 32"/>
          <p:cNvSpPr/>
          <p:nvPr/>
        </p:nvSpPr>
        <p:spPr>
          <a:xfrm>
            <a:off x="611560" y="321297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3</a:t>
            </a:r>
            <a:endParaRPr lang="en-GB" dirty="0"/>
          </a:p>
        </p:txBody>
      </p:sp>
      <p:sp>
        <p:nvSpPr>
          <p:cNvPr id="34" name="Rectangle 33"/>
          <p:cNvSpPr/>
          <p:nvPr/>
        </p:nvSpPr>
        <p:spPr>
          <a:xfrm>
            <a:off x="1115616" y="321297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46</a:t>
            </a:r>
            <a:endParaRPr lang="en-GB" dirty="0"/>
          </a:p>
        </p:txBody>
      </p:sp>
      <p:sp>
        <p:nvSpPr>
          <p:cNvPr id="35" name="Rectangle 34"/>
          <p:cNvSpPr/>
          <p:nvPr/>
        </p:nvSpPr>
        <p:spPr>
          <a:xfrm>
            <a:off x="1619672" y="321297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96</a:t>
            </a:r>
            <a:endParaRPr lang="en-GB" dirty="0"/>
          </a:p>
        </p:txBody>
      </p:sp>
      <p:sp>
        <p:nvSpPr>
          <p:cNvPr id="36" name="Rectangle 35"/>
          <p:cNvSpPr/>
          <p:nvPr/>
        </p:nvSpPr>
        <p:spPr>
          <a:xfrm>
            <a:off x="2123728" y="321297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10</a:t>
            </a:r>
            <a:endParaRPr lang="en-GB" dirty="0"/>
          </a:p>
        </p:txBody>
      </p:sp>
      <p:sp>
        <p:nvSpPr>
          <p:cNvPr id="41" name="Rectangle 40"/>
          <p:cNvSpPr/>
          <p:nvPr/>
        </p:nvSpPr>
        <p:spPr>
          <a:xfrm>
            <a:off x="2627784" y="321297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3</a:t>
            </a:r>
            <a:endParaRPr lang="en-GB" dirty="0"/>
          </a:p>
        </p:txBody>
      </p:sp>
      <p:sp>
        <p:nvSpPr>
          <p:cNvPr id="42" name="Rectangle 41"/>
          <p:cNvSpPr/>
          <p:nvPr/>
        </p:nvSpPr>
        <p:spPr>
          <a:xfrm>
            <a:off x="3131840" y="321297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2</a:t>
            </a:r>
            <a:endParaRPr lang="en-GB" dirty="0"/>
          </a:p>
        </p:txBody>
      </p:sp>
      <p:sp>
        <p:nvSpPr>
          <p:cNvPr id="43" name="Rectangle 42"/>
          <p:cNvSpPr/>
          <p:nvPr/>
        </p:nvSpPr>
        <p:spPr>
          <a:xfrm>
            <a:off x="3635896" y="321297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46</a:t>
            </a:r>
            <a:endParaRPr lang="en-GB" dirty="0"/>
          </a:p>
        </p:txBody>
      </p:sp>
      <p:sp>
        <p:nvSpPr>
          <p:cNvPr id="44" name="Rectangle 43"/>
          <p:cNvSpPr/>
          <p:nvPr/>
        </p:nvSpPr>
        <p:spPr>
          <a:xfrm>
            <a:off x="4139952" y="321297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88</a:t>
            </a:r>
            <a:endParaRPr lang="en-GB" dirty="0"/>
          </a:p>
        </p:txBody>
      </p:sp>
      <p:sp>
        <p:nvSpPr>
          <p:cNvPr id="45" name="Rectangle 44"/>
          <p:cNvSpPr/>
          <p:nvPr/>
        </p:nvSpPr>
        <p:spPr>
          <a:xfrm>
            <a:off x="4644008" y="321297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47</a:t>
            </a:r>
            <a:endParaRPr lang="en-GB" dirty="0"/>
          </a:p>
        </p:txBody>
      </p:sp>
      <p:sp>
        <p:nvSpPr>
          <p:cNvPr id="46" name="Rectangle 45"/>
          <p:cNvSpPr/>
          <p:nvPr/>
        </p:nvSpPr>
        <p:spPr>
          <a:xfrm>
            <a:off x="5148064" y="321297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4</a:t>
            </a:r>
            <a:endParaRPr lang="en-GB" dirty="0"/>
          </a:p>
        </p:txBody>
      </p:sp>
      <p:sp>
        <p:nvSpPr>
          <p:cNvPr id="47" name="Rectangle 46"/>
          <p:cNvSpPr/>
          <p:nvPr/>
        </p:nvSpPr>
        <p:spPr>
          <a:xfrm>
            <a:off x="5652120" y="321297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96</a:t>
            </a:r>
            <a:endParaRPr lang="en-GB" dirty="0"/>
          </a:p>
        </p:txBody>
      </p:sp>
      <p:sp>
        <p:nvSpPr>
          <p:cNvPr id="48" name="Rectangle 47"/>
          <p:cNvSpPr/>
          <p:nvPr/>
        </p:nvSpPr>
        <p:spPr>
          <a:xfrm>
            <a:off x="6156176" y="321297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4</a:t>
            </a:r>
            <a:endParaRPr lang="en-GB" dirty="0"/>
          </a:p>
        </p:txBody>
      </p:sp>
      <p:sp>
        <p:nvSpPr>
          <p:cNvPr id="49" name="Rectangle 48"/>
          <p:cNvSpPr/>
          <p:nvPr/>
        </p:nvSpPr>
        <p:spPr>
          <a:xfrm>
            <a:off x="6660232" y="321297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45</a:t>
            </a:r>
            <a:endParaRPr lang="en-GB" dirty="0"/>
          </a:p>
        </p:txBody>
      </p:sp>
      <p:sp>
        <p:nvSpPr>
          <p:cNvPr id="50" name="Rectangle 49"/>
          <p:cNvSpPr/>
          <p:nvPr/>
        </p:nvSpPr>
        <p:spPr>
          <a:xfrm>
            <a:off x="7164288" y="321297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28</a:t>
            </a:r>
            <a:endParaRPr lang="en-GB" dirty="0"/>
          </a:p>
        </p:txBody>
      </p:sp>
      <p:sp>
        <p:nvSpPr>
          <p:cNvPr id="51" name="Rectangle 50"/>
          <p:cNvSpPr/>
          <p:nvPr/>
        </p:nvSpPr>
        <p:spPr>
          <a:xfrm>
            <a:off x="7668344" y="321297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9</a:t>
            </a:r>
            <a:endParaRPr lang="en-GB" dirty="0"/>
          </a:p>
        </p:txBody>
      </p:sp>
      <p:sp>
        <p:nvSpPr>
          <p:cNvPr id="52" name="Rectangle 51"/>
          <p:cNvSpPr/>
          <p:nvPr/>
        </p:nvSpPr>
        <p:spPr>
          <a:xfrm>
            <a:off x="8172400" y="321297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94</a:t>
            </a:r>
            <a:endParaRPr lang="en-GB" dirty="0"/>
          </a:p>
        </p:txBody>
      </p:sp>
      <p:sp>
        <p:nvSpPr>
          <p:cNvPr id="53" name="Content Placeholder 2"/>
          <p:cNvSpPr>
            <a:spLocks noGrp="1"/>
          </p:cNvSpPr>
          <p:nvPr>
            <p:ph idx="1"/>
          </p:nvPr>
        </p:nvSpPr>
        <p:spPr>
          <a:xfrm>
            <a:off x="457200" y="4005064"/>
            <a:ext cx="8229600" cy="2448272"/>
          </a:xfrm>
        </p:spPr>
        <p:txBody>
          <a:bodyPr>
            <a:normAutofit fontScale="77500" lnSpcReduction="20000"/>
          </a:bodyPr>
          <a:lstStyle/>
          <a:p>
            <a:r>
              <a:rPr lang="en-GB" dirty="0" smtClean="0">
                <a:latin typeface="Comic Sans MS" panose="030F0702030302020204" pitchFamily="66" charset="0"/>
              </a:rPr>
              <a:t>A bitmap image simply stores all of its pixels in a byte array – </a:t>
            </a:r>
            <a:r>
              <a:rPr lang="en-GB" dirty="0" smtClean="0">
                <a:solidFill>
                  <a:srgbClr val="00B050"/>
                </a:solidFill>
                <a:latin typeface="Consolas" panose="020B0609020204030204" pitchFamily="49" charset="0"/>
                <a:cs typeface="Consolas" panose="020B0609020204030204" pitchFamily="49" charset="0"/>
              </a:rPr>
              <a:t>byte[]</a:t>
            </a:r>
          </a:p>
          <a:p>
            <a:r>
              <a:rPr lang="en-GB" dirty="0">
                <a:latin typeface="Comic Sans MS" panose="030F0702030302020204" pitchFamily="66" charset="0"/>
              </a:rPr>
              <a:t>This </a:t>
            </a:r>
            <a:r>
              <a:rPr lang="en-GB" dirty="0" smtClean="0">
                <a:latin typeface="Comic Sans MS" panose="030F0702030302020204" pitchFamily="66" charset="0"/>
              </a:rPr>
              <a:t>means that every 5</a:t>
            </a:r>
            <a:r>
              <a:rPr lang="en-GB" baseline="30000" dirty="0" smtClean="0">
                <a:latin typeface="Comic Sans MS" panose="030F0702030302020204" pitchFamily="66" charset="0"/>
              </a:rPr>
              <a:t>th</a:t>
            </a:r>
            <a:r>
              <a:rPr lang="en-GB" dirty="0" smtClean="0">
                <a:latin typeface="Comic Sans MS" panose="030F0702030302020204" pitchFamily="66" charset="0"/>
              </a:rPr>
              <a:t> value in the array is the beginning of a new pixel</a:t>
            </a:r>
          </a:p>
          <a:p>
            <a:r>
              <a:rPr lang="en-GB" dirty="0">
                <a:latin typeface="Comic Sans MS" panose="030F0702030302020204" pitchFamily="66" charset="0"/>
              </a:rPr>
              <a:t>Pixels </a:t>
            </a:r>
            <a:r>
              <a:rPr lang="en-GB" dirty="0" smtClean="0">
                <a:latin typeface="Comic Sans MS" panose="030F0702030302020204" pitchFamily="66" charset="0"/>
              </a:rPr>
              <a:t>do not have co-ordinate values – when the pixel data reaches the width of the image, the data simply begins the next line in the image</a:t>
            </a:r>
            <a:endParaRPr lang="en-GB" dirty="0">
              <a:latin typeface="Comic Sans MS" panose="030F0702030302020204" pitchFamily="66" charset="0"/>
            </a:endParaRPr>
          </a:p>
          <a:p>
            <a:endParaRPr lang="en-GB" dirty="0">
              <a:solidFill>
                <a:srgbClr val="00B050"/>
              </a:solidFill>
              <a:latin typeface="Consolas" panose="020B0609020204030204" pitchFamily="49" charset="0"/>
              <a:cs typeface="Consolas" panose="020B0609020204030204" pitchFamily="49" charset="0"/>
            </a:endParaRPr>
          </a:p>
        </p:txBody>
      </p:sp>
      <p:pic>
        <p:nvPicPr>
          <p:cNvPr id="3074" name="Picture 2" descr="Image result for storage b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7279" y="-7768"/>
            <a:ext cx="2818276" cy="2068615"/>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Connector 54"/>
          <p:cNvCxnSpPr/>
          <p:nvPr/>
        </p:nvCxnSpPr>
        <p:spPr>
          <a:xfrm>
            <a:off x="2627784" y="1916832"/>
            <a:ext cx="0" cy="122413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644008" y="1916832"/>
            <a:ext cx="0" cy="122413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660232" y="1916832"/>
            <a:ext cx="0" cy="122413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0" name="Curved Connector 59"/>
          <p:cNvCxnSpPr>
            <a:stCxn id="32" idx="3"/>
            <a:endCxn id="33" idx="1"/>
          </p:cNvCxnSpPr>
          <p:nvPr/>
        </p:nvCxnSpPr>
        <p:spPr>
          <a:xfrm flipH="1">
            <a:off x="611560" y="2703506"/>
            <a:ext cx="8064896" cy="720080"/>
          </a:xfrm>
          <a:prstGeom prst="curvedConnector5">
            <a:avLst>
              <a:gd name="adj1" fmla="val -2835"/>
              <a:gd name="adj2" fmla="val 50000"/>
              <a:gd name="adj3" fmla="val 102835"/>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10341" y="2076773"/>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b</a:t>
            </a:r>
            <a:endParaRPr lang="en-GB" dirty="0">
              <a:solidFill>
                <a:srgbClr val="00B050"/>
              </a:solidFill>
              <a:latin typeface="Consolas" panose="020B0609020204030204" pitchFamily="49" charset="0"/>
              <a:cs typeface="Consolas" panose="020B0609020204030204" pitchFamily="49" charset="0"/>
            </a:endParaRPr>
          </a:p>
        </p:txBody>
      </p:sp>
      <p:sp>
        <p:nvSpPr>
          <p:cNvPr id="63" name="TextBox 62"/>
          <p:cNvSpPr txBox="1"/>
          <p:nvPr/>
        </p:nvSpPr>
        <p:spPr>
          <a:xfrm>
            <a:off x="1226317" y="2076773"/>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g</a:t>
            </a:r>
            <a:endParaRPr lang="en-GB" dirty="0">
              <a:solidFill>
                <a:srgbClr val="00B050"/>
              </a:solidFill>
              <a:latin typeface="Consolas" panose="020B0609020204030204" pitchFamily="49" charset="0"/>
              <a:cs typeface="Consolas" panose="020B0609020204030204" pitchFamily="49" charset="0"/>
            </a:endParaRPr>
          </a:p>
        </p:txBody>
      </p:sp>
      <p:sp>
        <p:nvSpPr>
          <p:cNvPr id="64" name="TextBox 63"/>
          <p:cNvSpPr txBox="1"/>
          <p:nvPr/>
        </p:nvSpPr>
        <p:spPr>
          <a:xfrm>
            <a:off x="1716048" y="2076773"/>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r</a:t>
            </a:r>
            <a:endParaRPr lang="en-GB" dirty="0">
              <a:solidFill>
                <a:srgbClr val="00B050"/>
              </a:solidFill>
              <a:latin typeface="Consolas" panose="020B0609020204030204" pitchFamily="49" charset="0"/>
              <a:cs typeface="Consolas" panose="020B0609020204030204" pitchFamily="49" charset="0"/>
            </a:endParaRPr>
          </a:p>
        </p:txBody>
      </p:sp>
      <p:sp>
        <p:nvSpPr>
          <p:cNvPr id="65" name="TextBox 64"/>
          <p:cNvSpPr txBox="1"/>
          <p:nvPr/>
        </p:nvSpPr>
        <p:spPr>
          <a:xfrm>
            <a:off x="2220104" y="2076773"/>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a</a:t>
            </a:r>
            <a:endParaRPr lang="en-GB" dirty="0">
              <a:solidFill>
                <a:srgbClr val="00B050"/>
              </a:solidFill>
              <a:latin typeface="Consolas" panose="020B0609020204030204" pitchFamily="49" charset="0"/>
              <a:cs typeface="Consolas" panose="020B0609020204030204" pitchFamily="49" charset="0"/>
            </a:endParaRPr>
          </a:p>
        </p:txBody>
      </p:sp>
      <p:sp>
        <p:nvSpPr>
          <p:cNvPr id="62" name="Double Bracket 61"/>
          <p:cNvSpPr/>
          <p:nvPr/>
        </p:nvSpPr>
        <p:spPr>
          <a:xfrm>
            <a:off x="611560" y="1844824"/>
            <a:ext cx="1919848" cy="601281"/>
          </a:xfrm>
          <a:prstGeom prst="bracketPair">
            <a:avLst/>
          </a:prstGeom>
          <a:ln w="19050">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6" name="TextBox 65"/>
          <p:cNvSpPr txBox="1"/>
          <p:nvPr/>
        </p:nvSpPr>
        <p:spPr>
          <a:xfrm>
            <a:off x="1124609" y="1772816"/>
            <a:ext cx="1071127" cy="369332"/>
          </a:xfrm>
          <a:prstGeom prst="rect">
            <a:avLst/>
          </a:prstGeom>
          <a:noFill/>
        </p:spPr>
        <p:txBody>
          <a:bodyPr wrap="none" rtlCol="0">
            <a:spAutoFit/>
          </a:bodyPr>
          <a:lstStyle/>
          <a:p>
            <a:r>
              <a:rPr lang="en-GB" dirty="0" smtClean="0">
                <a:solidFill>
                  <a:srgbClr val="FF0000"/>
                </a:solidFill>
                <a:latin typeface="Consolas" panose="020B0609020204030204" pitchFamily="49" charset="0"/>
                <a:cs typeface="Consolas" panose="020B0609020204030204" pitchFamily="49" charset="0"/>
              </a:rPr>
              <a:t>Pixel 1</a:t>
            </a:r>
            <a:endParaRPr lang="en-GB"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722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omic Sans MS" panose="030F0702030302020204" pitchFamily="66" charset="0"/>
              </a:rPr>
              <a:t>Image Processing Algorithms</a:t>
            </a:r>
          </a:p>
        </p:txBody>
      </p:sp>
      <p:sp>
        <p:nvSpPr>
          <p:cNvPr id="3" name="Content Placeholder 2"/>
          <p:cNvSpPr>
            <a:spLocks noGrp="1"/>
          </p:cNvSpPr>
          <p:nvPr>
            <p:ph idx="1"/>
          </p:nvPr>
        </p:nvSpPr>
        <p:spPr/>
        <p:txBody>
          <a:bodyPr/>
          <a:lstStyle/>
          <a:p>
            <a:r>
              <a:rPr lang="en-GB" dirty="0" smtClean="0">
                <a:latin typeface="Comic Sans MS" panose="030F0702030302020204" pitchFamily="66" charset="0"/>
              </a:rPr>
              <a:t>An image processing algorithm is a technique that is used to manipulate each pixel in the byte array to create a ‘new effect’</a:t>
            </a:r>
          </a:p>
          <a:p>
            <a:r>
              <a:rPr lang="en-GB" dirty="0" smtClean="0">
                <a:latin typeface="Comic Sans MS" panose="030F0702030302020204" pitchFamily="66" charset="0"/>
              </a:rPr>
              <a:t>For example;</a:t>
            </a:r>
            <a:endParaRPr lang="en-GB" dirty="0">
              <a:latin typeface="Comic Sans MS" panose="030F0702030302020204" pitchFamily="66" charset="0"/>
            </a:endParaRPr>
          </a:p>
          <a:p>
            <a:endParaRPr lang="en-GB" dirty="0"/>
          </a:p>
        </p:txBody>
      </p:sp>
      <p:pic>
        <p:nvPicPr>
          <p:cNvPr id="4" name="Picture 2" descr="Image result for pix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516483"/>
            <a:ext cx="1606845" cy="13899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pixel"/>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3203848" y="5023048"/>
            <a:ext cx="1606845" cy="13899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pixel"/>
          <p:cNvPicPr>
            <a:picLocks noChangeAspect="1" noChangeArrowheads="1"/>
          </p:cNvPicPr>
          <p:nvPr/>
        </p:nvPicPr>
        <p:blipFill>
          <a:blip r:embed="rId5" cstate="print">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4716016" y="3479886"/>
            <a:ext cx="1606845" cy="13899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pixel"/>
          <p:cNvPicPr>
            <a:picLocks noChangeAspect="1" noChangeArrowheads="1"/>
          </p:cNvPicPr>
          <p:nvPr/>
        </p:nvPicPr>
        <p:blipFill>
          <a:blip r:embed="rId6" cstate="print">
            <a:extLst>
              <a:ext uri="{BEBA8EAE-BF5A-486C-A8C5-ECC9F3942E4B}">
                <a14:imgProps xmlns:a14="http://schemas.microsoft.com/office/drawing/2010/main">
                  <a14:imgLayer r:embed="rId4">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5364088" y="5211442"/>
            <a:ext cx="1606845" cy="138992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pixel"/>
          <p:cNvPicPr>
            <a:picLocks noChangeAspect="1" noChangeArrowheads="1"/>
          </p:cNvPicPr>
          <p:nvPr/>
        </p:nvPicPr>
        <p:blipFill>
          <a:blip r:embed="rId7" cstate="print">
            <a:extLst>
              <a:ext uri="{BEBA8EAE-BF5A-486C-A8C5-ECC9F3942E4B}">
                <a14:imgProps xmlns:a14="http://schemas.microsoft.com/office/drawing/2010/main">
                  <a14:imgLayer r:embed="rId4">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6732240" y="3479886"/>
            <a:ext cx="1606845" cy="1389921"/>
          </a:xfrm>
          <a:prstGeom prst="rect">
            <a:avLst/>
          </a:prstGeom>
          <a:noFill/>
          <a:extLst>
            <a:ext uri="{909E8E84-426E-40DD-AFC4-6F175D3DCCD1}">
              <a14:hiddenFill xmlns:a14="http://schemas.microsoft.com/office/drawing/2010/main">
                <a:solidFill>
                  <a:srgbClr val="FFFFFF"/>
                </a:solidFill>
              </a14:hiddenFill>
            </a:ext>
          </a:extLst>
        </p:spPr>
      </p:pic>
      <p:sp>
        <p:nvSpPr>
          <p:cNvPr id="10" name="Striped Right Arrow 9"/>
          <p:cNvSpPr/>
          <p:nvPr/>
        </p:nvSpPr>
        <p:spPr>
          <a:xfrm>
            <a:off x="2146397" y="4797152"/>
            <a:ext cx="1057451" cy="792088"/>
          </a:xfrm>
          <a:prstGeom prst="stripedRightArrow">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790230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mic Sans MS" panose="030F0702030302020204" pitchFamily="66" charset="0"/>
              </a:rPr>
              <a:t>Grey Scale</a:t>
            </a:r>
            <a:endParaRPr lang="en-GB" dirty="0">
              <a:latin typeface="Comic Sans MS" panose="030F0702030302020204" pitchFamily="66" charset="0"/>
            </a:endParaRPr>
          </a:p>
        </p:txBody>
      </p:sp>
      <p:sp>
        <p:nvSpPr>
          <p:cNvPr id="8" name="Rectangle 7"/>
          <p:cNvSpPr/>
          <p:nvPr/>
        </p:nvSpPr>
        <p:spPr>
          <a:xfrm>
            <a:off x="611560"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10</a:t>
            </a:r>
            <a:endParaRPr lang="en-GB" dirty="0">
              <a:solidFill>
                <a:schemeClr val="tx1"/>
              </a:solidFill>
              <a:latin typeface="Consolas" panose="020B0609020204030204" pitchFamily="49" charset="0"/>
              <a:cs typeface="Consolas" panose="020B0609020204030204" pitchFamily="49" charset="0"/>
            </a:endParaRPr>
          </a:p>
        </p:txBody>
      </p:sp>
      <p:sp>
        <p:nvSpPr>
          <p:cNvPr id="9" name="Rectangle 8"/>
          <p:cNvSpPr/>
          <p:nvPr/>
        </p:nvSpPr>
        <p:spPr>
          <a:xfrm>
            <a:off x="1115616"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20</a:t>
            </a:r>
            <a:endParaRPr lang="en-GB" dirty="0"/>
          </a:p>
        </p:txBody>
      </p:sp>
      <p:sp>
        <p:nvSpPr>
          <p:cNvPr id="10" name="Rectangle 9"/>
          <p:cNvSpPr/>
          <p:nvPr/>
        </p:nvSpPr>
        <p:spPr>
          <a:xfrm>
            <a:off x="1619672"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30</a:t>
            </a:r>
            <a:endParaRPr lang="en-GB" dirty="0"/>
          </a:p>
        </p:txBody>
      </p:sp>
      <p:sp>
        <p:nvSpPr>
          <p:cNvPr id="11" name="Rectangle 10"/>
          <p:cNvSpPr/>
          <p:nvPr/>
        </p:nvSpPr>
        <p:spPr>
          <a:xfrm>
            <a:off x="2123728"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99</a:t>
            </a:r>
            <a:endParaRPr lang="en-GB" dirty="0"/>
          </a:p>
        </p:txBody>
      </p:sp>
      <p:sp>
        <p:nvSpPr>
          <p:cNvPr id="12" name="Rectangle 11"/>
          <p:cNvSpPr/>
          <p:nvPr/>
        </p:nvSpPr>
        <p:spPr>
          <a:xfrm>
            <a:off x="2627784"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5</a:t>
            </a:r>
            <a:endParaRPr lang="en-GB" dirty="0"/>
          </a:p>
        </p:txBody>
      </p:sp>
      <p:sp>
        <p:nvSpPr>
          <p:cNvPr id="13" name="Rectangle 12"/>
          <p:cNvSpPr/>
          <p:nvPr/>
        </p:nvSpPr>
        <p:spPr>
          <a:xfrm>
            <a:off x="3131840"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10</a:t>
            </a:r>
            <a:endParaRPr lang="en-GB" dirty="0"/>
          </a:p>
        </p:txBody>
      </p:sp>
      <p:sp>
        <p:nvSpPr>
          <p:cNvPr id="14" name="Rectangle 13"/>
          <p:cNvSpPr/>
          <p:nvPr/>
        </p:nvSpPr>
        <p:spPr>
          <a:xfrm>
            <a:off x="3635896"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15</a:t>
            </a:r>
            <a:endParaRPr lang="en-GB" dirty="0"/>
          </a:p>
        </p:txBody>
      </p:sp>
      <p:sp>
        <p:nvSpPr>
          <p:cNvPr id="15" name="Rectangle 14"/>
          <p:cNvSpPr/>
          <p:nvPr/>
        </p:nvSpPr>
        <p:spPr>
          <a:xfrm>
            <a:off x="4139952" y="2492896"/>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99</a:t>
            </a:r>
            <a:endParaRPr lang="en-GB" dirty="0"/>
          </a:p>
        </p:txBody>
      </p:sp>
      <p:cxnSp>
        <p:nvCxnSpPr>
          <p:cNvPr id="40" name="Straight Connector 39"/>
          <p:cNvCxnSpPr/>
          <p:nvPr/>
        </p:nvCxnSpPr>
        <p:spPr>
          <a:xfrm>
            <a:off x="2627784" y="1916832"/>
            <a:ext cx="0" cy="122413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10341" y="2076773"/>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b</a:t>
            </a:r>
            <a:endParaRPr lang="en-GB" dirty="0">
              <a:solidFill>
                <a:srgbClr val="00B050"/>
              </a:solidFill>
              <a:latin typeface="Consolas" panose="020B0609020204030204" pitchFamily="49" charset="0"/>
              <a:cs typeface="Consolas" panose="020B0609020204030204" pitchFamily="49" charset="0"/>
            </a:endParaRPr>
          </a:p>
        </p:txBody>
      </p:sp>
      <p:sp>
        <p:nvSpPr>
          <p:cNvPr id="45" name="TextBox 44"/>
          <p:cNvSpPr txBox="1"/>
          <p:nvPr/>
        </p:nvSpPr>
        <p:spPr>
          <a:xfrm>
            <a:off x="1226317" y="2076773"/>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g</a:t>
            </a:r>
            <a:endParaRPr lang="en-GB" dirty="0">
              <a:solidFill>
                <a:srgbClr val="00B050"/>
              </a:solidFill>
              <a:latin typeface="Consolas" panose="020B0609020204030204" pitchFamily="49" charset="0"/>
              <a:cs typeface="Consolas" panose="020B0609020204030204" pitchFamily="49" charset="0"/>
            </a:endParaRPr>
          </a:p>
        </p:txBody>
      </p:sp>
      <p:sp>
        <p:nvSpPr>
          <p:cNvPr id="46" name="TextBox 45"/>
          <p:cNvSpPr txBox="1"/>
          <p:nvPr/>
        </p:nvSpPr>
        <p:spPr>
          <a:xfrm>
            <a:off x="1716048" y="2076773"/>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r</a:t>
            </a:r>
            <a:endParaRPr lang="en-GB" dirty="0">
              <a:solidFill>
                <a:srgbClr val="00B050"/>
              </a:solidFill>
              <a:latin typeface="Consolas" panose="020B0609020204030204" pitchFamily="49" charset="0"/>
              <a:cs typeface="Consolas" panose="020B0609020204030204" pitchFamily="49" charset="0"/>
            </a:endParaRPr>
          </a:p>
        </p:txBody>
      </p:sp>
      <p:sp>
        <p:nvSpPr>
          <p:cNvPr id="47" name="TextBox 46"/>
          <p:cNvSpPr txBox="1"/>
          <p:nvPr/>
        </p:nvSpPr>
        <p:spPr>
          <a:xfrm>
            <a:off x="2220104" y="2076773"/>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a</a:t>
            </a:r>
            <a:endParaRPr lang="en-GB" dirty="0">
              <a:solidFill>
                <a:srgbClr val="00B050"/>
              </a:solidFill>
              <a:latin typeface="Consolas" panose="020B0609020204030204" pitchFamily="49" charset="0"/>
              <a:cs typeface="Consolas" panose="020B0609020204030204" pitchFamily="49" charset="0"/>
            </a:endParaRPr>
          </a:p>
        </p:txBody>
      </p:sp>
      <p:sp>
        <p:nvSpPr>
          <p:cNvPr id="48" name="Double Bracket 47"/>
          <p:cNvSpPr/>
          <p:nvPr/>
        </p:nvSpPr>
        <p:spPr>
          <a:xfrm>
            <a:off x="611560" y="1844824"/>
            <a:ext cx="1919848" cy="601281"/>
          </a:xfrm>
          <a:prstGeom prst="bracketPair">
            <a:avLst/>
          </a:prstGeom>
          <a:ln w="19050">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9" name="TextBox 48"/>
          <p:cNvSpPr txBox="1"/>
          <p:nvPr/>
        </p:nvSpPr>
        <p:spPr>
          <a:xfrm>
            <a:off x="1124609" y="1772816"/>
            <a:ext cx="1071127" cy="369332"/>
          </a:xfrm>
          <a:prstGeom prst="rect">
            <a:avLst/>
          </a:prstGeom>
          <a:noFill/>
        </p:spPr>
        <p:txBody>
          <a:bodyPr wrap="none" rtlCol="0">
            <a:spAutoFit/>
          </a:bodyPr>
          <a:lstStyle/>
          <a:p>
            <a:r>
              <a:rPr lang="en-GB" dirty="0" smtClean="0">
                <a:solidFill>
                  <a:srgbClr val="FF0000"/>
                </a:solidFill>
                <a:latin typeface="Consolas" panose="020B0609020204030204" pitchFamily="49" charset="0"/>
                <a:cs typeface="Consolas" panose="020B0609020204030204" pitchFamily="49" charset="0"/>
              </a:rPr>
              <a:t>Pixel 1</a:t>
            </a:r>
            <a:endParaRPr lang="en-GB" dirty="0">
              <a:solidFill>
                <a:srgbClr val="FF0000"/>
              </a:solidFill>
              <a:latin typeface="Consolas" panose="020B0609020204030204" pitchFamily="49" charset="0"/>
              <a:cs typeface="Consolas" panose="020B0609020204030204" pitchFamily="49" charset="0"/>
            </a:endParaRPr>
          </a:p>
        </p:txBody>
      </p:sp>
      <p:sp>
        <p:nvSpPr>
          <p:cNvPr id="50" name="Content Placeholder 2"/>
          <p:cNvSpPr>
            <a:spLocks noGrp="1"/>
          </p:cNvSpPr>
          <p:nvPr>
            <p:ph idx="1"/>
          </p:nvPr>
        </p:nvSpPr>
        <p:spPr>
          <a:xfrm>
            <a:off x="457200" y="4005064"/>
            <a:ext cx="8229600" cy="2448272"/>
          </a:xfrm>
        </p:spPr>
        <p:txBody>
          <a:bodyPr>
            <a:normAutofit fontScale="85000" lnSpcReduction="10000"/>
          </a:bodyPr>
          <a:lstStyle/>
          <a:p>
            <a:r>
              <a:rPr lang="en-GB" dirty="0" smtClean="0">
                <a:latin typeface="Comic Sans MS" panose="030F0702030302020204" pitchFamily="66" charset="0"/>
              </a:rPr>
              <a:t>Grey scale is generally an easy algorithm to implement</a:t>
            </a:r>
          </a:p>
          <a:p>
            <a:r>
              <a:rPr lang="en-GB" dirty="0">
                <a:latin typeface="Comic Sans MS" panose="030F0702030302020204" pitchFamily="66" charset="0"/>
              </a:rPr>
              <a:t>T</a:t>
            </a:r>
            <a:r>
              <a:rPr lang="en-GB" dirty="0" smtClean="0">
                <a:latin typeface="Comic Sans MS" panose="030F0702030302020204" pitchFamily="66" charset="0"/>
              </a:rPr>
              <a:t>here are several algorithms that can be used</a:t>
            </a:r>
          </a:p>
          <a:p>
            <a:r>
              <a:rPr lang="en-GB" dirty="0" smtClean="0">
                <a:latin typeface="Comic Sans MS" panose="030F0702030302020204" pitchFamily="66" charset="0"/>
              </a:rPr>
              <a:t>The easiest is known as ‘averaging;’</a:t>
            </a:r>
          </a:p>
          <a:p>
            <a:pPr lvl="1"/>
            <a:r>
              <a:rPr lang="en-GB" dirty="0" smtClean="0">
                <a:latin typeface="Comic Sans MS" panose="030F0702030302020204" pitchFamily="66" charset="0"/>
              </a:rPr>
              <a:t>Grey </a:t>
            </a:r>
            <a:r>
              <a:rPr lang="en-GB" dirty="0">
                <a:latin typeface="Comic Sans MS" panose="030F0702030302020204" pitchFamily="66" charset="0"/>
              </a:rPr>
              <a:t>= (</a:t>
            </a:r>
            <a:r>
              <a:rPr lang="en-GB" dirty="0">
                <a:solidFill>
                  <a:srgbClr val="FF0000"/>
                </a:solidFill>
                <a:latin typeface="Comic Sans MS" panose="030F0702030302020204" pitchFamily="66" charset="0"/>
              </a:rPr>
              <a:t>Red</a:t>
            </a:r>
            <a:r>
              <a:rPr lang="en-GB" dirty="0">
                <a:latin typeface="Comic Sans MS" panose="030F0702030302020204" pitchFamily="66" charset="0"/>
              </a:rPr>
              <a:t> + </a:t>
            </a:r>
            <a:r>
              <a:rPr lang="en-GB" dirty="0">
                <a:solidFill>
                  <a:srgbClr val="00B050"/>
                </a:solidFill>
                <a:latin typeface="Comic Sans MS" panose="030F0702030302020204" pitchFamily="66" charset="0"/>
              </a:rPr>
              <a:t>Green</a:t>
            </a:r>
            <a:r>
              <a:rPr lang="en-GB" dirty="0">
                <a:latin typeface="Comic Sans MS" panose="030F0702030302020204" pitchFamily="66" charset="0"/>
              </a:rPr>
              <a:t> + </a:t>
            </a:r>
            <a:r>
              <a:rPr lang="en-GB" dirty="0">
                <a:solidFill>
                  <a:srgbClr val="0070C0"/>
                </a:solidFill>
                <a:latin typeface="Comic Sans MS" panose="030F0702030302020204" pitchFamily="66" charset="0"/>
              </a:rPr>
              <a:t>Blue</a:t>
            </a:r>
            <a:r>
              <a:rPr lang="en-GB" dirty="0">
                <a:latin typeface="Comic Sans MS" panose="030F0702030302020204" pitchFamily="66" charset="0"/>
              </a:rPr>
              <a:t>) / 3</a:t>
            </a:r>
          </a:p>
          <a:p>
            <a:endParaRPr lang="en-GB" dirty="0">
              <a:latin typeface="Comic Sans MS" panose="030F0702030302020204" pitchFamily="66" charset="0"/>
            </a:endParaRPr>
          </a:p>
          <a:p>
            <a:endParaRPr lang="en-GB" dirty="0">
              <a:solidFill>
                <a:srgbClr val="00B050"/>
              </a:solidFill>
              <a:latin typeface="Consolas" panose="020B0609020204030204" pitchFamily="49" charset="0"/>
              <a:cs typeface="Consolas" panose="020B0609020204030204" pitchFamily="49" charset="0"/>
            </a:endParaRPr>
          </a:p>
        </p:txBody>
      </p:sp>
      <p:pic>
        <p:nvPicPr>
          <p:cNvPr id="51" name="Picture 2" descr="Image result for pixel"/>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236296" y="188640"/>
            <a:ext cx="1606845" cy="138992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Image result for pixe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186" y="187148"/>
            <a:ext cx="1606845" cy="1389921"/>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2798573" y="2076773"/>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b</a:t>
            </a:r>
            <a:endParaRPr lang="en-GB" dirty="0">
              <a:solidFill>
                <a:srgbClr val="00B050"/>
              </a:solidFill>
              <a:latin typeface="Consolas" panose="020B0609020204030204" pitchFamily="49" charset="0"/>
              <a:cs typeface="Consolas" panose="020B0609020204030204" pitchFamily="49" charset="0"/>
            </a:endParaRPr>
          </a:p>
        </p:txBody>
      </p:sp>
      <p:sp>
        <p:nvSpPr>
          <p:cNvPr id="55" name="TextBox 54"/>
          <p:cNvSpPr txBox="1"/>
          <p:nvPr/>
        </p:nvSpPr>
        <p:spPr>
          <a:xfrm>
            <a:off x="3314549" y="2076773"/>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g</a:t>
            </a:r>
            <a:endParaRPr lang="en-GB" dirty="0">
              <a:solidFill>
                <a:srgbClr val="00B050"/>
              </a:solidFill>
              <a:latin typeface="Consolas" panose="020B0609020204030204" pitchFamily="49" charset="0"/>
              <a:cs typeface="Consolas" panose="020B0609020204030204" pitchFamily="49" charset="0"/>
            </a:endParaRPr>
          </a:p>
        </p:txBody>
      </p:sp>
      <p:sp>
        <p:nvSpPr>
          <p:cNvPr id="56" name="TextBox 55"/>
          <p:cNvSpPr txBox="1"/>
          <p:nvPr/>
        </p:nvSpPr>
        <p:spPr>
          <a:xfrm>
            <a:off x="3804280" y="2076773"/>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r</a:t>
            </a:r>
            <a:endParaRPr lang="en-GB" dirty="0">
              <a:solidFill>
                <a:srgbClr val="00B050"/>
              </a:solidFill>
              <a:latin typeface="Consolas" panose="020B0609020204030204" pitchFamily="49" charset="0"/>
              <a:cs typeface="Consolas" panose="020B0609020204030204" pitchFamily="49" charset="0"/>
            </a:endParaRPr>
          </a:p>
        </p:txBody>
      </p:sp>
      <p:sp>
        <p:nvSpPr>
          <p:cNvPr id="57" name="TextBox 56"/>
          <p:cNvSpPr txBox="1"/>
          <p:nvPr/>
        </p:nvSpPr>
        <p:spPr>
          <a:xfrm>
            <a:off x="4308336" y="2076773"/>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a</a:t>
            </a:r>
            <a:endParaRPr lang="en-GB" dirty="0">
              <a:solidFill>
                <a:srgbClr val="00B050"/>
              </a:solidFill>
              <a:latin typeface="Consolas" panose="020B0609020204030204" pitchFamily="49" charset="0"/>
              <a:cs typeface="Consolas" panose="020B0609020204030204" pitchFamily="49" charset="0"/>
            </a:endParaRPr>
          </a:p>
        </p:txBody>
      </p:sp>
      <p:sp>
        <p:nvSpPr>
          <p:cNvPr id="58" name="Double Bracket 57"/>
          <p:cNvSpPr/>
          <p:nvPr/>
        </p:nvSpPr>
        <p:spPr>
          <a:xfrm>
            <a:off x="2699792" y="1844824"/>
            <a:ext cx="1919848" cy="601281"/>
          </a:xfrm>
          <a:prstGeom prst="bracketPair">
            <a:avLst/>
          </a:prstGeom>
          <a:ln w="19050">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9" name="TextBox 58"/>
          <p:cNvSpPr txBox="1"/>
          <p:nvPr/>
        </p:nvSpPr>
        <p:spPr>
          <a:xfrm>
            <a:off x="3212841" y="1772816"/>
            <a:ext cx="1071127" cy="369332"/>
          </a:xfrm>
          <a:prstGeom prst="rect">
            <a:avLst/>
          </a:prstGeom>
          <a:noFill/>
        </p:spPr>
        <p:txBody>
          <a:bodyPr wrap="none" rtlCol="0">
            <a:spAutoFit/>
          </a:bodyPr>
          <a:lstStyle/>
          <a:p>
            <a:r>
              <a:rPr lang="en-GB" dirty="0" smtClean="0">
                <a:solidFill>
                  <a:srgbClr val="FF0000"/>
                </a:solidFill>
                <a:latin typeface="Consolas" panose="020B0609020204030204" pitchFamily="49" charset="0"/>
                <a:cs typeface="Consolas" panose="020B0609020204030204" pitchFamily="49" charset="0"/>
              </a:rPr>
              <a:t>Pixel </a:t>
            </a:r>
            <a:r>
              <a:rPr lang="en-GB" dirty="0">
                <a:solidFill>
                  <a:srgbClr val="FF0000"/>
                </a:solidFill>
                <a:latin typeface="Consolas" panose="020B0609020204030204" pitchFamily="49" charset="0"/>
                <a:cs typeface="Consolas" panose="020B0609020204030204" pitchFamily="49" charset="0"/>
              </a:rPr>
              <a:t>2</a:t>
            </a:r>
          </a:p>
        </p:txBody>
      </p:sp>
      <p:sp>
        <p:nvSpPr>
          <p:cNvPr id="60" name="Rectangle 59"/>
          <p:cNvSpPr/>
          <p:nvPr/>
        </p:nvSpPr>
        <p:spPr>
          <a:xfrm>
            <a:off x="4967194" y="3362884"/>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20</a:t>
            </a:r>
            <a:endParaRPr lang="en-GB" dirty="0">
              <a:solidFill>
                <a:schemeClr val="tx1"/>
              </a:solidFill>
              <a:latin typeface="Consolas" panose="020B0609020204030204" pitchFamily="49" charset="0"/>
              <a:cs typeface="Consolas" panose="020B0609020204030204" pitchFamily="49" charset="0"/>
            </a:endParaRPr>
          </a:p>
        </p:txBody>
      </p:sp>
      <p:sp>
        <p:nvSpPr>
          <p:cNvPr id="61" name="Rectangle 60"/>
          <p:cNvSpPr/>
          <p:nvPr/>
        </p:nvSpPr>
        <p:spPr>
          <a:xfrm>
            <a:off x="5471250" y="3362884"/>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20</a:t>
            </a:r>
            <a:endParaRPr lang="en-GB" dirty="0"/>
          </a:p>
        </p:txBody>
      </p:sp>
      <p:sp>
        <p:nvSpPr>
          <p:cNvPr id="62" name="Rectangle 61"/>
          <p:cNvSpPr/>
          <p:nvPr/>
        </p:nvSpPr>
        <p:spPr>
          <a:xfrm>
            <a:off x="5975306" y="3362884"/>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20</a:t>
            </a:r>
            <a:endParaRPr lang="en-GB" dirty="0"/>
          </a:p>
        </p:txBody>
      </p:sp>
      <p:sp>
        <p:nvSpPr>
          <p:cNvPr id="63" name="Rectangle 62"/>
          <p:cNvSpPr/>
          <p:nvPr/>
        </p:nvSpPr>
        <p:spPr>
          <a:xfrm>
            <a:off x="6479362" y="3362884"/>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anose="020B0609020204030204" pitchFamily="49" charset="0"/>
                <a:cs typeface="Consolas" panose="020B0609020204030204" pitchFamily="49" charset="0"/>
              </a:rPr>
              <a:t>99</a:t>
            </a:r>
            <a:endParaRPr lang="en-GB" dirty="0"/>
          </a:p>
        </p:txBody>
      </p:sp>
      <p:sp>
        <p:nvSpPr>
          <p:cNvPr id="64" name="Rectangle 63"/>
          <p:cNvSpPr/>
          <p:nvPr/>
        </p:nvSpPr>
        <p:spPr>
          <a:xfrm>
            <a:off x="6983418" y="3362884"/>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10</a:t>
            </a:r>
            <a:endParaRPr lang="en-GB" dirty="0"/>
          </a:p>
        </p:txBody>
      </p:sp>
      <p:sp>
        <p:nvSpPr>
          <p:cNvPr id="65" name="Rectangle 64"/>
          <p:cNvSpPr/>
          <p:nvPr/>
        </p:nvSpPr>
        <p:spPr>
          <a:xfrm>
            <a:off x="7487474" y="3362884"/>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10</a:t>
            </a:r>
            <a:endParaRPr lang="en-GB" dirty="0"/>
          </a:p>
        </p:txBody>
      </p:sp>
      <p:sp>
        <p:nvSpPr>
          <p:cNvPr id="66" name="Rectangle 65"/>
          <p:cNvSpPr/>
          <p:nvPr/>
        </p:nvSpPr>
        <p:spPr>
          <a:xfrm>
            <a:off x="7991530" y="3362884"/>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10</a:t>
            </a:r>
            <a:endParaRPr lang="en-GB" dirty="0"/>
          </a:p>
        </p:txBody>
      </p:sp>
      <p:sp>
        <p:nvSpPr>
          <p:cNvPr id="67" name="Rectangle 66"/>
          <p:cNvSpPr/>
          <p:nvPr/>
        </p:nvSpPr>
        <p:spPr>
          <a:xfrm>
            <a:off x="8495586" y="3362884"/>
            <a:ext cx="504056" cy="421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Consolas" panose="020B0609020204030204" pitchFamily="49" charset="0"/>
                <a:cs typeface="Consolas" panose="020B0609020204030204" pitchFamily="49" charset="0"/>
              </a:rPr>
              <a:t>99</a:t>
            </a:r>
            <a:endParaRPr lang="en-GB" dirty="0"/>
          </a:p>
        </p:txBody>
      </p:sp>
      <p:sp>
        <p:nvSpPr>
          <p:cNvPr id="68" name="TextBox 67"/>
          <p:cNvSpPr txBox="1"/>
          <p:nvPr/>
        </p:nvSpPr>
        <p:spPr>
          <a:xfrm>
            <a:off x="5065975" y="2946761"/>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b</a:t>
            </a:r>
            <a:endParaRPr lang="en-GB" dirty="0">
              <a:solidFill>
                <a:srgbClr val="00B050"/>
              </a:solidFill>
              <a:latin typeface="Consolas" panose="020B0609020204030204" pitchFamily="49" charset="0"/>
              <a:cs typeface="Consolas" panose="020B0609020204030204" pitchFamily="49" charset="0"/>
            </a:endParaRPr>
          </a:p>
        </p:txBody>
      </p:sp>
      <p:sp>
        <p:nvSpPr>
          <p:cNvPr id="69" name="TextBox 68"/>
          <p:cNvSpPr txBox="1"/>
          <p:nvPr/>
        </p:nvSpPr>
        <p:spPr>
          <a:xfrm>
            <a:off x="5581951" y="2946761"/>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g</a:t>
            </a:r>
            <a:endParaRPr lang="en-GB" dirty="0">
              <a:solidFill>
                <a:srgbClr val="00B050"/>
              </a:solidFill>
              <a:latin typeface="Consolas" panose="020B0609020204030204" pitchFamily="49" charset="0"/>
              <a:cs typeface="Consolas" panose="020B0609020204030204" pitchFamily="49" charset="0"/>
            </a:endParaRPr>
          </a:p>
        </p:txBody>
      </p:sp>
      <p:sp>
        <p:nvSpPr>
          <p:cNvPr id="70" name="TextBox 69"/>
          <p:cNvSpPr txBox="1"/>
          <p:nvPr/>
        </p:nvSpPr>
        <p:spPr>
          <a:xfrm>
            <a:off x="6071682" y="2946761"/>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r</a:t>
            </a:r>
            <a:endParaRPr lang="en-GB" dirty="0">
              <a:solidFill>
                <a:srgbClr val="00B050"/>
              </a:solidFill>
              <a:latin typeface="Consolas" panose="020B0609020204030204" pitchFamily="49" charset="0"/>
              <a:cs typeface="Consolas" panose="020B0609020204030204" pitchFamily="49" charset="0"/>
            </a:endParaRPr>
          </a:p>
        </p:txBody>
      </p:sp>
      <p:sp>
        <p:nvSpPr>
          <p:cNvPr id="71" name="TextBox 70"/>
          <p:cNvSpPr txBox="1"/>
          <p:nvPr/>
        </p:nvSpPr>
        <p:spPr>
          <a:xfrm>
            <a:off x="6575738" y="2946761"/>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a</a:t>
            </a:r>
            <a:endParaRPr lang="en-GB" dirty="0">
              <a:solidFill>
                <a:srgbClr val="00B050"/>
              </a:solidFill>
              <a:latin typeface="Consolas" panose="020B0609020204030204" pitchFamily="49" charset="0"/>
              <a:cs typeface="Consolas" panose="020B0609020204030204" pitchFamily="49" charset="0"/>
            </a:endParaRPr>
          </a:p>
        </p:txBody>
      </p:sp>
      <p:sp>
        <p:nvSpPr>
          <p:cNvPr id="72" name="Double Bracket 71"/>
          <p:cNvSpPr/>
          <p:nvPr/>
        </p:nvSpPr>
        <p:spPr>
          <a:xfrm>
            <a:off x="4967194" y="2714812"/>
            <a:ext cx="1919848" cy="601281"/>
          </a:xfrm>
          <a:prstGeom prst="bracketPair">
            <a:avLst/>
          </a:prstGeom>
          <a:ln w="19050">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3" name="TextBox 72"/>
          <p:cNvSpPr txBox="1"/>
          <p:nvPr/>
        </p:nvSpPr>
        <p:spPr>
          <a:xfrm>
            <a:off x="5480243" y="2642804"/>
            <a:ext cx="1071127" cy="369332"/>
          </a:xfrm>
          <a:prstGeom prst="rect">
            <a:avLst/>
          </a:prstGeom>
          <a:noFill/>
        </p:spPr>
        <p:txBody>
          <a:bodyPr wrap="none" rtlCol="0">
            <a:spAutoFit/>
          </a:bodyPr>
          <a:lstStyle/>
          <a:p>
            <a:r>
              <a:rPr lang="en-GB" dirty="0" smtClean="0">
                <a:solidFill>
                  <a:srgbClr val="FF0000"/>
                </a:solidFill>
                <a:latin typeface="Consolas" panose="020B0609020204030204" pitchFamily="49" charset="0"/>
                <a:cs typeface="Consolas" panose="020B0609020204030204" pitchFamily="49" charset="0"/>
              </a:rPr>
              <a:t>Pixel 1</a:t>
            </a:r>
            <a:endParaRPr lang="en-GB" dirty="0">
              <a:solidFill>
                <a:srgbClr val="FF0000"/>
              </a:solidFill>
              <a:latin typeface="Consolas" panose="020B0609020204030204" pitchFamily="49" charset="0"/>
              <a:cs typeface="Consolas" panose="020B0609020204030204" pitchFamily="49" charset="0"/>
            </a:endParaRPr>
          </a:p>
        </p:txBody>
      </p:sp>
      <p:sp>
        <p:nvSpPr>
          <p:cNvPr id="74" name="TextBox 73"/>
          <p:cNvSpPr txBox="1"/>
          <p:nvPr/>
        </p:nvSpPr>
        <p:spPr>
          <a:xfrm>
            <a:off x="7143421" y="2946761"/>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b</a:t>
            </a:r>
            <a:endParaRPr lang="en-GB" dirty="0">
              <a:solidFill>
                <a:srgbClr val="00B050"/>
              </a:solidFill>
              <a:latin typeface="Consolas" panose="020B0609020204030204" pitchFamily="49" charset="0"/>
              <a:cs typeface="Consolas" panose="020B0609020204030204" pitchFamily="49" charset="0"/>
            </a:endParaRPr>
          </a:p>
        </p:txBody>
      </p:sp>
      <p:sp>
        <p:nvSpPr>
          <p:cNvPr id="75" name="TextBox 74"/>
          <p:cNvSpPr txBox="1"/>
          <p:nvPr/>
        </p:nvSpPr>
        <p:spPr>
          <a:xfrm>
            <a:off x="7659397" y="2946761"/>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g</a:t>
            </a:r>
            <a:endParaRPr lang="en-GB" dirty="0">
              <a:solidFill>
                <a:srgbClr val="00B050"/>
              </a:solidFill>
              <a:latin typeface="Consolas" panose="020B0609020204030204" pitchFamily="49" charset="0"/>
              <a:cs typeface="Consolas" panose="020B0609020204030204" pitchFamily="49" charset="0"/>
            </a:endParaRPr>
          </a:p>
        </p:txBody>
      </p:sp>
      <p:sp>
        <p:nvSpPr>
          <p:cNvPr id="76" name="TextBox 75"/>
          <p:cNvSpPr txBox="1"/>
          <p:nvPr/>
        </p:nvSpPr>
        <p:spPr>
          <a:xfrm>
            <a:off x="8149128" y="2946761"/>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r</a:t>
            </a:r>
            <a:endParaRPr lang="en-GB" dirty="0">
              <a:solidFill>
                <a:srgbClr val="00B050"/>
              </a:solidFill>
              <a:latin typeface="Consolas" panose="020B0609020204030204" pitchFamily="49" charset="0"/>
              <a:cs typeface="Consolas" panose="020B0609020204030204" pitchFamily="49" charset="0"/>
            </a:endParaRPr>
          </a:p>
        </p:txBody>
      </p:sp>
      <p:sp>
        <p:nvSpPr>
          <p:cNvPr id="77" name="TextBox 76"/>
          <p:cNvSpPr txBox="1"/>
          <p:nvPr/>
        </p:nvSpPr>
        <p:spPr>
          <a:xfrm>
            <a:off x="8653184" y="2946761"/>
            <a:ext cx="311304" cy="369332"/>
          </a:xfrm>
          <a:prstGeom prst="rect">
            <a:avLst/>
          </a:prstGeom>
          <a:noFill/>
        </p:spPr>
        <p:txBody>
          <a:bodyPr wrap="none" rtlCol="0">
            <a:spAutoFit/>
          </a:bodyPr>
          <a:lstStyle/>
          <a:p>
            <a:r>
              <a:rPr lang="en-GB" dirty="0" smtClean="0">
                <a:solidFill>
                  <a:srgbClr val="00B050"/>
                </a:solidFill>
                <a:latin typeface="Consolas" panose="020B0609020204030204" pitchFamily="49" charset="0"/>
                <a:cs typeface="Consolas" panose="020B0609020204030204" pitchFamily="49" charset="0"/>
              </a:rPr>
              <a:t>a</a:t>
            </a:r>
            <a:endParaRPr lang="en-GB" dirty="0">
              <a:solidFill>
                <a:srgbClr val="00B050"/>
              </a:solidFill>
              <a:latin typeface="Consolas" panose="020B0609020204030204" pitchFamily="49" charset="0"/>
              <a:cs typeface="Consolas" panose="020B0609020204030204" pitchFamily="49" charset="0"/>
            </a:endParaRPr>
          </a:p>
        </p:txBody>
      </p:sp>
      <p:sp>
        <p:nvSpPr>
          <p:cNvPr id="78" name="Double Bracket 77"/>
          <p:cNvSpPr/>
          <p:nvPr/>
        </p:nvSpPr>
        <p:spPr>
          <a:xfrm>
            <a:off x="7044640" y="2714812"/>
            <a:ext cx="1919848" cy="601281"/>
          </a:xfrm>
          <a:prstGeom prst="bracketPair">
            <a:avLst/>
          </a:prstGeom>
          <a:ln w="19050">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9" name="TextBox 78"/>
          <p:cNvSpPr txBox="1"/>
          <p:nvPr/>
        </p:nvSpPr>
        <p:spPr>
          <a:xfrm>
            <a:off x="7557689" y="2642804"/>
            <a:ext cx="1071127" cy="369332"/>
          </a:xfrm>
          <a:prstGeom prst="rect">
            <a:avLst/>
          </a:prstGeom>
          <a:noFill/>
        </p:spPr>
        <p:txBody>
          <a:bodyPr wrap="none" rtlCol="0">
            <a:spAutoFit/>
          </a:bodyPr>
          <a:lstStyle/>
          <a:p>
            <a:r>
              <a:rPr lang="en-GB" dirty="0" smtClean="0">
                <a:solidFill>
                  <a:srgbClr val="FF0000"/>
                </a:solidFill>
                <a:latin typeface="Consolas" panose="020B0609020204030204" pitchFamily="49" charset="0"/>
                <a:cs typeface="Consolas" panose="020B0609020204030204" pitchFamily="49" charset="0"/>
              </a:rPr>
              <a:t>Pixel </a:t>
            </a:r>
            <a:r>
              <a:rPr lang="en-GB" dirty="0">
                <a:solidFill>
                  <a:srgbClr val="FF0000"/>
                </a:solidFill>
                <a:latin typeface="Consolas" panose="020B0609020204030204" pitchFamily="49" charset="0"/>
                <a:cs typeface="Consolas" panose="020B0609020204030204" pitchFamily="49" charset="0"/>
              </a:rPr>
              <a:t>2</a:t>
            </a:r>
          </a:p>
        </p:txBody>
      </p:sp>
      <p:cxnSp>
        <p:nvCxnSpPr>
          <p:cNvPr id="80" name="Straight Connector 79"/>
          <p:cNvCxnSpPr/>
          <p:nvPr/>
        </p:nvCxnSpPr>
        <p:spPr>
          <a:xfrm>
            <a:off x="6983418" y="2714812"/>
            <a:ext cx="0" cy="122413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 name="Bent Arrow 3"/>
          <p:cNvSpPr/>
          <p:nvPr/>
        </p:nvSpPr>
        <p:spPr>
          <a:xfrm flipV="1">
            <a:off x="3548467" y="2963464"/>
            <a:ext cx="1311565" cy="882098"/>
          </a:xfrm>
          <a:prstGeom prst="ben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Box 4"/>
          <p:cNvSpPr txBox="1"/>
          <p:nvPr/>
        </p:nvSpPr>
        <p:spPr>
          <a:xfrm>
            <a:off x="560964" y="2935977"/>
            <a:ext cx="3578988" cy="276999"/>
          </a:xfrm>
          <a:prstGeom prst="rect">
            <a:avLst/>
          </a:prstGeom>
          <a:noFill/>
        </p:spPr>
        <p:txBody>
          <a:bodyPr wrap="square" rtlCol="0">
            <a:spAutoFit/>
          </a:bodyPr>
          <a:lstStyle/>
          <a:p>
            <a:r>
              <a:rPr lang="en-GB" sz="1200" b="1" dirty="0" smtClean="0">
                <a:solidFill>
                  <a:srgbClr val="7030A0"/>
                </a:solidFill>
                <a:latin typeface="Consolas" panose="020B0609020204030204" pitchFamily="49" charset="0"/>
                <a:cs typeface="Consolas" panose="020B0609020204030204" pitchFamily="49" charset="0"/>
              </a:rPr>
              <a:t>Avg = 10 + 20 + 30 / 3</a:t>
            </a:r>
            <a:endParaRPr lang="en-GB" sz="1200" b="1"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88733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omic Sans MS" panose="030F0702030302020204" pitchFamily="66" charset="0"/>
              </a:rPr>
              <a:t>Grey </a:t>
            </a:r>
            <a:r>
              <a:rPr lang="en-GB" dirty="0" smtClean="0">
                <a:latin typeface="Comic Sans MS" panose="030F0702030302020204" pitchFamily="66" charset="0"/>
              </a:rPr>
              <a:t>Scale With Use Input </a:t>
            </a:r>
            <a:endParaRPr lang="en-GB" dirty="0"/>
          </a:p>
        </p:txBody>
      </p:sp>
      <p:sp>
        <p:nvSpPr>
          <p:cNvPr id="3" name="Content Placeholder 2"/>
          <p:cNvSpPr>
            <a:spLocks noGrp="1"/>
          </p:cNvSpPr>
          <p:nvPr>
            <p:ph idx="1"/>
          </p:nvPr>
        </p:nvSpPr>
        <p:spPr>
          <a:xfrm>
            <a:off x="457200" y="1600200"/>
            <a:ext cx="8435280" cy="4525963"/>
          </a:xfrm>
        </p:spPr>
        <p:txBody>
          <a:bodyPr>
            <a:normAutofit/>
          </a:bodyPr>
          <a:lstStyle/>
          <a:p>
            <a:pPr marL="342900" lvl="1" indent="-342900">
              <a:buFont typeface="Arial" panose="020B0604020202020204" pitchFamily="34" charset="0"/>
              <a:buChar char="•"/>
            </a:pPr>
            <a:r>
              <a:rPr lang="en-GB" dirty="0" smtClean="0">
                <a:latin typeface="Comic Sans MS" panose="030F0702030302020204" pitchFamily="66" charset="0"/>
              </a:rPr>
              <a:t>To enable the user to determine the degree of the grey that is implied, then use this formula;</a:t>
            </a:r>
          </a:p>
          <a:p>
            <a:pPr marL="342900" lvl="1" indent="-342900">
              <a:buFont typeface="Arial" panose="020B0604020202020204" pitchFamily="34" charset="0"/>
              <a:buChar char="•"/>
            </a:pPr>
            <a:endParaRPr lang="en-GB" dirty="0" smtClean="0">
              <a:latin typeface="Comic Sans MS" panose="030F0702030302020204" pitchFamily="66" charset="0"/>
            </a:endParaRPr>
          </a:p>
          <a:p>
            <a:pPr marL="0" lvl="1" indent="0">
              <a:buNone/>
            </a:pPr>
            <a:r>
              <a:rPr lang="en-GB" dirty="0" smtClean="0">
                <a:latin typeface="Comic Sans MS" panose="030F0702030302020204" pitchFamily="66" charset="0"/>
              </a:rPr>
              <a:t>Degree = 255 / </a:t>
            </a:r>
            <a:r>
              <a:rPr lang="en-GB" dirty="0" err="1" smtClean="0">
                <a:latin typeface="Comic Sans MS" panose="030F0702030302020204" pitchFamily="66" charset="0"/>
              </a:rPr>
              <a:t>User_Input</a:t>
            </a:r>
            <a:r>
              <a:rPr lang="en-GB" dirty="0" smtClean="0">
                <a:latin typeface="Comic Sans MS" panose="030F0702030302020204" pitchFamily="66" charset="0"/>
              </a:rPr>
              <a:t> (between 1 and 255)</a:t>
            </a:r>
          </a:p>
          <a:p>
            <a:pPr marL="0" lvl="1" indent="0">
              <a:buNone/>
            </a:pPr>
            <a:r>
              <a:rPr lang="en-GB" dirty="0" smtClean="0">
                <a:latin typeface="Comic Sans MS" panose="030F0702030302020204" pitchFamily="66" charset="0"/>
              </a:rPr>
              <a:t>Average = </a:t>
            </a:r>
            <a:r>
              <a:rPr lang="en-GB" dirty="0">
                <a:latin typeface="Comic Sans MS" panose="030F0702030302020204" pitchFamily="66" charset="0"/>
              </a:rPr>
              <a:t>(</a:t>
            </a:r>
            <a:r>
              <a:rPr lang="en-GB" dirty="0" smtClean="0">
                <a:solidFill>
                  <a:srgbClr val="FF0000"/>
                </a:solidFill>
                <a:latin typeface="Comic Sans MS" panose="030F0702030302020204" pitchFamily="66" charset="0"/>
              </a:rPr>
              <a:t>Red</a:t>
            </a:r>
            <a:r>
              <a:rPr lang="en-GB" dirty="0" smtClean="0">
                <a:latin typeface="Comic Sans MS" panose="030F0702030302020204" pitchFamily="66" charset="0"/>
              </a:rPr>
              <a:t> + </a:t>
            </a:r>
            <a:r>
              <a:rPr lang="en-GB" dirty="0" smtClean="0">
                <a:solidFill>
                  <a:srgbClr val="00B050"/>
                </a:solidFill>
                <a:latin typeface="Comic Sans MS" panose="030F0702030302020204" pitchFamily="66" charset="0"/>
              </a:rPr>
              <a:t>Green</a:t>
            </a:r>
            <a:r>
              <a:rPr lang="en-GB" dirty="0" smtClean="0">
                <a:latin typeface="Comic Sans MS" panose="030F0702030302020204" pitchFamily="66" charset="0"/>
              </a:rPr>
              <a:t> + </a:t>
            </a:r>
            <a:r>
              <a:rPr lang="en-GB" dirty="0" smtClean="0">
                <a:solidFill>
                  <a:srgbClr val="0070C0"/>
                </a:solidFill>
                <a:latin typeface="Comic Sans MS" panose="030F0702030302020204" pitchFamily="66" charset="0"/>
              </a:rPr>
              <a:t>Blue</a:t>
            </a:r>
            <a:r>
              <a:rPr lang="en-GB" dirty="0" smtClean="0">
                <a:latin typeface="Comic Sans MS" panose="030F0702030302020204" pitchFamily="66" charset="0"/>
              </a:rPr>
              <a:t>) / 3</a:t>
            </a:r>
          </a:p>
          <a:p>
            <a:pPr marL="0" indent="0">
              <a:buNone/>
            </a:pPr>
            <a:r>
              <a:rPr lang="en-GB" sz="2800" dirty="0" smtClean="0">
                <a:latin typeface="Comic Sans MS" panose="030F0702030302020204" pitchFamily="66" charset="0"/>
              </a:rPr>
              <a:t>Grey = (Byte) </a:t>
            </a:r>
            <a:r>
              <a:rPr lang="en-GB" sz="2800" dirty="0">
                <a:latin typeface="Comic Sans MS" panose="030F0702030302020204" pitchFamily="66" charset="0"/>
              </a:rPr>
              <a:t>Average </a:t>
            </a:r>
            <a:r>
              <a:rPr lang="en-GB" sz="2800" dirty="0" smtClean="0">
                <a:latin typeface="Comic Sans MS" panose="030F0702030302020204" pitchFamily="66" charset="0"/>
              </a:rPr>
              <a:t>/</a:t>
            </a:r>
            <a:r>
              <a:rPr lang="en-GB" sz="2800" dirty="0">
                <a:latin typeface="Comic Sans MS" panose="030F0702030302020204" pitchFamily="66" charset="0"/>
              </a:rPr>
              <a:t> Degree </a:t>
            </a:r>
            <a:r>
              <a:rPr lang="en-GB" sz="2800" dirty="0" smtClean="0">
                <a:latin typeface="Comic Sans MS" panose="030F0702030302020204" pitchFamily="66" charset="0"/>
              </a:rPr>
              <a:t>)</a:t>
            </a:r>
            <a:endParaRPr lang="en-GB" sz="2800" dirty="0">
              <a:latin typeface="Comic Sans MS" panose="030F0702030302020204" pitchFamily="66" charset="0"/>
            </a:endParaRPr>
          </a:p>
        </p:txBody>
      </p:sp>
      <p:pic>
        <p:nvPicPr>
          <p:cNvPr id="4" name="Picture 2" descr="Image result for pixel"/>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92280" y="5085184"/>
            <a:ext cx="1606845" cy="138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11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mic Sans MS" panose="030F0702030302020204" pitchFamily="66" charset="0"/>
              </a:rPr>
              <a:t>Other Grey Scale Algorithms</a:t>
            </a:r>
            <a:endParaRPr lang="en-GB" dirty="0">
              <a:latin typeface="Comic Sans MS" panose="030F0702030302020204" pitchFamily="66" charset="0"/>
            </a:endParaRPr>
          </a:p>
        </p:txBody>
      </p:sp>
      <p:sp>
        <p:nvSpPr>
          <p:cNvPr id="3" name="Content Placeholder 2"/>
          <p:cNvSpPr>
            <a:spLocks noGrp="1"/>
          </p:cNvSpPr>
          <p:nvPr>
            <p:ph idx="1"/>
          </p:nvPr>
        </p:nvSpPr>
        <p:spPr/>
        <p:txBody>
          <a:bodyPr>
            <a:normAutofit fontScale="70000" lnSpcReduction="20000"/>
          </a:bodyPr>
          <a:lstStyle/>
          <a:p>
            <a:r>
              <a:rPr lang="en-GB" dirty="0" smtClean="0">
                <a:latin typeface="Comic Sans MS" panose="030F0702030302020204" pitchFamily="66" charset="0"/>
              </a:rPr>
              <a:t>Luminance;</a:t>
            </a:r>
            <a:endParaRPr lang="en-GB" dirty="0">
              <a:latin typeface="Comic Sans MS" panose="030F0702030302020204" pitchFamily="66" charset="0"/>
            </a:endParaRPr>
          </a:p>
          <a:p>
            <a:pPr lvl="1"/>
            <a:r>
              <a:rPr lang="en-GB" dirty="0" smtClean="0">
                <a:latin typeface="Comic Sans MS" panose="030F0702030302020204" pitchFamily="66" charset="0"/>
              </a:rPr>
              <a:t>Grey </a:t>
            </a:r>
            <a:r>
              <a:rPr lang="en-GB" dirty="0">
                <a:latin typeface="Comic Sans MS" panose="030F0702030302020204" pitchFamily="66" charset="0"/>
              </a:rPr>
              <a:t>= (</a:t>
            </a:r>
            <a:r>
              <a:rPr lang="en-GB" dirty="0">
                <a:solidFill>
                  <a:srgbClr val="FF0000"/>
                </a:solidFill>
                <a:latin typeface="Comic Sans MS" panose="030F0702030302020204" pitchFamily="66" charset="0"/>
              </a:rPr>
              <a:t>Red</a:t>
            </a:r>
            <a:r>
              <a:rPr lang="en-GB" dirty="0">
                <a:latin typeface="Comic Sans MS" panose="030F0702030302020204" pitchFamily="66" charset="0"/>
              </a:rPr>
              <a:t> * 0.3 + </a:t>
            </a:r>
            <a:r>
              <a:rPr lang="en-GB" dirty="0">
                <a:solidFill>
                  <a:srgbClr val="00B050"/>
                </a:solidFill>
                <a:latin typeface="Comic Sans MS" panose="030F0702030302020204" pitchFamily="66" charset="0"/>
              </a:rPr>
              <a:t>Green</a:t>
            </a:r>
            <a:r>
              <a:rPr lang="en-GB" dirty="0">
                <a:latin typeface="Comic Sans MS" panose="030F0702030302020204" pitchFamily="66" charset="0"/>
              </a:rPr>
              <a:t> * 0.59 + </a:t>
            </a:r>
            <a:r>
              <a:rPr lang="en-GB" dirty="0">
                <a:solidFill>
                  <a:srgbClr val="0070C0"/>
                </a:solidFill>
                <a:latin typeface="Comic Sans MS" panose="030F0702030302020204" pitchFamily="66" charset="0"/>
              </a:rPr>
              <a:t>Blue</a:t>
            </a:r>
            <a:r>
              <a:rPr lang="en-GB" dirty="0">
                <a:latin typeface="Comic Sans MS" panose="030F0702030302020204" pitchFamily="66" charset="0"/>
              </a:rPr>
              <a:t> * 0.11</a:t>
            </a:r>
            <a:r>
              <a:rPr lang="en-GB" dirty="0" smtClean="0">
                <a:latin typeface="Comic Sans MS" panose="030F0702030302020204" pitchFamily="66" charset="0"/>
              </a:rPr>
              <a:t>) </a:t>
            </a:r>
          </a:p>
          <a:p>
            <a:pPr lvl="1"/>
            <a:endParaRPr lang="en-GB" dirty="0" smtClean="0">
              <a:latin typeface="Comic Sans MS" panose="030F0702030302020204" pitchFamily="66" charset="0"/>
            </a:endParaRPr>
          </a:p>
          <a:p>
            <a:r>
              <a:rPr lang="en-GB" dirty="0" smtClean="0">
                <a:latin typeface="Comic Sans MS" panose="030F0702030302020204" pitchFamily="66" charset="0"/>
              </a:rPr>
              <a:t>Desaturation;</a:t>
            </a:r>
            <a:endParaRPr lang="en-GB" dirty="0">
              <a:latin typeface="Comic Sans MS" panose="030F0702030302020204" pitchFamily="66" charset="0"/>
            </a:endParaRPr>
          </a:p>
          <a:p>
            <a:pPr lvl="1"/>
            <a:r>
              <a:rPr lang="en-GB" dirty="0" smtClean="0">
                <a:latin typeface="Comic Sans MS" panose="030F0702030302020204" pitchFamily="66" charset="0"/>
              </a:rPr>
              <a:t>Grey </a:t>
            </a:r>
            <a:r>
              <a:rPr lang="en-GB" dirty="0">
                <a:latin typeface="Comic Sans MS" panose="030F0702030302020204" pitchFamily="66" charset="0"/>
              </a:rPr>
              <a:t>= </a:t>
            </a:r>
            <a:r>
              <a:rPr lang="en-GB" dirty="0" smtClean="0">
                <a:latin typeface="Comic Sans MS" panose="030F0702030302020204" pitchFamily="66" charset="0"/>
              </a:rPr>
              <a:t>(Max(</a:t>
            </a:r>
            <a:r>
              <a:rPr lang="en-GB" dirty="0" smtClean="0">
                <a:solidFill>
                  <a:srgbClr val="FF0000"/>
                </a:solidFill>
                <a:latin typeface="Comic Sans MS" panose="030F0702030302020204" pitchFamily="66" charset="0"/>
              </a:rPr>
              <a:t>Red</a:t>
            </a:r>
            <a:r>
              <a:rPr lang="en-GB" dirty="0">
                <a:latin typeface="Comic Sans MS" panose="030F0702030302020204" pitchFamily="66" charset="0"/>
              </a:rPr>
              <a:t>, </a:t>
            </a:r>
            <a:r>
              <a:rPr lang="en-GB" dirty="0">
                <a:solidFill>
                  <a:srgbClr val="00B050"/>
                </a:solidFill>
                <a:latin typeface="Comic Sans MS" panose="030F0702030302020204" pitchFamily="66" charset="0"/>
              </a:rPr>
              <a:t>Green</a:t>
            </a:r>
            <a:r>
              <a:rPr lang="en-GB" dirty="0">
                <a:latin typeface="Comic Sans MS" panose="030F0702030302020204" pitchFamily="66" charset="0"/>
              </a:rPr>
              <a:t>, </a:t>
            </a:r>
            <a:r>
              <a:rPr lang="en-GB" dirty="0">
                <a:solidFill>
                  <a:srgbClr val="0070C0"/>
                </a:solidFill>
                <a:latin typeface="Comic Sans MS" panose="030F0702030302020204" pitchFamily="66" charset="0"/>
              </a:rPr>
              <a:t>Blue</a:t>
            </a:r>
            <a:r>
              <a:rPr lang="en-GB" dirty="0">
                <a:latin typeface="Comic Sans MS" panose="030F0702030302020204" pitchFamily="66" charset="0"/>
              </a:rPr>
              <a:t>) + Min(</a:t>
            </a:r>
            <a:r>
              <a:rPr lang="en-GB" dirty="0">
                <a:solidFill>
                  <a:srgbClr val="FF0000"/>
                </a:solidFill>
                <a:latin typeface="Comic Sans MS" panose="030F0702030302020204" pitchFamily="66" charset="0"/>
              </a:rPr>
              <a:t>Red</a:t>
            </a:r>
            <a:r>
              <a:rPr lang="en-GB" dirty="0">
                <a:latin typeface="Comic Sans MS" panose="030F0702030302020204" pitchFamily="66" charset="0"/>
              </a:rPr>
              <a:t>, </a:t>
            </a:r>
            <a:r>
              <a:rPr lang="en-GB" dirty="0">
                <a:solidFill>
                  <a:srgbClr val="00B050"/>
                </a:solidFill>
                <a:latin typeface="Comic Sans MS" panose="030F0702030302020204" pitchFamily="66" charset="0"/>
              </a:rPr>
              <a:t>Green</a:t>
            </a:r>
            <a:r>
              <a:rPr lang="en-GB" dirty="0">
                <a:latin typeface="Comic Sans MS" panose="030F0702030302020204" pitchFamily="66" charset="0"/>
              </a:rPr>
              <a:t>, </a:t>
            </a:r>
            <a:r>
              <a:rPr lang="en-GB" dirty="0">
                <a:solidFill>
                  <a:srgbClr val="0070C0"/>
                </a:solidFill>
                <a:latin typeface="Comic Sans MS" panose="030F0702030302020204" pitchFamily="66" charset="0"/>
              </a:rPr>
              <a:t>Blue</a:t>
            </a:r>
            <a:r>
              <a:rPr lang="en-GB" dirty="0">
                <a:latin typeface="Comic Sans MS" panose="030F0702030302020204" pitchFamily="66" charset="0"/>
              </a:rPr>
              <a:t>) ) / </a:t>
            </a:r>
            <a:r>
              <a:rPr lang="en-GB" dirty="0" smtClean="0">
                <a:latin typeface="Comic Sans MS" panose="030F0702030302020204" pitchFamily="66" charset="0"/>
              </a:rPr>
              <a:t>2 </a:t>
            </a:r>
          </a:p>
          <a:p>
            <a:pPr lvl="1"/>
            <a:endParaRPr lang="en-GB" dirty="0" smtClean="0">
              <a:latin typeface="Comic Sans MS" panose="030F0702030302020204" pitchFamily="66" charset="0"/>
            </a:endParaRPr>
          </a:p>
          <a:p>
            <a:r>
              <a:rPr lang="en-GB" dirty="0" smtClean="0">
                <a:latin typeface="Comic Sans MS" panose="030F0702030302020204" pitchFamily="66" charset="0"/>
              </a:rPr>
              <a:t>Max Decomposition;</a:t>
            </a:r>
            <a:endParaRPr lang="en-GB" dirty="0">
              <a:latin typeface="Comic Sans MS" panose="030F0702030302020204" pitchFamily="66" charset="0"/>
            </a:endParaRPr>
          </a:p>
          <a:p>
            <a:pPr lvl="1"/>
            <a:r>
              <a:rPr lang="en-GB" dirty="0" smtClean="0">
                <a:latin typeface="Comic Sans MS" panose="030F0702030302020204" pitchFamily="66" charset="0"/>
              </a:rPr>
              <a:t>Grey </a:t>
            </a:r>
            <a:r>
              <a:rPr lang="en-GB" dirty="0">
                <a:latin typeface="Comic Sans MS" panose="030F0702030302020204" pitchFamily="66" charset="0"/>
              </a:rPr>
              <a:t>= Max(</a:t>
            </a:r>
            <a:r>
              <a:rPr lang="en-GB" dirty="0">
                <a:solidFill>
                  <a:srgbClr val="FF0000"/>
                </a:solidFill>
                <a:latin typeface="Comic Sans MS" panose="030F0702030302020204" pitchFamily="66" charset="0"/>
              </a:rPr>
              <a:t>Red</a:t>
            </a:r>
            <a:r>
              <a:rPr lang="en-GB" dirty="0">
                <a:latin typeface="Comic Sans MS" panose="030F0702030302020204" pitchFamily="66" charset="0"/>
              </a:rPr>
              <a:t>, </a:t>
            </a:r>
            <a:r>
              <a:rPr lang="en-GB" dirty="0">
                <a:solidFill>
                  <a:srgbClr val="00B050"/>
                </a:solidFill>
                <a:latin typeface="Comic Sans MS" panose="030F0702030302020204" pitchFamily="66" charset="0"/>
              </a:rPr>
              <a:t>Green</a:t>
            </a:r>
            <a:r>
              <a:rPr lang="en-GB" dirty="0">
                <a:latin typeface="Comic Sans MS" panose="030F0702030302020204" pitchFamily="66" charset="0"/>
              </a:rPr>
              <a:t>, </a:t>
            </a:r>
            <a:r>
              <a:rPr lang="en-GB" dirty="0">
                <a:solidFill>
                  <a:srgbClr val="0070C0"/>
                </a:solidFill>
                <a:latin typeface="Comic Sans MS" panose="030F0702030302020204" pitchFamily="66" charset="0"/>
              </a:rPr>
              <a:t>Blue</a:t>
            </a:r>
            <a:r>
              <a:rPr lang="en-GB" dirty="0" smtClean="0">
                <a:latin typeface="Comic Sans MS" panose="030F0702030302020204" pitchFamily="66" charset="0"/>
              </a:rPr>
              <a:t>) </a:t>
            </a:r>
          </a:p>
          <a:p>
            <a:pPr lvl="1"/>
            <a:endParaRPr lang="en-GB" dirty="0" smtClean="0">
              <a:latin typeface="Comic Sans MS" panose="030F0702030302020204" pitchFamily="66" charset="0"/>
            </a:endParaRPr>
          </a:p>
          <a:p>
            <a:r>
              <a:rPr lang="en-GB" dirty="0" smtClean="0">
                <a:latin typeface="Comic Sans MS" panose="030F0702030302020204" pitchFamily="66" charset="0"/>
              </a:rPr>
              <a:t>Min Decomposition;</a:t>
            </a:r>
          </a:p>
          <a:p>
            <a:pPr lvl="1"/>
            <a:r>
              <a:rPr lang="en-GB" dirty="0">
                <a:latin typeface="Comic Sans MS" panose="030F0702030302020204" pitchFamily="66" charset="0"/>
              </a:rPr>
              <a:t>Grey = Min(</a:t>
            </a:r>
            <a:r>
              <a:rPr lang="en-GB" dirty="0">
                <a:solidFill>
                  <a:srgbClr val="FF0000"/>
                </a:solidFill>
                <a:latin typeface="Comic Sans MS" panose="030F0702030302020204" pitchFamily="66" charset="0"/>
              </a:rPr>
              <a:t>Red</a:t>
            </a:r>
            <a:r>
              <a:rPr lang="en-GB" dirty="0">
                <a:latin typeface="Comic Sans MS" panose="030F0702030302020204" pitchFamily="66" charset="0"/>
              </a:rPr>
              <a:t>, </a:t>
            </a:r>
            <a:r>
              <a:rPr lang="en-GB" dirty="0">
                <a:solidFill>
                  <a:srgbClr val="00B050"/>
                </a:solidFill>
                <a:latin typeface="Comic Sans MS" panose="030F0702030302020204" pitchFamily="66" charset="0"/>
              </a:rPr>
              <a:t>Green</a:t>
            </a:r>
            <a:r>
              <a:rPr lang="en-GB" dirty="0">
                <a:latin typeface="Comic Sans MS" panose="030F0702030302020204" pitchFamily="66" charset="0"/>
              </a:rPr>
              <a:t>, </a:t>
            </a:r>
            <a:r>
              <a:rPr lang="en-GB" dirty="0">
                <a:solidFill>
                  <a:srgbClr val="0070C0"/>
                </a:solidFill>
                <a:latin typeface="Comic Sans MS" panose="030F0702030302020204" pitchFamily="66" charset="0"/>
              </a:rPr>
              <a:t>Blue</a:t>
            </a:r>
            <a:r>
              <a:rPr lang="en-GB" dirty="0" smtClean="0">
                <a:latin typeface="Comic Sans MS" panose="030F0702030302020204" pitchFamily="66" charset="0"/>
              </a:rPr>
              <a:t>)</a:t>
            </a:r>
          </a:p>
          <a:p>
            <a:pPr lvl="1"/>
            <a:endParaRPr lang="en-GB" dirty="0" smtClean="0">
              <a:latin typeface="Comic Sans MS" panose="030F0702030302020204" pitchFamily="66" charset="0"/>
            </a:endParaRPr>
          </a:p>
          <a:p>
            <a:r>
              <a:rPr lang="en-GB" dirty="0" smtClean="0">
                <a:latin typeface="Comic Sans MS" panose="030F0702030302020204" pitchFamily="66" charset="0"/>
              </a:rPr>
              <a:t>Single </a:t>
            </a:r>
            <a:r>
              <a:rPr lang="en-GB" dirty="0">
                <a:latin typeface="Comic Sans MS" panose="030F0702030302020204" pitchFamily="66" charset="0"/>
              </a:rPr>
              <a:t>Colour C</a:t>
            </a:r>
            <a:r>
              <a:rPr lang="en-GB" dirty="0" smtClean="0">
                <a:latin typeface="Comic Sans MS" panose="030F0702030302020204" pitchFamily="66" charset="0"/>
              </a:rPr>
              <a:t>hannel;</a:t>
            </a:r>
          </a:p>
          <a:p>
            <a:pPr lvl="1"/>
            <a:r>
              <a:rPr lang="en-GB" dirty="0" smtClean="0">
                <a:latin typeface="Comic Sans MS" panose="030F0702030302020204" pitchFamily="66" charset="0"/>
              </a:rPr>
              <a:t>i.e</a:t>
            </a:r>
            <a:r>
              <a:rPr lang="en-GB" dirty="0">
                <a:latin typeface="Comic Sans MS" panose="030F0702030302020204" pitchFamily="66" charset="0"/>
              </a:rPr>
              <a:t>. Grey = </a:t>
            </a:r>
            <a:r>
              <a:rPr lang="en-GB" dirty="0" smtClean="0">
                <a:solidFill>
                  <a:srgbClr val="FF0000"/>
                </a:solidFill>
                <a:latin typeface="Comic Sans MS" panose="030F0702030302020204" pitchFamily="66" charset="0"/>
              </a:rPr>
              <a:t>Red</a:t>
            </a:r>
            <a:r>
              <a:rPr lang="en-GB" dirty="0">
                <a:latin typeface="Comic Sans MS" panose="030F0702030302020204" pitchFamily="66" charset="0"/>
              </a:rPr>
              <a:t> </a:t>
            </a:r>
            <a:r>
              <a:rPr lang="en-GB" dirty="0" smtClean="0">
                <a:latin typeface="Comic Sans MS" panose="030F0702030302020204" pitchFamily="66" charset="0"/>
              </a:rPr>
              <a:t>or </a:t>
            </a:r>
            <a:r>
              <a:rPr lang="en-GB" dirty="0">
                <a:latin typeface="Comic Sans MS" panose="030F0702030302020204" pitchFamily="66" charset="0"/>
              </a:rPr>
              <a:t>Grey = </a:t>
            </a:r>
            <a:r>
              <a:rPr lang="en-GB" dirty="0" smtClean="0">
                <a:solidFill>
                  <a:srgbClr val="00B050"/>
                </a:solidFill>
                <a:latin typeface="Comic Sans MS" panose="030F0702030302020204" pitchFamily="66" charset="0"/>
              </a:rPr>
              <a:t>Green</a:t>
            </a:r>
            <a:r>
              <a:rPr lang="en-GB" dirty="0" smtClean="0">
                <a:latin typeface="Comic Sans MS" panose="030F0702030302020204" pitchFamily="66" charset="0"/>
              </a:rPr>
              <a:t> </a:t>
            </a:r>
            <a:r>
              <a:rPr lang="en-GB" dirty="0">
                <a:latin typeface="Comic Sans MS" panose="030F0702030302020204" pitchFamily="66" charset="0"/>
              </a:rPr>
              <a:t>or Grey = </a:t>
            </a:r>
            <a:r>
              <a:rPr lang="en-GB" dirty="0">
                <a:solidFill>
                  <a:srgbClr val="0070C0"/>
                </a:solidFill>
                <a:latin typeface="Comic Sans MS" panose="030F0702030302020204" pitchFamily="66" charset="0"/>
              </a:rPr>
              <a:t>Blue</a:t>
            </a:r>
          </a:p>
        </p:txBody>
      </p:sp>
      <p:pic>
        <p:nvPicPr>
          <p:cNvPr id="4" name="Picture 2" descr="Image result for pixel"/>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308304" y="5085184"/>
            <a:ext cx="1606845" cy="138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102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mic Sans MS" panose="030F0702030302020204" pitchFamily="66" charset="0"/>
              </a:rPr>
              <a:t>Colour Invert</a:t>
            </a:r>
            <a:endParaRPr lang="en-GB" dirty="0">
              <a:latin typeface="Comic Sans MS" panose="030F0702030302020204" pitchFamily="66" charset="0"/>
            </a:endParaRPr>
          </a:p>
        </p:txBody>
      </p:sp>
      <p:sp>
        <p:nvSpPr>
          <p:cNvPr id="3" name="Content Placeholder 2"/>
          <p:cNvSpPr>
            <a:spLocks noGrp="1"/>
          </p:cNvSpPr>
          <p:nvPr>
            <p:ph idx="1"/>
          </p:nvPr>
        </p:nvSpPr>
        <p:spPr>
          <a:xfrm>
            <a:off x="457200" y="1600200"/>
            <a:ext cx="3754760" cy="4525963"/>
          </a:xfrm>
        </p:spPr>
        <p:txBody>
          <a:bodyPr>
            <a:normAutofit fontScale="92500" lnSpcReduction="10000"/>
          </a:bodyPr>
          <a:lstStyle/>
          <a:p>
            <a:r>
              <a:rPr lang="en-GB" dirty="0" smtClean="0">
                <a:latin typeface="Comic Sans MS" panose="030F0702030302020204" pitchFamily="66" charset="0"/>
              </a:rPr>
              <a:t>Colour inversion is another easy algorithm to write</a:t>
            </a:r>
          </a:p>
          <a:p>
            <a:endParaRPr lang="en-GB" dirty="0" smtClean="0">
              <a:latin typeface="Comic Sans MS" panose="030F0702030302020204" pitchFamily="66" charset="0"/>
            </a:endParaRPr>
          </a:p>
          <a:p>
            <a:r>
              <a:rPr lang="en-GB" dirty="0" smtClean="0">
                <a:latin typeface="Comic Sans MS" panose="030F0702030302020204" pitchFamily="66" charset="0"/>
              </a:rPr>
              <a:t>Colour inversion reverses the colour ranges turning the image into a ‘negative’</a:t>
            </a:r>
            <a:endParaRPr lang="en-GB" dirty="0">
              <a:latin typeface="Comic Sans MS" panose="030F0702030302020204" pitchFamily="66" charset="0"/>
            </a:endParaRPr>
          </a:p>
        </p:txBody>
      </p:sp>
      <p:pic>
        <p:nvPicPr>
          <p:cNvPr id="1026" name="Picture 2" descr="Image result for colour invert image 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682" y="1577068"/>
            <a:ext cx="4259052" cy="4948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244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1716</Words>
  <Application>Microsoft Office PowerPoint</Application>
  <PresentationFormat>On-screen Show (4:3)</PresentationFormat>
  <Paragraphs>361</Paragraphs>
  <Slides>35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Adobe Hebrew</vt:lpstr>
      <vt:lpstr>Arial</vt:lpstr>
      <vt:lpstr>Calibri</vt:lpstr>
      <vt:lpstr>Comic Sans MS</vt:lpstr>
      <vt:lpstr>Consolas</vt:lpstr>
      <vt:lpstr>Office Theme</vt:lpstr>
      <vt:lpstr>Image Processing Algorithms</vt:lpstr>
      <vt:lpstr>What is a pixel?</vt:lpstr>
      <vt:lpstr>A Pixel in the Making…</vt:lpstr>
      <vt:lpstr>Storing Pixels</vt:lpstr>
      <vt:lpstr>Image Processing Algorithms</vt:lpstr>
      <vt:lpstr>Grey Scale</vt:lpstr>
      <vt:lpstr>Grey Scale With Use Input </vt:lpstr>
      <vt:lpstr>Other Grey Scale Algorithms</vt:lpstr>
      <vt:lpstr>Colour Invert</vt:lpstr>
      <vt:lpstr>Colour Invert Algorithm</vt:lpstr>
      <vt:lpstr>Other Colour Inversions</vt:lpstr>
      <vt:lpstr>More Colour Inversions</vt:lpstr>
      <vt:lpstr>Threshold / Black &amp; White </vt:lpstr>
      <vt:lpstr>Threshold Algorithm</vt:lpstr>
      <vt:lpstr>Threshold With User Input</vt:lpstr>
      <vt:lpstr>Solarise</vt:lpstr>
      <vt:lpstr>Solarise Algorithm</vt:lpstr>
      <vt:lpstr>Solarise With User Input</vt:lpstr>
      <vt:lpstr>Colour Adjust/Balance</vt:lpstr>
      <vt:lpstr>Colour Adjust Algorithm</vt:lpstr>
      <vt:lpstr>Contrast</vt:lpstr>
      <vt:lpstr>Contrast Algorithm </vt:lpstr>
      <vt:lpstr>Using Matrices</vt:lpstr>
      <vt:lpstr>Kernel Convolution </vt:lpstr>
      <vt:lpstr>Kernel Convolution Formula </vt:lpstr>
      <vt:lpstr>Edge Detection Kernel Matrix</vt:lpstr>
      <vt:lpstr>Sharpen Kernel Matrix</vt:lpstr>
      <vt:lpstr>Find Surrounding Pixels First</vt:lpstr>
      <vt:lpstr>Apply Matrix to Surrounding Pixels</vt:lpstr>
      <vt:lpstr>Apply Matrix to Surrounding Pixels</vt:lpstr>
      <vt:lpstr>Apply Matrix to Surrounding Pixels</vt:lpstr>
      <vt:lpstr>Apply Matrix to Surrounding Pixels</vt:lpstr>
      <vt:lpstr>Apply Matrix to Surrounding Pixels</vt:lpstr>
      <vt:lpstr>Set Centre Pixel Values and Then Simply Move On</vt:lpstr>
      <vt:lpstr>Corners and Edges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Algorithms</dc:title>
  <dc:creator>blue</dc:creator>
  <cp:lastModifiedBy>Joe Trobisch</cp:lastModifiedBy>
  <cp:revision>81</cp:revision>
  <dcterms:created xsi:type="dcterms:W3CDTF">2016-12-09T17:57:03Z</dcterms:created>
  <dcterms:modified xsi:type="dcterms:W3CDTF">2017-01-26T15:24:55Z</dcterms:modified>
</cp:coreProperties>
</file>