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7" r:id="rId2"/>
    <p:sldId id="258" r:id="rId3"/>
    <p:sldId id="259" r:id="rId4"/>
    <p:sldId id="260" r:id="rId5"/>
    <p:sldId id="280" r:id="rId6"/>
    <p:sldId id="281" r:id="rId7"/>
    <p:sldId id="283" r:id="rId8"/>
    <p:sldId id="282" r:id="rId9"/>
    <p:sldId id="261" r:id="rId10"/>
    <p:sldId id="285" r:id="rId11"/>
    <p:sldId id="284" r:id="rId12"/>
    <p:sldId id="292" r:id="rId13"/>
    <p:sldId id="293" r:id="rId14"/>
    <p:sldId id="286" r:id="rId15"/>
    <p:sldId id="287" r:id="rId16"/>
    <p:sldId id="288" r:id="rId17"/>
    <p:sldId id="289" r:id="rId18"/>
    <p:sldId id="290" r:id="rId19"/>
    <p:sldId id="291" r:id="rId20"/>
    <p:sldId id="262" r:id="rId21"/>
    <p:sldId id="263" r:id="rId22"/>
    <p:sldId id="264" r:id="rId23"/>
    <p:sldId id="265" r:id="rId24"/>
    <p:sldId id="266" r:id="rId25"/>
    <p:sldId id="270" r:id="rId26"/>
    <p:sldId id="271" r:id="rId27"/>
    <p:sldId id="272" r:id="rId28"/>
    <p:sldId id="267" r:id="rId29"/>
    <p:sldId id="268" r:id="rId30"/>
    <p:sldId id="273" r:id="rId31"/>
    <p:sldId id="269" r:id="rId32"/>
    <p:sldId id="274" r:id="rId33"/>
    <p:sldId id="279" r:id="rId34"/>
    <p:sldId id="275" r:id="rId35"/>
    <p:sldId id="276" r:id="rId36"/>
    <p:sldId id="277" r:id="rId37"/>
    <p:sldId id="278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21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96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1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5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7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1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85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64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8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1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981ADC-06BE-40B7-88B1-D373BF426B44}" type="datetimeFigureOut">
              <a:rPr lang="es-CO" smtClean="0"/>
              <a:t>28/07/2017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301CA1-83E2-4774-955E-D724AFF26AA3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6855" y="1196753"/>
            <a:ext cx="8319545" cy="1470025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ESTADÍSTICA BÁSICA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39402" y="4538404"/>
            <a:ext cx="8155631" cy="1752600"/>
          </a:xfrm>
        </p:spPr>
        <p:txBody>
          <a:bodyPr>
            <a:normAutofit/>
          </a:bodyPr>
          <a:lstStyle/>
          <a:p>
            <a:r>
              <a:rPr lang="es-CO" dirty="0" smtClean="0"/>
              <a:t>Docente: Johanna Trochez</a:t>
            </a:r>
          </a:p>
          <a:p>
            <a:r>
              <a:rPr lang="es-CO" dirty="0" smtClean="0"/>
              <a:t>Ingeniera Industrial</a:t>
            </a:r>
          </a:p>
          <a:p>
            <a:r>
              <a:rPr lang="es-CO" dirty="0" smtClean="0"/>
              <a:t>Especialista y Magíster en Ciencias Estadística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543903"/>
            <a:ext cx="10058400" cy="402336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La meta de la estadística es ayudar a los investigadores a organizar e interpretar los datos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72" y="2555583"/>
            <a:ext cx="5066215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5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DEFINICIONES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800" dirty="0" smtClean="0"/>
              <a:t>POBLACIÓN</a:t>
            </a:r>
          </a:p>
          <a:p>
            <a:r>
              <a:rPr lang="es-CO" sz="3800" dirty="0" smtClean="0"/>
              <a:t>MUESTRA</a:t>
            </a:r>
            <a:endParaRPr lang="es-CO" sz="3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117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800" dirty="0" smtClean="0"/>
              <a:t>Es una característica o condición que puede tomar diferentes valores  en una muestra. </a:t>
            </a:r>
            <a:r>
              <a:rPr lang="es-CO" sz="3800" dirty="0" err="1" smtClean="0"/>
              <a:t>Ejm</a:t>
            </a:r>
            <a:r>
              <a:rPr lang="es-CO" sz="3800" dirty="0" smtClean="0"/>
              <a:t>:</a:t>
            </a:r>
            <a:endParaRPr lang="es-CO" sz="4800" b="1" spc="-5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s-CO" sz="3800" dirty="0" smtClean="0"/>
              <a:t>Presión sanguínea          Masa </a:t>
            </a:r>
            <a:r>
              <a:rPr lang="es-CO" sz="3800" dirty="0"/>
              <a:t>de los niños</a:t>
            </a:r>
          </a:p>
          <a:p>
            <a:r>
              <a:rPr lang="es-CO" sz="3800" dirty="0"/>
              <a:t>Frecuencia </a:t>
            </a:r>
            <a:r>
              <a:rPr lang="es-CO" sz="3800" dirty="0" smtClean="0"/>
              <a:t>cardiaca       Estatura </a:t>
            </a:r>
            <a:r>
              <a:rPr lang="es-CO" sz="3800" dirty="0"/>
              <a:t>del grupo</a:t>
            </a:r>
          </a:p>
          <a:p>
            <a:r>
              <a:rPr lang="es-CO" sz="3800" dirty="0"/>
              <a:t>Edad de los pacientes de un medico</a:t>
            </a:r>
            <a:endParaRPr lang="es-CO" sz="3800" dirty="0"/>
          </a:p>
        </p:txBody>
      </p:sp>
    </p:spTree>
    <p:extLst>
      <p:ext uri="{BB962C8B-B14F-4D97-AF65-F5344CB8AC3E}">
        <p14:creationId xmlns:p14="http://schemas.microsoft.com/office/powerpoint/2010/main" val="379240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95631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DEFINICIONES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800" dirty="0" smtClean="0"/>
              <a:t>Dato: es una observación sobre la variable medida</a:t>
            </a:r>
          </a:p>
          <a:p>
            <a:r>
              <a:rPr lang="es-CO" sz="3800" dirty="0" smtClean="0"/>
              <a:t>Datos: es una colección de observaciones</a:t>
            </a:r>
            <a:endParaRPr lang="es-CO" sz="3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675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TIPOS DE VARIABLES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2" t="14754" b="12783"/>
          <a:stretch/>
        </p:blipFill>
        <p:spPr>
          <a:xfrm>
            <a:off x="2019300" y="1836916"/>
            <a:ext cx="8230929" cy="44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23900"/>
            <a:ext cx="10058400" cy="765810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VARIABLES CUALITATIVAS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291" y="4176564"/>
            <a:ext cx="1908213" cy="19082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97280" y="1841242"/>
            <a:ext cx="66751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dirty="0" smtClean="0"/>
              <a:t>Aquellas variables estadísticas que clasifican el conjunto de elementos de la muestra o población en categorías. </a:t>
            </a:r>
            <a:r>
              <a:rPr lang="es-CO" sz="4000" dirty="0" err="1" smtClean="0"/>
              <a:t>Ejm</a:t>
            </a:r>
            <a:r>
              <a:rPr lang="es-CO" sz="4000" dirty="0" smtClean="0"/>
              <a:t>:</a:t>
            </a:r>
          </a:p>
          <a:p>
            <a:pPr algn="just"/>
            <a:r>
              <a:rPr lang="es-CO" sz="4000" dirty="0" smtClean="0"/>
              <a:t>Estado civil</a:t>
            </a:r>
          </a:p>
          <a:p>
            <a:pPr algn="just"/>
            <a:r>
              <a:rPr lang="es-CO" sz="4000" dirty="0" smtClean="0"/>
              <a:t>Nacionalidad</a:t>
            </a:r>
          </a:p>
          <a:p>
            <a:pPr algn="just"/>
            <a:r>
              <a:rPr lang="es-CO" sz="4000" dirty="0" smtClean="0"/>
              <a:t>Nivel educativo</a:t>
            </a:r>
          </a:p>
          <a:p>
            <a:endParaRPr lang="es-CO" sz="4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010" y="2010076"/>
            <a:ext cx="2322777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42900"/>
            <a:ext cx="10058400" cy="1394460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Variable cualitativa ordinal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9700" y="2433873"/>
            <a:ext cx="3676650" cy="4023360"/>
          </a:xfrm>
        </p:spPr>
        <p:txBody>
          <a:bodyPr>
            <a:normAutofit/>
          </a:bodyPr>
          <a:lstStyle/>
          <a:p>
            <a:r>
              <a:rPr lang="es-CO" sz="4800" dirty="0" smtClean="0"/>
              <a:t>Variable que comprende un orden</a:t>
            </a:r>
            <a:endParaRPr lang="es-CO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47" y="2433873"/>
            <a:ext cx="3981033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Variable cualitativa nominal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Categoria</a:t>
            </a:r>
            <a:r>
              <a:rPr lang="es-CO" dirty="0" smtClean="0"/>
              <a:t> no ordenada</a:t>
            </a:r>
          </a:p>
          <a:p>
            <a:r>
              <a:rPr lang="es-CO" dirty="0" smtClean="0"/>
              <a:t>Dicotómica no ordenada</a:t>
            </a:r>
          </a:p>
          <a:p>
            <a:endParaRPr lang="es-CO" dirty="0"/>
          </a:p>
          <a:p>
            <a:r>
              <a:rPr lang="es-CO" dirty="0" smtClean="0"/>
              <a:t>genero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485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15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0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Temas a ver en este curso: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Sumatorias</a:t>
            </a:r>
            <a:endParaRPr lang="es-CO" dirty="0"/>
          </a:p>
          <a:p>
            <a:r>
              <a:rPr lang="es-CO" dirty="0" smtClean="0"/>
              <a:t>Estadística descriptiva</a:t>
            </a:r>
            <a:endParaRPr lang="es-CO" dirty="0" smtClean="0"/>
          </a:p>
          <a:p>
            <a:r>
              <a:rPr lang="es-CO" dirty="0" err="1" smtClean="0"/>
              <a:t>kkk</a:t>
            </a:r>
            <a:endParaRPr lang="es-CO" dirty="0" smtClean="0"/>
          </a:p>
          <a:p>
            <a:r>
              <a:rPr lang="es-CO" dirty="0" err="1" smtClean="0"/>
              <a:t>jjj</a:t>
            </a:r>
            <a:endParaRPr lang="es-CO" dirty="0" smtClean="0"/>
          </a:p>
          <a:p>
            <a:r>
              <a:rPr lang="es-CO" dirty="0" err="1" smtClean="0"/>
              <a:t>hhh</a:t>
            </a:r>
            <a:endParaRPr lang="es-CO" dirty="0" smtClean="0"/>
          </a:p>
          <a:p>
            <a:r>
              <a:rPr lang="es-CO" dirty="0" err="1" smtClean="0"/>
              <a:t>yyy</a:t>
            </a:r>
            <a:endParaRPr lang="es-CO" dirty="0" smtClean="0"/>
          </a:p>
          <a:p>
            <a:r>
              <a:rPr lang="es-CO" dirty="0" err="1" smtClean="0"/>
              <a:t>ppp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22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SUMATORIA</a:t>
            </a:r>
            <a:endParaRPr lang="es-CO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7493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Es un operador matemático, representado por la letra griega sigma mayúscula (</a:t>
            </a:r>
            <a:r>
              <a:rPr lang="el-GR" dirty="0" smtClean="0"/>
              <a:t>Σ</a:t>
            </a:r>
            <a:r>
              <a:rPr lang="es-CO" dirty="0" smtClean="0"/>
              <a:t>) que permite representar de manera abreviada sumas con muchos sumandos.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989379" y="1027906"/>
                <a:ext cx="4046483" cy="450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s-CO" sz="287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379" y="1027906"/>
                <a:ext cx="4046483" cy="4508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15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Que contiene el símbolo de sumatoria:</a:t>
            </a:r>
            <a:endParaRPr lang="es-CO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0" y="1690688"/>
            <a:ext cx="6462900" cy="37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0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O" sz="3000" dirty="0" smtClean="0"/>
                  <a:t>El índice empieza tomando el valor que aparece en la parte inferior del sumatorio y se va incrementando en una unidad hasta llegar al valor que aparece en la parte superior del sumatorio. ejemplo: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r>
                  <a:rPr lang="es-CO" sz="3000" dirty="0" smtClean="0"/>
                  <a:t>representa la suma de los valores de la variable x desde el primero hasta el tercero. En general,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</m:e>
                      </m:nary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r>
                  <a:rPr lang="es-CO" sz="3000" dirty="0" smtClean="0"/>
                  <a:t>representa la suma de los primeros n valores de la variable x. La expresión anterior se lee: “sumatorio de x sub-i desde i igual a 1 hasta n”</a:t>
                </a:r>
                <a:endParaRPr lang="es-CO" sz="30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913" t="-23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41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Siempre debe satisfacer que i&lt;n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dirty="0" smtClean="0"/>
                  <a:t>Es decir, en la suma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 k tiene que ser menor o igual que n para que la suma tenga sentido.</a:t>
                </a:r>
              </a:p>
              <a:p>
                <a:pPr marL="0" indent="0">
                  <a:buNone/>
                </a:pPr>
                <a:r>
                  <a:rPr lang="es-CO" dirty="0" smtClean="0"/>
                  <a:t>Si queremos sumar los valores de x desde 3 hasta 5, deberemos tomar n = 5 y k = 3, es decir, hacer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8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PROPIEDADES</a:t>
            </a:r>
            <a:endParaRPr lang="es-CO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Propiedad conmutativa: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</m:e>
                      </m:nary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25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PROPIEDADES</a:t>
            </a:r>
            <a:endParaRPr lang="es-CO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 smtClean="0"/>
                  <a:t>Propiedad asociativa:</a:t>
                </a:r>
              </a:p>
              <a:p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nary>
                            <m:naryPr>
                              <m:chr m:val="∑"/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s-CO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</m:e>
                      </m:nary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400" dirty="0" smtClean="0"/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90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PROPIEDADES</a:t>
            </a:r>
            <a:endParaRPr lang="es-CO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Propiedad distributiva: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</m:e>
                      </m:nary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1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PROPIEDADES</a:t>
            </a:r>
            <a:endParaRPr lang="es-CO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El sumatorio de una constante (no depende de ningún índice) es igual a la constante multiplicada por el numero de sumandos: 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83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PROPIEDADES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 smtClean="0"/>
                  <a:t>Propiedad asociativa + propiedad distributiva:</a:t>
                </a:r>
              </a:p>
              <a:p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584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+5=1+4+9+5=19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Mientras que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+5)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+5)+(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+5)+(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+5)=6+9+14=29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2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Bibliografía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Probabilidad y estadística para ingeniería y ciencias, DEVORE </a:t>
            </a:r>
          </a:p>
          <a:p>
            <a:r>
              <a:rPr lang="es-CO" dirty="0" smtClean="0"/>
              <a:t>Probabilidad y estadística para ingeniería y ciencias, SOTO MAYOR</a:t>
            </a:r>
          </a:p>
          <a:p>
            <a:r>
              <a:rPr lang="es-CO" dirty="0" smtClean="0"/>
              <a:t>Probabilidad </a:t>
            </a:r>
            <a:r>
              <a:rPr lang="es-CO" dirty="0"/>
              <a:t>y estadística para ingeniería y ciencias, </a:t>
            </a:r>
            <a:r>
              <a:rPr lang="es-CO" dirty="0" smtClean="0"/>
              <a:t>WALPOLE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929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>
                <a:solidFill>
                  <a:srgbClr val="00B0F0"/>
                </a:solidFill>
              </a:rPr>
              <a:t>PROPIEDADES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dirty="0" smtClean="0"/>
                  <a:t>Los valores recorridos por el  índice se pueden separar en varios sumatorios: </a:t>
                </a:r>
              </a:p>
              <a:p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 smtClean="0"/>
                  <a:t>En efecto 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0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Por ejemplo:</a:t>
                </a:r>
              </a:p>
              <a:p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func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⁡(4)   </m:t>
                          </m:r>
                        </m:e>
                      </m:nary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:endParaRPr lang="es-CO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s-CO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6300"/>
                <a:ext cx="10515600" cy="5300663"/>
              </a:xfrm>
              <a:blipFill>
                <a:blip r:embed="rId2"/>
                <a:stretch>
                  <a:fillRect l="-1043" t="-19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2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00B0F0"/>
                </a:solidFill>
              </a:rPr>
              <a:t>Igualdades que NO CUMPLEN las sumatorias</a:t>
            </a:r>
            <a:endParaRPr lang="es-CO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93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00B0F0"/>
                </a:solidFill>
              </a:rPr>
              <a:t>Igualdades que NO CUMPLEN las sumatorias</a:t>
            </a:r>
            <a:endParaRPr lang="es-CO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s-CO" b="0" dirty="0" smtClean="0"/>
              </a:p>
              <a:p>
                <a:pPr marL="0" indent="0">
                  <a:buNone/>
                </a:pPr>
                <a:r>
                  <a:rPr lang="es-CO" dirty="0" smtClean="0"/>
                  <a:t>Por ejemplo: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CO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97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6549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358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002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927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Fechas de los </a:t>
            </a: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parciales EBX0401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936792"/>
              </p:ext>
            </p:extLst>
          </p:nvPr>
        </p:nvGraphicFramePr>
        <p:xfrm>
          <a:off x="2556912" y="2671205"/>
          <a:ext cx="71391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Eventos evaluativos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Ponderación</a:t>
                      </a:r>
                      <a:r>
                        <a:rPr lang="es-CO" b="1" baseline="0" dirty="0" smtClean="0"/>
                        <a:t> (%)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 Fechas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 </a:t>
                      </a:r>
                      <a:r>
                        <a:rPr lang="es-CO" b="1" dirty="0" smtClean="0"/>
                        <a:t>1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29</a:t>
                      </a:r>
                      <a:r>
                        <a:rPr lang="es-CO" baseline="0" dirty="0" smtClean="0"/>
                        <a:t> de agosto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 </a:t>
                      </a:r>
                      <a:r>
                        <a:rPr lang="es-CO" b="1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21</a:t>
                      </a:r>
                      <a:r>
                        <a:rPr lang="es-CO" baseline="0" dirty="0" smtClean="0"/>
                        <a:t> de septiembre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 </a:t>
                      </a:r>
                      <a:r>
                        <a:rPr lang="es-CO" b="1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24</a:t>
                      </a:r>
                      <a:r>
                        <a:rPr lang="es-CO" baseline="0" dirty="0" smtClean="0"/>
                        <a:t> de octubre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</a:t>
                      </a:r>
                      <a:r>
                        <a:rPr lang="es-CO" b="1" baseline="0" dirty="0" smtClean="0"/>
                        <a:t> </a:t>
                      </a:r>
                      <a:r>
                        <a:rPr lang="es-CO" b="1" baseline="0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23</a:t>
                      </a:r>
                      <a:r>
                        <a:rPr lang="es-CO" baseline="0" dirty="0" smtClean="0"/>
                        <a:t> de noviembre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Seguimiento</a:t>
                      </a:r>
                      <a:r>
                        <a:rPr lang="es-CO" dirty="0" smtClean="0"/>
                        <a:t> (trabajos, talleres,</a:t>
                      </a:r>
                      <a:r>
                        <a:rPr lang="es-CO" baseline="0" dirty="0" smtClean="0"/>
                        <a:t> exposiciones, </a:t>
                      </a:r>
                      <a:r>
                        <a:rPr lang="es-CO" baseline="0" dirty="0" err="1" smtClean="0"/>
                        <a:t>quices</a:t>
                      </a:r>
                      <a:r>
                        <a:rPr lang="es-CO" baseline="0" dirty="0" smtClean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r>
                        <a:rPr lang="es-CO" baseline="0" dirty="0" smtClean="0"/>
                        <a:t> de octubre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45008" y="388883"/>
            <a:ext cx="7762941" cy="907043"/>
          </a:xfrm>
        </p:spPr>
        <p:txBody>
          <a:bodyPr/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Fechas de los </a:t>
            </a: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parciales EBX0418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128969"/>
              </p:ext>
            </p:extLst>
          </p:nvPr>
        </p:nvGraphicFramePr>
        <p:xfrm>
          <a:off x="2556912" y="2450488"/>
          <a:ext cx="71391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Eventos evaluativos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Ponderación</a:t>
                      </a:r>
                      <a:r>
                        <a:rPr lang="es-CO" b="1" baseline="0" dirty="0" smtClean="0"/>
                        <a:t> (%)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 Fechas</a:t>
                      </a:r>
                      <a:endParaRPr lang="es-C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 </a:t>
                      </a:r>
                      <a:r>
                        <a:rPr lang="es-CO" b="1" dirty="0" smtClean="0"/>
                        <a:t>1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25 de</a:t>
                      </a:r>
                      <a:r>
                        <a:rPr lang="es-CO" baseline="0" dirty="0" smtClean="0"/>
                        <a:t> agosto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 </a:t>
                      </a:r>
                      <a:r>
                        <a:rPr lang="es-CO" b="1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22 de septiembre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 </a:t>
                      </a:r>
                      <a:r>
                        <a:rPr lang="es-CO" b="1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25</a:t>
                      </a:r>
                      <a:r>
                        <a:rPr lang="es-CO" baseline="0" dirty="0" smtClean="0"/>
                        <a:t> de octubre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Parcial</a:t>
                      </a:r>
                      <a:r>
                        <a:rPr lang="es-CO" b="1" baseline="0" dirty="0" smtClean="0"/>
                        <a:t> </a:t>
                      </a:r>
                      <a:r>
                        <a:rPr lang="es-CO" b="1" baseline="0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r>
                        <a:rPr lang="es-CO" baseline="0" dirty="0" smtClean="0"/>
                        <a:t>4 de noviembre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 smtClean="0"/>
                        <a:t>Seguimiento</a:t>
                      </a:r>
                      <a:r>
                        <a:rPr lang="es-CO" dirty="0" smtClean="0"/>
                        <a:t> (trabajos, talleres,</a:t>
                      </a:r>
                      <a:r>
                        <a:rPr lang="es-CO" baseline="0" dirty="0" smtClean="0"/>
                        <a:t> exposiciones, </a:t>
                      </a:r>
                      <a:r>
                        <a:rPr lang="es-CO" baseline="0" dirty="0" err="1" smtClean="0"/>
                        <a:t>quices</a:t>
                      </a:r>
                      <a:r>
                        <a:rPr lang="es-CO" baseline="0" dirty="0" smtClean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13 de octubre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77462"/>
            <a:ext cx="10058400" cy="759898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¿</a:t>
            </a:r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QUÉ ES LA ESTADÍSTICA?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76161"/>
            <a:ext cx="5962650" cy="3650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800" dirty="0" smtClean="0"/>
              <a:t>Estadística es la ciencia de describir o hacer inferencias sobre el mundo desde una muestra de datos</a:t>
            </a:r>
            <a:endParaRPr lang="es-CO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296" y="2742361"/>
            <a:ext cx="3505504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71500"/>
            <a:ext cx="10058400" cy="899160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ESTADÍSTIC</a:t>
            </a: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09800"/>
            <a:ext cx="10058400" cy="3659294"/>
          </a:xfrm>
        </p:spPr>
        <p:txBody>
          <a:bodyPr>
            <a:normAutofit/>
          </a:bodyPr>
          <a:lstStyle/>
          <a:p>
            <a:r>
              <a:rPr lang="es-CO" sz="4800" dirty="0" smtClean="0"/>
              <a:t>   DESCRIPTIVA                 INFERENCIAL</a:t>
            </a:r>
            <a:endParaRPr lang="es-CO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962" y="3137849"/>
            <a:ext cx="3097036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ESTADÍSTICA DESCRIPTIVA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30826"/>
            <a:ext cx="6248070" cy="2173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400" dirty="0" smtClean="0"/>
              <a:t>Estadística descriptiva son métodos para organizar y resumir los datos</a:t>
            </a:r>
            <a:endParaRPr lang="es-CO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50" y="2430826"/>
            <a:ext cx="3810330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66345" y="696139"/>
            <a:ext cx="8376744" cy="728367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¿Por qué es importante la estadística?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139321" y="2125719"/>
            <a:ext cx="5040762" cy="3718034"/>
          </a:xfrm>
        </p:spPr>
        <p:txBody>
          <a:bodyPr>
            <a:normAutofit/>
          </a:bodyPr>
          <a:lstStyle/>
          <a:p>
            <a:r>
              <a:rPr lang="es-CO" sz="2800" dirty="0" smtClean="0"/>
              <a:t>Confiabilidad</a:t>
            </a:r>
          </a:p>
          <a:p>
            <a:r>
              <a:rPr lang="es-CO" sz="2800" dirty="0" smtClean="0"/>
              <a:t>Control de producción</a:t>
            </a:r>
          </a:p>
          <a:p>
            <a:r>
              <a:rPr lang="es-CO" sz="2800" dirty="0" smtClean="0"/>
              <a:t>Análisis financieros</a:t>
            </a:r>
          </a:p>
          <a:p>
            <a:r>
              <a:rPr lang="es-CO" sz="2800" dirty="0" smtClean="0"/>
              <a:t>Tendencias a través del tiempo</a:t>
            </a:r>
          </a:p>
          <a:p>
            <a:r>
              <a:rPr lang="es-CO" sz="2800" dirty="0" smtClean="0"/>
              <a:t>Supervivencia</a:t>
            </a:r>
          </a:p>
          <a:p>
            <a:r>
              <a:rPr lang="es-CO" sz="2800" dirty="0" smtClean="0"/>
              <a:t>Probabilidad de que la vida útil de una batería falle antes de un año</a:t>
            </a:r>
            <a:endParaRPr lang="es-CO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2708921"/>
            <a:ext cx="4032448" cy="251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0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</TotalTime>
  <Words>506</Words>
  <Application>Microsoft Office PowerPoint</Application>
  <PresentationFormat>Panorámica</PresentationFormat>
  <Paragraphs>164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Cambria Math</vt:lpstr>
      <vt:lpstr>Retrospección</vt:lpstr>
      <vt:lpstr>ESTADÍSTICA BÁSICA</vt:lpstr>
      <vt:lpstr>Temas a ver en este curso:</vt:lpstr>
      <vt:lpstr>Bibliografía</vt:lpstr>
      <vt:lpstr>Fechas de los parciales EBX0401</vt:lpstr>
      <vt:lpstr>Fechas de los parciales EBX0418</vt:lpstr>
      <vt:lpstr>¿QUÉ ES LA ESTADÍSTICA? </vt:lpstr>
      <vt:lpstr>ESTADÍSTICA</vt:lpstr>
      <vt:lpstr>ESTADÍSTICA DESCRIPTIVA</vt:lpstr>
      <vt:lpstr>¿Por qué es importante la estadística?</vt:lpstr>
      <vt:lpstr>Presentación de PowerPoint</vt:lpstr>
      <vt:lpstr>DEFINICIONES</vt:lpstr>
      <vt:lpstr>Variable</vt:lpstr>
      <vt:lpstr>DEFINICIONES</vt:lpstr>
      <vt:lpstr>TIPOS DE VARIABLES</vt:lpstr>
      <vt:lpstr>VARIABLES CUALITATIVAS</vt:lpstr>
      <vt:lpstr>Variable cualitativa ordinal</vt:lpstr>
      <vt:lpstr>Variable cualitativa nominal</vt:lpstr>
      <vt:lpstr>Presentación de PowerPoint</vt:lpstr>
      <vt:lpstr>Presentación de PowerPoint</vt:lpstr>
      <vt:lpstr>SUMATORIA</vt:lpstr>
      <vt:lpstr>Que contiene el símbolo de sumatoria:</vt:lpstr>
      <vt:lpstr>Presentación de PowerPoint</vt:lpstr>
      <vt:lpstr>Siempre debe satisfacer que i&lt;n</vt:lpstr>
      <vt:lpstr>PROPIEDADES</vt:lpstr>
      <vt:lpstr>PROPIEDADES</vt:lpstr>
      <vt:lpstr>PROPIEDADES</vt:lpstr>
      <vt:lpstr>PROPIEDADES</vt:lpstr>
      <vt:lpstr>PROPIEDADES</vt:lpstr>
      <vt:lpstr>Presentación de PowerPoint</vt:lpstr>
      <vt:lpstr>PROPIEDADES</vt:lpstr>
      <vt:lpstr>Presentación de PowerPoint</vt:lpstr>
      <vt:lpstr>Igualdades que NO CUMPLEN las sumatorias</vt:lpstr>
      <vt:lpstr>Igualdades que NO CUMPLEN las sumatorias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curso</dc:title>
  <dc:creator>Samsung</dc:creator>
  <cp:lastModifiedBy>Samsung</cp:lastModifiedBy>
  <cp:revision>27</cp:revision>
  <dcterms:created xsi:type="dcterms:W3CDTF">2017-07-27T16:29:06Z</dcterms:created>
  <dcterms:modified xsi:type="dcterms:W3CDTF">2017-07-28T23:20:23Z</dcterms:modified>
</cp:coreProperties>
</file>