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obster"/>
      <p:regular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font" Target="fonts/Lobster-regular.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326be08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326be08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312b7d00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312b7d00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312b7d00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312b7d00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312b7d00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312b7d00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312b7d00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312b7d00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312b7d00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312b7d00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312b7d00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312b7d00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326be0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326be0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326be08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326be08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59625"/>
            <a:ext cx="5017500" cy="25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500"/>
              <a:t>Brute Forcing Using HYDRA via DVWA</a:t>
            </a:r>
            <a:endParaRPr b="1" sz="4500"/>
          </a:p>
        </p:txBody>
      </p:sp>
      <p:sp>
        <p:nvSpPr>
          <p:cNvPr id="135" name="Google Shape;135;p13"/>
          <p:cNvSpPr txBox="1"/>
          <p:nvPr>
            <p:ph idx="1" type="subTitle"/>
          </p:nvPr>
        </p:nvSpPr>
        <p:spPr>
          <a:xfrm>
            <a:off x="5083950" y="3157300"/>
            <a:ext cx="3470700" cy="16902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lang="en" sz="1500"/>
              <a:t>Alfonso, Joenelle Stephene </a:t>
            </a:r>
            <a:endParaRPr sz="1500"/>
          </a:p>
          <a:p>
            <a:pPr indent="0" lvl="0" marL="0" rtl="0" algn="r">
              <a:spcBef>
                <a:spcPts val="0"/>
              </a:spcBef>
              <a:spcAft>
                <a:spcPts val="0"/>
              </a:spcAft>
              <a:buNone/>
            </a:pPr>
            <a:r>
              <a:rPr lang="en" sz="1500"/>
              <a:t>Mondragon, Kent Yrvin </a:t>
            </a:r>
            <a:endParaRPr sz="1500"/>
          </a:p>
          <a:p>
            <a:pPr indent="0" lvl="0" marL="0" rtl="0" algn="r">
              <a:spcBef>
                <a:spcPts val="0"/>
              </a:spcBef>
              <a:spcAft>
                <a:spcPts val="0"/>
              </a:spcAft>
              <a:buNone/>
            </a:pPr>
            <a:r>
              <a:rPr lang="en" sz="1500"/>
              <a:t>Rico, Justroilon </a:t>
            </a:r>
            <a:endParaRPr sz="1500"/>
          </a:p>
          <a:p>
            <a:pPr indent="0" lvl="0" marL="0" rtl="0" algn="r">
              <a:spcBef>
                <a:spcPts val="0"/>
              </a:spcBef>
              <a:spcAft>
                <a:spcPts val="0"/>
              </a:spcAft>
              <a:buNone/>
            </a:pPr>
            <a:r>
              <a:rPr lang="en" sz="1500"/>
              <a:t>Timbol, John Adrian </a:t>
            </a:r>
            <a:endParaRPr sz="1500"/>
          </a:p>
          <a:p>
            <a:pPr indent="0" lvl="0" marL="0" rtl="0" algn="r">
              <a:spcBef>
                <a:spcPts val="0"/>
              </a:spcBef>
              <a:spcAft>
                <a:spcPts val="0"/>
              </a:spcAft>
              <a:buNone/>
            </a:pPr>
            <a:r>
              <a:rPr lang="en" sz="1500"/>
              <a:t>Villanueva Jr., Ronel </a:t>
            </a:r>
            <a:endParaRPr sz="1500"/>
          </a:p>
          <a:p>
            <a:pPr indent="0" lvl="0" marL="0" rtl="0" algn="r">
              <a:spcBef>
                <a:spcPts val="0"/>
              </a:spcBef>
              <a:spcAft>
                <a:spcPts val="0"/>
              </a:spcAft>
              <a:buNone/>
            </a:pPr>
            <a:r>
              <a:t/>
            </a:r>
            <a:endParaRPr/>
          </a:p>
          <a:p>
            <a:pPr indent="0" lvl="0" marL="0" rtl="0" algn="r">
              <a:spcBef>
                <a:spcPts val="0"/>
              </a:spcBef>
              <a:spcAft>
                <a:spcPts val="0"/>
              </a:spcAft>
              <a:buNone/>
            </a:pPr>
            <a:r>
              <a:rPr lang="en" sz="1600"/>
              <a:t>IT41S2</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1081225" y="463375"/>
            <a:ext cx="6929400" cy="430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000">
                <a:solidFill>
                  <a:srgbClr val="0000FF"/>
                </a:solidFill>
              </a:rPr>
              <a:t>/vulnerabilities/brute/:username=^USER^&amp;password=^PASS^&amp;Login=Login:F=Username and/or password incorrect.</a:t>
            </a:r>
            <a:endParaRPr b="1" sz="2000">
              <a:solidFill>
                <a:srgbClr val="0000FF"/>
              </a:solidFill>
            </a:endParaRPr>
          </a:p>
          <a:p>
            <a:pPr indent="457200" lvl="0" marL="0" rtl="0" algn="just">
              <a:spcBef>
                <a:spcPts val="1200"/>
              </a:spcBef>
              <a:spcAft>
                <a:spcPts val="0"/>
              </a:spcAft>
              <a:buNone/>
            </a:pPr>
            <a:r>
              <a:rPr lang="en" sz="1700"/>
              <a:t>Defines the login form parameters. The placeholders (^USER^ and ^PASS^) will be replaced with the actual username and passwords during the attack. The `:username`, `:password`, and `:Login` are placeholders for the form fields. The `F=Username and/or password incorrect.` is the failure message that Hydra will look for to determine if a login attempt was unsuccessful.</a:t>
            </a:r>
            <a:endParaRPr sz="1700"/>
          </a:p>
          <a:p>
            <a:pPr indent="0" lvl="0" marL="0" rtl="0" algn="just">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591450" y="1165050"/>
            <a:ext cx="7961100" cy="2813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latin typeface="Lobster"/>
                <a:ea typeface="Lobster"/>
                <a:cs typeface="Lobster"/>
                <a:sym typeface="Lobster"/>
              </a:rPr>
              <a:t>Description of the Software</a:t>
            </a:r>
            <a:endParaRPr sz="7000">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2973950" y="1126375"/>
            <a:ext cx="5624700" cy="35289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 sz="1700"/>
              <a:t>Kali Linux is a Debian-based open-source operating system designed for ethical hacking, penetration testing, and digital forensics. It includes a comprehensive set of pre-installed security tools, making it a preferred choice for cybersecurity professionals. The tools cover tasks such as information gathering, network scanning, exploitation, and password cracking. Regular updates ensure the tools' effectiveness in identifying and addressing security vulnerabilities. It is crucial to use Kali Linux responsibly by following ethical guidelines and obtaining proper authorization for security assessments.</a:t>
            </a:r>
            <a:endParaRPr sz="1700"/>
          </a:p>
        </p:txBody>
      </p:sp>
      <p:sp>
        <p:nvSpPr>
          <p:cNvPr id="146" name="Google Shape;146;p15"/>
          <p:cNvSpPr txBox="1"/>
          <p:nvPr/>
        </p:nvSpPr>
        <p:spPr>
          <a:xfrm>
            <a:off x="2957550" y="313675"/>
            <a:ext cx="5624700" cy="6951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000FF"/>
                </a:solidFill>
                <a:latin typeface="Lato"/>
                <a:ea typeface="Lato"/>
                <a:cs typeface="Lato"/>
                <a:sym typeface="Lato"/>
              </a:rPr>
              <a:t>Kali Linux</a:t>
            </a:r>
            <a:endParaRPr sz="4000">
              <a:solidFill>
                <a:srgbClr val="0000FF"/>
              </a:solidFill>
              <a:latin typeface="Lato"/>
              <a:ea typeface="Lato"/>
              <a:cs typeface="Lato"/>
              <a:sym typeface="Lato"/>
            </a:endParaRPr>
          </a:p>
        </p:txBody>
      </p:sp>
      <p:pic>
        <p:nvPicPr>
          <p:cNvPr id="147" name="Google Shape;147;p15"/>
          <p:cNvPicPr preferRelativeResize="0"/>
          <p:nvPr/>
        </p:nvPicPr>
        <p:blipFill>
          <a:blip r:embed="rId3">
            <a:alphaModFix/>
          </a:blip>
          <a:stretch>
            <a:fillRect/>
          </a:stretch>
        </p:blipFill>
        <p:spPr>
          <a:xfrm>
            <a:off x="195175" y="1799750"/>
            <a:ext cx="2652750" cy="20057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337675" y="1265400"/>
            <a:ext cx="5624700" cy="35289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 sz="2000"/>
              <a:t>Hydra, also known as THC-Hydra, is a popular open-source password-cracking tool. It supports various protocols for brute-force attacks, such as HTTP, HTTPS, FTP, SSH, Telnet, and others. Hydra is commonly used in ethical hacking and penetration testing to assess the security of systems by attempting to crack passwords through automated and systematic methods. </a:t>
            </a:r>
            <a:endParaRPr sz="2000"/>
          </a:p>
        </p:txBody>
      </p:sp>
      <p:sp>
        <p:nvSpPr>
          <p:cNvPr id="153" name="Google Shape;153;p16"/>
          <p:cNvSpPr txBox="1"/>
          <p:nvPr/>
        </p:nvSpPr>
        <p:spPr>
          <a:xfrm>
            <a:off x="337675" y="335050"/>
            <a:ext cx="5624700" cy="6951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000FF"/>
                </a:solidFill>
                <a:latin typeface="Lato"/>
                <a:ea typeface="Lato"/>
                <a:cs typeface="Lato"/>
                <a:sym typeface="Lato"/>
              </a:rPr>
              <a:t>HYDRA (KALI) </a:t>
            </a:r>
            <a:endParaRPr sz="4000">
              <a:solidFill>
                <a:srgbClr val="0000FF"/>
              </a:solidFill>
              <a:latin typeface="Lato"/>
              <a:ea typeface="Lato"/>
              <a:cs typeface="Lato"/>
              <a:sym typeface="Lato"/>
            </a:endParaRPr>
          </a:p>
        </p:txBody>
      </p:sp>
      <p:pic>
        <p:nvPicPr>
          <p:cNvPr id="154" name="Google Shape;154;p16"/>
          <p:cNvPicPr preferRelativeResize="0"/>
          <p:nvPr/>
        </p:nvPicPr>
        <p:blipFill>
          <a:blip r:embed="rId3">
            <a:alphaModFix/>
          </a:blip>
          <a:stretch>
            <a:fillRect/>
          </a:stretch>
        </p:blipFill>
        <p:spPr>
          <a:xfrm>
            <a:off x="6379525" y="1505864"/>
            <a:ext cx="2473050" cy="253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2957550" y="1297450"/>
            <a:ext cx="5624700" cy="35289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 sz="1700"/>
              <a:t>DVWA is a deliberately insecure web application designed for educational and testing purposes. It provides a vulnerable environment where security professionals, ethical hackers, and students can practice and enhance their skills in a legal and controlled manner. DVWA contains multiple security vulnerabilities, including those related to SQL injection, cross-site scripting, and brute force attacks, allowing users to learn about common web application security issues and how to mitigate them.</a:t>
            </a:r>
            <a:endParaRPr sz="1700"/>
          </a:p>
        </p:txBody>
      </p:sp>
      <p:sp>
        <p:nvSpPr>
          <p:cNvPr id="160" name="Google Shape;160;p17"/>
          <p:cNvSpPr txBox="1"/>
          <p:nvPr/>
        </p:nvSpPr>
        <p:spPr>
          <a:xfrm>
            <a:off x="2957550" y="313675"/>
            <a:ext cx="5624700" cy="8877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rgbClr val="0000FF"/>
                </a:solidFill>
                <a:latin typeface="Lato"/>
                <a:ea typeface="Lato"/>
                <a:cs typeface="Lato"/>
                <a:sym typeface="Lato"/>
              </a:rPr>
              <a:t>DVWA - Damn Vulnerable Web Application</a:t>
            </a:r>
            <a:endParaRPr sz="3100">
              <a:solidFill>
                <a:srgbClr val="0000FF"/>
              </a:solidFill>
              <a:latin typeface="Lato"/>
              <a:ea typeface="Lato"/>
              <a:cs typeface="Lato"/>
              <a:sym typeface="Lato"/>
            </a:endParaRPr>
          </a:p>
        </p:txBody>
      </p:sp>
      <p:pic>
        <p:nvPicPr>
          <p:cNvPr id="161" name="Google Shape;161;p17"/>
          <p:cNvPicPr preferRelativeResize="0"/>
          <p:nvPr/>
        </p:nvPicPr>
        <p:blipFill>
          <a:blip r:embed="rId3">
            <a:alphaModFix/>
          </a:blip>
          <a:stretch>
            <a:fillRect/>
          </a:stretch>
        </p:blipFill>
        <p:spPr>
          <a:xfrm>
            <a:off x="172675" y="1760950"/>
            <a:ext cx="2784875" cy="157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591450" y="1165050"/>
            <a:ext cx="7961100" cy="28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300">
                <a:latin typeface="Lobster"/>
                <a:ea typeface="Lobster"/>
                <a:cs typeface="Lobster"/>
                <a:sym typeface="Lobster"/>
              </a:rPr>
              <a:t>INSTALLATION OF PREREQUISITE PACKAGES AND SOFTWARES</a:t>
            </a:r>
            <a:endParaRPr sz="5300">
              <a:latin typeface="Lobster"/>
              <a:ea typeface="Lobster"/>
              <a:cs typeface="Lobster"/>
              <a:sym typeface="Lobs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1081225" y="463375"/>
            <a:ext cx="6929400" cy="4309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2000"/>
              <a:t> </a:t>
            </a:r>
            <a:r>
              <a:rPr b="1" lang="en" sz="2000">
                <a:solidFill>
                  <a:srgbClr val="0000FF"/>
                </a:solidFill>
              </a:rPr>
              <a:t>Sudo apt install docker.i</a:t>
            </a:r>
            <a:r>
              <a:rPr b="1" lang="en" sz="2000">
                <a:solidFill>
                  <a:srgbClr val="0000FF"/>
                </a:solidFill>
              </a:rPr>
              <a:t>o</a:t>
            </a:r>
            <a:r>
              <a:rPr b="1" lang="en">
                <a:solidFill>
                  <a:srgbClr val="0000FF"/>
                </a:solidFill>
              </a:rPr>
              <a:t> </a:t>
            </a:r>
            <a:endParaRPr b="1">
              <a:solidFill>
                <a:srgbClr val="0000FF"/>
              </a:solidFill>
            </a:endParaRPr>
          </a:p>
          <a:p>
            <a:pPr indent="457200" lvl="0" marL="0" rtl="0" algn="just">
              <a:spcBef>
                <a:spcPts val="1200"/>
              </a:spcBef>
              <a:spcAft>
                <a:spcPts val="0"/>
              </a:spcAft>
              <a:buNone/>
            </a:pPr>
            <a:r>
              <a:rPr lang="en"/>
              <a:t>The command "sudo apt install docker.io" is used in a Linux environment, particularly on Debian-based systems like Ubuntu, to install the Docker software package.</a:t>
            </a:r>
            <a:endParaRPr/>
          </a:p>
          <a:p>
            <a:pPr indent="0" lvl="0" marL="0" rtl="0" algn="just">
              <a:spcBef>
                <a:spcPts val="1200"/>
              </a:spcBef>
              <a:spcAft>
                <a:spcPts val="0"/>
              </a:spcAft>
              <a:buNone/>
            </a:pPr>
            <a:r>
              <a:rPr lang="en"/>
              <a:t>When you run "sudo apt install docker.io," you are essentially asking the system to use the package manager to install the Docker software on your machine. After running this command and completing the installation process, you should have Docker installed and ready to use on your system.</a:t>
            </a:r>
            <a:endParaRPr/>
          </a:p>
          <a:p>
            <a:pPr indent="0" lvl="0" marL="0" rtl="0" algn="just">
              <a:spcBef>
                <a:spcPts val="1200"/>
              </a:spcBef>
              <a:spcAft>
                <a:spcPts val="0"/>
              </a:spcAft>
              <a:buNone/>
            </a:pPr>
            <a:r>
              <a:rPr b="1" lang="en" sz="2000">
                <a:solidFill>
                  <a:srgbClr val="0000FF"/>
                </a:solidFill>
              </a:rPr>
              <a:t>Sudo apt install podman-docker</a:t>
            </a:r>
            <a:endParaRPr b="1" sz="2000">
              <a:solidFill>
                <a:srgbClr val="0000FF"/>
              </a:solidFill>
            </a:endParaRPr>
          </a:p>
          <a:p>
            <a:pPr indent="457200" lvl="0" marL="0" rtl="0" algn="just">
              <a:spcBef>
                <a:spcPts val="1200"/>
              </a:spcBef>
              <a:spcAft>
                <a:spcPts val="0"/>
              </a:spcAft>
              <a:buNone/>
            </a:pPr>
            <a:r>
              <a:rPr lang="en"/>
              <a:t>The command "sudo apt install podman" is used to install the Podman container management tool on a Debian-based Linux system, such as Ubuntu.</a:t>
            </a:r>
            <a:endParaRPr/>
          </a:p>
          <a:p>
            <a:pPr indent="0" lvl="0" marL="0" rtl="0" algn="just">
              <a:spcBef>
                <a:spcPts val="1200"/>
              </a:spcBef>
              <a:spcAft>
                <a:spcPts val="1200"/>
              </a:spcAft>
              <a:buNone/>
            </a:pPr>
            <a:r>
              <a:rPr lang="en"/>
              <a:t>When you run "sudo apt install podman," you are instructing the system to use the package manager to install the Podman software on your machine. After running this command and completing the installation process, you should have Podman installed and ready to use on your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081225" y="463375"/>
            <a:ext cx="6929400" cy="430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solidFill>
                  <a:srgbClr val="0000FF"/>
                </a:solidFill>
              </a:rPr>
              <a:t> </a:t>
            </a:r>
            <a:r>
              <a:rPr b="1" lang="en" sz="1900">
                <a:solidFill>
                  <a:srgbClr val="0000FF"/>
                </a:solidFill>
              </a:rPr>
              <a:t>sudo nano /etc/containers/registries.conf.d/shortnames.conf</a:t>
            </a:r>
            <a:r>
              <a:rPr b="1" lang="en" sz="1200">
                <a:solidFill>
                  <a:srgbClr val="0000FF"/>
                </a:solidFill>
              </a:rPr>
              <a:t> </a:t>
            </a:r>
            <a:endParaRPr b="1" sz="1200">
              <a:solidFill>
                <a:srgbClr val="0000FF"/>
              </a:solidFill>
            </a:endParaRPr>
          </a:p>
          <a:p>
            <a:pPr indent="457200" lvl="0" marL="0" rtl="0" algn="just">
              <a:spcBef>
                <a:spcPts val="1200"/>
              </a:spcBef>
              <a:spcAft>
                <a:spcPts val="0"/>
              </a:spcAft>
              <a:buNone/>
            </a:pPr>
            <a:r>
              <a:rPr lang="en"/>
              <a:t>This configuration file is commonly used in containerization environments, such as Docker or Podman, to define short aliases or nicknames for container image registries. The modification of this file allows users to create convenient shorthand references for container image locations, streamlining the process of pulling and working with containerized applications.</a:t>
            </a:r>
            <a:endParaRPr/>
          </a:p>
          <a:p>
            <a:pPr indent="0" lvl="0" marL="0" rtl="0" algn="just">
              <a:spcBef>
                <a:spcPts val="1200"/>
              </a:spcBef>
              <a:spcAft>
                <a:spcPts val="0"/>
              </a:spcAft>
              <a:buNone/>
            </a:pPr>
            <a:r>
              <a:rPr b="1" lang="en" sz="1900">
                <a:solidFill>
                  <a:srgbClr val="0000FF"/>
                </a:solidFill>
              </a:rPr>
              <a:t>docker pull vulnerabilities/web-dwa</a:t>
            </a:r>
            <a:endParaRPr b="1" sz="1900">
              <a:solidFill>
                <a:srgbClr val="0000FF"/>
              </a:solidFill>
            </a:endParaRPr>
          </a:p>
          <a:p>
            <a:pPr indent="457200" lvl="0" marL="0" rtl="0" algn="just">
              <a:spcBef>
                <a:spcPts val="1200"/>
              </a:spcBef>
              <a:spcAft>
                <a:spcPts val="1200"/>
              </a:spcAft>
              <a:buNone/>
            </a:pPr>
            <a:r>
              <a:rPr lang="en"/>
              <a:t>The command "docker pull vulnerabilities/web-dwa" initiated the process of downloading a Docker container image named "web-dwa" from the Docker Hub or another specified container registry. This command is part of the Docker containerization platform and is used to fetch the specified container image, which likely contains a web application or service. The "docker pull" command is essential for obtaining pre-built containerized applications, and in this case, it retrieves the "web-dwa" image, making it locally available on the user's system for deployment or further customization.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1081225" y="463375"/>
            <a:ext cx="6929400" cy="430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solidFill>
                  <a:srgbClr val="0000FF"/>
                </a:solidFill>
              </a:rPr>
              <a:t> sudo nano /etc/containers/registries.conf.d/shortnames.conf</a:t>
            </a:r>
            <a:r>
              <a:rPr b="1" lang="en" sz="1200">
                <a:solidFill>
                  <a:srgbClr val="0000FF"/>
                </a:solidFill>
              </a:rPr>
              <a:t> </a:t>
            </a:r>
            <a:endParaRPr b="1" sz="1200">
              <a:solidFill>
                <a:srgbClr val="0000FF"/>
              </a:solidFill>
            </a:endParaRPr>
          </a:p>
          <a:p>
            <a:pPr indent="457200" lvl="0" marL="0" rtl="0" algn="just">
              <a:spcBef>
                <a:spcPts val="1200"/>
              </a:spcBef>
              <a:spcAft>
                <a:spcPts val="0"/>
              </a:spcAft>
              <a:buNone/>
            </a:pPr>
            <a:r>
              <a:rPr lang="en" sz="1400"/>
              <a:t>The command "docker run --rm -it -p 80:80 vulnerables/web-dvwa" executed a Docker container based on the "vulnerables/web-dvwa" image. The "docker run" command starts a new container instance, and the options "--rm" automatically removes the container once it exits, "-it" enables an interactive terminal for user interaction, and "-p 80:80" maps port 80 on the host system to port 80 on the container, allowing access to the web service within the container. The "vulnerables/web-dvwa" image likely contains Damn Vulnerable Web Application (DVWA), a deliberately insecure web application designed for security testing and educational purposes. By running this command, a user can launch the DVWA application in an interactive mode, making it accessible on the host machine at port 80 for testing and learning about web application security vulnerabilities.</a:t>
            </a:r>
            <a:endParaRPr sz="1400"/>
          </a:p>
          <a:p>
            <a:pPr indent="0" lvl="0" marL="0" rtl="0" algn="just">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