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74" r:id="rId3"/>
    <p:sldId id="275" r:id="rId4"/>
    <p:sldId id="279" r:id="rId5"/>
    <p:sldId id="285" r:id="rId6"/>
    <p:sldId id="288" r:id="rId7"/>
    <p:sldId id="290" r:id="rId8"/>
    <p:sldId id="273" r:id="rId9"/>
    <p:sldId id="284" r:id="rId10"/>
    <p:sldId id="27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100A010-AB33-9948-A953-76A0C9EACA88}">
          <p14:sldIdLst>
            <p14:sldId id="257"/>
            <p14:sldId id="274"/>
            <p14:sldId id="275"/>
            <p14:sldId id="279"/>
            <p14:sldId id="285"/>
            <p14:sldId id="288"/>
          </p14:sldIdLst>
        </p14:section>
        <p14:section name="WIP" id="{2DC55BC4-D09A-417F-9C2B-722B9909C518}">
          <p14:sldIdLst>
            <p14:sldId id="290"/>
          </p14:sldIdLst>
        </p14:section>
        <p14:section name="Additional Figures" id="{1D8E9547-27CD-1B48-AC73-F9AA48AB963B}">
          <p14:sldIdLst>
            <p14:sldId id="273"/>
            <p14:sldId id="284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Truong" initials="JT" lastIdx="1" clrIdx="0">
    <p:extLst>
      <p:ext uri="{19B8F6BF-5375-455C-9EA6-DF929625EA0E}">
        <p15:presenceInfo xmlns:p15="http://schemas.microsoft.com/office/powerpoint/2012/main" userId="17344bbbbee9c75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03" autoAdjust="0"/>
    <p:restoredTop sz="83580" autoAdjust="0"/>
  </p:normalViewPr>
  <p:slideViewPr>
    <p:cSldViewPr snapToGrid="0" snapToObjects="1" showGuides="1">
      <p:cViewPr>
        <p:scale>
          <a:sx n="100" d="100"/>
          <a:sy n="100" d="100"/>
        </p:scale>
        <p:origin x="120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0239D73C-AF14-7643-8BC7-209F4FB10DDF}" type="datetimeFigureOut">
              <a:rPr lang="en-US" smtClean="0"/>
              <a:pPr/>
              <a:t>6/4/2020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52A25F9-16D3-E64A-8639-7B020C319E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73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A25F9-16D3-E64A-8639-7B020C319E7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585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A25F9-16D3-E64A-8639-7B020C319E7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213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A25F9-16D3-E64A-8639-7B020C319E7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241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A25F9-16D3-E64A-8639-7B020C319E7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164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A25F9-16D3-E64A-8639-7B020C319E7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582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2800" b="0" i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Sub-topic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8" name="Picture 7" descr="University at Buffalo, The State University of New York logo">
            <a:extLst>
              <a:ext uri="{FF2B5EF4-FFF2-40B4-BE49-F238E27FC236}">
                <a16:creationId xmlns:a16="http://schemas.microsoft.com/office/drawing/2014/main" id="{9C7DE7FF-FD86-434E-91D5-DF1AA23EE75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0400" y="6041226"/>
            <a:ext cx="4800600" cy="35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41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hree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CAA554F-B37C-9E47-B5E4-82235D4EC6C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114631" y="934720"/>
            <a:ext cx="7077369" cy="306467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F5FDDA2-E7AF-294B-ACDF-BDB5997277BC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5114631" y="3998296"/>
            <a:ext cx="360252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2499D1A-BF4E-8444-BF94-86863CA11648}"/>
              </a:ext>
            </a:extLst>
          </p:cNvPr>
          <p:cNvSpPr>
            <a:spLocks noGrp="1" noChangeAspect="1"/>
          </p:cNvSpPr>
          <p:nvPr>
            <p:ph type="pic" idx="15"/>
          </p:nvPr>
        </p:nvSpPr>
        <p:spPr>
          <a:xfrm>
            <a:off x="8701089" y="3998296"/>
            <a:ext cx="349091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F90DAFF-101D-E948-A7EE-D57686CEB2D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851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947F2-B572-1341-97A2-03F799FC1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21EA68-2B0A-7648-9710-0081FFDD7D68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0" y="927100"/>
            <a:ext cx="12192000" cy="5930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C2F5B-0BEC-1B48-AF19-F70CBF88DDD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458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7B782143-2792-E14B-AE51-0FFA9028EB8A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5161935" y="1976285"/>
            <a:ext cx="6325152" cy="39673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  <a:p>
            <a:r>
              <a:rPr lang="en-US" dirty="0"/>
              <a:t>Drag chart to placeholder or click icon to add chart</a:t>
            </a:r>
          </a:p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FBFC18-7AE9-1C44-9039-61F804A6140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49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ln>
            <a:noFill/>
          </a:ln>
        </p:spPr>
        <p:txBody>
          <a:bodyPr lIns="0">
            <a:noAutofit/>
          </a:bodyPr>
          <a:lstStyle>
            <a:lvl1pPr marL="0" indent="0" algn="l">
              <a:buNone/>
              <a:defRPr sz="2800" b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Section title</a:t>
            </a:r>
          </a:p>
        </p:txBody>
      </p:sp>
      <p:pic>
        <p:nvPicPr>
          <p:cNvPr id="7" name="Picture 6" descr="University at Buffalo, The State University of New York logo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5600" y="321146"/>
            <a:ext cx="4800600" cy="35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21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210077"/>
            <a:ext cx="6951472" cy="5909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695147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420E5-CF10-E744-8836-DA131F3DFE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402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695147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51F46-BA21-2546-AE85-93B56EC061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19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2B2E-D090-724F-8681-FBE0CDA2F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59530-982F-0F4F-B296-9DB2F44D80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6928" y="2185416"/>
            <a:ext cx="4500372" cy="39486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367C6-4AC8-9C47-BDFA-A5613CF90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0200" y="2185416"/>
            <a:ext cx="4498848" cy="395020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A3F1F-FF47-0844-82BA-F475FCD0AA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462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5C5C1-32E2-374C-809B-D54BEC11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</p:spPr>
        <p:txBody>
          <a:bodyPr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8817A-73B4-F340-8D0E-FB813E55F79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66928" y="2185416"/>
            <a:ext cx="5138928" cy="393192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126641-0094-3D49-865E-3DB9ECAC4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6928" y="2593340"/>
            <a:ext cx="5140515" cy="3535744"/>
          </a:xfrm>
        </p:spPr>
        <p:txBody>
          <a:bodyPr/>
          <a:lstStyle>
            <a:lvl1pPr marL="2857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E11705-25F9-194A-9D2F-C9FEEA3A574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185416"/>
            <a:ext cx="5138928" cy="394980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978716-6004-6344-B5D2-C780B062C9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90800"/>
            <a:ext cx="5138928" cy="3538728"/>
          </a:xfrm>
        </p:spPr>
        <p:txBody>
          <a:bodyPr/>
          <a:lstStyle>
            <a:lvl1pPr marL="2857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A91F9-8796-3D42-B75E-9C7F7D9B73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44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2439-3BDA-DB47-AA02-5590274D4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A2EBF7-C6C5-4541-B47E-7FB413A3DF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53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13847-6053-FF4A-A422-D886A866F5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0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C6EF38F-8DF7-3941-B22C-502232E4CB0B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098566" y="927100"/>
            <a:ext cx="7093434" cy="5930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C17C1-D75E-7F4A-895D-15D9E2D1D38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16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1614BA-85C5-BA49-A402-F7BCCCDB2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215198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66ADF-AEA5-DC4B-841D-168372B89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28" y="1125416"/>
            <a:ext cx="10515600" cy="5028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4790E-48FE-324B-A4AD-34E3A7792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74280" y="631977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97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50" r:id="rId3"/>
    <p:sldLayoutId id="2147483664" r:id="rId4"/>
    <p:sldLayoutId id="2147483652" r:id="rId5"/>
    <p:sldLayoutId id="2147483653" r:id="rId6"/>
    <p:sldLayoutId id="2147483654" r:id="rId7"/>
    <p:sldLayoutId id="2147483655" r:id="rId8"/>
    <p:sldLayoutId id="2147483665" r:id="rId9"/>
    <p:sldLayoutId id="2147483666" r:id="rId10"/>
    <p:sldLayoutId id="2147483660" r:id="rId11"/>
    <p:sldLayoutId id="2147483667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bg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380.png"/><Relationship Id="rId4" Type="http://schemas.openxmlformats.org/officeDocument/2006/relationships/image" Target="../media/image37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1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11" Type="http://schemas.openxmlformats.org/officeDocument/2006/relationships/image" Target="../media/image39.png"/><Relationship Id="rId5" Type="http://schemas.openxmlformats.org/officeDocument/2006/relationships/image" Target="../media/image34.png"/><Relationship Id="rId10" Type="http://schemas.openxmlformats.org/officeDocument/2006/relationships/image" Target="../media/image38.png"/><Relationship Id="rId4" Type="http://schemas.openxmlformats.org/officeDocument/2006/relationships/image" Target="../media/image33.png"/><Relationship Id="rId9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2.png"/><Relationship Id="rId10" Type="http://schemas.openxmlformats.org/officeDocument/2006/relationships/image" Target="../media/image48.png"/><Relationship Id="rId4" Type="http://schemas.openxmlformats.org/officeDocument/2006/relationships/image" Target="../media/image32.png"/><Relationship Id="rId9" Type="http://schemas.openxmlformats.org/officeDocument/2006/relationships/image" Target="../media/image4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1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11" Type="http://schemas.openxmlformats.org/officeDocument/2006/relationships/image" Target="../media/image39.png"/><Relationship Id="rId5" Type="http://schemas.openxmlformats.org/officeDocument/2006/relationships/image" Target="../media/image34.png"/><Relationship Id="rId10" Type="http://schemas.openxmlformats.org/officeDocument/2006/relationships/image" Target="../media/image38.png"/><Relationship Id="rId4" Type="http://schemas.openxmlformats.org/officeDocument/2006/relationships/image" Target="../media/image33.png"/><Relationship Id="rId9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esentation Title">
            <a:extLst>
              <a:ext uri="{FF2B5EF4-FFF2-40B4-BE49-F238E27FC236}">
                <a16:creationId xmlns:a16="http://schemas.microsoft.com/office/drawing/2014/main" id="{1089AC9A-5D7D-5A4C-8605-7607252D4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367" y="1490472"/>
            <a:ext cx="6638545" cy="2386584"/>
          </a:xfrm>
        </p:spPr>
        <p:txBody>
          <a:bodyPr/>
          <a:lstStyle/>
          <a:p>
            <a:r>
              <a:rPr lang="en-US" dirty="0"/>
              <a:t>Two-Qubit CAVITY COUPLING</a:t>
            </a:r>
          </a:p>
        </p:txBody>
      </p:sp>
      <p:sp>
        <p:nvSpPr>
          <p:cNvPr id="7" name="Sub-topic">
            <a:extLst>
              <a:ext uri="{FF2B5EF4-FFF2-40B4-BE49-F238E27FC236}">
                <a16:creationId xmlns:a16="http://schemas.microsoft.com/office/drawing/2014/main" id="{9C71998B-4791-F94C-B599-D1D7674364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Effective Hamiltonian</a:t>
            </a:r>
          </a:p>
        </p:txBody>
      </p:sp>
    </p:spTree>
    <p:extLst>
      <p:ext uri="{BB962C8B-B14F-4D97-AF65-F5344CB8AC3E}">
        <p14:creationId xmlns:p14="http://schemas.microsoft.com/office/powerpoint/2010/main" val="407818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Order SW Noise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1040451"/>
                <a:ext cx="2960043" cy="7705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m:rPr>
                          <m:aln/>
                        </m:rP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r>
                  <a:rPr lang="en-US" sz="2000" dirty="0"/>
                  <a:t/>
                </a:r>
                <a:br>
                  <a:rPr lang="en-US" sz="2000" dirty="0"/>
                </a:b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40451"/>
                <a:ext cx="2960043" cy="7705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9337" y="2505071"/>
                <a:ext cx="11861837" cy="37617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rad>
                                <m:d>
                                  <m:d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rad>
                                <m:d>
                                  <m:d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f>
                                  <m:f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11</m:t>
                                            </m:r>
                                          </m:sub>
                                        </m:s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22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11</m:t>
                                            </m:r>
                                          </m:sub>
                                        </m:s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22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rad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rad>
                                <m:d>
                                  <m:d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200" i="1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rad>
                                <m:d>
                                  <m:d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rad>
                                <m:d>
                                  <m:d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f>
                                  <m:f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11</m:t>
                                            </m:r>
                                          </m:sub>
                                        </m:s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22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11</m:t>
                                            </m:r>
                                          </m:sub>
                                        </m:s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22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11</m:t>
                                            </m:r>
                                          </m:sub>
                                        </m:s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22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rad>
                                <m:d>
                                  <m:d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rad>
                                <m:d>
                                  <m:d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11</m:t>
                                            </m:r>
                                          </m:sub>
                                        </m:s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22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:r>
                  <a:rPr lang="en-US" dirty="0"/>
                  <a:t/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rad>
                                <m:d>
                                  <m:d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rad>
                                <m:d>
                                  <m:d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11</m:t>
                                            </m:r>
                                          </m:sub>
                                        </m:s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22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rad>
                                <m:d>
                                  <m:d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rad>
                                <m:d>
                                  <m:d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f>
                                  <m:f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11</m:t>
                                            </m:r>
                                          </m:sub>
                                        </m:s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22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11</m:t>
                                            </m:r>
                                          </m:sub>
                                        </m:s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22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11</m:t>
                                            </m:r>
                                          </m:sub>
                                        </m:s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22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rad>
                                <m:d>
                                  <m:d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rad>
                                <m:d>
                                  <m:d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11</m:t>
                                            </m:r>
                                          </m:sub>
                                        </m:s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22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rad>
                                <m:d>
                                  <m:d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rad>
                                <m:d>
                                  <m:d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f>
                                  <m:f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11</m:t>
                                            </m:r>
                                          </m:sub>
                                        </m:s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22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37" y="2505071"/>
                <a:ext cx="11861837" cy="37617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399979" y="1040451"/>
                <a:ext cx="1637179" cy="6685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aln/>
                        </m:rP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𝑛𝑖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979" y="1040451"/>
                <a:ext cx="1637179" cy="6685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0642746" y="1107408"/>
                <a:ext cx="1462708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−0</m:t>
                          </m:r>
                        </m:e>
                      </m:d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00</m:t>
                          </m:r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01</m:t>
                          </m:r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|10⟩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|11⟩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2746" y="1107408"/>
                <a:ext cx="1462708" cy="1200329"/>
              </a:xfrm>
              <a:prstGeom prst="rect">
                <a:avLst/>
              </a:prstGeom>
              <a:blipFill>
                <a:blip r:embed="rId6"/>
                <a:stretch>
                  <a:fillRect b="-3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105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Hamiltonian without Noise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56479" y="1008508"/>
                <a:ext cx="10410478" cy="12600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=ℏ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b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begChr m:val="|"/>
                              <m:endChr m:val="⟩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|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e>
                          </m:d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p>
                            </m:e>
                          </m:d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479" y="1008508"/>
                <a:ext cx="10410478" cy="12600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566928" y="2553005"/>
            <a:ext cx="11145230" cy="3950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120515" y="6152147"/>
            <a:ext cx="100102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200726" y="4884821"/>
            <a:ext cx="172452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406263" y="4876800"/>
            <a:ext cx="172452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925252" y="4219074"/>
            <a:ext cx="172452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681737" y="4219074"/>
            <a:ext cx="172452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263389" y="4467727"/>
            <a:ext cx="172452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200726" y="2935705"/>
            <a:ext cx="34490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693769" y="2943726"/>
            <a:ext cx="34490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263389" y="2775284"/>
            <a:ext cx="172452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128538" y="5280628"/>
                <a:ext cx="331950" cy="29924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538" y="5280628"/>
                <a:ext cx="331950" cy="299249"/>
              </a:xfrm>
              <a:prstGeom prst="rect">
                <a:avLst/>
              </a:prstGeom>
              <a:blipFill>
                <a:blip r:embed="rId4"/>
                <a:stretch>
                  <a:fillRect l="-9091" r="-10909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/>
          <p:nvPr/>
        </p:nvCxnSpPr>
        <p:spPr>
          <a:xfrm>
            <a:off x="1522190" y="4900863"/>
            <a:ext cx="0" cy="12512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863551" y="5280628"/>
                <a:ext cx="33195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551" y="5280628"/>
                <a:ext cx="331950" cy="276999"/>
              </a:xfrm>
              <a:prstGeom prst="rect">
                <a:avLst/>
              </a:prstGeom>
              <a:blipFill>
                <a:blip r:embed="rId5"/>
                <a:stretch>
                  <a:fillRect l="-740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>
          <a:xfrm>
            <a:off x="3195501" y="4219074"/>
            <a:ext cx="0" cy="19330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952817" y="5171438"/>
                <a:ext cx="33195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817" y="5171438"/>
                <a:ext cx="331950" cy="276999"/>
              </a:xfrm>
              <a:prstGeom prst="rect">
                <a:avLst/>
              </a:prstGeom>
              <a:blipFill>
                <a:blip r:embed="rId6"/>
                <a:stretch>
                  <a:fillRect l="-18519" r="-481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/>
          <p:nvPr/>
        </p:nvCxnSpPr>
        <p:spPr>
          <a:xfrm>
            <a:off x="6407929" y="4504761"/>
            <a:ext cx="0" cy="16473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064368" y="2799347"/>
            <a:ext cx="3689684" cy="3481137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521074" y="2799347"/>
            <a:ext cx="3802220" cy="3481137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316643" y="620811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 Qubit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942033" y="620811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 Qubit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725702" y="617875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Cavity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6987915" y="4219074"/>
            <a:ext cx="798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987915" y="4467727"/>
            <a:ext cx="24303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987915" y="4884821"/>
            <a:ext cx="251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7079744" y="4537775"/>
                <a:ext cx="331950" cy="299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744" y="4537775"/>
                <a:ext cx="331950" cy="299249"/>
              </a:xfrm>
              <a:prstGeom prst="rect">
                <a:avLst/>
              </a:prstGeom>
              <a:blipFill>
                <a:blip r:embed="rId7"/>
                <a:stretch>
                  <a:fillRect l="-7273" r="-363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7079744" y="4200891"/>
                <a:ext cx="33195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744" y="4200891"/>
                <a:ext cx="331950" cy="276999"/>
              </a:xfrm>
              <a:prstGeom prst="rect">
                <a:avLst/>
              </a:prstGeom>
              <a:blipFill>
                <a:blip r:embed="rId8"/>
                <a:stretch>
                  <a:fillRect l="-7273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10793366" y="2972739"/>
                <a:ext cx="4735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3366" y="2972739"/>
                <a:ext cx="473591" cy="276999"/>
              </a:xfrm>
              <a:prstGeom prst="rect">
                <a:avLst/>
              </a:prstGeom>
              <a:blipFill>
                <a:blip r:embed="rId9"/>
                <a:stretch>
                  <a:fillRect r="-3896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9068840" y="3912134"/>
                <a:ext cx="4735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840" y="3912134"/>
                <a:ext cx="473591" cy="276999"/>
              </a:xfrm>
              <a:prstGeom prst="rect">
                <a:avLst/>
              </a:prstGeom>
              <a:blipFill>
                <a:blip r:embed="rId10"/>
                <a:stretch>
                  <a:fillRect r="-3896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10774168" y="4547087"/>
                <a:ext cx="4735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4168" y="4547087"/>
                <a:ext cx="473591" cy="276999"/>
              </a:xfrm>
              <a:prstGeom prst="rect">
                <a:avLst/>
              </a:prstGeom>
              <a:blipFill>
                <a:blip r:embed="rId11"/>
                <a:stretch>
                  <a:fillRect r="-3846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10774167" y="5844436"/>
                <a:ext cx="4735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4167" y="5844436"/>
                <a:ext cx="473591" cy="276999"/>
              </a:xfrm>
              <a:prstGeom prst="rect">
                <a:avLst/>
              </a:prstGeom>
              <a:blipFill>
                <a:blip r:embed="rId12"/>
                <a:stretch>
                  <a:fillRect r="-3846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5254325" y="4161419"/>
                <a:ext cx="4605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325" y="4161419"/>
                <a:ext cx="460511" cy="276999"/>
              </a:xfrm>
              <a:prstGeom prst="rect">
                <a:avLst/>
              </a:prstGeom>
              <a:blipFill>
                <a:blip r:embed="rId13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5254325" y="2813676"/>
                <a:ext cx="8644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325" y="2813676"/>
                <a:ext cx="864467" cy="276999"/>
              </a:xfrm>
              <a:prstGeom prst="rect">
                <a:avLst/>
              </a:prstGeom>
              <a:blipFill>
                <a:blip r:embed="rId14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5254325" y="5838115"/>
                <a:ext cx="8644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325" y="5838115"/>
                <a:ext cx="864467" cy="276999"/>
              </a:xfrm>
              <a:prstGeom prst="rect">
                <a:avLst/>
              </a:prstGeom>
              <a:blipFill>
                <a:blip r:embed="rId15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4204711" y="3912134"/>
                <a:ext cx="4537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711" y="3912134"/>
                <a:ext cx="453779" cy="276999"/>
              </a:xfrm>
              <a:prstGeom prst="rect">
                <a:avLst/>
              </a:prstGeom>
              <a:blipFill>
                <a:blip r:embed="rId16"/>
                <a:stretch>
                  <a:fillRect r="-270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4176187" y="2972739"/>
                <a:ext cx="4537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187" y="2972739"/>
                <a:ext cx="453779" cy="276999"/>
              </a:xfrm>
              <a:prstGeom prst="rect">
                <a:avLst/>
              </a:prstGeom>
              <a:blipFill>
                <a:blip r:embed="rId17"/>
                <a:stretch>
                  <a:fillRect r="-2667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2402134" y="4547087"/>
                <a:ext cx="4537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134" y="4547087"/>
                <a:ext cx="453779" cy="276999"/>
              </a:xfrm>
              <a:prstGeom prst="rect">
                <a:avLst/>
              </a:prstGeom>
              <a:blipFill>
                <a:blip r:embed="rId18"/>
                <a:stretch>
                  <a:fillRect r="-4054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2368380" y="5844436"/>
                <a:ext cx="4537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8380" y="5844436"/>
                <a:ext cx="453779" cy="276999"/>
              </a:xfrm>
              <a:prstGeom prst="rect">
                <a:avLst/>
              </a:prstGeom>
              <a:blipFill>
                <a:blip r:embed="rId19"/>
                <a:stretch>
                  <a:fillRect r="-270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6576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6928" y="210077"/>
            <a:ext cx="9383896" cy="590931"/>
          </a:xfrm>
        </p:spPr>
        <p:txBody>
          <a:bodyPr/>
          <a:lstStyle/>
          <a:p>
            <a:r>
              <a:rPr lang="en-US" dirty="0"/>
              <a:t>RWA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-531758" y="1012791"/>
                <a:ext cx="10092724" cy="34172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m:rPr>
                          <m:aln/>
                        </m:rP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ℏ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b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begChr m:val="|"/>
                              <m:endChr m:val="⟩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|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aln/>
                        </m:rP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⟩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⟨"/>
                                          <m:endChr m:val="|"/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begChr m:val="|"/>
                                      <m:endChr m:val="⟩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⟨"/>
                                          <m:endChr m:val="|"/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⟩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⟨"/>
                                          <m:endChr m:val="|"/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begChr m:val="|"/>
                                      <m:endChr m:val="⟩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⟨"/>
                                          <m:endChr m:val="|"/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⟩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⟨"/>
                                          <m:endChr m:val="|"/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begChr m:val="|"/>
                                      <m:endChr m:val="⟩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⟨"/>
                                          <m:endChr m:val="|"/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⟩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⟨"/>
                                          <m:endChr m:val="|"/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begChr m:val="|"/>
                                      <m:endChr m:val="⟩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⟨"/>
                                          <m:endChr m:val="|"/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31758" y="1012791"/>
                <a:ext cx="10092724" cy="34172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9560966" y="2536734"/>
            <a:ext cx="1305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Spin flip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60966" y="3546231"/>
            <a:ext cx="1680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flip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66928" y="4824296"/>
                <a:ext cx="2154326" cy="14752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𝑔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28" y="4824296"/>
                <a:ext cx="2154326" cy="14752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661513" y="5101092"/>
            <a:ext cx="3655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Flip-flop qubit - cavity coupling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6037" y="5777997"/>
            <a:ext cx="3515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Charge qubit - cavity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coupling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35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927" y="-288521"/>
            <a:ext cx="7617405" cy="1089529"/>
          </a:xfrm>
        </p:spPr>
        <p:txBody>
          <a:bodyPr/>
          <a:lstStyle/>
          <a:p>
            <a:r>
              <a:rPr lang="en-US" dirty="0" smtClean="0"/>
              <a:t>Total Hamiltonian (2</a:t>
            </a:r>
            <a:r>
              <a:rPr lang="en-US" baseline="30000" dirty="0" smtClean="0"/>
              <a:t>nd</a:t>
            </a:r>
            <a:r>
              <a:rPr lang="en-US" dirty="0" smtClean="0"/>
              <a:t> Order SW)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-69667" y="978414"/>
                <a:ext cx="6313714" cy="15252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rad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rad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rad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ra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rad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rad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rad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rad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9667" y="978414"/>
                <a:ext cx="6313714" cy="15252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0642746" y="1107408"/>
                <a:ext cx="1462708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−0</m:t>
                          </m:r>
                        </m:e>
                      </m:d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00</m:t>
                          </m:r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01</m:t>
                          </m:r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|10⟩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|11⟩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2746" y="1107408"/>
                <a:ext cx="1462708" cy="1200329"/>
              </a:xfrm>
              <a:prstGeom prst="rect">
                <a:avLst/>
              </a:prstGeom>
              <a:blipFill>
                <a:blip r:embed="rId4"/>
                <a:stretch>
                  <a:fillRect b="-3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244047" y="1360105"/>
                <a:ext cx="1556773" cy="6949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4047" y="1360105"/>
                <a:ext cx="1556773" cy="6949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43063" y="2866834"/>
                <a:ext cx="8694175" cy="30437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rad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03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rad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rad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03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rad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03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03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rad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rad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03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03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rad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rad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03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063" y="2866834"/>
                <a:ext cx="8694175" cy="30437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8111895" y="1446988"/>
                <a:ext cx="2380331" cy="5211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1895" y="1446988"/>
                <a:ext cx="2380331" cy="5211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096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566928" y="178160"/>
                <a:ext cx="6951472" cy="590931"/>
              </a:xfrm>
            </p:spPr>
            <p:txBody>
              <a:bodyPr/>
              <a:lstStyle/>
              <a:p>
                <a:r>
                  <a:rPr lang="en-US" dirty="0" smtClean="0"/>
                  <a:t>Case 1: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, Resonance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66928" y="178160"/>
                <a:ext cx="6951472" cy="590931"/>
              </a:xfrm>
              <a:blipFill>
                <a:blip r:embed="rId2"/>
                <a:stretch>
                  <a:fillRect l="-2632" t="-23711" b="-39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574280" y="17858"/>
                <a:ext cx="4445896" cy="7469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280" y="17858"/>
                <a:ext cx="4445896" cy="7469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926974" y="4514609"/>
            <a:ext cx="3447275" cy="1862765"/>
            <a:chOff x="656492" y="4525108"/>
            <a:chExt cx="3447275" cy="1862765"/>
          </a:xfrm>
        </p:grpSpPr>
        <p:sp>
          <p:nvSpPr>
            <p:cNvPr id="11" name="Right Triangle 10"/>
            <p:cNvSpPr/>
            <p:nvPr/>
          </p:nvSpPr>
          <p:spPr>
            <a:xfrm flipH="1">
              <a:off x="656492" y="4525108"/>
              <a:ext cx="2567354" cy="1582616"/>
            </a:xfrm>
            <a:prstGeom prst="rtTriangl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979200" y="5738392"/>
                  <a:ext cx="41081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9200" y="5738392"/>
                  <a:ext cx="41081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712126" y="6109848"/>
                  <a:ext cx="456086" cy="27802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ra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2126" y="6109848"/>
                  <a:ext cx="456086" cy="278025"/>
                </a:xfrm>
                <a:prstGeom prst="rect">
                  <a:avLst/>
                </a:prstGeom>
                <a:blipFill>
                  <a:blip r:embed="rId5"/>
                  <a:stretch>
                    <a:fillRect r="-5333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3223846" y="5148709"/>
                  <a:ext cx="879921" cy="3354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ra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3846" y="5148709"/>
                  <a:ext cx="879921" cy="335413"/>
                </a:xfrm>
                <a:prstGeom prst="rect">
                  <a:avLst/>
                </a:prstGeom>
                <a:blipFill>
                  <a:blip r:embed="rId6"/>
                  <a:stretch>
                    <a:fillRect r="-5517" b="-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1123607" y="4914580"/>
                  <a:ext cx="1008161" cy="3354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ra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3607" y="4914580"/>
                  <a:ext cx="1008161" cy="335413"/>
                </a:xfrm>
                <a:prstGeom prst="rect">
                  <a:avLst/>
                </a:prstGeom>
                <a:blipFill>
                  <a:blip r:embed="rId7"/>
                  <a:stretch>
                    <a:fillRect r="-4848"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056" name="Picture 8" descr="https://latex.codecogs.com/png.latex?%5Cinline%20%5Cdpi%7B300%7D%20%5Chuge%20E%3Dg_f%5Csqrt%7B4%20n_0-2%7D%5Cleft%5C%7B-1%2C0%2C0%2C1%5Cright%5C%7D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28" y="1128397"/>
            <a:ext cx="3959225" cy="36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latex.codecogs.com/png.latex?%5Cinline%20%5Chuge%20R%3D%5Cleft%28%20%5Cbegin%7Barray%7D%7Bcccc%7D%20%5Cfrac%7B%5Ccos%20%28%5Cphi%20%29%7D%7B%5Csqrt%7B2%7D%7D%20%26%200%20%26%20-%5Csin%20%28%5Cphi%20%29%20%26%20%5Cfrac%7B%5Ccos%20%28%5Cphi%20%29%7D%7B%5Csqrt%7B2%7D%7D%20%5C%5C%20-%5Cfrac%7B1%7D%7B2%7D%20%26%20%5Cfrac%7B1%7D%7B%5Csqrt%7B2%7D%7D%20%26%200%20%26%20%5Cfrac%7B1%7D%7B2%7D%20%5C%5C%20-%5Cfrac%7B1%7D%7B2%7D%20%26%20-%5Cfrac%7B1%7D%7B%5Csqrt%7B2%7D%7D%20%26%200%20%26%20%5Cfrac%7B1%7D%7B2%7D%20%5C%5C%20%5Cfrac%7B%5Csin%20%28%5Cphi%20%29%7D%7B%5Csqrt%7B2%7D%7D%20%26%200%20%26%20%5Ccos%20%28%5Cphi%20%29%20%26%20%5Cfrac%7B%5Csin%20%28%5Cphi%20%29%7D%7B%5Csqrt%7B2%7D%7D%20%5C%5C%20%5Cend%7Barray%7D%20%5Cright%2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77" y="1959544"/>
            <a:ext cx="435292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5488205" y="1091752"/>
                <a:ext cx="798295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8205" y="1091752"/>
                <a:ext cx="798295" cy="5203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619619" y="1699344"/>
                <a:ext cx="2010679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2,0,1,0,2,0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619" y="1699344"/>
                <a:ext cx="2010679" cy="5203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5610997" y="2542531"/>
                <a:ext cx="2931765" cy="340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rad>
                      <m:d>
                        <m:d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1,1,2,0,1,1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0997" y="2542531"/>
                <a:ext cx="2931765" cy="340414"/>
              </a:xfrm>
              <a:prstGeom prst="rect">
                <a:avLst/>
              </a:prstGeom>
              <a:blipFill>
                <a:blip r:embed="rId12"/>
                <a:stretch>
                  <a:fillRect l="-624" b="-23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https://latex.codecogs.com/png.latex?%5Chuge%20%5CGamma%5E2%3D%5Cbegin%7Bpmatrix%7D%20%5Cfrac%7B1%7D%7B2%7D%5Cleft%28%5Csqrt%7B2n_0%7D%5Comega_%7Bxy%7D%5Ccos%7B%5Cphi%7D&amp;plus;%5Csqrt%7B2n_0-2%7D%5Comega_%7Bxy%7D%5Csin%7B%5Cphi%7D-%28%5Comega_%7B03%7D&amp;plus;%5Comega_%7B33%7D%29%5Ccos%7B2%5Cphi%7D%5Cright%29%5E2%5C%5C%20%5Cfrac%7B1%7D%7B2%7D%5Cleft%28%5Csqrt%7B2n_0%7D%5Comega_%7Bxy%7D%5Ccos%7B%5Cphi%7D&amp;plus;%5Csqrt%7B2n_0-2%7D%5Comega_%7Bxy%7D%5Csin%7B%5Cphi%7D-3%28%5Comega_%7B03%7D&amp;plus;%5Comega_%7B33%7D%29%5Ccos%7B2%5Cphi%7D%5Cright%29%5E2%5C%5C%202%5Comega_%7Bxy%7D%5E2%5Cleft%28%202n_0-1%20&amp;plus;%20%5Ccos2%5Cphi&amp;plus;2%5Csqrt%7Bn_0%7D%5Csqrt%7Bn_0-1%7D%5Csin2%5Cphi%20%5Cright%20%29%5C%5C%202%28%5Comega_%7B03%7D&amp;plus;%5Comega_%7B33%7D%29%5E2%5Ccos%5E22%5Cphi%5C%5C%20%5Cfrac%7B1%7D%7B2%7D%5Cleft%28%5Csqrt%7B2n_0%7D%5Comega_%7Bxy%7D%5Ccos%7B%5Cphi%7D&amp;plus;%5Csqrt%7B2n_0-2%7D%5Comega_%7Bxy%7D%5Csin%7B%5Cphi%7D&amp;plus;%28%5Comega_%7B03%7D&amp;plus;%5Comega_%7B33%7D%29%5Ccos%7B2%5Cphi%7D%5Cright%29%5E2%5C%5C%20%5Cfrac%7B1%7D%7B2%7D%5Cleft%28%5Csqrt%7B2n_0%7D%5Comega_%7Bxy%7D%5Ccos%7B%5Cphi%7D&amp;plus;%5Csqrt%7B2n_0-2%7D%5Comega_%7Bxy%7D%5Csin%7B%5Cphi%7D&amp;plus;3%28%5Comega_%7B03%7D&amp;plus;%5Comega_%7B33%7D%29%5Ccos%7B2%5Cphi%7D%5Cright%29%5E2%20%5Cend%7Bpmatrix%7D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997" y="3101055"/>
            <a:ext cx="6195580" cy="1781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066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566928" y="155190"/>
                <a:ext cx="6951472" cy="645818"/>
              </a:xfrm>
            </p:spPr>
            <p:txBody>
              <a:bodyPr/>
              <a:lstStyle/>
              <a:p>
                <a:r>
                  <a:rPr lang="en-US" dirty="0" smtClean="0"/>
                  <a:t>Case 3: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 smtClean="0"/>
                  <a:t>, Weak Coupling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66928" y="155190"/>
                <a:ext cx="6951472" cy="645818"/>
              </a:xfrm>
              <a:blipFill>
                <a:blip r:embed="rId3"/>
                <a:stretch>
                  <a:fillRect l="-2632" t="-19811" b="-30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574280" y="17858"/>
                <a:ext cx="4445896" cy="7469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280" y="17858"/>
                <a:ext cx="4445896" cy="7469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https://latex.codecogs.com/png.latex?%5Cinline%20%5Cdpi%7B300%7D%20%5Chuge%20R%3D%5Cleft%28%20%5Cbegin%7Barray%7D%7Bcccc%7D%201%20%26%200%20%26%20%5Cfrac%7B%5Csqrt%7B2%7D%20%5Csqrt%7Bn_0%7D%20g_f%7D%7B%5Cdelta%20%7D%20%26%200%20%5C%5C%20-%5Cfrac%7B%5Csqrt%7Bn_0%7D%20g_f%7D%7B%5Cdelta%20%7D%20%26%20%5Cfrac%7B1%7D%7B%5Csqrt%7B2%7D%7D%20%26%20%5Cfrac%7B1%7D%7B%5Csqrt%7B2%7D%7D%20%26%20%5Cfrac%7B%5Csqrt%7Bn_0-1%7D%20g_f%7D%7B%5Cdelta%20%7D%20%5C%5C%20-%5Cfrac%7B%5Csqrt%7Bn_0%7D%20g_f%7D%7B%5Cdelta%20%7D%20%26%20-%5Cfrac%7B1%7D%7B%5Csqrt%7B2%7D%7D%20%26%20%5Cfrac%7B1%7D%7B%5Csqrt%7B2%7D%7D%20%26%20%5Cfrac%7B%5Csqrt%7Bn_0-1%7D%20g_f%7D%7B%5Cdelta%20%7D%20%5C%5C%200%20%26%200%20%26%20-%5Cfrac%7B%5Csqrt%7B2%7D%20%5Csqrt%7Bn_0-1%7D%20g_f%7D%7B%5Cdelta%20%7D%20%26%201%20%5C%5C%20%5Cend%7Barray%7D%20%5Cright%2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75" y="2495071"/>
            <a:ext cx="5834826" cy="2169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atex.codecogs.com/png.latex?%5Cinline%20%5Cdpi%7B300%7D%20%5Chuge%20E%3D%5Cleft%5C%7B-%5Cdelta%20-%5Cfrac%7B2%20n_0%20g_f%5E2%7D%7B%5Cdelta%20%7D%2C0%2C%5Cfrac%7B2%20g_f%5E2%7D%7B%5Cdelta%20%7D%2C%5Cdelta%20&amp;plus;%5Cfrac%7B2%20%5Cleft%28n_0-1%5Cright%29%20g_f%5E2%7D%7B%5Cdelta%20%7D%5Cright%5C%7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75" y="1027113"/>
            <a:ext cx="5827625" cy="90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atex.codecogs.com/png.latex?%5Cinline%20%5Cdpi%7B300%7D%20%5Chuge%20C%3D%5Cleft%5C%7B%5Cfrac%7Bn_0%20g_f%5E2%7D%7B2%20%5Cdelta%20%5E2%7D%2C%5Cfrac%7Bn_0%20g_f%5E2%7D%7B2%20%5Cdelta%20%5E2%7D%2C0%2C%5Cfrac%7B%5Cleft%281-2%20n_0%5Cright%29%20g_f%5E2%7D%7B2%20%5Cdelta%20%5E2%7D&amp;plus;%5Cfrac%7B1%7D%7B4%7D%2C%5Cfrac%7B%5Cleft%28n_0-1%5Cright%29%20g_f%5E2%7D%7B2%20%5Cdelta%20%5E2%7D%2C%5Cfrac%7B%5Cleft%28n_0-1%5Cright%29%20g_f%5E2%7D%7B2%20%5Cdelta%20%5E2%7D%5Cright%5C%7D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493" y="1748863"/>
            <a:ext cx="5687752" cy="69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latex.codecogs.com/png.latex?%5Cdpi%7B300%7D%20%5Chuge%20%5Comega%3D%5Cleft%5C%7B-%5Cdelta%20-%5Cfrac%7B2%20n_0%20g_f%5E2%7D%7B%5Cdelta%20%7D%2C-%5Cdelta%20-%5Cfrac%7B2%20%5Cleft%28n_0&amp;plus;1%5Cright%29%20g_f%5E2%7D%7B%5Cdelta%20%7D%2C%5Cfrac%7B2%20%5Cleft%281-2%20n_0%5Cright%29%20g_f%5E2%7D%7B%5Cdelta%20%7D-2%20%5Cdelta%20%2C-%5Cfrac%7B2%20g_f%5E2%7D%7B%5Cdelta%20%7D%2C-%5Cdelta%20-%5Cfrac%7B2%20%5Cleft%28n_0-1%5Cright%29%20g_f%5E2%7D%7B%5Cdelta%20%7D%2C-%5Cdelta%20-%5Cfrac%7B2%20%5Cleft%28n_0-2%5Cright%29%20g_f%5E2%7D%7B%5Cdelta%20%7D%5Cright%5C%7D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13" y="5158859"/>
            <a:ext cx="11436574" cy="806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Oval 17"/>
          <p:cNvSpPr/>
          <p:nvPr/>
        </p:nvSpPr>
        <p:spPr>
          <a:xfrm>
            <a:off x="8389823" y="1587949"/>
            <a:ext cx="1908000" cy="8778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821338" y="5101819"/>
            <a:ext cx="806400" cy="8778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6331442" y="1035189"/>
                <a:ext cx="2290562" cy="5808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1442" y="1035189"/>
                <a:ext cx="2290562" cy="5808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6658342" y="2809982"/>
                <a:ext cx="1387431" cy="5808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342" y="2809982"/>
                <a:ext cx="1387431" cy="5808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617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566928" y="123273"/>
                <a:ext cx="6951472" cy="645818"/>
              </a:xfrm>
            </p:spPr>
            <p:txBody>
              <a:bodyPr/>
              <a:lstStyle/>
              <a:p>
                <a:r>
                  <a:rPr lang="en-US" dirty="0" smtClean="0"/>
                  <a:t>Case 2: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 smtClean="0"/>
                  <a:t>,  Strong Coupling</a:t>
                </a: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66928" y="123273"/>
                <a:ext cx="6951472" cy="645818"/>
              </a:xfrm>
              <a:blipFill>
                <a:blip r:embed="rId2"/>
                <a:stretch>
                  <a:fillRect l="-2632" t="-19811" r="-351" b="-30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574280" y="17858"/>
                <a:ext cx="4445896" cy="7469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280" y="17858"/>
                <a:ext cx="4445896" cy="7469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926974" y="4514609"/>
            <a:ext cx="3447275" cy="1862765"/>
            <a:chOff x="656492" y="4525108"/>
            <a:chExt cx="3447275" cy="1862765"/>
          </a:xfrm>
        </p:grpSpPr>
        <p:sp>
          <p:nvSpPr>
            <p:cNvPr id="11" name="Right Triangle 10"/>
            <p:cNvSpPr/>
            <p:nvPr/>
          </p:nvSpPr>
          <p:spPr>
            <a:xfrm flipH="1">
              <a:off x="656492" y="4525108"/>
              <a:ext cx="2567354" cy="1582616"/>
            </a:xfrm>
            <a:prstGeom prst="rtTriangl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979200" y="5738392"/>
                  <a:ext cx="41081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9200" y="5738392"/>
                  <a:ext cx="41081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712126" y="6109848"/>
                  <a:ext cx="456086" cy="27802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ra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2126" y="6109848"/>
                  <a:ext cx="456086" cy="278025"/>
                </a:xfrm>
                <a:prstGeom prst="rect">
                  <a:avLst/>
                </a:prstGeom>
                <a:blipFill>
                  <a:blip r:embed="rId5"/>
                  <a:stretch>
                    <a:fillRect r="-5333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3223846" y="5148709"/>
                  <a:ext cx="879921" cy="3354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ra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3846" y="5148709"/>
                  <a:ext cx="879921" cy="335413"/>
                </a:xfrm>
                <a:prstGeom prst="rect">
                  <a:avLst/>
                </a:prstGeom>
                <a:blipFill>
                  <a:blip r:embed="rId6"/>
                  <a:stretch>
                    <a:fillRect r="-5517" b="-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1123607" y="4914580"/>
                  <a:ext cx="1008161" cy="3354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ra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3607" y="4914580"/>
                  <a:ext cx="1008161" cy="335413"/>
                </a:xfrm>
                <a:prstGeom prst="rect">
                  <a:avLst/>
                </a:prstGeom>
                <a:blipFill>
                  <a:blip r:embed="rId7"/>
                  <a:stretch>
                    <a:fillRect r="-4848"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056" name="Picture 8" descr="https://latex.codecogs.com/png.latex?%5Cinline%20%5Cdpi%7B300%7D%20%5Chuge%20E%3Dg_f%5Csqrt%7B4%20n_0-2%7D%5Cleft%5C%7B-1%2C0%2C0%2C1%5Cright%5C%7D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28" y="1128397"/>
            <a:ext cx="3959225" cy="36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latex.codecogs.com/png.latex?%5Cinline%20%5Chuge%20R%3D%5Cleft%28%20%5Cbegin%7Barray%7D%7Bcccc%7D%20%5Cfrac%7B%5Ccos%20%28%5Cphi%20%29%7D%7B%5Csqrt%7B2%7D%7D%20%26%200%20%26%20-%5Csin%20%28%5Cphi%20%29%20%26%20%5Cfrac%7B%5Ccos%20%28%5Cphi%20%29%7D%7B%5Csqrt%7B2%7D%7D%20%5C%5C%20-%5Cfrac%7B1%7D%7B2%7D%20%26%20%5Cfrac%7B1%7D%7B%5Csqrt%7B2%7D%7D%20%26%200%20%26%20%5Cfrac%7B1%7D%7B2%7D%20%5C%5C%20-%5Cfrac%7B1%7D%7B2%7D%20%26%20-%5Cfrac%7B1%7D%7B%5Csqrt%7B2%7D%7D%20%26%200%20%26%20%5Cfrac%7B1%7D%7B2%7D%20%5C%5C%20%5Cfrac%7B%5Csin%20%28%5Cphi%20%29%7D%7B%5Csqrt%7B2%7D%7D%20%26%200%20%26%20%5Ccos%20%28%5Cphi%20%29%20%26%20%5Cfrac%7B%5Csin%20%28%5Cphi%20%29%7D%7B%5Csqrt%7B2%7D%7D%20%5C%5C%20%5Cend%7Barray%7D%20%5Cright%2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77" y="1959544"/>
            <a:ext cx="435292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5488205" y="1091752"/>
                <a:ext cx="798295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8205" y="1091752"/>
                <a:ext cx="798295" cy="5203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619619" y="1699344"/>
                <a:ext cx="2010679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2,0,1,0,2,0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619" y="1699344"/>
                <a:ext cx="2010679" cy="5203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5610997" y="2542531"/>
                <a:ext cx="2931765" cy="340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rad>
                      <m:d>
                        <m:d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1,1,2,0,1,1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0997" y="2542531"/>
                <a:ext cx="2931765" cy="340414"/>
              </a:xfrm>
              <a:prstGeom prst="rect">
                <a:avLst/>
              </a:prstGeom>
              <a:blipFill>
                <a:blip r:embed="rId12"/>
                <a:stretch>
                  <a:fillRect l="-624" b="-23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https://latex.codecogs.com/png.latex?%5Chuge%20%5CGamma%5E2%3D%5Cbegin%7Bpmatrix%7D%20%5Cfrac%7B1%7D%7B2%7D%5Cleft%28%5Csqrt%7B2n_0%7D%5Comega_%7Bxy%7D%5Ccos%7B%5Cphi%7D&amp;plus;%5Csqrt%7B2n_0-2%7D%5Comega_%7Bxy%7D%5Csin%7B%5Cphi%7D-%28%5Comega_%7B03%7D&amp;plus;%5Comega_%7B33%7D%29%5Ccos%7B2%5Cphi%7D%5Cright%29%5E2%5C%5C%20%5Cfrac%7B1%7D%7B2%7D%5Cleft%28%5Csqrt%7B2n_0%7D%5Comega_%7Bxy%7D%5Ccos%7B%5Cphi%7D&amp;plus;%5Csqrt%7B2n_0-2%7D%5Comega_%7Bxy%7D%5Csin%7B%5Cphi%7D-3%28%5Comega_%7B03%7D&amp;plus;%5Comega_%7B33%7D%29%5Ccos%7B2%5Cphi%7D%5Cright%29%5E2%5C%5C%202%5Comega_%7Bxy%7D%5E2%5Cleft%28%202n_0-1%20&amp;plus;%20%5Ccos2%5Cphi&amp;plus;2%5Csqrt%7Bn_0%7D%5Csqrt%7Bn_0-1%7D%5Csin2%5Cphi%20%5Cright%20%29%5C%5C%202%28%5Comega_%7B03%7D&amp;plus;%5Comega_%7B33%7D%29%5E2%5Ccos%5E22%5Cphi%5C%5C%20%5Cfrac%7B1%7D%7B2%7D%5Cleft%28%5Csqrt%7B2n_0%7D%5Comega_%7Bxy%7D%5Ccos%7B%5Cphi%7D&amp;plus;%5Csqrt%7B2n_0-2%7D%5Comega_%7Bxy%7D%5Csin%7B%5Cphi%7D&amp;plus;%28%5Comega_%7B03%7D&amp;plus;%5Comega_%7B33%7D%29%5Ccos%7B2%5Cphi%7D%5Cright%29%5E2%5C%5C%20%5Cfrac%7B1%7D%7B2%7D%5Cleft%28%5Csqrt%7B2n_0%7D%5Comega_%7Bxy%7D%5Ccos%7B%5Cphi%7D&amp;plus;%5Csqrt%7B2n_0-2%7D%5Comega_%7Bxy%7D%5Csin%7B%5Cphi%7D&amp;plus;3%28%5Comega_%7B03%7D&amp;plus;%5Comega_%7B33%7D%29%5Ccos%7B2%5Cphi%7D%5Cright%29%5E2%20%5Cend%7Bpmatrix%7D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997" y="3101055"/>
            <a:ext cx="6195580" cy="1781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434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6A70A91-B564-2E43-B19F-D3607D7A6C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242160-0A44-054C-8374-1DC680643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367" y="1490472"/>
            <a:ext cx="10053175" cy="2386584"/>
          </a:xfrm>
        </p:spPr>
        <p:txBody>
          <a:bodyPr/>
          <a:lstStyle/>
          <a:p>
            <a:r>
              <a:rPr lang="en-US" dirty="0"/>
              <a:t>Extra Figures</a:t>
            </a:r>
          </a:p>
        </p:txBody>
      </p:sp>
    </p:spTree>
    <p:extLst>
      <p:ext uri="{BB962C8B-B14F-4D97-AF65-F5344CB8AC3E}">
        <p14:creationId xmlns:p14="http://schemas.microsoft.com/office/powerpoint/2010/main" val="39911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" y="1050607"/>
            <a:ext cx="8439150" cy="1190625"/>
          </a:xfrm>
          <a:prstGeom prst="rect">
            <a:avLst/>
          </a:prstGeom>
        </p:spPr>
      </p:pic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5D34EEBC-34FA-D247-A4AC-02D91F3BCD2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423399" y="2362200"/>
          <a:ext cx="2662215" cy="1109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662215">
                  <a:extLst>
                    <a:ext uri="{9D8B030D-6E8A-4147-A177-3AD203B41FA5}">
                      <a16:colId xmlns:a16="http://schemas.microsoft.com/office/drawing/2014/main" val="1737271313"/>
                    </a:ext>
                  </a:extLst>
                </a:gridCol>
              </a:tblGrid>
              <a:tr h="27749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Relevant for 1Q Noise: Dephasing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43289"/>
                  </a:ext>
                </a:extLst>
              </a:tr>
              <a:tr h="277495">
                <a:tc>
                  <a:txBody>
                    <a:bodyPr/>
                    <a:lstStyle/>
                    <a:p>
                      <a:r>
                        <a:rPr lang="en-US" sz="1200" dirty="0"/>
                        <a:t>Relevant for Cavity Coupling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001406"/>
                  </a:ext>
                </a:extLst>
              </a:tr>
              <a:tr h="277495">
                <a:tc>
                  <a:txBody>
                    <a:bodyPr/>
                    <a:lstStyle/>
                    <a:p>
                      <a:r>
                        <a:rPr lang="en-US" sz="1200" dirty="0"/>
                        <a:t>Relevant for 2Q Noise: Relaxation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869144"/>
                  </a:ext>
                </a:extLst>
              </a:tr>
              <a:tr h="277495">
                <a:tc>
                  <a:txBody>
                    <a:bodyPr/>
                    <a:lstStyle/>
                    <a:p>
                      <a:r>
                        <a:rPr lang="en-US" sz="1200" dirty="0"/>
                        <a:t>Not </a:t>
                      </a:r>
                      <a:r>
                        <a:rPr lang="en-US" sz="1200" i="1" dirty="0"/>
                        <a:t>qualitatively</a:t>
                      </a:r>
                      <a:r>
                        <a:rPr lang="en-US" sz="1200" dirty="0"/>
                        <a:t> relevant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504301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Hamiltonian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26252" y="2241232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Charge dipole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7815389" y="1838849"/>
            <a:ext cx="0" cy="4023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57317" y="2619498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Charge-cavity coupling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6167459" y="1838849"/>
            <a:ext cx="0" cy="7806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048953" y="2619498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Flip-flop energies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3786000" y="1838849"/>
            <a:ext cx="0" cy="7806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90083" y="2241232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Cavity energy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525121" y="1838849"/>
            <a:ext cx="0" cy="4023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2680E7B1-FD85-8E49-B35C-21209A8B865F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2154152" y="3564842"/>
              <a:ext cx="9929850" cy="3192536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785850">
                      <a:extLst>
                        <a:ext uri="{9D8B030D-6E8A-4147-A177-3AD203B41FA5}">
                          <a16:colId xmlns:a16="http://schemas.microsoft.com/office/drawing/2014/main" val="201023939"/>
                        </a:ext>
                      </a:extLst>
                    </a:gridCol>
                    <a:gridCol w="2286000">
                      <a:extLst>
                        <a:ext uri="{9D8B030D-6E8A-4147-A177-3AD203B41FA5}">
                          <a16:colId xmlns:a16="http://schemas.microsoft.com/office/drawing/2014/main" val="2737971950"/>
                        </a:ext>
                      </a:extLst>
                    </a:gridCol>
                    <a:gridCol w="2286000">
                      <a:extLst>
                        <a:ext uri="{9D8B030D-6E8A-4147-A177-3AD203B41FA5}">
                          <a16:colId xmlns:a16="http://schemas.microsoft.com/office/drawing/2014/main" val="1616660676"/>
                        </a:ext>
                      </a:extLst>
                    </a:gridCol>
                    <a:gridCol w="2286000">
                      <a:extLst>
                        <a:ext uri="{9D8B030D-6E8A-4147-A177-3AD203B41FA5}">
                          <a16:colId xmlns:a16="http://schemas.microsoft.com/office/drawing/2014/main" val="4087203338"/>
                        </a:ext>
                      </a:extLst>
                    </a:gridCol>
                    <a:gridCol w="2286000">
                      <a:extLst>
                        <a:ext uri="{9D8B030D-6E8A-4147-A177-3AD203B41FA5}">
                          <a16:colId xmlns:a16="http://schemas.microsoft.com/office/drawing/2014/main" val="3098715825"/>
                        </a:ext>
                      </a:extLst>
                    </a:gridCol>
                  </a:tblGrid>
                  <a:tr h="44933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675768"/>
                      </a:ext>
                    </a:extLst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 b="0" i="0" smtClean="0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𝜂</m:t>
                                        </m:r>
                                      </m:e>
                                    </m:func>
                                    <m:func>
                                      <m:func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sSup>
                                          <m:sSup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600" b="0" i="0" smtClean="0">
                                                <a:latin typeface="Cambria Math" panose="02040503050406030204" pitchFamily="18" charset="0"/>
                                              </a:rPr>
                                              <m:t>sin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fName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𝜂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Sup>
                                      <m:sSubSupPr>
                                        <m:ctrlPr>
                                          <a:rPr lang="en-US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a:rPr lang="en-US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bSup>
                                    <m:func>
                                      <m:funcPr>
                                        <m:ctrlPr>
                                          <a:rPr lang="en-US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 b="0" i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𝜂</m:t>
                                        </m:r>
                                      </m:e>
                                    </m:func>
                                    <m:func>
                                      <m:funcPr>
                                        <m:ctrlPr>
                                          <a:rPr lang="en-US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sSup>
                                          <m:sSupPr>
                                            <m:ctrlPr>
                                              <a:rPr lang="en-US" sz="16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600" b="0" i="0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sin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fName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𝜂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6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sz="16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16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𝜔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16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en-US" sz="16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sz="16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16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𝜔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𝐵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16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103519"/>
                      </a:ext>
                    </a:extLst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</m:func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func>
                                      <m:func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 b="0" i="0" smtClean="0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𝜂</m:t>
                                        </m:r>
                                      </m:e>
                                    </m:func>
                                    <m:func>
                                      <m:func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 b="0" i="0" smtClean="0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𝜂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 b="0" i="0" smtClean="0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𝜂</m:t>
                                        </m:r>
                                      </m:e>
                                    </m:func>
                                    <m:func>
                                      <m:func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 b="0" i="0" smtClean="0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𝜂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den>
                                </m:f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 b="0" i="0" smtClean="0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𝜂</m:t>
                                        </m:r>
                                      </m:e>
                                    </m:func>
                                    <m:func>
                                      <m:func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 b="0" i="0" smtClean="0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𝜂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2623352"/>
                      </a:ext>
                    </a:extLst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 b="0" i="0" smtClean="0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𝜂</m:t>
                                        </m:r>
                                      </m:e>
                                    </m:func>
                                    <m:func>
                                      <m:func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 b="0" i="0" smtClean="0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𝜂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den>
                                </m:f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4848338"/>
                      </a:ext>
                    </a:extLst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</m:func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func>
                                      <m:func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sSup>
                                          <m:sSup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600" b="0" i="0" smtClean="0">
                                                <a:latin typeface="Cambria Math" panose="02040503050406030204" pitchFamily="18" charset="0"/>
                                              </a:rPr>
                                              <m:t>sin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fName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𝜂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sSup>
                                          <m:sSup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600" b="0" i="0" smtClean="0">
                                                <a:latin typeface="Cambria Math" panose="02040503050406030204" pitchFamily="18" charset="0"/>
                                              </a:rPr>
                                              <m:t>sin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b="0" i="0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fName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𝜂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en-US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sSup>
                                          <m:sSupPr>
                                            <m:ctrlPr>
                                              <a:rPr lang="en-US" sz="16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600" b="0" i="0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sin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b="0" i="0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fName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𝜂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81016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2680E7B1-FD85-8E49-B35C-21209A8B86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1720578"/>
                  </p:ext>
                </p:extLst>
              </p:nvPr>
            </p:nvGraphicFramePr>
            <p:xfrm>
              <a:off x="2154152" y="3564842"/>
              <a:ext cx="9929850" cy="3192536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785850">
                      <a:extLst>
                        <a:ext uri="{9D8B030D-6E8A-4147-A177-3AD203B41FA5}">
                          <a16:colId xmlns:a16="http://schemas.microsoft.com/office/drawing/2014/main" val="201023939"/>
                        </a:ext>
                      </a:extLst>
                    </a:gridCol>
                    <a:gridCol w="2286000">
                      <a:extLst>
                        <a:ext uri="{9D8B030D-6E8A-4147-A177-3AD203B41FA5}">
                          <a16:colId xmlns:a16="http://schemas.microsoft.com/office/drawing/2014/main" val="2737971950"/>
                        </a:ext>
                      </a:extLst>
                    </a:gridCol>
                    <a:gridCol w="2286000">
                      <a:extLst>
                        <a:ext uri="{9D8B030D-6E8A-4147-A177-3AD203B41FA5}">
                          <a16:colId xmlns:a16="http://schemas.microsoft.com/office/drawing/2014/main" val="1616660676"/>
                        </a:ext>
                      </a:extLst>
                    </a:gridCol>
                    <a:gridCol w="2286000">
                      <a:extLst>
                        <a:ext uri="{9D8B030D-6E8A-4147-A177-3AD203B41FA5}">
                          <a16:colId xmlns:a16="http://schemas.microsoft.com/office/drawing/2014/main" val="4087203338"/>
                        </a:ext>
                      </a:extLst>
                    </a:gridCol>
                    <a:gridCol w="2286000">
                      <a:extLst>
                        <a:ext uri="{9D8B030D-6E8A-4147-A177-3AD203B41FA5}">
                          <a16:colId xmlns:a16="http://schemas.microsoft.com/office/drawing/2014/main" val="3098715825"/>
                        </a:ext>
                      </a:extLst>
                    </a:gridCol>
                  </a:tblGrid>
                  <a:tr h="44933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13" t="-2778" r="-1164516" b="-6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5000" t="-2778" r="-301111" b="-6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5000" t="-2778" r="-201111" b="-6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33702" t="-2778" r="-100000" b="-6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35556" t="-2778" r="-556" b="-6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675768"/>
                      </a:ext>
                    </a:extLst>
                  </a:tr>
                  <a:tr h="685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613" t="-68519" r="-1164516" b="-30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35000" t="-68519" r="-301111" b="-30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35000" t="-68519" r="-201111" b="-30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233702" t="-68519" r="-100000" b="-30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335556" t="-68519" r="-556" b="-30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103519"/>
                      </a:ext>
                    </a:extLst>
                  </a:tr>
                  <a:tr h="685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613" t="-168519" r="-1164516" b="-20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35000" t="-168519" r="-301111" b="-20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35000" t="-168519" r="-201111" b="-20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3702" t="-168519" r="-100000" b="-20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35556" t="-168519" r="-556" b="-20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2623352"/>
                      </a:ext>
                    </a:extLst>
                  </a:tr>
                  <a:tr h="685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613" t="-263636" r="-1164516" b="-9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35000" t="-263636" r="-301111" b="-9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35000" t="-263636" r="-201111" b="-9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3702" t="-263636" r="-100000" b="-9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35556" t="-263636" r="-556" b="-981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4848338"/>
                      </a:ext>
                    </a:extLst>
                  </a:tr>
                  <a:tr h="685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613" t="-370370" r="-116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35000" t="-370370" r="-30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35000" t="-370370" r="-20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3702" t="-370370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35556" t="-370370" r="-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810168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3E36747-E68D-C440-AF8E-A892F55D59CD}"/>
                  </a:ext>
                </a:extLst>
              </p:cNvPr>
              <p:cNvSpPr txBox="1"/>
              <p:nvPr/>
            </p:nvSpPr>
            <p:spPr>
              <a:xfrm>
                <a:off x="7701089" y="1131907"/>
                <a:ext cx="3749276" cy="988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3E36747-E68D-C440-AF8E-A892F55D5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1089" y="1131907"/>
                <a:ext cx="3749276" cy="988540"/>
              </a:xfrm>
              <a:prstGeom prst="rect">
                <a:avLst/>
              </a:prstGeom>
              <a:blipFill>
                <a:blip r:embed="rId4"/>
                <a:stretch>
                  <a:fillRect t="-127848" b="-179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B43DFA-CB60-5845-89CF-148ABC80149C}"/>
                  </a:ext>
                </a:extLst>
              </p:cNvPr>
              <p:cNvSpPr txBox="1"/>
              <p:nvPr/>
            </p:nvSpPr>
            <p:spPr>
              <a:xfrm>
                <a:off x="76211" y="5722910"/>
                <a:ext cx="2077941" cy="9380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B43DFA-CB60-5845-89CF-148ABC801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11" y="5722910"/>
                <a:ext cx="2077941" cy="938014"/>
              </a:xfrm>
              <a:prstGeom prst="rect">
                <a:avLst/>
              </a:prstGeom>
              <a:blipFill>
                <a:blip r:embed="rId5"/>
                <a:stretch>
                  <a:fillRect l="-24848" t="-143243" r="-4242" b="-191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376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UB Brand Colors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005BBB"/>
      </a:hlink>
      <a:folHlink>
        <a:srgbClr val="D86A4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10950</TotalTime>
  <Words>2891</Words>
  <Application>Microsoft Office PowerPoint</Application>
  <PresentationFormat>Widescreen</PresentationFormat>
  <Paragraphs>113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Regular</vt:lpstr>
      <vt:lpstr>Cambria Math</vt:lpstr>
      <vt:lpstr>Georgia</vt:lpstr>
      <vt:lpstr>System Font Regular</vt:lpstr>
      <vt:lpstr>Times New Roman</vt:lpstr>
      <vt:lpstr>Office Theme</vt:lpstr>
      <vt:lpstr>Two-Qubit CAVITY COUPLING</vt:lpstr>
      <vt:lpstr>Hamiltonian without Noise</vt:lpstr>
      <vt:lpstr>RWA</vt:lpstr>
      <vt:lpstr>Total Hamiltonian (2nd Order SW)</vt:lpstr>
      <vt:lpstr>Case 1: δ=0, Resonance</vt:lpstr>
      <vt:lpstr>Case 3: δ≫g_f, Weak Coupling</vt:lpstr>
      <vt:lpstr>Case 2: δ≪g_f,  Strong Coupling</vt:lpstr>
      <vt:lpstr>Extra Figures</vt:lpstr>
      <vt:lpstr>Hamiltonian</vt:lpstr>
      <vt:lpstr>2nd Order SW Noise </vt:lpstr>
    </vt:vector>
  </TitlesOfParts>
  <Manager/>
  <Company>University at Buffalo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 PowerPoint Presentation</dc:title>
  <dc:subject/>
  <dc:creator>Division of University Communications</dc:creator>
  <cp:keywords/>
  <dc:description/>
  <cp:lastModifiedBy>John Truong</cp:lastModifiedBy>
  <cp:revision>250</cp:revision>
  <dcterms:created xsi:type="dcterms:W3CDTF">2019-04-04T19:20:28Z</dcterms:created>
  <dcterms:modified xsi:type="dcterms:W3CDTF">2020-06-07T03:01:00Z</dcterms:modified>
  <cp:category/>
</cp:coreProperties>
</file>