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52B-050E-44FE-8710-CF98BEB0A10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F82FB7-817A-40DD-ABD8-67BCB77BC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2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52B-050E-44FE-8710-CF98BEB0A10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2FB7-817A-40DD-ABD8-67BCB77BC3F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93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52B-050E-44FE-8710-CF98BEB0A10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2FB7-817A-40DD-ABD8-67BCB77BC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52B-050E-44FE-8710-CF98BEB0A10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2FB7-817A-40DD-ABD8-67BCB77BC3F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52B-050E-44FE-8710-CF98BEB0A10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2FB7-817A-40DD-ABD8-67BCB77BC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52B-050E-44FE-8710-CF98BEB0A10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2FB7-817A-40DD-ABD8-67BCB77BC3F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52B-050E-44FE-8710-CF98BEB0A10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2FB7-817A-40DD-ABD8-67BCB77BC3F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2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52B-050E-44FE-8710-CF98BEB0A10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2FB7-817A-40DD-ABD8-67BCB77BC3F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52B-050E-44FE-8710-CF98BEB0A10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2FB7-817A-40DD-ABD8-67BCB77B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7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752B-050E-44FE-8710-CF98BEB0A10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2FB7-817A-40DD-ABD8-67BCB77BC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53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AB0752B-050E-44FE-8710-CF98BEB0A10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2FB7-817A-40DD-ABD8-67BCB77BC3F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18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0752B-050E-44FE-8710-CF98BEB0A103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F82FB7-817A-40DD-ABD8-67BCB77BC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9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4322426/problem-with-precision-and-recall-measuring-in-lucene" TargetMode="External"/><Relationship Id="rId3" Type="http://schemas.openxmlformats.org/officeDocument/2006/relationships/hyperlink" Target="http://lucene.apache.org/" TargetMode="External"/><Relationship Id="rId7" Type="http://schemas.openxmlformats.org/officeDocument/2006/relationships/hyperlink" Target="https://github.com/arleyprates/lucene/tree/master/src/lucene/ri" TargetMode="External"/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kyong.com/spring3/spring-3-mvc-hello-world-example-annotation/" TargetMode="External"/><Relationship Id="rId5" Type="http://schemas.openxmlformats.org/officeDocument/2006/relationships/hyperlink" Target="https://tika.apache.org/" TargetMode="External"/><Relationship Id="rId10" Type="http://schemas.openxmlformats.org/officeDocument/2006/relationships/hyperlink" Target="https://github.com/rickcrawford/lucene-example" TargetMode="External"/><Relationship Id="rId4" Type="http://schemas.openxmlformats.org/officeDocument/2006/relationships/hyperlink" Target="http://en.wikipedia.org/wiki/Information_retrieval" TargetMode="External"/><Relationship Id="rId9" Type="http://schemas.openxmlformats.org/officeDocument/2006/relationships/hyperlink" Target="http://howtodoinjava.com/lucene/lucene-search-highlight-exampl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3252867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Indexing and Searching Document Collections using Lucene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 Structure and Algorithms</a:t>
            </a:r>
          </a:p>
          <a:p>
            <a:r>
              <a:rPr lang="en-US" dirty="0"/>
              <a:t>Jyoti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4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Searching</a:t>
            </a:r>
          </a:p>
          <a:p>
            <a:r>
              <a:rPr lang="en-US" altLang="en-US" dirty="0"/>
              <a:t>Indexing</a:t>
            </a:r>
          </a:p>
          <a:p>
            <a:r>
              <a:rPr lang="en-US" altLang="en-US" dirty="0"/>
              <a:t>Lucene</a:t>
            </a:r>
          </a:p>
          <a:p>
            <a:r>
              <a:rPr lang="en-US" altLang="en-US" dirty="0"/>
              <a:t>Indexing with Lucene</a:t>
            </a:r>
          </a:p>
          <a:p>
            <a:r>
              <a:rPr lang="en-US" altLang="en-US" dirty="0"/>
              <a:t>Implementation</a:t>
            </a:r>
          </a:p>
          <a:p>
            <a:r>
              <a:rPr lang="en-US" alt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8462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Looking up words in an index</a:t>
            </a:r>
          </a:p>
          <a:p>
            <a:r>
              <a:rPr lang="en-US" altLang="en-US" dirty="0"/>
              <a:t>Factors Affecting Search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dirty="0"/>
              <a:t>Precision – How well the system can filter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dirty="0"/>
              <a:t>Speed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dirty="0"/>
              <a:t>Single, Multiple Phase queries, Results ranking, Sorting, Boolean queries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 dirty="0"/>
              <a:t>Indexing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 dirty="0"/>
              <a:t>Sequential Search is bad (Not Scalable)</a:t>
            </a:r>
          </a:p>
          <a:p>
            <a:r>
              <a:rPr lang="en-US" altLang="en-US" dirty="0"/>
              <a:t>Index speeds up selection </a:t>
            </a:r>
          </a:p>
          <a:p>
            <a:r>
              <a:rPr lang="en-US" altLang="en-US" dirty="0"/>
              <a:t>Index is a special data structure which allows rapid searching.</a:t>
            </a:r>
          </a:p>
        </p:txBody>
      </p:sp>
    </p:spTree>
    <p:extLst>
      <p:ext uri="{BB962C8B-B14F-4D97-AF65-F5344CB8AC3E}">
        <p14:creationId xmlns:p14="http://schemas.microsoft.com/office/powerpoint/2010/main" val="224492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025" y="2321719"/>
            <a:ext cx="60102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8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en-US" dirty="0"/>
              <a:t>Lucene and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10091064" cy="4186285"/>
          </a:xfrm>
        </p:spPr>
        <p:txBody>
          <a:bodyPr>
            <a:noAutofit/>
          </a:bodyPr>
          <a:lstStyle/>
          <a:p>
            <a:r>
              <a:rPr lang="en-US" altLang="en-US" sz="1700" dirty="0"/>
              <a:t>High-performance, full-featured text search engine library</a:t>
            </a:r>
          </a:p>
          <a:p>
            <a:r>
              <a:rPr lang="en-US" altLang="en-US" sz="1700" dirty="0"/>
              <a:t>Written 100% in pure java</a:t>
            </a:r>
          </a:p>
          <a:p>
            <a:r>
              <a:rPr lang="en-US" altLang="en-US" sz="1700" dirty="0"/>
              <a:t>Easy to use yet powerful API good documentation</a:t>
            </a:r>
          </a:p>
          <a:p>
            <a:r>
              <a:rPr lang="en-US" altLang="en-US" sz="1700" dirty="0"/>
              <a:t>Open source (Not proprietary)</a:t>
            </a:r>
          </a:p>
          <a:p>
            <a:r>
              <a:rPr lang="en-US" altLang="en-US" sz="1700" dirty="0"/>
              <a:t>Powerful And Highly Scalable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Algorithms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1700" dirty="0"/>
              <a:t>Efficient, fast and optimized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1700" dirty="0"/>
              <a:t>Incremental Indexing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1700" dirty="0"/>
              <a:t>Boolean Query, Fuzzy Query, Range Query, Multi Phrase Query, Wild Card Query </a:t>
            </a:r>
            <a:r>
              <a:rPr lang="en-US" altLang="en-US" sz="1700" dirty="0" err="1"/>
              <a:t>etc</a:t>
            </a:r>
            <a:r>
              <a:rPr lang="en-US" altLang="en-US" sz="1700" dirty="0"/>
              <a:t>…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1700" dirty="0"/>
              <a:t>Content Tagging – Documents as Collection of terms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Heterogeneous documents - Useful when different set of metadata present for different mime types</a:t>
            </a:r>
          </a:p>
        </p:txBody>
      </p:sp>
    </p:spTree>
    <p:extLst>
      <p:ext uri="{BB962C8B-B14F-4D97-AF65-F5344CB8AC3E}">
        <p14:creationId xmlns:p14="http://schemas.microsoft.com/office/powerpoint/2010/main" val="36801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Indexing With Lucene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447191" y="2040835"/>
            <a:ext cx="4645152" cy="3427891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What type of documents can be indexed?</a:t>
            </a:r>
          </a:p>
          <a:p>
            <a:pPr lvl="1"/>
            <a:r>
              <a:rPr lang="en-US" altLang="en-US" dirty="0"/>
              <a:t>Any document from which text can be fetched and extracted over the net with a URL</a:t>
            </a:r>
          </a:p>
          <a:p>
            <a:pPr>
              <a:buClr>
                <a:schemeClr val="tx1"/>
              </a:buClr>
            </a:pPr>
            <a:r>
              <a:rPr lang="en-US" altLang="en-US" dirty="0"/>
              <a:t>Uses Inverted Index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dirty="0"/>
              <a:t>    - The index stores statistics about terms in order to make term-based search more efficient.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2266" y="2133600"/>
            <a:ext cx="4442509" cy="33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5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REFERENCES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148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“Lucene in Action” - Erik Hatcher, Otis </a:t>
            </a:r>
            <a:r>
              <a:rPr lang="en-US" dirty="0" err="1"/>
              <a:t>Gospodnetic</a:t>
            </a:r>
            <a:r>
              <a:rPr lang="en-US" dirty="0"/>
              <a:t> Manning Publications (December 28, 2004)</a:t>
            </a:r>
          </a:p>
          <a:p>
            <a:pPr lvl="0"/>
            <a:r>
              <a:rPr lang="en-US" dirty="0"/>
              <a:t>“The Apache Software Foundation” – </a:t>
            </a:r>
            <a:r>
              <a:rPr lang="en-US" dirty="0">
                <a:hlinkClick r:id="rId2"/>
              </a:rPr>
              <a:t>www.apache.org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“Apache Lucene” - </a:t>
            </a:r>
            <a:r>
              <a:rPr lang="en-US" dirty="0">
                <a:hlinkClick r:id="rId3"/>
              </a:rPr>
              <a:t>http://lucene.apache.org/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“Information Retrieval” - </a:t>
            </a:r>
            <a:r>
              <a:rPr lang="en-US" u="sng" dirty="0">
                <a:hlinkClick r:id="rId4"/>
              </a:rPr>
              <a:t>http://en.wikipedia.org/wiki/Information_retrieval</a:t>
            </a:r>
            <a:endParaRPr lang="en-US" dirty="0"/>
          </a:p>
          <a:p>
            <a:pPr lvl="0"/>
            <a:r>
              <a:rPr lang="en-US" dirty="0"/>
              <a:t>“Apache TIKA” - </a:t>
            </a:r>
            <a:r>
              <a:rPr lang="en-US" u="sng" dirty="0">
                <a:hlinkClick r:id="rId5"/>
              </a:rPr>
              <a:t>https://tika.apache.org/</a:t>
            </a:r>
            <a:endParaRPr lang="en-US" dirty="0"/>
          </a:p>
          <a:p>
            <a:pPr lvl="0"/>
            <a:r>
              <a:rPr lang="en-US" u="sng" dirty="0">
                <a:hlinkClick r:id="rId6"/>
              </a:rPr>
              <a:t>http://www.mkyong.com/spring3/spring-3-mvc-hello-world-example-annotation/</a:t>
            </a:r>
            <a:endParaRPr lang="en-US" dirty="0"/>
          </a:p>
          <a:p>
            <a:pPr lvl="0"/>
            <a:r>
              <a:rPr lang="en-US" u="sng" dirty="0">
                <a:hlinkClick r:id="rId7"/>
              </a:rPr>
              <a:t>https://github.com/arleyprates/lucene/tree/master/src/lucene/ri</a:t>
            </a:r>
            <a:endParaRPr lang="en-US" dirty="0"/>
          </a:p>
          <a:p>
            <a:pPr lvl="0"/>
            <a:r>
              <a:rPr lang="en-US" u="sng" dirty="0">
                <a:hlinkClick r:id="rId8"/>
              </a:rPr>
              <a:t>https://stackoverflow.com/questions/4322426/problem-with-precision-and-recall-measuring-in-lucene</a:t>
            </a:r>
            <a:endParaRPr lang="en-US" dirty="0"/>
          </a:p>
          <a:p>
            <a:pPr lvl="0"/>
            <a:r>
              <a:rPr lang="en-US" u="sng" dirty="0">
                <a:hlinkClick r:id="rId9"/>
              </a:rPr>
              <a:t>http://howtodoinjava.com/lucene/lucene-search-highlight-example/</a:t>
            </a:r>
            <a:endParaRPr lang="en-US" dirty="0"/>
          </a:p>
          <a:p>
            <a:r>
              <a:rPr lang="en-US" dirty="0">
                <a:hlinkClick r:id="rId10"/>
              </a:rPr>
              <a:t>https://github.com/rickcrawford/lucene-example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9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982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580</TotalTime>
  <Words>350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Indexing and Searching Document Collections using Lucene </vt:lpstr>
      <vt:lpstr>Contents</vt:lpstr>
      <vt:lpstr>PowerPoint Presentation</vt:lpstr>
      <vt:lpstr>Search Process</vt:lpstr>
      <vt:lpstr> Lucene and why?</vt:lpstr>
      <vt:lpstr>Indexing With Lucene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 and Searching Document Collections using Lucene </dc:title>
  <dc:creator>Jyoti</dc:creator>
  <cp:lastModifiedBy>Jyoti</cp:lastModifiedBy>
  <cp:revision>18</cp:revision>
  <dcterms:created xsi:type="dcterms:W3CDTF">2017-08-19T05:11:35Z</dcterms:created>
  <dcterms:modified xsi:type="dcterms:W3CDTF">2017-08-19T14:52:12Z</dcterms:modified>
</cp:coreProperties>
</file>