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5" r:id="rId5"/>
    <p:sldId id="259" r:id="rId6"/>
    <p:sldId id="260" r:id="rId7"/>
    <p:sldId id="261" r:id="rId8"/>
    <p:sldId id="267" r:id="rId9"/>
    <p:sldId id="270" r:id="rId10"/>
    <p:sldId id="266" r:id="rId11"/>
    <p:sldId id="268" r:id="rId12"/>
    <p:sldId id="269" r:id="rId13"/>
    <p:sldId id="263" r:id="rId14"/>
    <p:sldId id="262"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693" autoAdjust="0"/>
  </p:normalViewPr>
  <p:slideViewPr>
    <p:cSldViewPr snapToGrid="0">
      <p:cViewPr varScale="1">
        <p:scale>
          <a:sx n="72" d="100"/>
          <a:sy n="72" d="100"/>
        </p:scale>
        <p:origin x="20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7AAAD-A763-4B86-A2B7-07FBDE9BAB75}" type="datetimeFigureOut">
              <a:rPr lang="en-AU" smtClean="0"/>
              <a:t>10/08/2021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94A9C-DD77-468F-899D-B535CEE43AF3}" type="slidenum">
              <a:rPr lang="en-AU" smtClean="0"/>
              <a:t>‹#›</a:t>
            </a:fld>
            <a:endParaRPr lang="en-AU"/>
          </a:p>
        </p:txBody>
      </p:sp>
    </p:spTree>
    <p:extLst>
      <p:ext uri="{BB962C8B-B14F-4D97-AF65-F5344CB8AC3E}">
        <p14:creationId xmlns:p14="http://schemas.microsoft.com/office/powerpoint/2010/main" val="2572630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Other tasks include:</a:t>
            </a:r>
          </a:p>
          <a:p>
            <a:r>
              <a:rPr lang="en-AU" dirty="0"/>
              <a:t>Financial reporting</a:t>
            </a:r>
          </a:p>
          <a:p>
            <a:endParaRPr lang="en-AU" dirty="0"/>
          </a:p>
          <a:p>
            <a:r>
              <a:rPr lang="en-AU" dirty="0"/>
              <a:t>These JD items if you will, seem very data science-</a:t>
            </a:r>
            <a:r>
              <a:rPr lang="en-AU" dirty="0" err="1"/>
              <a:t>ish</a:t>
            </a:r>
            <a:r>
              <a:rPr lang="en-AU" dirty="0"/>
              <a:t>.</a:t>
            </a:r>
          </a:p>
          <a:p>
            <a:r>
              <a:rPr lang="en-AU" dirty="0"/>
              <a:t>More specifically, I have been trying to figure out what proportion of an data scientist = actuary</a:t>
            </a:r>
          </a:p>
        </p:txBody>
      </p:sp>
      <p:sp>
        <p:nvSpPr>
          <p:cNvPr id="4" name="Slide Number Placeholder 3"/>
          <p:cNvSpPr>
            <a:spLocks noGrp="1"/>
          </p:cNvSpPr>
          <p:nvPr>
            <p:ph type="sldNum" sz="quarter" idx="5"/>
          </p:nvPr>
        </p:nvSpPr>
        <p:spPr/>
        <p:txBody>
          <a:bodyPr/>
          <a:lstStyle/>
          <a:p>
            <a:fld id="{75394A9C-DD77-468F-899D-B535CEE43AF3}" type="slidenum">
              <a:rPr lang="en-AU" smtClean="0"/>
              <a:t>2</a:t>
            </a:fld>
            <a:endParaRPr lang="en-AU"/>
          </a:p>
        </p:txBody>
      </p:sp>
    </p:spTree>
    <p:extLst>
      <p:ext uri="{BB962C8B-B14F-4D97-AF65-F5344CB8AC3E}">
        <p14:creationId xmlns:p14="http://schemas.microsoft.com/office/powerpoint/2010/main" val="139477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validate includes testing</a:t>
            </a:r>
          </a:p>
          <a:p>
            <a:endParaRPr lang="en-AU" dirty="0"/>
          </a:p>
          <a:p>
            <a:r>
              <a:rPr lang="en-AU" dirty="0"/>
              <a:t>Today, we’re going to talk about the defining and EDA steps.</a:t>
            </a:r>
          </a:p>
        </p:txBody>
      </p:sp>
      <p:sp>
        <p:nvSpPr>
          <p:cNvPr id="4" name="Slide Number Placeholder 3"/>
          <p:cNvSpPr>
            <a:spLocks noGrp="1"/>
          </p:cNvSpPr>
          <p:nvPr>
            <p:ph type="sldNum" sz="quarter" idx="5"/>
          </p:nvPr>
        </p:nvSpPr>
        <p:spPr/>
        <p:txBody>
          <a:bodyPr/>
          <a:lstStyle/>
          <a:p>
            <a:fld id="{75394A9C-DD77-468F-899D-B535CEE43AF3}" type="slidenum">
              <a:rPr lang="en-AU" smtClean="0"/>
              <a:t>3</a:t>
            </a:fld>
            <a:endParaRPr lang="en-AU"/>
          </a:p>
        </p:txBody>
      </p:sp>
    </p:spTree>
    <p:extLst>
      <p:ext uri="{BB962C8B-B14F-4D97-AF65-F5344CB8AC3E}">
        <p14:creationId xmlns:p14="http://schemas.microsoft.com/office/powerpoint/2010/main" val="2786849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4</a:t>
            </a:fld>
            <a:endParaRPr lang="en-AU"/>
          </a:p>
        </p:txBody>
      </p:sp>
    </p:spTree>
    <p:extLst>
      <p:ext uri="{BB962C8B-B14F-4D97-AF65-F5344CB8AC3E}">
        <p14:creationId xmlns:p14="http://schemas.microsoft.com/office/powerpoint/2010/main" val="2436337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this step isn’t done, most of the time down the road what you are going to find is that low level details will start to drive your high-level decisions.</a:t>
            </a:r>
          </a:p>
          <a:p>
            <a:r>
              <a:rPr lang="en-AU" dirty="0"/>
              <a:t>Personal journey, I used to be very impulsive when a new task/project came my way</a:t>
            </a:r>
          </a:p>
          <a:p>
            <a:r>
              <a:rPr lang="en-AU" dirty="0"/>
              <a:t>Example:</a:t>
            </a:r>
          </a:p>
          <a:p>
            <a:endParaRPr lang="en-AU" dirty="0"/>
          </a:p>
          <a:p>
            <a:r>
              <a:rPr lang="en-AU" dirty="0"/>
              <a:t>I need to price a portfolio</a:t>
            </a:r>
          </a:p>
          <a:p>
            <a:r>
              <a:rPr lang="en-AU" dirty="0"/>
              <a:t>Screw problem formulation</a:t>
            </a:r>
          </a:p>
          <a:p>
            <a:r>
              <a:rPr lang="en-AU" dirty="0"/>
              <a:t>I open </a:t>
            </a:r>
            <a:r>
              <a:rPr lang="en-AU" dirty="0" err="1"/>
              <a:t>vscode</a:t>
            </a:r>
            <a:r>
              <a:rPr lang="en-AU" dirty="0"/>
              <a:t>, I take policy data, I take claims data, I left join</a:t>
            </a:r>
          </a:p>
          <a:p>
            <a:r>
              <a:rPr lang="en-AU" dirty="0"/>
              <a:t>I take my favourite package </a:t>
            </a:r>
            <a:r>
              <a:rPr lang="en-AU" dirty="0" err="1"/>
              <a:t>sklearn</a:t>
            </a:r>
            <a:r>
              <a:rPr lang="en-AU" dirty="0"/>
              <a:t>, and chuck any regressor over it</a:t>
            </a:r>
          </a:p>
          <a:p>
            <a:r>
              <a:rPr lang="en-AU" dirty="0"/>
              <a:t>If I am lucky my RMSE is reasonable </a:t>
            </a:r>
          </a:p>
        </p:txBody>
      </p:sp>
      <p:sp>
        <p:nvSpPr>
          <p:cNvPr id="4" name="Slide Number Placeholder 3"/>
          <p:cNvSpPr>
            <a:spLocks noGrp="1"/>
          </p:cNvSpPr>
          <p:nvPr>
            <p:ph type="sldNum" sz="quarter" idx="5"/>
          </p:nvPr>
        </p:nvSpPr>
        <p:spPr/>
        <p:txBody>
          <a:bodyPr/>
          <a:lstStyle/>
          <a:p>
            <a:fld id="{75394A9C-DD77-468F-899D-B535CEE43AF3}" type="slidenum">
              <a:rPr lang="en-AU" smtClean="0"/>
              <a:t>5</a:t>
            </a:fld>
            <a:endParaRPr lang="en-AU"/>
          </a:p>
        </p:txBody>
      </p:sp>
    </p:spTree>
    <p:extLst>
      <p:ext uri="{BB962C8B-B14F-4D97-AF65-F5344CB8AC3E}">
        <p14:creationId xmlns:p14="http://schemas.microsoft.com/office/powerpoint/2010/main" val="3618881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be honest, not all data science problems involve a model. But for the purposes of this presentation let’s assume that they do.</a:t>
            </a:r>
          </a:p>
          <a:p>
            <a:r>
              <a:rPr lang="en-AU" dirty="0"/>
              <a:t>Deliverables could be a set of prices, a dashboard, a word doc report of analyses on a certain issue, or a combination of these.</a:t>
            </a:r>
          </a:p>
          <a:p>
            <a:endParaRPr lang="en-AU" dirty="0"/>
          </a:p>
          <a:p>
            <a:r>
              <a:rPr lang="en-AU" dirty="0"/>
              <a:t>(3) May depend on the scale of the project, but it is </a:t>
            </a:r>
          </a:p>
          <a:p>
            <a:endParaRPr lang="en-AU" dirty="0"/>
          </a:p>
          <a:p>
            <a:pPr algn="l">
              <a:buFont typeface="Arial" panose="020B0604020202020204" pitchFamily="34" charset="0"/>
              <a:buChar char="•"/>
            </a:pPr>
            <a:r>
              <a:rPr lang="en-GB" b="1" i="0" dirty="0">
                <a:solidFill>
                  <a:srgbClr val="292929"/>
                </a:solidFill>
                <a:effectLst/>
                <a:latin typeface="charter"/>
              </a:rPr>
              <a:t>“The problem P. . .”: </a:t>
            </a:r>
            <a:r>
              <a:rPr lang="en-GB" b="0" i="0" dirty="0">
                <a:solidFill>
                  <a:srgbClr val="292929"/>
                </a:solidFill>
                <a:effectLst/>
                <a:latin typeface="charter"/>
              </a:rPr>
              <a:t>Here insert the problem as defined by the company.</a:t>
            </a:r>
          </a:p>
          <a:p>
            <a:pPr algn="l">
              <a:buFont typeface="Arial" panose="020B0604020202020204" pitchFamily="34" charset="0"/>
              <a:buChar char="•"/>
            </a:pPr>
            <a:r>
              <a:rPr lang="en-GB" b="1" i="0" dirty="0">
                <a:solidFill>
                  <a:srgbClr val="292929"/>
                </a:solidFill>
                <a:effectLst/>
                <a:latin typeface="charter"/>
              </a:rPr>
              <a:t>“. . . has the impact I .” </a:t>
            </a:r>
            <a:r>
              <a:rPr lang="en-GB" b="0" i="0" dirty="0">
                <a:solidFill>
                  <a:srgbClr val="292929"/>
                </a:solidFill>
                <a:effectLst/>
                <a:latin typeface="charter"/>
              </a:rPr>
              <a:t>Insert the negative impacts/pain points of the problem.</a:t>
            </a:r>
          </a:p>
          <a:p>
            <a:pPr algn="l">
              <a:buFont typeface="Arial" panose="020B0604020202020204" pitchFamily="34" charset="0"/>
              <a:buChar char="•"/>
            </a:pPr>
            <a:r>
              <a:rPr lang="en-GB" b="1" i="0" dirty="0">
                <a:solidFill>
                  <a:srgbClr val="292929"/>
                </a:solidFill>
                <a:effectLst/>
                <a:latin typeface="charter"/>
              </a:rPr>
              <a:t>“. . . which affects B. . .” </a:t>
            </a:r>
            <a:r>
              <a:rPr lang="en-GB" b="0" i="0" dirty="0">
                <a:solidFill>
                  <a:srgbClr val="292929"/>
                </a:solidFill>
                <a:effectLst/>
                <a:latin typeface="charter"/>
              </a:rPr>
              <a:t>Insert the parties that are affected. IT could be the business, the customers or a third party.</a:t>
            </a:r>
          </a:p>
          <a:p>
            <a:pPr algn="l">
              <a:buFont typeface="Arial" panose="020B0604020202020204" pitchFamily="34" charset="0"/>
              <a:buChar char="•"/>
            </a:pPr>
            <a:r>
              <a:rPr lang="en-GB" b="1" i="0" dirty="0">
                <a:solidFill>
                  <a:srgbClr val="292929"/>
                </a:solidFill>
                <a:effectLst/>
                <a:latin typeface="charter"/>
              </a:rPr>
              <a:t>“…,so a good starting point would be S.” </a:t>
            </a:r>
            <a:r>
              <a:rPr lang="en-GB" b="0" i="0" dirty="0">
                <a:solidFill>
                  <a:srgbClr val="292929"/>
                </a:solidFill>
                <a:effectLst/>
                <a:latin typeface="charter"/>
              </a:rPr>
              <a:t>Insert the benefits of solving the problem.</a:t>
            </a:r>
          </a:p>
          <a:p>
            <a:pPr algn="l">
              <a:buFont typeface="Arial" panose="020B0604020202020204" pitchFamily="34" charset="0"/>
              <a:buChar char="•"/>
            </a:pPr>
            <a:endParaRPr lang="en-GB" b="0" i="0" dirty="0">
              <a:solidFill>
                <a:srgbClr val="292929"/>
              </a:solidFill>
              <a:effectLst/>
              <a:latin typeface="charter"/>
            </a:endParaRPr>
          </a:p>
          <a:p>
            <a:pPr algn="l">
              <a:buFont typeface="Arial" panose="020B0604020202020204" pitchFamily="34" charset="0"/>
              <a:buChar char="•"/>
            </a:pPr>
            <a:r>
              <a:rPr lang="en-GB" b="0" i="0" dirty="0">
                <a:solidFill>
                  <a:srgbClr val="292929"/>
                </a:solidFill>
                <a:effectLst/>
                <a:latin typeface="charter"/>
              </a:rPr>
              <a:t>Extend this not just to the results but interpretability requirements as well. What kind of statements do I need to be able to make at the end of the day?</a:t>
            </a:r>
          </a:p>
          <a:p>
            <a:pPr algn="l">
              <a:buFont typeface="Arial" panose="020B0604020202020204" pitchFamily="34" charset="0"/>
              <a:buChar char="•"/>
            </a:pPr>
            <a:endParaRPr lang="en-GB" b="0" i="0" dirty="0">
              <a:solidFill>
                <a:srgbClr val="292929"/>
              </a:solidFill>
              <a:effectLst/>
              <a:latin typeface="charter"/>
            </a:endParaRPr>
          </a:p>
          <a:p>
            <a:pPr algn="l">
              <a:buFont typeface="Arial" panose="020B0604020202020204" pitchFamily="34" charset="0"/>
              <a:buChar char="•"/>
            </a:pPr>
            <a:r>
              <a:rPr lang="en-GB" b="0" i="0" dirty="0">
                <a:solidFill>
                  <a:srgbClr val="292929"/>
                </a:solidFill>
                <a:effectLst/>
                <a:latin typeface="charter"/>
              </a:rPr>
              <a:t>Ideally not every step in problem formulation and EDA will directly feed into the decisions in the next, but as we will see later, some do.</a:t>
            </a:r>
          </a:p>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6</a:t>
            </a:fld>
            <a:endParaRPr lang="en-AU"/>
          </a:p>
        </p:txBody>
      </p:sp>
    </p:spTree>
    <p:extLst>
      <p:ext uri="{BB962C8B-B14F-4D97-AF65-F5344CB8AC3E}">
        <p14:creationId xmlns:p14="http://schemas.microsoft.com/office/powerpoint/2010/main" val="3527621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Even if you are dealing with the same dataset, a different problem will force a new perspective on it.</a:t>
            </a:r>
          </a:p>
          <a:p>
            <a:endParaRPr lang="en-AU" dirty="0"/>
          </a:p>
          <a:p>
            <a:endParaRPr lang="en-AU" dirty="0"/>
          </a:p>
          <a:p>
            <a:endParaRPr lang="en-AU" dirty="0"/>
          </a:p>
          <a:p>
            <a:r>
              <a:rPr lang="en-AU" dirty="0"/>
              <a:t>Here, we open the old </a:t>
            </a:r>
            <a:r>
              <a:rPr lang="en-AU" dirty="0" err="1"/>
              <a:t>aiforsea</a:t>
            </a:r>
            <a:r>
              <a:rPr lang="en-AU" dirty="0"/>
              <a:t> project and go through an example of how useful EDA is for a future reference.</a:t>
            </a:r>
          </a:p>
          <a:p>
            <a:r>
              <a:rPr lang="en-AU" dirty="0"/>
              <a:t>For heavy excel users, think of it this way. Doing up a model without any EDA is like doing all the spreadsheet workings, then copy pasting as values and saving over it.</a:t>
            </a:r>
          </a:p>
        </p:txBody>
      </p:sp>
      <p:sp>
        <p:nvSpPr>
          <p:cNvPr id="4" name="Slide Number Placeholder 3"/>
          <p:cNvSpPr>
            <a:spLocks noGrp="1"/>
          </p:cNvSpPr>
          <p:nvPr>
            <p:ph type="sldNum" sz="quarter" idx="5"/>
          </p:nvPr>
        </p:nvSpPr>
        <p:spPr/>
        <p:txBody>
          <a:bodyPr/>
          <a:lstStyle/>
          <a:p>
            <a:fld id="{75394A9C-DD77-468F-899D-B535CEE43AF3}" type="slidenum">
              <a:rPr lang="en-AU" smtClean="0"/>
              <a:t>7</a:t>
            </a:fld>
            <a:endParaRPr lang="en-AU"/>
          </a:p>
        </p:txBody>
      </p:sp>
    </p:spTree>
    <p:extLst>
      <p:ext uri="{BB962C8B-B14F-4D97-AF65-F5344CB8AC3E}">
        <p14:creationId xmlns:p14="http://schemas.microsoft.com/office/powerpoint/2010/main" val="63757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Of course a DS brownbag will not be DS brownbag without an example</a:t>
            </a:r>
          </a:p>
        </p:txBody>
      </p:sp>
      <p:sp>
        <p:nvSpPr>
          <p:cNvPr id="4" name="Slide Number Placeholder 3"/>
          <p:cNvSpPr>
            <a:spLocks noGrp="1"/>
          </p:cNvSpPr>
          <p:nvPr>
            <p:ph type="sldNum" sz="quarter" idx="5"/>
          </p:nvPr>
        </p:nvSpPr>
        <p:spPr/>
        <p:txBody>
          <a:bodyPr/>
          <a:lstStyle/>
          <a:p>
            <a:fld id="{75394A9C-DD77-468F-899D-B535CEE43AF3}" type="slidenum">
              <a:rPr lang="en-AU" smtClean="0"/>
              <a:t>8</a:t>
            </a:fld>
            <a:endParaRPr lang="en-AU"/>
          </a:p>
        </p:txBody>
      </p:sp>
    </p:spTree>
    <p:extLst>
      <p:ext uri="{BB962C8B-B14F-4D97-AF65-F5344CB8AC3E}">
        <p14:creationId xmlns:p14="http://schemas.microsoft.com/office/powerpoint/2010/main" val="1490642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GB" b="0" i="0" dirty="0">
                <a:solidFill>
                  <a:srgbClr val="242729"/>
                </a:solidFill>
                <a:effectLst/>
                <a:latin typeface="inherit"/>
              </a:rPr>
              <a:t>Normalization helps to eliminate scale factors that might exist between variables in your data. Take, for example, the classic problem of predicting home prices. If you represent the square footage of your home in square </a:t>
            </a:r>
            <a:r>
              <a:rPr lang="en-GB" b="0" i="0" dirty="0" err="1">
                <a:solidFill>
                  <a:srgbClr val="242729"/>
                </a:solidFill>
                <a:effectLst/>
                <a:latin typeface="inherit"/>
              </a:rPr>
              <a:t>millimeters</a:t>
            </a:r>
            <a:r>
              <a:rPr lang="en-GB" b="0" i="0" dirty="0">
                <a:solidFill>
                  <a:srgbClr val="242729"/>
                </a:solidFill>
                <a:effectLst/>
                <a:latin typeface="inherit"/>
              </a:rPr>
              <a:t>, a large change in this value will have a relatively small effect on home price, implying a small gradient on this variable. If you represent that value in square </a:t>
            </a:r>
            <a:r>
              <a:rPr lang="en-GB" b="0" i="0" dirty="0" err="1">
                <a:solidFill>
                  <a:srgbClr val="242729"/>
                </a:solidFill>
                <a:effectLst/>
                <a:latin typeface="inherit"/>
              </a:rPr>
              <a:t>kilometers</a:t>
            </a:r>
            <a:r>
              <a:rPr lang="en-GB" b="0" i="0" dirty="0">
                <a:solidFill>
                  <a:srgbClr val="242729"/>
                </a:solidFill>
                <a:effectLst/>
                <a:latin typeface="inherit"/>
              </a:rPr>
              <a:t>, a small numerical change will have a large impact on price, implying a large gradient. Normalization isn't necessarily required, but can help to balance the problem by making all variables have "equal weight" in your model. If you were to include both the square </a:t>
            </a:r>
            <a:r>
              <a:rPr lang="en-GB" b="0" i="0" dirty="0" err="1">
                <a:solidFill>
                  <a:srgbClr val="242729"/>
                </a:solidFill>
                <a:effectLst/>
                <a:latin typeface="inherit"/>
              </a:rPr>
              <a:t>millimeter</a:t>
            </a:r>
            <a:r>
              <a:rPr lang="en-GB" b="0" i="0" dirty="0">
                <a:solidFill>
                  <a:srgbClr val="242729"/>
                </a:solidFill>
                <a:effectLst/>
                <a:latin typeface="inherit"/>
              </a:rPr>
              <a:t> and square </a:t>
            </a:r>
            <a:r>
              <a:rPr lang="en-GB" b="0" i="0" dirty="0" err="1">
                <a:solidFill>
                  <a:srgbClr val="242729"/>
                </a:solidFill>
                <a:effectLst/>
                <a:latin typeface="inherit"/>
              </a:rPr>
              <a:t>kilometer</a:t>
            </a:r>
            <a:r>
              <a:rPr lang="en-GB" b="0" i="0" dirty="0">
                <a:solidFill>
                  <a:srgbClr val="242729"/>
                </a:solidFill>
                <a:effectLst/>
                <a:latin typeface="inherit"/>
              </a:rPr>
              <a:t> variables in your training data, the neural network would likely spend a lot of effort optimizing on the square </a:t>
            </a:r>
            <a:r>
              <a:rPr lang="en-GB" b="0" i="0" dirty="0" err="1">
                <a:solidFill>
                  <a:srgbClr val="242729"/>
                </a:solidFill>
                <a:effectLst/>
                <a:latin typeface="inherit"/>
              </a:rPr>
              <a:t>kilometer</a:t>
            </a:r>
            <a:r>
              <a:rPr lang="en-GB" b="0" i="0" dirty="0">
                <a:solidFill>
                  <a:srgbClr val="242729"/>
                </a:solidFill>
                <a:effectLst/>
                <a:latin typeface="inherit"/>
              </a:rPr>
              <a:t> variable, since it is numerically more important. You can still do training with un-normalized data, but it will likely take longer, and possibly have worse output if your important variables are numerically smallest.</a:t>
            </a:r>
          </a:p>
          <a:p>
            <a:pPr algn="l" fontAlgn="base"/>
            <a:endParaRPr lang="en-GB" b="0" i="0" dirty="0">
              <a:solidFill>
                <a:srgbClr val="242729"/>
              </a:solidFill>
              <a:effectLst/>
              <a:latin typeface="inherit"/>
            </a:endParaRPr>
          </a:p>
          <a:p>
            <a:pPr algn="l" fontAlgn="base"/>
            <a:r>
              <a:rPr lang="en-GB" b="0" i="0" dirty="0">
                <a:solidFill>
                  <a:srgbClr val="212529"/>
                </a:solidFill>
                <a:effectLst/>
                <a:latin typeface="-apple-system"/>
              </a:rPr>
              <a:t>the l1 and l2 </a:t>
            </a:r>
            <a:r>
              <a:rPr lang="en-GB" b="0" i="0" dirty="0" err="1">
                <a:solidFill>
                  <a:srgbClr val="212529"/>
                </a:solidFill>
                <a:effectLst/>
                <a:latin typeface="-apple-system"/>
              </a:rPr>
              <a:t>regularizers</a:t>
            </a:r>
            <a:r>
              <a:rPr lang="en-GB" b="0" i="0" dirty="0">
                <a:solidFill>
                  <a:srgbClr val="212529"/>
                </a:solidFill>
                <a:effectLst/>
                <a:latin typeface="-apple-system"/>
              </a:rPr>
              <a:t> of linear models) assume that all features are </a:t>
            </a:r>
            <a:r>
              <a:rPr lang="en-GB" b="0" i="0" dirty="0" err="1">
                <a:solidFill>
                  <a:srgbClr val="212529"/>
                </a:solidFill>
                <a:effectLst/>
                <a:latin typeface="-apple-system"/>
              </a:rPr>
              <a:t>centered</a:t>
            </a:r>
            <a:r>
              <a:rPr lang="en-GB" b="0" i="0" dirty="0">
                <a:solidFill>
                  <a:srgbClr val="212529"/>
                </a:solidFill>
                <a:effectLst/>
                <a:latin typeface="-apple-system"/>
              </a:rPr>
              <a:t> around zero and have variance in the same order. If a feature has a variance that is orders of magnitude larger than others, it might dominate the objective function and make the estimator unable to learn from other features correctly as expected.</a:t>
            </a:r>
            <a:endParaRPr lang="en-GB" b="0" i="0" dirty="0">
              <a:solidFill>
                <a:srgbClr val="242729"/>
              </a:solidFill>
              <a:effectLst/>
              <a:latin typeface="inherit"/>
            </a:endParaRPr>
          </a:p>
          <a:p>
            <a:pPr algn="l" fontAlgn="base"/>
            <a:endParaRPr lang="en-GB" b="0" i="0" dirty="0">
              <a:solidFill>
                <a:srgbClr val="242729"/>
              </a:solidFill>
              <a:effectLst/>
              <a:latin typeface="inherit"/>
            </a:endParaRPr>
          </a:p>
          <a:p>
            <a:pPr algn="l" fontAlgn="base"/>
            <a:endParaRPr lang="en-GB" b="0" i="0" dirty="0">
              <a:solidFill>
                <a:srgbClr val="242729"/>
              </a:solidFill>
              <a:effectLst/>
              <a:latin typeface="inherit"/>
            </a:endParaRPr>
          </a:p>
          <a:p>
            <a:pPr algn="l" fontAlgn="base"/>
            <a:r>
              <a:rPr lang="en-GB" b="0" i="0" dirty="0">
                <a:solidFill>
                  <a:srgbClr val="242729"/>
                </a:solidFill>
                <a:effectLst/>
                <a:latin typeface="-apple-system"/>
              </a:rPr>
              <a:t>Generally, in tree-based models the scale of the features does not matter. This is because at each tree level, the score of a possible split will be equal whether the respective feature has been scaled or not.</a:t>
            </a:r>
          </a:p>
          <a:p>
            <a:pPr algn="l" fontAlgn="base"/>
            <a:r>
              <a:rPr lang="en-GB" b="0" i="0" dirty="0">
                <a:solidFill>
                  <a:srgbClr val="242729"/>
                </a:solidFill>
                <a:effectLst/>
                <a:latin typeface="-apple-system"/>
              </a:rPr>
              <a:t>You can think of it like here: We're dealing with a binary classification problem and the feature we're splitting takes values from 0 to 1000. If you split it on 300, the samples &lt;300 belong 90% to one category while those &gt;300 belong 30% to one category. Now imaging this feature is scaled between 0 and 1. Again, if you split on 0.3, the sample &lt;0.3 belong 90% to one category while those &gt;0.3 belong 30% to one category.</a:t>
            </a:r>
          </a:p>
          <a:p>
            <a:pPr algn="l" fontAlgn="base"/>
            <a:r>
              <a:rPr lang="en-GB" b="0" i="0" dirty="0">
                <a:solidFill>
                  <a:srgbClr val="242729"/>
                </a:solidFill>
                <a:effectLst/>
                <a:latin typeface="-apple-system"/>
              </a:rPr>
              <a:t>So you've changed the splitting point but the actual distribution of the samples remains the same regarding the target variable.</a:t>
            </a:r>
          </a:p>
          <a:p>
            <a:pPr algn="l" fontAlgn="base"/>
            <a:endParaRPr lang="en-GB" b="0" i="0" dirty="0">
              <a:solidFill>
                <a:srgbClr val="242729"/>
              </a:solidFill>
              <a:effectLst/>
              <a:latin typeface="-apple-system"/>
            </a:endParaRPr>
          </a:p>
          <a:p>
            <a:pPr algn="l" fontAlgn="base"/>
            <a:endParaRPr lang="en-GB" b="0" i="0" dirty="0">
              <a:solidFill>
                <a:srgbClr val="242729"/>
              </a:solidFill>
              <a:effectLst/>
              <a:latin typeface="-apple-system"/>
            </a:endParaRPr>
          </a:p>
          <a:p>
            <a:pPr algn="l" fontAlgn="base"/>
            <a:r>
              <a:rPr lang="en-GB" b="0" i="0" dirty="0">
                <a:solidFill>
                  <a:srgbClr val="202124"/>
                </a:solidFill>
                <a:effectLst/>
                <a:latin typeface="arial" panose="020B0604020202020204" pitchFamily="34" charset="0"/>
              </a:rPr>
              <a:t>There are two main reasons to use logarithmic scales in charts and graphs. The </a:t>
            </a:r>
            <a:r>
              <a:rPr lang="en-GB" b="1" i="0" dirty="0">
                <a:solidFill>
                  <a:srgbClr val="202124"/>
                </a:solidFill>
                <a:effectLst/>
                <a:latin typeface="arial" panose="020B0604020202020204" pitchFamily="34" charset="0"/>
              </a:rPr>
              <a:t>first is to respond to skewness towards large values</a:t>
            </a:r>
            <a:r>
              <a:rPr lang="en-GB" b="0" i="0" dirty="0">
                <a:solidFill>
                  <a:srgbClr val="202124"/>
                </a:solidFill>
                <a:effectLst/>
                <a:latin typeface="arial" panose="020B0604020202020204" pitchFamily="34" charset="0"/>
              </a:rPr>
              <a:t>; i.e., cases in which one or a few points are much larger than the bulk of the data. The second is to show percent change or multiplicative factors.</a:t>
            </a:r>
            <a:endParaRPr lang="en-GB" b="0" i="0" dirty="0">
              <a:solidFill>
                <a:srgbClr val="242729"/>
              </a:solidFill>
              <a:effectLst/>
              <a:latin typeface="-apple-system"/>
            </a:endParaRPr>
          </a:p>
          <a:p>
            <a:pPr algn="l" fontAlgn="base"/>
            <a:endParaRPr lang="en-GB" b="0" i="0" dirty="0">
              <a:solidFill>
                <a:srgbClr val="242729"/>
              </a:solidFill>
              <a:effectLst/>
              <a:latin typeface="-apple-system"/>
            </a:endParaRPr>
          </a:p>
          <a:p>
            <a:pPr algn="l" fontAlgn="base"/>
            <a:endParaRPr lang="en-GB" b="0" i="0" dirty="0">
              <a:solidFill>
                <a:srgbClr val="242729"/>
              </a:solidFill>
              <a:effectLst/>
              <a:latin typeface="inherit"/>
            </a:endParaRPr>
          </a:p>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13</a:t>
            </a:fld>
            <a:endParaRPr lang="en-AU"/>
          </a:p>
        </p:txBody>
      </p:sp>
    </p:spTree>
    <p:extLst>
      <p:ext uri="{BB962C8B-B14F-4D97-AF65-F5344CB8AC3E}">
        <p14:creationId xmlns:p14="http://schemas.microsoft.com/office/powerpoint/2010/main" val="218315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4778-DDCE-4D7D-BAB8-4865E7EA7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4763250-1288-49CF-8021-E586C086B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A5592D3-5BF7-4477-8F53-107130BDD718}"/>
              </a:ext>
            </a:extLst>
          </p:cNvPr>
          <p:cNvSpPr>
            <a:spLocks noGrp="1"/>
          </p:cNvSpPr>
          <p:nvPr>
            <p:ph type="dt" sz="half" idx="10"/>
          </p:nvPr>
        </p:nvSpPr>
        <p:spPr/>
        <p:txBody>
          <a:bodyPr/>
          <a:lstStyle/>
          <a:p>
            <a:fld id="{88AE2C35-0D28-4825-98D7-B391AF6BD3F5}" type="datetimeFigureOut">
              <a:rPr lang="en-AU" smtClean="0"/>
              <a:t>10/08/2021</a:t>
            </a:fld>
            <a:endParaRPr lang="en-AU"/>
          </a:p>
        </p:txBody>
      </p:sp>
      <p:sp>
        <p:nvSpPr>
          <p:cNvPr id="5" name="Footer Placeholder 4">
            <a:extLst>
              <a:ext uri="{FF2B5EF4-FFF2-40B4-BE49-F238E27FC236}">
                <a16:creationId xmlns:a16="http://schemas.microsoft.com/office/drawing/2014/main" id="{2CF80A46-D7FC-4657-9598-CA53DF83A9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76BAF9-C172-41AC-97EF-9D8BBB058DBB}"/>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97947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B57B-7A06-4388-8337-CCEC4DEA833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D2BEE89-7C10-4487-B4BC-6C7C4F6C96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476E33C-10AE-46F9-939D-DF0D6671C7CD}"/>
              </a:ext>
            </a:extLst>
          </p:cNvPr>
          <p:cNvSpPr>
            <a:spLocks noGrp="1"/>
          </p:cNvSpPr>
          <p:nvPr>
            <p:ph type="dt" sz="half" idx="10"/>
          </p:nvPr>
        </p:nvSpPr>
        <p:spPr/>
        <p:txBody>
          <a:bodyPr/>
          <a:lstStyle/>
          <a:p>
            <a:fld id="{88AE2C35-0D28-4825-98D7-B391AF6BD3F5}" type="datetimeFigureOut">
              <a:rPr lang="en-AU" smtClean="0"/>
              <a:t>10/08/2021</a:t>
            </a:fld>
            <a:endParaRPr lang="en-AU"/>
          </a:p>
        </p:txBody>
      </p:sp>
      <p:sp>
        <p:nvSpPr>
          <p:cNvPr id="5" name="Footer Placeholder 4">
            <a:extLst>
              <a:ext uri="{FF2B5EF4-FFF2-40B4-BE49-F238E27FC236}">
                <a16:creationId xmlns:a16="http://schemas.microsoft.com/office/drawing/2014/main" id="{7227610F-973E-40FD-A1C0-10FDD32353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F2CCCD-210F-43C1-9759-5B6E18824E66}"/>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72294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91B7E-920A-4372-8DF8-A993D071CC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148B60F-1101-48DF-A36C-A12DE18450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D42E38-B5CD-487D-A144-BF19E4FABA63}"/>
              </a:ext>
            </a:extLst>
          </p:cNvPr>
          <p:cNvSpPr>
            <a:spLocks noGrp="1"/>
          </p:cNvSpPr>
          <p:nvPr>
            <p:ph type="dt" sz="half" idx="10"/>
          </p:nvPr>
        </p:nvSpPr>
        <p:spPr/>
        <p:txBody>
          <a:bodyPr/>
          <a:lstStyle/>
          <a:p>
            <a:fld id="{88AE2C35-0D28-4825-98D7-B391AF6BD3F5}" type="datetimeFigureOut">
              <a:rPr lang="en-AU" smtClean="0"/>
              <a:t>10/08/2021</a:t>
            </a:fld>
            <a:endParaRPr lang="en-AU"/>
          </a:p>
        </p:txBody>
      </p:sp>
      <p:sp>
        <p:nvSpPr>
          <p:cNvPr id="5" name="Footer Placeholder 4">
            <a:extLst>
              <a:ext uri="{FF2B5EF4-FFF2-40B4-BE49-F238E27FC236}">
                <a16:creationId xmlns:a16="http://schemas.microsoft.com/office/drawing/2014/main" id="{A86FA7B0-6960-44C6-A5C8-EA226A9D830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8DB9E0-DE05-4567-94DC-70F78E91DED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00502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FA1B-CA78-42BF-B669-B4D8278677E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F5F9788-816A-4FB3-B328-94683DDEC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2722E86-F819-4674-89B5-83B53C9149D1}"/>
              </a:ext>
            </a:extLst>
          </p:cNvPr>
          <p:cNvSpPr>
            <a:spLocks noGrp="1"/>
          </p:cNvSpPr>
          <p:nvPr>
            <p:ph type="dt" sz="half" idx="10"/>
          </p:nvPr>
        </p:nvSpPr>
        <p:spPr/>
        <p:txBody>
          <a:bodyPr/>
          <a:lstStyle/>
          <a:p>
            <a:fld id="{88AE2C35-0D28-4825-98D7-B391AF6BD3F5}" type="datetimeFigureOut">
              <a:rPr lang="en-AU" smtClean="0"/>
              <a:t>10/08/2021</a:t>
            </a:fld>
            <a:endParaRPr lang="en-AU"/>
          </a:p>
        </p:txBody>
      </p:sp>
      <p:sp>
        <p:nvSpPr>
          <p:cNvPr id="5" name="Footer Placeholder 4">
            <a:extLst>
              <a:ext uri="{FF2B5EF4-FFF2-40B4-BE49-F238E27FC236}">
                <a16:creationId xmlns:a16="http://schemas.microsoft.com/office/drawing/2014/main" id="{EECCDA33-3CD9-4FBB-B690-3A9DA26439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F0189FA-41ED-468F-928D-0B52597DD4D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63651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920E-3870-4E38-982E-BF68F20C7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F46CD5E-8CDC-4033-8090-0EC3DCF59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CD8FAC-2E96-4FE3-B6ED-DCD2429C02E6}"/>
              </a:ext>
            </a:extLst>
          </p:cNvPr>
          <p:cNvSpPr>
            <a:spLocks noGrp="1"/>
          </p:cNvSpPr>
          <p:nvPr>
            <p:ph type="dt" sz="half" idx="10"/>
          </p:nvPr>
        </p:nvSpPr>
        <p:spPr/>
        <p:txBody>
          <a:bodyPr/>
          <a:lstStyle/>
          <a:p>
            <a:fld id="{88AE2C35-0D28-4825-98D7-B391AF6BD3F5}" type="datetimeFigureOut">
              <a:rPr lang="en-AU" smtClean="0"/>
              <a:t>10/08/2021</a:t>
            </a:fld>
            <a:endParaRPr lang="en-AU"/>
          </a:p>
        </p:txBody>
      </p:sp>
      <p:sp>
        <p:nvSpPr>
          <p:cNvPr id="5" name="Footer Placeholder 4">
            <a:extLst>
              <a:ext uri="{FF2B5EF4-FFF2-40B4-BE49-F238E27FC236}">
                <a16:creationId xmlns:a16="http://schemas.microsoft.com/office/drawing/2014/main" id="{7C24C61E-CE2C-4229-9B08-8E23737FD6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9C0BB75-7027-4479-BFF1-0F2ADAC760D9}"/>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76473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FE62-AF1F-4F0E-9BBD-7DA0800F28D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9C6A198-A1B4-41EF-BAB2-9030F902C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79E380-E662-47EB-8891-9295F673B4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CD76161-D41D-4B83-8833-6EAD63344810}"/>
              </a:ext>
            </a:extLst>
          </p:cNvPr>
          <p:cNvSpPr>
            <a:spLocks noGrp="1"/>
          </p:cNvSpPr>
          <p:nvPr>
            <p:ph type="dt" sz="half" idx="10"/>
          </p:nvPr>
        </p:nvSpPr>
        <p:spPr/>
        <p:txBody>
          <a:bodyPr/>
          <a:lstStyle/>
          <a:p>
            <a:fld id="{88AE2C35-0D28-4825-98D7-B391AF6BD3F5}" type="datetimeFigureOut">
              <a:rPr lang="en-AU" smtClean="0"/>
              <a:t>10/08/2021</a:t>
            </a:fld>
            <a:endParaRPr lang="en-AU"/>
          </a:p>
        </p:txBody>
      </p:sp>
      <p:sp>
        <p:nvSpPr>
          <p:cNvPr id="6" name="Footer Placeholder 5">
            <a:extLst>
              <a:ext uri="{FF2B5EF4-FFF2-40B4-BE49-F238E27FC236}">
                <a16:creationId xmlns:a16="http://schemas.microsoft.com/office/drawing/2014/main" id="{DE637188-97B3-41FB-BE9F-2A6F94E8F4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73A1283-5541-482F-BC77-EE423C8526BB}"/>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421795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0BB2-88B2-4D08-A23B-F0BEA030610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0F77894-7548-4477-88B4-86288B7B2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78DFA2-1CDE-4518-A3AA-C58DCD4689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9FD5DEB-91CD-487D-8221-19FF3DE01B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668826-095C-4F70-B8F5-4D7168A7E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CEB4588-5A08-43D8-A2B3-B70FB22B4E4B}"/>
              </a:ext>
            </a:extLst>
          </p:cNvPr>
          <p:cNvSpPr>
            <a:spLocks noGrp="1"/>
          </p:cNvSpPr>
          <p:nvPr>
            <p:ph type="dt" sz="half" idx="10"/>
          </p:nvPr>
        </p:nvSpPr>
        <p:spPr/>
        <p:txBody>
          <a:bodyPr/>
          <a:lstStyle/>
          <a:p>
            <a:fld id="{88AE2C35-0D28-4825-98D7-B391AF6BD3F5}" type="datetimeFigureOut">
              <a:rPr lang="en-AU" smtClean="0"/>
              <a:t>10/08/2021</a:t>
            </a:fld>
            <a:endParaRPr lang="en-AU"/>
          </a:p>
        </p:txBody>
      </p:sp>
      <p:sp>
        <p:nvSpPr>
          <p:cNvPr id="8" name="Footer Placeholder 7">
            <a:extLst>
              <a:ext uri="{FF2B5EF4-FFF2-40B4-BE49-F238E27FC236}">
                <a16:creationId xmlns:a16="http://schemas.microsoft.com/office/drawing/2014/main" id="{DABA493C-1B76-430A-8B20-BB7C317EDEF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32CDE40-1C31-4DE7-B77F-59DE285FE31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5560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65BC-8F65-41AB-9448-FFB0C42EECD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1040F40-7E21-4F9C-9150-3FE9EB8C38F4}"/>
              </a:ext>
            </a:extLst>
          </p:cNvPr>
          <p:cNvSpPr>
            <a:spLocks noGrp="1"/>
          </p:cNvSpPr>
          <p:nvPr>
            <p:ph type="dt" sz="half" idx="10"/>
          </p:nvPr>
        </p:nvSpPr>
        <p:spPr/>
        <p:txBody>
          <a:bodyPr/>
          <a:lstStyle/>
          <a:p>
            <a:fld id="{88AE2C35-0D28-4825-98D7-B391AF6BD3F5}" type="datetimeFigureOut">
              <a:rPr lang="en-AU" smtClean="0"/>
              <a:t>10/08/2021</a:t>
            </a:fld>
            <a:endParaRPr lang="en-AU"/>
          </a:p>
        </p:txBody>
      </p:sp>
      <p:sp>
        <p:nvSpPr>
          <p:cNvPr id="4" name="Footer Placeholder 3">
            <a:extLst>
              <a:ext uri="{FF2B5EF4-FFF2-40B4-BE49-F238E27FC236}">
                <a16:creationId xmlns:a16="http://schemas.microsoft.com/office/drawing/2014/main" id="{76C89C8E-1D23-4BE4-B0A0-F7995BAE165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AA4EC11-9672-4DBF-AA24-D96222758638}"/>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27939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69956-5643-4808-93CB-24B735C4C36F}"/>
              </a:ext>
            </a:extLst>
          </p:cNvPr>
          <p:cNvSpPr>
            <a:spLocks noGrp="1"/>
          </p:cNvSpPr>
          <p:nvPr>
            <p:ph type="dt" sz="half" idx="10"/>
          </p:nvPr>
        </p:nvSpPr>
        <p:spPr/>
        <p:txBody>
          <a:bodyPr/>
          <a:lstStyle/>
          <a:p>
            <a:fld id="{88AE2C35-0D28-4825-98D7-B391AF6BD3F5}" type="datetimeFigureOut">
              <a:rPr lang="en-AU" smtClean="0"/>
              <a:t>10/08/2021</a:t>
            </a:fld>
            <a:endParaRPr lang="en-AU"/>
          </a:p>
        </p:txBody>
      </p:sp>
      <p:sp>
        <p:nvSpPr>
          <p:cNvPr id="3" name="Footer Placeholder 2">
            <a:extLst>
              <a:ext uri="{FF2B5EF4-FFF2-40B4-BE49-F238E27FC236}">
                <a16:creationId xmlns:a16="http://schemas.microsoft.com/office/drawing/2014/main" id="{A6C620AB-A702-4E8B-BA9C-D66E699F5F6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B27D4B3-26C9-4FBE-9175-AE19CCA481CA}"/>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58388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B9CA-9604-4867-89F7-8ACD514B3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022D530-D7B7-4F9C-8637-5D7810440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B7E3A6-2FC3-4797-BA6A-A0764BBF3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42494C-DB0E-479F-9FA9-BD2D693E599D}"/>
              </a:ext>
            </a:extLst>
          </p:cNvPr>
          <p:cNvSpPr>
            <a:spLocks noGrp="1"/>
          </p:cNvSpPr>
          <p:nvPr>
            <p:ph type="dt" sz="half" idx="10"/>
          </p:nvPr>
        </p:nvSpPr>
        <p:spPr/>
        <p:txBody>
          <a:bodyPr/>
          <a:lstStyle/>
          <a:p>
            <a:fld id="{88AE2C35-0D28-4825-98D7-B391AF6BD3F5}" type="datetimeFigureOut">
              <a:rPr lang="en-AU" smtClean="0"/>
              <a:t>10/08/2021</a:t>
            </a:fld>
            <a:endParaRPr lang="en-AU"/>
          </a:p>
        </p:txBody>
      </p:sp>
      <p:sp>
        <p:nvSpPr>
          <p:cNvPr id="6" name="Footer Placeholder 5">
            <a:extLst>
              <a:ext uri="{FF2B5EF4-FFF2-40B4-BE49-F238E27FC236}">
                <a16:creationId xmlns:a16="http://schemas.microsoft.com/office/drawing/2014/main" id="{66F08E2D-EB0C-4FE3-8DCB-8AF5AA685BB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017C10-4FB8-481A-957F-253CBA9488A9}"/>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373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0915-5A24-4178-80B1-DB2E1FB4C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60AC3E1-9456-4122-8471-C666321E6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D10BADD-D1AD-4E49-819D-A3969802A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6C8C42-C6F1-4305-895F-AE114DE2FB0D}"/>
              </a:ext>
            </a:extLst>
          </p:cNvPr>
          <p:cNvSpPr>
            <a:spLocks noGrp="1"/>
          </p:cNvSpPr>
          <p:nvPr>
            <p:ph type="dt" sz="half" idx="10"/>
          </p:nvPr>
        </p:nvSpPr>
        <p:spPr/>
        <p:txBody>
          <a:bodyPr/>
          <a:lstStyle/>
          <a:p>
            <a:fld id="{88AE2C35-0D28-4825-98D7-B391AF6BD3F5}" type="datetimeFigureOut">
              <a:rPr lang="en-AU" smtClean="0"/>
              <a:t>10/08/2021</a:t>
            </a:fld>
            <a:endParaRPr lang="en-AU"/>
          </a:p>
        </p:txBody>
      </p:sp>
      <p:sp>
        <p:nvSpPr>
          <p:cNvPr id="6" name="Footer Placeholder 5">
            <a:extLst>
              <a:ext uri="{FF2B5EF4-FFF2-40B4-BE49-F238E27FC236}">
                <a16:creationId xmlns:a16="http://schemas.microsoft.com/office/drawing/2014/main" id="{27140BFC-947D-48AB-ABFF-ACD5310430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A1BAC4D-C5E4-4909-A357-428D85A0F37A}"/>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40414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F2F327-1472-480C-8ACD-15F1C4E18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56913DC-5610-49FD-AE4A-056341B02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6DFB3A6-80AC-463F-AB08-AA2B9E768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E2C35-0D28-4825-98D7-B391AF6BD3F5}" type="datetimeFigureOut">
              <a:rPr lang="en-AU" smtClean="0"/>
              <a:t>10/08/2021</a:t>
            </a:fld>
            <a:endParaRPr lang="en-AU"/>
          </a:p>
        </p:txBody>
      </p:sp>
      <p:sp>
        <p:nvSpPr>
          <p:cNvPr id="5" name="Footer Placeholder 4">
            <a:extLst>
              <a:ext uri="{FF2B5EF4-FFF2-40B4-BE49-F238E27FC236}">
                <a16:creationId xmlns:a16="http://schemas.microsoft.com/office/drawing/2014/main" id="{57571D86-1EBA-4AB5-882F-4F37DC139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5F7DBB8-8C3A-481D-AE0F-6CE9707F63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DA321-FAA7-430B-9842-4C62AA7BAF3F}" type="slidenum">
              <a:rPr lang="en-AU" smtClean="0"/>
              <a:t>‹#›</a:t>
            </a:fld>
            <a:endParaRPr lang="en-AU"/>
          </a:p>
        </p:txBody>
      </p:sp>
    </p:spTree>
    <p:extLst>
      <p:ext uri="{BB962C8B-B14F-4D97-AF65-F5344CB8AC3E}">
        <p14:creationId xmlns:p14="http://schemas.microsoft.com/office/powerpoint/2010/main" val="29834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mhdzahier/travel-insuranc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7C03-437A-4AF0-AA05-0B77DC861EF6}"/>
              </a:ext>
            </a:extLst>
          </p:cNvPr>
          <p:cNvSpPr>
            <a:spLocks noGrp="1"/>
          </p:cNvSpPr>
          <p:nvPr>
            <p:ph type="ctrTitle"/>
          </p:nvPr>
        </p:nvSpPr>
        <p:spPr/>
        <p:txBody>
          <a:bodyPr/>
          <a:lstStyle/>
          <a:p>
            <a:r>
              <a:rPr lang="en-AU" dirty="0"/>
              <a:t>Problem Formulation &amp; EDA</a:t>
            </a:r>
          </a:p>
        </p:txBody>
      </p:sp>
      <p:sp>
        <p:nvSpPr>
          <p:cNvPr id="3" name="Subtitle 2">
            <a:extLst>
              <a:ext uri="{FF2B5EF4-FFF2-40B4-BE49-F238E27FC236}">
                <a16:creationId xmlns:a16="http://schemas.microsoft.com/office/drawing/2014/main" id="{BE8E43EE-AF0A-46A3-8224-BC1DFC367E2F}"/>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163848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5530-CAB9-4FD6-8525-0A767E11E104}"/>
              </a:ext>
            </a:extLst>
          </p:cNvPr>
          <p:cNvSpPr>
            <a:spLocks noGrp="1"/>
          </p:cNvSpPr>
          <p:nvPr>
            <p:ph type="title"/>
          </p:nvPr>
        </p:nvSpPr>
        <p:spPr/>
        <p:txBody>
          <a:bodyPr/>
          <a:lstStyle/>
          <a:p>
            <a:r>
              <a:rPr lang="en-AU" dirty="0"/>
              <a:t>Class Imbalance and suspicious results</a:t>
            </a:r>
          </a:p>
        </p:txBody>
      </p:sp>
      <p:sp>
        <p:nvSpPr>
          <p:cNvPr id="3" name="Content Placeholder 2">
            <a:extLst>
              <a:ext uri="{FF2B5EF4-FFF2-40B4-BE49-F238E27FC236}">
                <a16:creationId xmlns:a16="http://schemas.microsoft.com/office/drawing/2014/main" id="{416ACB70-FB68-415C-B2F4-B6E75AAA0FEB}"/>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30455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0DE2F-6D81-4C17-A822-05399AD057BD}"/>
              </a:ext>
            </a:extLst>
          </p:cNvPr>
          <p:cNvSpPr>
            <a:spLocks noGrp="1"/>
          </p:cNvSpPr>
          <p:nvPr>
            <p:ph type="title"/>
          </p:nvPr>
        </p:nvSpPr>
        <p:spPr/>
        <p:txBody>
          <a:bodyPr/>
          <a:lstStyle/>
          <a:p>
            <a:r>
              <a:rPr lang="en-AU" dirty="0"/>
              <a:t>Let’s definitely try this</a:t>
            </a:r>
          </a:p>
        </p:txBody>
      </p:sp>
      <p:sp>
        <p:nvSpPr>
          <p:cNvPr id="3" name="Content Placeholder 2">
            <a:extLst>
              <a:ext uri="{FF2B5EF4-FFF2-40B4-BE49-F238E27FC236}">
                <a16:creationId xmlns:a16="http://schemas.microsoft.com/office/drawing/2014/main" id="{8B634CAC-C865-4095-8760-302523954686}"/>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85889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F1FA-4353-4E78-A7B3-4A4B7884F471}"/>
              </a:ext>
            </a:extLst>
          </p:cNvPr>
          <p:cNvSpPr>
            <a:spLocks noGrp="1"/>
          </p:cNvSpPr>
          <p:nvPr>
            <p:ph type="title"/>
          </p:nvPr>
        </p:nvSpPr>
        <p:spPr/>
        <p:txBody>
          <a:bodyPr/>
          <a:lstStyle/>
          <a:p>
            <a:r>
              <a:rPr lang="en-AU" dirty="0"/>
              <a:t>Let’s maybe not include this</a:t>
            </a:r>
          </a:p>
        </p:txBody>
      </p:sp>
      <p:sp>
        <p:nvSpPr>
          <p:cNvPr id="3" name="Content Placeholder 2">
            <a:extLst>
              <a:ext uri="{FF2B5EF4-FFF2-40B4-BE49-F238E27FC236}">
                <a16:creationId xmlns:a16="http://schemas.microsoft.com/office/drawing/2014/main" id="{41621D0E-8F16-4EAA-ADCB-D9B92A322BF4}"/>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60343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39AA-CFA7-47C4-A1EA-57159D42A2B6}"/>
              </a:ext>
            </a:extLst>
          </p:cNvPr>
          <p:cNvSpPr>
            <a:spLocks noGrp="1"/>
          </p:cNvSpPr>
          <p:nvPr>
            <p:ph type="title"/>
          </p:nvPr>
        </p:nvSpPr>
        <p:spPr/>
        <p:txBody>
          <a:bodyPr/>
          <a:lstStyle/>
          <a:p>
            <a:r>
              <a:rPr lang="en-AU" dirty="0"/>
              <a:t>Outliers and scaling</a:t>
            </a:r>
          </a:p>
        </p:txBody>
      </p:sp>
      <p:sp>
        <p:nvSpPr>
          <p:cNvPr id="3" name="Content Placeholder 2">
            <a:extLst>
              <a:ext uri="{FF2B5EF4-FFF2-40B4-BE49-F238E27FC236}">
                <a16:creationId xmlns:a16="http://schemas.microsoft.com/office/drawing/2014/main" id="{03199408-7B90-4275-9417-824F79462D4B}"/>
              </a:ext>
            </a:extLst>
          </p:cNvPr>
          <p:cNvSpPr>
            <a:spLocks noGrp="1"/>
          </p:cNvSpPr>
          <p:nvPr>
            <p:ph idx="1"/>
          </p:nvPr>
        </p:nvSpPr>
        <p:spPr/>
        <p:txBody>
          <a:bodyPr>
            <a:normAutofit/>
          </a:bodyPr>
          <a:lstStyle/>
          <a:p>
            <a:pPr lvl="1"/>
            <a:r>
              <a:rPr lang="en-AU" dirty="0"/>
              <a:t>Can be determined from either .describe() or scatter matrices</a:t>
            </a:r>
          </a:p>
          <a:p>
            <a:pPr lvl="1"/>
            <a:r>
              <a:rPr lang="en-AU" dirty="0"/>
              <a:t>Do we need it?</a:t>
            </a:r>
          </a:p>
          <a:p>
            <a:pPr lvl="1"/>
            <a:r>
              <a:rPr lang="en-AU" dirty="0"/>
              <a:t>Which algorithm should we use, and do we need to scale our data? (technically yes, it is always good practice)</a:t>
            </a:r>
          </a:p>
          <a:p>
            <a:pPr lvl="1"/>
            <a:r>
              <a:rPr lang="en-AU" dirty="0"/>
              <a:t>How do we want to scale our data?</a:t>
            </a:r>
          </a:p>
          <a:p>
            <a:pPr lvl="1"/>
            <a:endParaRPr lang="en-AU" dirty="0"/>
          </a:p>
        </p:txBody>
      </p:sp>
    </p:spTree>
    <p:extLst>
      <p:ext uri="{BB962C8B-B14F-4D97-AF65-F5344CB8AC3E}">
        <p14:creationId xmlns:p14="http://schemas.microsoft.com/office/powerpoint/2010/main" val="1525833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CEAA-2848-4F5B-9A9F-0EF6AC6AC432}"/>
              </a:ext>
            </a:extLst>
          </p:cNvPr>
          <p:cNvSpPr>
            <a:spLocks noGrp="1"/>
          </p:cNvSpPr>
          <p:nvPr>
            <p:ph type="title"/>
          </p:nvPr>
        </p:nvSpPr>
        <p:spPr/>
        <p:txBody>
          <a:bodyPr/>
          <a:lstStyle/>
          <a:p>
            <a:r>
              <a:rPr lang="en-AU" dirty="0"/>
              <a:t>EDA framework</a:t>
            </a:r>
          </a:p>
        </p:txBody>
      </p:sp>
      <p:sp>
        <p:nvSpPr>
          <p:cNvPr id="3" name="Content Placeholder 2">
            <a:extLst>
              <a:ext uri="{FF2B5EF4-FFF2-40B4-BE49-F238E27FC236}">
                <a16:creationId xmlns:a16="http://schemas.microsoft.com/office/drawing/2014/main" id="{FDFDB44C-0499-49BE-82CD-A85AD0DF5E30}"/>
              </a:ext>
            </a:extLst>
          </p:cNvPr>
          <p:cNvSpPr>
            <a:spLocks noGrp="1"/>
          </p:cNvSpPr>
          <p:nvPr>
            <p:ph idx="1"/>
          </p:nvPr>
        </p:nvSpPr>
        <p:spPr/>
        <p:txBody>
          <a:bodyPr>
            <a:normAutofit/>
          </a:bodyPr>
          <a:lstStyle/>
          <a:p>
            <a:pPr marL="514350" indent="-514350" algn="just">
              <a:buAutoNum type="arabicPeriod"/>
            </a:pPr>
            <a:r>
              <a:rPr lang="en-AU" dirty="0">
                <a:solidFill>
                  <a:srgbClr val="7E7E7E"/>
                </a:solidFill>
                <a:latin typeface="Poppins"/>
              </a:rPr>
              <a:t>Clustering (optional)</a:t>
            </a:r>
            <a:endParaRPr lang="en-AU" b="0" i="0" dirty="0">
              <a:solidFill>
                <a:srgbClr val="7E7E7E"/>
              </a:solidFill>
              <a:effectLst/>
              <a:latin typeface="Poppins"/>
            </a:endParaRPr>
          </a:p>
          <a:p>
            <a:pPr marL="514350" indent="-514350" algn="just">
              <a:buAutoNum type="arabicPeriod"/>
            </a:pPr>
            <a:r>
              <a:rPr lang="en-AU" b="0" i="0" dirty="0">
                <a:solidFill>
                  <a:srgbClr val="7E7E7E"/>
                </a:solidFill>
                <a:effectLst/>
                <a:latin typeface="Poppins"/>
              </a:rPr>
              <a:t>.describe()</a:t>
            </a:r>
          </a:p>
          <a:p>
            <a:pPr marL="514350" indent="-514350" algn="just">
              <a:buAutoNum type="arabicPeriod"/>
            </a:pPr>
            <a:r>
              <a:rPr lang="en-AU" dirty="0">
                <a:solidFill>
                  <a:srgbClr val="7E7E7E"/>
                </a:solidFill>
                <a:latin typeface="Poppins"/>
              </a:rPr>
              <a:t>.</a:t>
            </a:r>
            <a:r>
              <a:rPr lang="en-AU" dirty="0" err="1">
                <a:solidFill>
                  <a:srgbClr val="7E7E7E"/>
                </a:solidFill>
                <a:latin typeface="Poppins"/>
              </a:rPr>
              <a:t>agg</a:t>
            </a:r>
            <a:r>
              <a:rPr lang="en-AU" dirty="0">
                <a:solidFill>
                  <a:srgbClr val="7E7E7E"/>
                </a:solidFill>
                <a:latin typeface="Poppins"/>
              </a:rPr>
              <a:t>()</a:t>
            </a:r>
          </a:p>
          <a:p>
            <a:pPr marL="514350" indent="-514350" algn="just">
              <a:buAutoNum type="arabicPeriod"/>
            </a:pPr>
            <a:r>
              <a:rPr lang="en-AU" b="0" i="0" dirty="0" err="1">
                <a:solidFill>
                  <a:srgbClr val="7E7E7E"/>
                </a:solidFill>
                <a:effectLst/>
                <a:latin typeface="Poppins"/>
              </a:rPr>
              <a:t>Pd.qcut</a:t>
            </a:r>
            <a:r>
              <a:rPr lang="en-AU" b="0" i="0" dirty="0">
                <a:solidFill>
                  <a:srgbClr val="7E7E7E"/>
                </a:solidFill>
                <a:effectLst/>
                <a:latin typeface="Poppins"/>
              </a:rPr>
              <a:t>()</a:t>
            </a:r>
          </a:p>
          <a:p>
            <a:pPr marL="514350" indent="-514350" algn="just">
              <a:buAutoNum type="arabicPeriod"/>
            </a:pPr>
            <a:r>
              <a:rPr lang="en-AU" dirty="0">
                <a:solidFill>
                  <a:srgbClr val="7E7E7E"/>
                </a:solidFill>
                <a:latin typeface="Poppins"/>
              </a:rPr>
              <a:t>Scatter matrix with cluster labels</a:t>
            </a:r>
          </a:p>
          <a:p>
            <a:pPr marL="514350" indent="-514350" algn="just">
              <a:buAutoNum type="arabicPeriod"/>
            </a:pPr>
            <a:r>
              <a:rPr lang="en-AU" b="0" i="0" dirty="0">
                <a:solidFill>
                  <a:srgbClr val="7E7E7E"/>
                </a:solidFill>
                <a:effectLst/>
                <a:latin typeface="Poppins"/>
              </a:rPr>
              <a:t>It is not necessarily linear</a:t>
            </a:r>
            <a:r>
              <a:rPr lang="en-AU" dirty="0">
                <a:solidFill>
                  <a:srgbClr val="7E7E7E"/>
                </a:solidFill>
                <a:latin typeface="Poppins"/>
              </a:rPr>
              <a:t>, more iterative</a:t>
            </a:r>
          </a:p>
          <a:p>
            <a:pPr marL="514350" indent="-514350" algn="just">
              <a:buAutoNum type="arabicPeriod"/>
            </a:pPr>
            <a:r>
              <a:rPr lang="en-AU" b="0" i="0" dirty="0">
                <a:solidFill>
                  <a:srgbClr val="7E7E7E"/>
                </a:solidFill>
                <a:effectLst/>
                <a:latin typeface="Poppins"/>
              </a:rPr>
              <a:t>Pa</a:t>
            </a:r>
            <a:r>
              <a:rPr lang="en-AU" dirty="0">
                <a:solidFill>
                  <a:srgbClr val="7E7E7E"/>
                </a:solidFill>
                <a:latin typeface="Poppins"/>
              </a:rPr>
              <a:t>ndas profiling</a:t>
            </a:r>
            <a:endParaRPr lang="en-AU" b="0" i="0" dirty="0">
              <a:solidFill>
                <a:srgbClr val="7E7E7E"/>
              </a:solidFill>
              <a:effectLst/>
              <a:latin typeface="Poppins"/>
            </a:endParaRPr>
          </a:p>
        </p:txBody>
      </p:sp>
    </p:spTree>
    <p:extLst>
      <p:ext uri="{BB962C8B-B14F-4D97-AF65-F5344CB8AC3E}">
        <p14:creationId xmlns:p14="http://schemas.microsoft.com/office/powerpoint/2010/main" val="1658470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7E0C-CB65-4CA7-8948-8DB68E900A6B}"/>
              </a:ext>
            </a:extLst>
          </p:cNvPr>
          <p:cNvSpPr>
            <a:spLocks noGrp="1"/>
          </p:cNvSpPr>
          <p:nvPr>
            <p:ph type="title"/>
          </p:nvPr>
        </p:nvSpPr>
        <p:spPr/>
        <p:txBody>
          <a:bodyPr/>
          <a:lstStyle/>
          <a:p>
            <a:r>
              <a:rPr lang="en-AU" dirty="0"/>
              <a:t>Summary</a:t>
            </a:r>
          </a:p>
        </p:txBody>
      </p:sp>
      <p:sp>
        <p:nvSpPr>
          <p:cNvPr id="5" name="TextBox 4">
            <a:extLst>
              <a:ext uri="{FF2B5EF4-FFF2-40B4-BE49-F238E27FC236}">
                <a16:creationId xmlns:a16="http://schemas.microsoft.com/office/drawing/2014/main" id="{00112385-DF1D-42A7-809F-30E8BB4D1D1B}"/>
              </a:ext>
            </a:extLst>
          </p:cNvPr>
          <p:cNvSpPr txBox="1"/>
          <p:nvPr/>
        </p:nvSpPr>
        <p:spPr>
          <a:xfrm>
            <a:off x="838200" y="3762375"/>
            <a:ext cx="10306050" cy="369332"/>
          </a:xfrm>
          <a:prstGeom prst="rect">
            <a:avLst/>
          </a:prstGeom>
          <a:noFill/>
        </p:spPr>
        <p:txBody>
          <a:bodyPr wrap="square">
            <a:spAutoFit/>
          </a:bodyPr>
          <a:lstStyle/>
          <a:p>
            <a:r>
              <a:rPr lang="en-AU" dirty="0"/>
              <a:t>Define problem -&gt; collect -&gt; clean -&gt; EDA -&gt; feature engineer -&gt; model -&gt; validate/test -&gt; present -&gt; monitor</a:t>
            </a:r>
          </a:p>
        </p:txBody>
      </p:sp>
      <p:sp>
        <p:nvSpPr>
          <p:cNvPr id="17" name="Arrow: Curved Up 16">
            <a:extLst>
              <a:ext uri="{FF2B5EF4-FFF2-40B4-BE49-F238E27FC236}">
                <a16:creationId xmlns:a16="http://schemas.microsoft.com/office/drawing/2014/main" id="{6E79EB2E-19E0-4C65-8A41-A6F4AA705BD3}"/>
              </a:ext>
            </a:extLst>
          </p:cNvPr>
          <p:cNvSpPr/>
          <p:nvPr/>
        </p:nvSpPr>
        <p:spPr>
          <a:xfrm>
            <a:off x="1685925" y="4357687"/>
            <a:ext cx="5629275" cy="109958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8" name="TextBox 17">
            <a:extLst>
              <a:ext uri="{FF2B5EF4-FFF2-40B4-BE49-F238E27FC236}">
                <a16:creationId xmlns:a16="http://schemas.microsoft.com/office/drawing/2014/main" id="{D9FD5A2C-31E0-4B72-940F-CF0E8C16EF33}"/>
              </a:ext>
            </a:extLst>
          </p:cNvPr>
          <p:cNvSpPr txBox="1"/>
          <p:nvPr/>
        </p:nvSpPr>
        <p:spPr>
          <a:xfrm>
            <a:off x="3386138" y="5591304"/>
            <a:ext cx="2471737" cy="646331"/>
          </a:xfrm>
          <a:prstGeom prst="rect">
            <a:avLst/>
          </a:prstGeom>
          <a:noFill/>
        </p:spPr>
        <p:txBody>
          <a:bodyPr wrap="square" rtlCol="0">
            <a:spAutoFit/>
          </a:bodyPr>
          <a:lstStyle/>
          <a:p>
            <a:r>
              <a:rPr lang="en-AU" dirty="0"/>
              <a:t>Level of interpretability</a:t>
            </a:r>
          </a:p>
          <a:p>
            <a:r>
              <a:rPr lang="en-AU" dirty="0"/>
              <a:t>KPI thresholds</a:t>
            </a:r>
          </a:p>
        </p:txBody>
      </p:sp>
      <p:sp>
        <p:nvSpPr>
          <p:cNvPr id="19" name="Arrow: Curved Up 18">
            <a:extLst>
              <a:ext uri="{FF2B5EF4-FFF2-40B4-BE49-F238E27FC236}">
                <a16:creationId xmlns:a16="http://schemas.microsoft.com/office/drawing/2014/main" id="{5EF7A0CB-BA70-49FA-8F91-4075EDFD93B4}"/>
              </a:ext>
            </a:extLst>
          </p:cNvPr>
          <p:cNvSpPr/>
          <p:nvPr/>
        </p:nvSpPr>
        <p:spPr>
          <a:xfrm>
            <a:off x="1685925" y="4357686"/>
            <a:ext cx="3057525" cy="109958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 name="TextBox 19">
            <a:extLst>
              <a:ext uri="{FF2B5EF4-FFF2-40B4-BE49-F238E27FC236}">
                <a16:creationId xmlns:a16="http://schemas.microsoft.com/office/drawing/2014/main" id="{89E4B215-6A80-4FA2-9656-D17B7FDB9874}"/>
              </a:ext>
            </a:extLst>
          </p:cNvPr>
          <p:cNvSpPr txBox="1"/>
          <p:nvPr/>
        </p:nvSpPr>
        <p:spPr>
          <a:xfrm>
            <a:off x="3624263" y="2982010"/>
            <a:ext cx="2471737" cy="646331"/>
          </a:xfrm>
          <a:prstGeom prst="rect">
            <a:avLst/>
          </a:prstGeom>
          <a:noFill/>
        </p:spPr>
        <p:txBody>
          <a:bodyPr wrap="square" rtlCol="0">
            <a:spAutoFit/>
          </a:bodyPr>
          <a:lstStyle/>
          <a:p>
            <a:r>
              <a:rPr lang="en-AU" dirty="0"/>
              <a:t>??</a:t>
            </a:r>
          </a:p>
          <a:p>
            <a:endParaRPr lang="en-AU" dirty="0"/>
          </a:p>
        </p:txBody>
      </p:sp>
      <p:sp>
        <p:nvSpPr>
          <p:cNvPr id="22" name="Arrow: U-Turn 21">
            <a:extLst>
              <a:ext uri="{FF2B5EF4-FFF2-40B4-BE49-F238E27FC236}">
                <a16:creationId xmlns:a16="http://schemas.microsoft.com/office/drawing/2014/main" id="{3DEFA7E2-DB0C-43C0-8078-E4F04CD785D5}"/>
              </a:ext>
            </a:extLst>
          </p:cNvPr>
          <p:cNvSpPr/>
          <p:nvPr/>
        </p:nvSpPr>
        <p:spPr>
          <a:xfrm>
            <a:off x="4500562" y="3095625"/>
            <a:ext cx="1595438" cy="53271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3" name="Arrow: U-Turn 22">
            <a:extLst>
              <a:ext uri="{FF2B5EF4-FFF2-40B4-BE49-F238E27FC236}">
                <a16:creationId xmlns:a16="http://schemas.microsoft.com/office/drawing/2014/main" id="{BFDF283E-F624-4516-A9BE-160867AF1F37}"/>
              </a:ext>
            </a:extLst>
          </p:cNvPr>
          <p:cNvSpPr/>
          <p:nvPr/>
        </p:nvSpPr>
        <p:spPr>
          <a:xfrm>
            <a:off x="4500562" y="3095625"/>
            <a:ext cx="5157788" cy="53271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4" name="Arrow: U-Turn 23">
            <a:extLst>
              <a:ext uri="{FF2B5EF4-FFF2-40B4-BE49-F238E27FC236}">
                <a16:creationId xmlns:a16="http://schemas.microsoft.com/office/drawing/2014/main" id="{C0196BFC-A169-4EA2-8F6A-7E6440E9B999}"/>
              </a:ext>
            </a:extLst>
          </p:cNvPr>
          <p:cNvSpPr/>
          <p:nvPr/>
        </p:nvSpPr>
        <p:spPr>
          <a:xfrm>
            <a:off x="4500562" y="3095624"/>
            <a:ext cx="6186488" cy="53271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279168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334C-1283-4F6B-8B7A-33AE973AB3FB}"/>
              </a:ext>
            </a:extLst>
          </p:cNvPr>
          <p:cNvSpPr>
            <a:spLocks noGrp="1"/>
          </p:cNvSpPr>
          <p:nvPr>
            <p:ph type="title"/>
          </p:nvPr>
        </p:nvSpPr>
        <p:spPr/>
        <p:txBody>
          <a:bodyPr/>
          <a:lstStyle/>
          <a:p>
            <a:r>
              <a:rPr lang="en-AU" dirty="0"/>
              <a:t>A bit about myself</a:t>
            </a:r>
          </a:p>
        </p:txBody>
      </p:sp>
      <p:sp>
        <p:nvSpPr>
          <p:cNvPr id="3" name="Content Placeholder 2">
            <a:extLst>
              <a:ext uri="{FF2B5EF4-FFF2-40B4-BE49-F238E27FC236}">
                <a16:creationId xmlns:a16="http://schemas.microsoft.com/office/drawing/2014/main" id="{A67405A8-A544-432B-AD7E-B5164E5FB1E5}"/>
              </a:ext>
            </a:extLst>
          </p:cNvPr>
          <p:cNvSpPr>
            <a:spLocks noGrp="1"/>
          </p:cNvSpPr>
          <p:nvPr>
            <p:ph idx="1"/>
          </p:nvPr>
        </p:nvSpPr>
        <p:spPr/>
        <p:txBody>
          <a:bodyPr/>
          <a:lstStyle/>
          <a:p>
            <a:r>
              <a:rPr lang="en-AU" dirty="0"/>
              <a:t>Work on travel insurance with the actuarial team at nib</a:t>
            </a:r>
          </a:p>
          <a:p>
            <a:pPr lvl="1"/>
            <a:r>
              <a:rPr lang="en-AU" dirty="0"/>
              <a:t>Insurance premium modelling</a:t>
            </a:r>
          </a:p>
          <a:p>
            <a:pPr lvl="1"/>
            <a:r>
              <a:rPr lang="en-AU" dirty="0"/>
              <a:t>Reserve modelling</a:t>
            </a:r>
          </a:p>
          <a:p>
            <a:pPr lvl="1"/>
            <a:r>
              <a:rPr lang="en-AU" dirty="0"/>
              <a:t>Sales forecasts</a:t>
            </a:r>
          </a:p>
          <a:p>
            <a:pPr lvl="1"/>
            <a:r>
              <a:rPr lang="en-AU" dirty="0"/>
              <a:t>Other ad-hoc issues</a:t>
            </a:r>
          </a:p>
          <a:p>
            <a:r>
              <a:rPr lang="en-AU" dirty="0"/>
              <a:t>Have been trying to unpack what’s going on in data science for the past 3 years</a:t>
            </a:r>
          </a:p>
          <a:p>
            <a:r>
              <a:rPr lang="en-AU" dirty="0"/>
              <a:t>Insert website here</a:t>
            </a:r>
          </a:p>
        </p:txBody>
      </p:sp>
    </p:spTree>
    <p:extLst>
      <p:ext uri="{BB962C8B-B14F-4D97-AF65-F5344CB8AC3E}">
        <p14:creationId xmlns:p14="http://schemas.microsoft.com/office/powerpoint/2010/main" val="427714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FF93-00DB-4BB9-AE0E-79E6BE07569B}"/>
              </a:ext>
            </a:extLst>
          </p:cNvPr>
          <p:cNvSpPr>
            <a:spLocks noGrp="1"/>
          </p:cNvSpPr>
          <p:nvPr>
            <p:ph type="title"/>
          </p:nvPr>
        </p:nvSpPr>
        <p:spPr/>
        <p:txBody>
          <a:bodyPr/>
          <a:lstStyle/>
          <a:p>
            <a:r>
              <a:rPr lang="en-AU" dirty="0"/>
              <a:t>Background</a:t>
            </a:r>
          </a:p>
        </p:txBody>
      </p:sp>
      <p:pic>
        <p:nvPicPr>
          <p:cNvPr id="5" name="Picture 4" descr="Diagram&#10;&#10;Description automatically generated">
            <a:extLst>
              <a:ext uri="{FF2B5EF4-FFF2-40B4-BE49-F238E27FC236}">
                <a16:creationId xmlns:a16="http://schemas.microsoft.com/office/drawing/2014/main" id="{6BA3DB91-9783-4FE2-A461-A84053D07523}"/>
              </a:ext>
            </a:extLst>
          </p:cNvPr>
          <p:cNvPicPr>
            <a:picLocks noChangeAspect="1"/>
          </p:cNvPicPr>
          <p:nvPr/>
        </p:nvPicPr>
        <p:blipFill>
          <a:blip r:embed="rId3"/>
          <a:stretch>
            <a:fillRect/>
          </a:stretch>
        </p:blipFill>
        <p:spPr>
          <a:xfrm>
            <a:off x="252800" y="1345169"/>
            <a:ext cx="7877175" cy="1857375"/>
          </a:xfrm>
          <a:prstGeom prst="rect">
            <a:avLst/>
          </a:prstGeom>
        </p:spPr>
      </p:pic>
      <p:pic>
        <p:nvPicPr>
          <p:cNvPr id="9" name="Picture 8" descr="Diagram&#10;&#10;Description automatically generated">
            <a:extLst>
              <a:ext uri="{FF2B5EF4-FFF2-40B4-BE49-F238E27FC236}">
                <a16:creationId xmlns:a16="http://schemas.microsoft.com/office/drawing/2014/main" id="{EDF555E2-B0CC-4A7C-B020-0DFE879DEB5B}"/>
              </a:ext>
            </a:extLst>
          </p:cNvPr>
          <p:cNvPicPr>
            <a:picLocks noChangeAspect="1"/>
          </p:cNvPicPr>
          <p:nvPr/>
        </p:nvPicPr>
        <p:blipFill>
          <a:blip r:embed="rId4"/>
          <a:stretch>
            <a:fillRect/>
          </a:stretch>
        </p:blipFill>
        <p:spPr>
          <a:xfrm>
            <a:off x="8687473" y="3651526"/>
            <a:ext cx="3267075" cy="3000375"/>
          </a:xfrm>
          <a:prstGeom prst="rect">
            <a:avLst/>
          </a:prstGeom>
        </p:spPr>
      </p:pic>
      <p:sp>
        <p:nvSpPr>
          <p:cNvPr id="10" name="Title 1">
            <a:extLst>
              <a:ext uri="{FF2B5EF4-FFF2-40B4-BE49-F238E27FC236}">
                <a16:creationId xmlns:a16="http://schemas.microsoft.com/office/drawing/2014/main" id="{B3F42F56-283D-4913-8DAB-CA6BA37BA7D6}"/>
              </a:ext>
            </a:extLst>
          </p:cNvPr>
          <p:cNvSpPr txBox="1">
            <a:spLocks/>
          </p:cNvSpPr>
          <p:nvPr/>
        </p:nvSpPr>
        <p:spPr>
          <a:xfrm>
            <a:off x="553730" y="2862540"/>
            <a:ext cx="4349574" cy="1857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u="sng" dirty="0"/>
              <a:t>Data science pipeline</a:t>
            </a:r>
          </a:p>
          <a:p>
            <a:endParaRPr lang="en-AU" sz="2000" u="sng" dirty="0"/>
          </a:p>
          <a:p>
            <a:pPr marL="342900" indent="-342900">
              <a:buFont typeface="Arial" panose="020B0604020202020204" pitchFamily="34" charset="0"/>
              <a:buChar char="•"/>
            </a:pPr>
            <a:r>
              <a:rPr lang="en-AU" sz="2000" dirty="0"/>
              <a:t>Will not stray far from this in a google search</a:t>
            </a:r>
          </a:p>
          <a:p>
            <a:pPr marL="342900" indent="-342900">
              <a:buFont typeface="Arial" panose="020B0604020202020204" pitchFamily="34" charset="0"/>
              <a:buChar char="•"/>
            </a:pPr>
            <a:r>
              <a:rPr lang="en-AU" sz="2000" dirty="0"/>
              <a:t>Why is it a linear process?</a:t>
            </a:r>
          </a:p>
          <a:p>
            <a:pPr marL="342900" indent="-342900">
              <a:buFont typeface="Arial" panose="020B0604020202020204" pitchFamily="34" charset="0"/>
              <a:buChar char="•"/>
            </a:pPr>
            <a:r>
              <a:rPr lang="en-AU" sz="2000" dirty="0"/>
              <a:t>This is more like the Kaggle pipeline</a:t>
            </a:r>
          </a:p>
        </p:txBody>
      </p:sp>
      <p:sp>
        <p:nvSpPr>
          <p:cNvPr id="11" name="Title 1">
            <a:extLst>
              <a:ext uri="{FF2B5EF4-FFF2-40B4-BE49-F238E27FC236}">
                <a16:creationId xmlns:a16="http://schemas.microsoft.com/office/drawing/2014/main" id="{986C3FDE-9C59-449D-863B-C0EF9DA6314D}"/>
              </a:ext>
            </a:extLst>
          </p:cNvPr>
          <p:cNvSpPr txBox="1">
            <a:spLocks/>
          </p:cNvSpPr>
          <p:nvPr/>
        </p:nvSpPr>
        <p:spPr>
          <a:xfrm>
            <a:off x="4903304" y="4271477"/>
            <a:ext cx="3974785" cy="2221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u="sng" dirty="0"/>
              <a:t>Actuarial Control Cycle</a:t>
            </a:r>
          </a:p>
          <a:p>
            <a:endParaRPr lang="en-AU" sz="2000" u="sng" dirty="0"/>
          </a:p>
          <a:p>
            <a:pPr marL="342900" indent="-342900">
              <a:buFont typeface="Arial" panose="020B0604020202020204" pitchFamily="34" charset="0"/>
              <a:buChar char="•"/>
            </a:pPr>
            <a:r>
              <a:rPr lang="en-AU" sz="2000" dirty="0"/>
              <a:t>At least this is circular/iterative</a:t>
            </a:r>
          </a:p>
          <a:p>
            <a:pPr marL="342900" indent="-342900">
              <a:buFont typeface="Arial" panose="020B0604020202020204" pitchFamily="34" charset="0"/>
              <a:buChar char="•"/>
            </a:pPr>
            <a:r>
              <a:rPr lang="en-AU" sz="2000" dirty="0"/>
              <a:t>Quite vague</a:t>
            </a:r>
          </a:p>
          <a:p>
            <a:pPr marL="342900" indent="-342900">
              <a:buFont typeface="Arial" panose="020B0604020202020204" pitchFamily="34" charset="0"/>
              <a:buChar char="•"/>
            </a:pPr>
            <a:r>
              <a:rPr lang="en-AU" sz="2000" dirty="0"/>
              <a:t>In actuarial exams, if you quoted this as an answer you’d fail instantly</a:t>
            </a:r>
          </a:p>
        </p:txBody>
      </p:sp>
    </p:spTree>
    <p:extLst>
      <p:ext uri="{BB962C8B-B14F-4D97-AF65-F5344CB8AC3E}">
        <p14:creationId xmlns:p14="http://schemas.microsoft.com/office/powerpoint/2010/main" val="76042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9D76-CB24-4EE6-9C45-0E1FA642538B}"/>
              </a:ext>
            </a:extLst>
          </p:cNvPr>
          <p:cNvSpPr>
            <a:spLocks noGrp="1"/>
          </p:cNvSpPr>
          <p:nvPr>
            <p:ph type="title"/>
          </p:nvPr>
        </p:nvSpPr>
        <p:spPr/>
        <p:txBody>
          <a:bodyPr/>
          <a:lstStyle/>
          <a:p>
            <a:r>
              <a:rPr lang="en-AU" dirty="0"/>
              <a:t>“My” pipeline</a:t>
            </a:r>
          </a:p>
        </p:txBody>
      </p:sp>
      <p:sp>
        <p:nvSpPr>
          <p:cNvPr id="5" name="TextBox 4">
            <a:extLst>
              <a:ext uri="{FF2B5EF4-FFF2-40B4-BE49-F238E27FC236}">
                <a16:creationId xmlns:a16="http://schemas.microsoft.com/office/drawing/2014/main" id="{B8771AF6-DBC7-4C36-8B9C-6BC7A50556F1}"/>
              </a:ext>
            </a:extLst>
          </p:cNvPr>
          <p:cNvSpPr txBox="1"/>
          <p:nvPr/>
        </p:nvSpPr>
        <p:spPr>
          <a:xfrm>
            <a:off x="1547812" y="5326338"/>
            <a:ext cx="6970644" cy="1477328"/>
          </a:xfrm>
          <a:prstGeom prst="rect">
            <a:avLst/>
          </a:prstGeom>
          <a:noFill/>
        </p:spPr>
        <p:txBody>
          <a:bodyPr wrap="square">
            <a:spAutoFit/>
          </a:bodyPr>
          <a:lstStyle/>
          <a:p>
            <a:pPr marL="285750" indent="-285750">
              <a:buFont typeface="Arial" panose="020B0604020202020204" pitchFamily="34" charset="0"/>
              <a:buChar char="•"/>
            </a:pPr>
            <a:r>
              <a:rPr lang="en-AU" dirty="0"/>
              <a:t>Ensemble model</a:t>
            </a:r>
          </a:p>
          <a:p>
            <a:pPr marL="285750" indent="-285750">
              <a:buFont typeface="Arial" panose="020B0604020202020204" pitchFamily="34" charset="0"/>
              <a:buChar char="•"/>
            </a:pPr>
            <a:r>
              <a:rPr lang="en-AU" dirty="0"/>
              <a:t>Not all data science projects involve the red circles</a:t>
            </a:r>
          </a:p>
          <a:p>
            <a:pPr marL="285750" indent="-285750">
              <a:buFont typeface="Arial" panose="020B0604020202020204" pitchFamily="34" charset="0"/>
              <a:buChar char="•"/>
            </a:pPr>
            <a:r>
              <a:rPr lang="en-AU" dirty="0"/>
              <a:t>Today’s presentation will focus on problem definition + EDA</a:t>
            </a:r>
          </a:p>
          <a:p>
            <a:pPr marL="285750" indent="-285750">
              <a:buFont typeface="Arial" panose="020B0604020202020204" pitchFamily="34" charset="0"/>
              <a:buChar char="•"/>
            </a:pPr>
            <a:r>
              <a:rPr lang="en-AU" dirty="0"/>
              <a:t>No “right way” to do it, but there are best practices and frameworks</a:t>
            </a:r>
          </a:p>
          <a:p>
            <a:endParaRPr lang="en-AU" dirty="0"/>
          </a:p>
        </p:txBody>
      </p:sp>
      <p:pic>
        <p:nvPicPr>
          <p:cNvPr id="7" name="Picture 6" descr="Diagram&#10;&#10;Description automatically generated">
            <a:extLst>
              <a:ext uri="{FF2B5EF4-FFF2-40B4-BE49-F238E27FC236}">
                <a16:creationId xmlns:a16="http://schemas.microsoft.com/office/drawing/2014/main" id="{C048BF86-D2D6-4ED4-B615-E767FE76778C}"/>
              </a:ext>
            </a:extLst>
          </p:cNvPr>
          <p:cNvPicPr>
            <a:picLocks noChangeAspect="1"/>
          </p:cNvPicPr>
          <p:nvPr/>
        </p:nvPicPr>
        <p:blipFill>
          <a:blip r:embed="rId3"/>
          <a:stretch>
            <a:fillRect/>
          </a:stretch>
        </p:blipFill>
        <p:spPr>
          <a:xfrm>
            <a:off x="1547812" y="1531662"/>
            <a:ext cx="9096375" cy="3581400"/>
          </a:xfrm>
          <a:prstGeom prst="rect">
            <a:avLst/>
          </a:prstGeom>
        </p:spPr>
      </p:pic>
    </p:spTree>
    <p:extLst>
      <p:ext uri="{BB962C8B-B14F-4D97-AF65-F5344CB8AC3E}">
        <p14:creationId xmlns:p14="http://schemas.microsoft.com/office/powerpoint/2010/main" val="2726090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8A18-EB21-4B18-8405-1ECDBF13B283}"/>
              </a:ext>
            </a:extLst>
          </p:cNvPr>
          <p:cNvSpPr>
            <a:spLocks noGrp="1"/>
          </p:cNvSpPr>
          <p:nvPr>
            <p:ph type="title"/>
          </p:nvPr>
        </p:nvSpPr>
        <p:spPr/>
        <p:txBody>
          <a:bodyPr/>
          <a:lstStyle/>
          <a:p>
            <a:r>
              <a:rPr lang="en-AU" dirty="0"/>
              <a:t>Problem formulation: Why bother?</a:t>
            </a:r>
          </a:p>
        </p:txBody>
      </p:sp>
      <p:sp>
        <p:nvSpPr>
          <p:cNvPr id="3" name="Content Placeholder 2">
            <a:extLst>
              <a:ext uri="{FF2B5EF4-FFF2-40B4-BE49-F238E27FC236}">
                <a16:creationId xmlns:a16="http://schemas.microsoft.com/office/drawing/2014/main" id="{08FD4AB5-F3D2-4E99-BA9B-47179D57FF3F}"/>
              </a:ext>
            </a:extLst>
          </p:cNvPr>
          <p:cNvSpPr>
            <a:spLocks noGrp="1"/>
          </p:cNvSpPr>
          <p:nvPr>
            <p:ph idx="1"/>
          </p:nvPr>
        </p:nvSpPr>
        <p:spPr/>
        <p:txBody>
          <a:bodyPr/>
          <a:lstStyle/>
          <a:p>
            <a:pPr marL="0" indent="0">
              <a:buNone/>
            </a:pPr>
            <a:endParaRPr lang="en-AU" dirty="0"/>
          </a:p>
          <a:p>
            <a:r>
              <a:rPr lang="en-AU" dirty="0"/>
              <a:t>Sometimes an incoming ticket/issue is not straightforward</a:t>
            </a:r>
          </a:p>
          <a:p>
            <a:r>
              <a:rPr lang="en-AU" dirty="0"/>
              <a:t>Straightforward/not straightforward is actually a spectrum, not binary</a:t>
            </a:r>
          </a:p>
          <a:p>
            <a:r>
              <a:rPr lang="en-AU" dirty="0"/>
              <a:t>High-level policy should always dictate low level implementation, not the other way around</a:t>
            </a:r>
          </a:p>
          <a:p>
            <a:r>
              <a:rPr lang="en-AU" dirty="0"/>
              <a:t>Converting a business problem into a data problem</a:t>
            </a:r>
          </a:p>
          <a:p>
            <a:endParaRPr lang="en-AU" dirty="0"/>
          </a:p>
        </p:txBody>
      </p:sp>
    </p:spTree>
    <p:extLst>
      <p:ext uri="{BB962C8B-B14F-4D97-AF65-F5344CB8AC3E}">
        <p14:creationId xmlns:p14="http://schemas.microsoft.com/office/powerpoint/2010/main" val="1975700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A528-D828-4D2E-B70B-5405771E5F97}"/>
              </a:ext>
            </a:extLst>
          </p:cNvPr>
          <p:cNvSpPr>
            <a:spLocks noGrp="1"/>
          </p:cNvSpPr>
          <p:nvPr>
            <p:ph type="title"/>
          </p:nvPr>
        </p:nvSpPr>
        <p:spPr/>
        <p:txBody>
          <a:bodyPr/>
          <a:lstStyle/>
          <a:p>
            <a:r>
              <a:rPr lang="en-AU" dirty="0"/>
              <a:t>Defining the problem</a:t>
            </a:r>
          </a:p>
        </p:txBody>
      </p:sp>
      <p:sp>
        <p:nvSpPr>
          <p:cNvPr id="3" name="Content Placeholder 2">
            <a:extLst>
              <a:ext uri="{FF2B5EF4-FFF2-40B4-BE49-F238E27FC236}">
                <a16:creationId xmlns:a16="http://schemas.microsoft.com/office/drawing/2014/main" id="{0F26DC88-4231-4AE2-976B-8E171757B8DC}"/>
              </a:ext>
            </a:extLst>
          </p:cNvPr>
          <p:cNvSpPr>
            <a:spLocks noGrp="1"/>
          </p:cNvSpPr>
          <p:nvPr>
            <p:ph idx="1"/>
          </p:nvPr>
        </p:nvSpPr>
        <p:spPr/>
        <p:txBody>
          <a:bodyPr/>
          <a:lstStyle/>
          <a:p>
            <a:r>
              <a:rPr lang="en-AU" dirty="0"/>
              <a:t>There is no 1 fixed way to do this, but here is a general framework:</a:t>
            </a:r>
          </a:p>
          <a:p>
            <a:pPr marL="914400" lvl="1" indent="-457200">
              <a:buFont typeface="+mj-lt"/>
              <a:buAutoNum type="arabicPeriod"/>
            </a:pPr>
            <a:r>
              <a:rPr lang="en-AU" dirty="0"/>
              <a:t>Clearly determining what the deliverable is for this problem. This will determine how far into the red part we actually get to.</a:t>
            </a:r>
          </a:p>
          <a:p>
            <a:pPr marL="914400" lvl="1" indent="-457200">
              <a:buFont typeface="+mj-lt"/>
              <a:buAutoNum type="arabicPeriod"/>
            </a:pPr>
            <a:r>
              <a:rPr lang="en-AU" dirty="0"/>
              <a:t>If modelling required, determine what modelling problem it is, supervised/unsupervised/reg/classification/reinforcement/clustering (INSERT CHART LINK)</a:t>
            </a:r>
          </a:p>
          <a:p>
            <a:pPr marL="914400" lvl="1" indent="-457200">
              <a:buFont typeface="+mj-lt"/>
              <a:buAutoNum type="arabicPeriod"/>
            </a:pPr>
            <a:r>
              <a:rPr lang="en-AU" dirty="0"/>
              <a:t>Write or review high-level data requirements</a:t>
            </a:r>
          </a:p>
          <a:p>
            <a:pPr marL="914400" lvl="1" indent="-457200">
              <a:buFont typeface="+mj-lt"/>
              <a:buAutoNum type="arabicPeriod"/>
            </a:pPr>
            <a:r>
              <a:rPr lang="en-AU" dirty="0"/>
              <a:t>Write of review proposed KPIs to track</a:t>
            </a:r>
          </a:p>
          <a:p>
            <a:pPr marL="914400" lvl="1" indent="-457200">
              <a:buFont typeface="+mj-lt"/>
              <a:buAutoNum type="arabicPeriod"/>
            </a:pPr>
            <a:r>
              <a:rPr lang="en-AU" dirty="0"/>
              <a:t>Decide on your tools/libraries </a:t>
            </a:r>
          </a:p>
          <a:p>
            <a:pPr lvl="1"/>
            <a:endParaRPr lang="en-AU" dirty="0"/>
          </a:p>
        </p:txBody>
      </p:sp>
    </p:spTree>
    <p:extLst>
      <p:ext uri="{BB962C8B-B14F-4D97-AF65-F5344CB8AC3E}">
        <p14:creationId xmlns:p14="http://schemas.microsoft.com/office/powerpoint/2010/main" val="246529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39AA-CFA7-47C4-A1EA-57159D42A2B6}"/>
              </a:ext>
            </a:extLst>
          </p:cNvPr>
          <p:cNvSpPr>
            <a:spLocks noGrp="1"/>
          </p:cNvSpPr>
          <p:nvPr>
            <p:ph type="title"/>
          </p:nvPr>
        </p:nvSpPr>
        <p:spPr/>
        <p:txBody>
          <a:bodyPr/>
          <a:lstStyle/>
          <a:p>
            <a:r>
              <a:rPr lang="en-AU" dirty="0"/>
              <a:t>Exploratory Data Analysis</a:t>
            </a:r>
          </a:p>
        </p:txBody>
      </p:sp>
      <p:sp>
        <p:nvSpPr>
          <p:cNvPr id="3" name="Content Placeholder 2">
            <a:extLst>
              <a:ext uri="{FF2B5EF4-FFF2-40B4-BE49-F238E27FC236}">
                <a16:creationId xmlns:a16="http://schemas.microsoft.com/office/drawing/2014/main" id="{03199408-7B90-4275-9417-824F79462D4B}"/>
              </a:ext>
            </a:extLst>
          </p:cNvPr>
          <p:cNvSpPr>
            <a:spLocks noGrp="1"/>
          </p:cNvSpPr>
          <p:nvPr>
            <p:ph idx="1"/>
          </p:nvPr>
        </p:nvSpPr>
        <p:spPr/>
        <p:txBody>
          <a:bodyPr>
            <a:normAutofit fontScale="92500" lnSpcReduction="10000"/>
          </a:bodyPr>
          <a:lstStyle/>
          <a:p>
            <a:r>
              <a:rPr lang="en-AU" dirty="0"/>
              <a:t>Why bother?</a:t>
            </a:r>
          </a:p>
          <a:p>
            <a:pPr lvl="1"/>
            <a:r>
              <a:rPr lang="en-AU" dirty="0"/>
              <a:t>Build intuition for the data</a:t>
            </a:r>
          </a:p>
          <a:p>
            <a:pPr lvl="1"/>
            <a:r>
              <a:rPr lang="en-AU" dirty="0"/>
              <a:t>Inform model selection and feature selection</a:t>
            </a:r>
          </a:p>
          <a:p>
            <a:pPr lvl="1"/>
            <a:r>
              <a:rPr lang="en-AU" dirty="0"/>
              <a:t>Identify patterns and develop hypothesis</a:t>
            </a:r>
          </a:p>
          <a:p>
            <a:pPr lvl="1"/>
            <a:r>
              <a:rPr lang="en-AU" dirty="0"/>
              <a:t>Cover your ass (it’s a form of documentation)</a:t>
            </a:r>
          </a:p>
          <a:p>
            <a:pPr lvl="1"/>
            <a:r>
              <a:rPr lang="en-AU" dirty="0"/>
              <a:t>Challenge assumptions</a:t>
            </a:r>
          </a:p>
          <a:p>
            <a:pPr lvl="1"/>
            <a:r>
              <a:rPr lang="en-AU" dirty="0"/>
              <a:t>Answer questions you didn’t have (bonus)</a:t>
            </a:r>
          </a:p>
          <a:p>
            <a:pPr lvl="1"/>
            <a:endParaRPr lang="en-AU" dirty="0"/>
          </a:p>
          <a:p>
            <a:pPr lvl="1"/>
            <a:r>
              <a:rPr lang="en-AU" dirty="0"/>
              <a:t>4 mental buckets</a:t>
            </a:r>
          </a:p>
          <a:p>
            <a:pPr lvl="2"/>
            <a:r>
              <a:rPr lang="en-AU" dirty="0"/>
              <a:t>Outliers and scaling</a:t>
            </a:r>
          </a:p>
          <a:p>
            <a:pPr lvl="2"/>
            <a:r>
              <a:rPr lang="en-AU" dirty="0"/>
              <a:t>Class imbalance and sus results </a:t>
            </a:r>
          </a:p>
          <a:p>
            <a:pPr lvl="2"/>
            <a:r>
              <a:rPr lang="en-AU" dirty="0"/>
              <a:t>Oh definitely need to include this ( or some combination)</a:t>
            </a:r>
          </a:p>
          <a:p>
            <a:pPr lvl="2"/>
            <a:r>
              <a:rPr lang="en-AU" dirty="0"/>
              <a:t>Oh definitely exclude this</a:t>
            </a:r>
          </a:p>
          <a:p>
            <a:pPr lvl="1"/>
            <a:endParaRPr lang="en-AU" dirty="0"/>
          </a:p>
        </p:txBody>
      </p:sp>
    </p:spTree>
    <p:extLst>
      <p:ext uri="{BB962C8B-B14F-4D97-AF65-F5344CB8AC3E}">
        <p14:creationId xmlns:p14="http://schemas.microsoft.com/office/powerpoint/2010/main" val="370087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B538-799D-4F93-A347-70D8AEEA2DCD}"/>
              </a:ext>
            </a:extLst>
          </p:cNvPr>
          <p:cNvSpPr>
            <a:spLocks noGrp="1"/>
          </p:cNvSpPr>
          <p:nvPr>
            <p:ph type="title"/>
          </p:nvPr>
        </p:nvSpPr>
        <p:spPr/>
        <p:txBody>
          <a:bodyPr/>
          <a:lstStyle/>
          <a:p>
            <a:r>
              <a:rPr lang="en-AU" dirty="0"/>
              <a:t>Example: Travel insurance </a:t>
            </a:r>
            <a:r>
              <a:rPr lang="en-AU" dirty="0">
                <a:hlinkClick r:id="rId3"/>
              </a:rPr>
              <a:t>dataset</a:t>
            </a:r>
            <a:endParaRPr lang="en-AU" dirty="0"/>
          </a:p>
        </p:txBody>
      </p:sp>
      <p:sp>
        <p:nvSpPr>
          <p:cNvPr id="3" name="Content Placeholder 2">
            <a:extLst>
              <a:ext uri="{FF2B5EF4-FFF2-40B4-BE49-F238E27FC236}">
                <a16:creationId xmlns:a16="http://schemas.microsoft.com/office/drawing/2014/main" id="{047706C2-20B0-4E03-9AA3-9BAAA65F70D3}"/>
              </a:ext>
            </a:extLst>
          </p:cNvPr>
          <p:cNvSpPr>
            <a:spLocks noGrp="1"/>
          </p:cNvSpPr>
          <p:nvPr>
            <p:ph idx="1"/>
          </p:nvPr>
        </p:nvSpPr>
        <p:spPr/>
        <p:txBody>
          <a:bodyPr>
            <a:normAutofit fontScale="85000" lnSpcReduction="20000"/>
          </a:bodyPr>
          <a:lstStyle/>
          <a:p>
            <a:pPr algn="l" fontAlgn="base">
              <a:buFont typeface="+mj-lt"/>
              <a:buAutoNum type="arabicPeriod"/>
            </a:pPr>
            <a:r>
              <a:rPr lang="en-GB" b="0" i="0" dirty="0">
                <a:effectLst/>
                <a:latin typeface="Inter"/>
              </a:rPr>
              <a:t>Target: Claim Status </a:t>
            </a:r>
          </a:p>
          <a:p>
            <a:pPr algn="l" fontAlgn="base">
              <a:buFont typeface="+mj-lt"/>
              <a:buAutoNum type="arabicPeriod"/>
            </a:pPr>
            <a:r>
              <a:rPr lang="en-GB" b="0" i="0" dirty="0">
                <a:effectLst/>
                <a:latin typeface="Inter"/>
              </a:rPr>
              <a:t>Name of agency </a:t>
            </a:r>
          </a:p>
          <a:p>
            <a:pPr algn="l" fontAlgn="base">
              <a:buFont typeface="+mj-lt"/>
              <a:buAutoNum type="arabicPeriod"/>
            </a:pPr>
            <a:r>
              <a:rPr lang="en-GB" b="0" i="0" dirty="0">
                <a:effectLst/>
                <a:latin typeface="Inter"/>
              </a:rPr>
              <a:t>Type of travel insurance agencies </a:t>
            </a:r>
          </a:p>
          <a:p>
            <a:pPr algn="l" fontAlgn="base">
              <a:buFont typeface="+mj-lt"/>
              <a:buAutoNum type="arabicPeriod"/>
            </a:pPr>
            <a:r>
              <a:rPr lang="en-GB" b="0" i="0" dirty="0">
                <a:effectLst/>
                <a:latin typeface="Inter"/>
              </a:rPr>
              <a:t>Distribution channel of travel insurance agencies </a:t>
            </a:r>
          </a:p>
          <a:p>
            <a:pPr algn="l" fontAlgn="base">
              <a:buFont typeface="+mj-lt"/>
              <a:buAutoNum type="arabicPeriod"/>
            </a:pPr>
            <a:r>
              <a:rPr lang="en-GB" b="0" i="0" dirty="0">
                <a:effectLst/>
                <a:latin typeface="Inter"/>
              </a:rPr>
              <a:t>Name of the travel insurance products </a:t>
            </a:r>
          </a:p>
          <a:p>
            <a:pPr algn="l" fontAlgn="base">
              <a:buFont typeface="+mj-lt"/>
              <a:buAutoNum type="arabicPeriod"/>
            </a:pPr>
            <a:r>
              <a:rPr lang="en-GB" b="0" i="0" dirty="0">
                <a:effectLst/>
                <a:latin typeface="Inter"/>
              </a:rPr>
              <a:t>Duration of travel </a:t>
            </a:r>
          </a:p>
          <a:p>
            <a:pPr algn="l" fontAlgn="base">
              <a:buFont typeface="+mj-lt"/>
              <a:buAutoNum type="arabicPeriod"/>
            </a:pPr>
            <a:r>
              <a:rPr lang="en-GB" b="0" i="0" dirty="0">
                <a:effectLst/>
                <a:latin typeface="Inter"/>
              </a:rPr>
              <a:t>Destination of travel </a:t>
            </a:r>
          </a:p>
          <a:p>
            <a:pPr algn="l" fontAlgn="base">
              <a:buFont typeface="+mj-lt"/>
              <a:buAutoNum type="arabicPeriod"/>
            </a:pPr>
            <a:r>
              <a:rPr lang="en-GB" b="0" i="0" dirty="0">
                <a:effectLst/>
                <a:latin typeface="Inter"/>
              </a:rPr>
              <a:t>Amount of sales of travel insurance policies</a:t>
            </a:r>
          </a:p>
          <a:p>
            <a:pPr algn="l" fontAlgn="base">
              <a:buFont typeface="+mj-lt"/>
              <a:buAutoNum type="arabicPeriod"/>
            </a:pPr>
            <a:r>
              <a:rPr lang="en-GB" b="0" i="0" dirty="0">
                <a:effectLst/>
                <a:latin typeface="Inter"/>
              </a:rPr>
              <a:t>Commission received for travel insurance agency </a:t>
            </a:r>
          </a:p>
          <a:p>
            <a:pPr algn="l" fontAlgn="base">
              <a:buFont typeface="+mj-lt"/>
              <a:buAutoNum type="arabicPeriod"/>
            </a:pPr>
            <a:r>
              <a:rPr lang="en-GB" b="0" i="0" dirty="0">
                <a:effectLst/>
                <a:latin typeface="Inter"/>
              </a:rPr>
              <a:t>Gender of insured </a:t>
            </a:r>
          </a:p>
          <a:p>
            <a:pPr algn="l" fontAlgn="base">
              <a:buFont typeface="+mj-lt"/>
              <a:buAutoNum type="arabicPeriod"/>
            </a:pPr>
            <a:r>
              <a:rPr lang="en-GB" b="0" i="0" dirty="0">
                <a:effectLst/>
                <a:latin typeface="Inter"/>
              </a:rPr>
              <a:t>Age of insured</a:t>
            </a:r>
            <a:endParaRPr lang="en-AU" dirty="0"/>
          </a:p>
        </p:txBody>
      </p:sp>
    </p:spTree>
    <p:extLst>
      <p:ext uri="{BB962C8B-B14F-4D97-AF65-F5344CB8AC3E}">
        <p14:creationId xmlns:p14="http://schemas.microsoft.com/office/powerpoint/2010/main" val="50449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71BF-8018-4438-B90E-3E0F46D79745}"/>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31F09CB-533A-424F-98D5-2F1F3770EAEE}"/>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245684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9198</TotalTime>
  <Words>1455</Words>
  <Application>Microsoft Office PowerPoint</Application>
  <PresentationFormat>Widescreen</PresentationFormat>
  <Paragraphs>142</Paragraphs>
  <Slides>15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-apple-system</vt:lpstr>
      <vt:lpstr>arial</vt:lpstr>
      <vt:lpstr>arial</vt:lpstr>
      <vt:lpstr>Calibri</vt:lpstr>
      <vt:lpstr>Calibri Light</vt:lpstr>
      <vt:lpstr>charter</vt:lpstr>
      <vt:lpstr>inherit</vt:lpstr>
      <vt:lpstr>Inter</vt:lpstr>
      <vt:lpstr>Poppins</vt:lpstr>
      <vt:lpstr>Office Theme</vt:lpstr>
      <vt:lpstr>Problem Formulation &amp; EDA</vt:lpstr>
      <vt:lpstr>A bit about myself</vt:lpstr>
      <vt:lpstr>Background</vt:lpstr>
      <vt:lpstr>“My” pipeline</vt:lpstr>
      <vt:lpstr>Problem formulation: Why bother?</vt:lpstr>
      <vt:lpstr>Defining the problem</vt:lpstr>
      <vt:lpstr>Exploratory Data Analysis</vt:lpstr>
      <vt:lpstr>Example: Travel insurance dataset</vt:lpstr>
      <vt:lpstr>PowerPoint Presentation</vt:lpstr>
      <vt:lpstr>Class Imbalance and suspicious results</vt:lpstr>
      <vt:lpstr>Let’s definitely try this</vt:lpstr>
      <vt:lpstr>Let’s maybe not include this</vt:lpstr>
      <vt:lpstr>Outliers and scaling</vt:lpstr>
      <vt:lpstr>EDA framework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Formulation &amp; EDA</dc:title>
  <dc:creator>A9324</dc:creator>
  <cp:lastModifiedBy>A9324</cp:lastModifiedBy>
  <cp:revision>12</cp:revision>
  <dcterms:created xsi:type="dcterms:W3CDTF">2021-08-01T14:37:18Z</dcterms:created>
  <dcterms:modified xsi:type="dcterms:W3CDTF">2021-08-10T14:44:47Z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f044fd7-8254-428e-8b0c-569cd014f14b_Enabled">
    <vt:lpwstr>true</vt:lpwstr>
  </property>
  <property fmtid="{D5CDD505-2E9C-101B-9397-08002B2CF9AE}" pid="3" name="MSIP_Label_3f044fd7-8254-428e-8b0c-569cd014f14b_SetDate">
    <vt:lpwstr>2021-08-08T03:07:47Z</vt:lpwstr>
  </property>
  <property fmtid="{D5CDD505-2E9C-101B-9397-08002B2CF9AE}" pid="4" name="MSIP_Label_3f044fd7-8254-428e-8b0c-569cd014f14b_Method">
    <vt:lpwstr>Privileged</vt:lpwstr>
  </property>
  <property fmtid="{D5CDD505-2E9C-101B-9397-08002B2CF9AE}" pid="5" name="MSIP_Label_3f044fd7-8254-428e-8b0c-569cd014f14b_Name">
    <vt:lpwstr>Unclassified</vt:lpwstr>
  </property>
  <property fmtid="{D5CDD505-2E9C-101B-9397-08002B2CF9AE}" pid="6" name="MSIP_Label_3f044fd7-8254-428e-8b0c-569cd014f14b_SiteId">
    <vt:lpwstr>c6fee078-afdc-4eb1-99e1-a29f1e30d0ff</vt:lpwstr>
  </property>
  <property fmtid="{D5CDD505-2E9C-101B-9397-08002B2CF9AE}" pid="7" name="MSIP_Label_3f044fd7-8254-428e-8b0c-569cd014f14b_ActionId">
    <vt:lpwstr>3f263eb4-ef01-4a0e-8ba3-3435c3739d64</vt:lpwstr>
  </property>
  <property fmtid="{D5CDD505-2E9C-101B-9397-08002B2CF9AE}" pid="8" name="MSIP_Label_3f044fd7-8254-428e-8b0c-569cd014f14b_ContentBits">
    <vt:lpwstr>0</vt:lpwstr>
  </property>
</Properties>
</file>