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5" r:id="rId5"/>
    <p:sldId id="259" r:id="rId6"/>
    <p:sldId id="260" r:id="rId7"/>
    <p:sldId id="273" r:id="rId8"/>
    <p:sldId id="272" r:id="rId9"/>
    <p:sldId id="274" r:id="rId10"/>
    <p:sldId id="275" r:id="rId11"/>
    <p:sldId id="276" r:id="rId12"/>
    <p:sldId id="261" r:id="rId13"/>
    <p:sldId id="277" r:id="rId14"/>
    <p:sldId id="267" r:id="rId15"/>
    <p:sldId id="270" r:id="rId16"/>
    <p:sldId id="271" r:id="rId17"/>
    <p:sldId id="264"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863" autoAdjust="0"/>
  </p:normalViewPr>
  <p:slideViewPr>
    <p:cSldViewPr snapToGrid="0">
      <p:cViewPr varScale="1">
        <p:scale>
          <a:sx n="57" d="100"/>
          <a:sy n="57" d="100"/>
        </p:scale>
        <p:origin x="16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Tan" userId="857367a7-879e-4e19-86ac-1880d4642e3c" providerId="ADAL" clId="{4F4A7EE7-ED1A-4BB8-B90A-17AB4A4179EB}"/>
    <pc:docChg chg="undo custSel addSld delSld modSld">
      <pc:chgData name="Jonathan Tan" userId="857367a7-879e-4e19-86ac-1880d4642e3c" providerId="ADAL" clId="{4F4A7EE7-ED1A-4BB8-B90A-17AB4A4179EB}" dt="2021-08-11T10:58:33.875" v="4561" actId="1076"/>
      <pc:docMkLst>
        <pc:docMk/>
      </pc:docMkLst>
      <pc:sldChg chg="addSp modSp mod">
        <pc:chgData name="Jonathan Tan" userId="857367a7-879e-4e19-86ac-1880d4642e3c" providerId="ADAL" clId="{4F4A7EE7-ED1A-4BB8-B90A-17AB4A4179EB}" dt="2021-08-11T02:38:16.915" v="88" actId="20577"/>
        <pc:sldMkLst>
          <pc:docMk/>
          <pc:sldMk cId="1638485863" sldId="256"/>
        </pc:sldMkLst>
        <pc:spChg chg="mod">
          <ac:chgData name="Jonathan Tan" userId="857367a7-879e-4e19-86ac-1880d4642e3c" providerId="ADAL" clId="{4F4A7EE7-ED1A-4BB8-B90A-17AB4A4179EB}" dt="2021-08-11T02:32:16.996" v="1" actId="27636"/>
          <ac:spMkLst>
            <pc:docMk/>
            <pc:sldMk cId="1638485863" sldId="256"/>
            <ac:spMk id="2" creationId="{8A007C03-437A-4AF0-AA05-0B77DC861EF6}"/>
          </ac:spMkLst>
        </pc:spChg>
        <pc:spChg chg="add mod">
          <ac:chgData name="Jonathan Tan" userId="857367a7-879e-4e19-86ac-1880d4642e3c" providerId="ADAL" clId="{4F4A7EE7-ED1A-4BB8-B90A-17AB4A4179EB}" dt="2021-08-11T02:38:16.915" v="88" actId="20577"/>
          <ac:spMkLst>
            <pc:docMk/>
            <pc:sldMk cId="1638485863" sldId="256"/>
            <ac:spMk id="3" creationId="{7EB26C45-2A70-4194-A6EE-5FB8F31955BA}"/>
          </ac:spMkLst>
        </pc:spChg>
      </pc:sldChg>
      <pc:sldChg chg="modSp mod modNotesTx">
        <pc:chgData name="Jonathan Tan" userId="857367a7-879e-4e19-86ac-1880d4642e3c" providerId="ADAL" clId="{4F4A7EE7-ED1A-4BB8-B90A-17AB4A4179EB}" dt="2021-08-11T06:16:52.614" v="4373" actId="20577"/>
        <pc:sldMkLst>
          <pc:docMk/>
          <pc:sldMk cId="4277143232" sldId="257"/>
        </pc:sldMkLst>
        <pc:spChg chg="mod">
          <ac:chgData name="Jonathan Tan" userId="857367a7-879e-4e19-86ac-1880d4642e3c" providerId="ADAL" clId="{4F4A7EE7-ED1A-4BB8-B90A-17AB4A4179EB}" dt="2021-08-11T02:37:42.034" v="63" actId="5793"/>
          <ac:spMkLst>
            <pc:docMk/>
            <pc:sldMk cId="4277143232" sldId="257"/>
            <ac:spMk id="2" creationId="{C5B2334C-1283-4F6B-8B7A-33AE973AB3FB}"/>
          </ac:spMkLst>
        </pc:spChg>
        <pc:spChg chg="mod">
          <ac:chgData name="Jonathan Tan" userId="857367a7-879e-4e19-86ac-1880d4642e3c" providerId="ADAL" clId="{4F4A7EE7-ED1A-4BB8-B90A-17AB4A4179EB}" dt="2021-08-11T06:16:52.614" v="4373" actId="20577"/>
          <ac:spMkLst>
            <pc:docMk/>
            <pc:sldMk cId="4277143232" sldId="257"/>
            <ac:spMk id="3" creationId="{A67405A8-A544-432B-AD7E-B5164E5FB1E5}"/>
          </ac:spMkLst>
        </pc:spChg>
      </pc:sldChg>
      <pc:sldChg chg="modSp mod modNotesTx">
        <pc:chgData name="Jonathan Tan" userId="857367a7-879e-4e19-86ac-1880d4642e3c" providerId="ADAL" clId="{4F4A7EE7-ED1A-4BB8-B90A-17AB4A4179EB}" dt="2021-08-11T02:45:42.856" v="362" actId="20577"/>
        <pc:sldMkLst>
          <pc:docMk/>
          <pc:sldMk cId="760428273" sldId="258"/>
        </pc:sldMkLst>
        <pc:spChg chg="mod">
          <ac:chgData name="Jonathan Tan" userId="857367a7-879e-4e19-86ac-1880d4642e3c" providerId="ADAL" clId="{4F4A7EE7-ED1A-4BB8-B90A-17AB4A4179EB}" dt="2021-08-11T02:43:25.267" v="168" actId="2711"/>
          <ac:spMkLst>
            <pc:docMk/>
            <pc:sldMk cId="760428273" sldId="258"/>
            <ac:spMk id="2" creationId="{EC12FF93-00DB-4BB9-AE0E-79E6BE07569B}"/>
          </ac:spMkLst>
        </pc:spChg>
        <pc:spChg chg="mod">
          <ac:chgData name="Jonathan Tan" userId="857367a7-879e-4e19-86ac-1880d4642e3c" providerId="ADAL" clId="{4F4A7EE7-ED1A-4BB8-B90A-17AB4A4179EB}" dt="2021-08-11T02:43:59.212" v="178" actId="1076"/>
          <ac:spMkLst>
            <pc:docMk/>
            <pc:sldMk cId="760428273" sldId="258"/>
            <ac:spMk id="10" creationId="{B3F42F56-283D-4913-8DAB-CA6BA37BA7D6}"/>
          </ac:spMkLst>
        </pc:spChg>
        <pc:spChg chg="mod">
          <ac:chgData name="Jonathan Tan" userId="857367a7-879e-4e19-86ac-1880d4642e3c" providerId="ADAL" clId="{4F4A7EE7-ED1A-4BB8-B90A-17AB4A4179EB}" dt="2021-08-11T02:44:01.459" v="179" actId="1076"/>
          <ac:spMkLst>
            <pc:docMk/>
            <pc:sldMk cId="760428273" sldId="258"/>
            <ac:spMk id="11" creationId="{986C3FDE-9C59-449D-863B-C0EF9DA6314D}"/>
          </ac:spMkLst>
        </pc:spChg>
        <pc:picChg chg="mod">
          <ac:chgData name="Jonathan Tan" userId="857367a7-879e-4e19-86ac-1880d4642e3c" providerId="ADAL" clId="{4F4A7EE7-ED1A-4BB8-B90A-17AB4A4179EB}" dt="2021-08-11T02:43:56.732" v="177" actId="1076"/>
          <ac:picMkLst>
            <pc:docMk/>
            <pc:sldMk cId="760428273" sldId="258"/>
            <ac:picMk id="5" creationId="{6BA3DB91-9783-4FE2-A461-A84053D07523}"/>
          </ac:picMkLst>
        </pc:picChg>
        <pc:picChg chg="mod">
          <ac:chgData name="Jonathan Tan" userId="857367a7-879e-4e19-86ac-1880d4642e3c" providerId="ADAL" clId="{4F4A7EE7-ED1A-4BB8-B90A-17AB4A4179EB}" dt="2021-08-11T02:44:03.012" v="180" actId="1076"/>
          <ac:picMkLst>
            <pc:docMk/>
            <pc:sldMk cId="760428273" sldId="258"/>
            <ac:picMk id="9" creationId="{EDF555E2-B0CC-4A7C-B020-0DFE879DEB5B}"/>
          </ac:picMkLst>
        </pc:picChg>
      </pc:sldChg>
      <pc:sldChg chg="modSp mod modNotesTx">
        <pc:chgData name="Jonathan Tan" userId="857367a7-879e-4e19-86ac-1880d4642e3c" providerId="ADAL" clId="{4F4A7EE7-ED1A-4BB8-B90A-17AB4A4179EB}" dt="2021-08-11T02:49:31.688" v="495" actId="20577"/>
        <pc:sldMkLst>
          <pc:docMk/>
          <pc:sldMk cId="1975700201" sldId="259"/>
        </pc:sldMkLst>
        <pc:spChg chg="mod">
          <ac:chgData name="Jonathan Tan" userId="857367a7-879e-4e19-86ac-1880d4642e3c" providerId="ADAL" clId="{4F4A7EE7-ED1A-4BB8-B90A-17AB4A4179EB}" dt="2021-08-11T02:48:39.969" v="372" actId="20577"/>
          <ac:spMkLst>
            <pc:docMk/>
            <pc:sldMk cId="1975700201" sldId="259"/>
            <ac:spMk id="2" creationId="{F3138A18-EB21-4B18-8405-1ECDBF13B283}"/>
          </ac:spMkLst>
        </pc:spChg>
        <pc:spChg chg="mod">
          <ac:chgData name="Jonathan Tan" userId="857367a7-879e-4e19-86ac-1880d4642e3c" providerId="ADAL" clId="{4F4A7EE7-ED1A-4BB8-B90A-17AB4A4179EB}" dt="2021-08-11T02:48:54.703" v="396" actId="20577"/>
          <ac:spMkLst>
            <pc:docMk/>
            <pc:sldMk cId="1975700201" sldId="259"/>
            <ac:spMk id="3" creationId="{08FD4AB5-F3D2-4E99-BA9B-47179D57FF3F}"/>
          </ac:spMkLst>
        </pc:spChg>
      </pc:sldChg>
      <pc:sldChg chg="modSp mod modNotesTx">
        <pc:chgData name="Jonathan Tan" userId="857367a7-879e-4e19-86ac-1880d4642e3c" providerId="ADAL" clId="{4F4A7EE7-ED1A-4BB8-B90A-17AB4A4179EB}" dt="2021-08-11T06:21:59.582" v="4386" actId="20577"/>
        <pc:sldMkLst>
          <pc:docMk/>
          <pc:sldMk cId="2465294796" sldId="260"/>
        </pc:sldMkLst>
        <pc:spChg chg="mod">
          <ac:chgData name="Jonathan Tan" userId="857367a7-879e-4e19-86ac-1880d4642e3c" providerId="ADAL" clId="{4F4A7EE7-ED1A-4BB8-B90A-17AB4A4179EB}" dt="2021-08-11T02:50:12.998" v="537" actId="2711"/>
          <ac:spMkLst>
            <pc:docMk/>
            <pc:sldMk cId="2465294796" sldId="260"/>
            <ac:spMk id="2" creationId="{DAB9A528-D828-4D2E-B70B-5405771E5F97}"/>
          </ac:spMkLst>
        </pc:spChg>
        <pc:spChg chg="mod">
          <ac:chgData name="Jonathan Tan" userId="857367a7-879e-4e19-86ac-1880d4642e3c" providerId="ADAL" clId="{4F4A7EE7-ED1A-4BB8-B90A-17AB4A4179EB}" dt="2021-08-11T06:21:59.582" v="4386" actId="20577"/>
          <ac:spMkLst>
            <pc:docMk/>
            <pc:sldMk cId="2465294796" sldId="260"/>
            <ac:spMk id="3" creationId="{0F26DC88-4231-4AE2-976B-8E171757B8DC}"/>
          </ac:spMkLst>
        </pc:spChg>
      </pc:sldChg>
      <pc:sldChg chg="addSp modSp mod modNotesTx">
        <pc:chgData name="Jonathan Tan" userId="857367a7-879e-4e19-86ac-1880d4642e3c" providerId="ADAL" clId="{4F4A7EE7-ED1A-4BB8-B90A-17AB4A4179EB}" dt="2021-08-11T06:13:02.984" v="4299" actId="20577"/>
        <pc:sldMkLst>
          <pc:docMk/>
          <pc:sldMk cId="3700875129" sldId="261"/>
        </pc:sldMkLst>
        <pc:spChg chg="mod">
          <ac:chgData name="Jonathan Tan" userId="857367a7-879e-4e19-86ac-1880d4642e3c" providerId="ADAL" clId="{4F4A7EE7-ED1A-4BB8-B90A-17AB4A4179EB}" dt="2021-08-11T03:40:03.957" v="1171" actId="2711"/>
          <ac:spMkLst>
            <pc:docMk/>
            <pc:sldMk cId="3700875129" sldId="261"/>
            <ac:spMk id="2" creationId="{D70239AA-CFA7-47C4-A1EA-57159D42A2B6}"/>
          </ac:spMkLst>
        </pc:spChg>
        <pc:spChg chg="mod">
          <ac:chgData name="Jonathan Tan" userId="857367a7-879e-4e19-86ac-1880d4642e3c" providerId="ADAL" clId="{4F4A7EE7-ED1A-4BB8-B90A-17AB4A4179EB}" dt="2021-08-11T06:12:28.343" v="4263" actId="14100"/>
          <ac:spMkLst>
            <pc:docMk/>
            <pc:sldMk cId="3700875129" sldId="261"/>
            <ac:spMk id="3" creationId="{03199408-7B90-4275-9417-824F79462D4B}"/>
          </ac:spMkLst>
        </pc:spChg>
        <pc:spChg chg="add mod">
          <ac:chgData name="Jonathan Tan" userId="857367a7-879e-4e19-86ac-1880d4642e3c" providerId="ADAL" clId="{4F4A7EE7-ED1A-4BB8-B90A-17AB4A4179EB}" dt="2021-08-11T06:12:33.995" v="4264" actId="1076"/>
          <ac:spMkLst>
            <pc:docMk/>
            <pc:sldMk cId="3700875129" sldId="261"/>
            <ac:spMk id="5" creationId="{BE6D81D4-248E-4C63-B505-123E6791E2CF}"/>
          </ac:spMkLst>
        </pc:spChg>
        <pc:spChg chg="add mod">
          <ac:chgData name="Jonathan Tan" userId="857367a7-879e-4e19-86ac-1880d4642e3c" providerId="ADAL" clId="{4F4A7EE7-ED1A-4BB8-B90A-17AB4A4179EB}" dt="2021-08-11T06:12:33.995" v="4264" actId="1076"/>
          <ac:spMkLst>
            <pc:docMk/>
            <pc:sldMk cId="3700875129" sldId="261"/>
            <ac:spMk id="6" creationId="{F473F361-7AFD-453C-97EC-835F8E0D62F5}"/>
          </ac:spMkLst>
        </pc:spChg>
        <pc:picChg chg="add mod">
          <ac:chgData name="Jonathan Tan" userId="857367a7-879e-4e19-86ac-1880d4642e3c" providerId="ADAL" clId="{4F4A7EE7-ED1A-4BB8-B90A-17AB4A4179EB}" dt="2021-08-11T06:12:33.995" v="4264" actId="1076"/>
          <ac:picMkLst>
            <pc:docMk/>
            <pc:sldMk cId="3700875129" sldId="261"/>
            <ac:picMk id="4" creationId="{64BB342E-71BA-4090-913F-82CC82D42C10}"/>
          </ac:picMkLst>
        </pc:picChg>
      </pc:sldChg>
      <pc:sldChg chg="addSp modSp mod">
        <pc:chgData name="Jonathan Tan" userId="857367a7-879e-4e19-86ac-1880d4642e3c" providerId="ADAL" clId="{4F4A7EE7-ED1A-4BB8-B90A-17AB4A4179EB}" dt="2021-08-11T10:58:33.875" v="4561" actId="1076"/>
        <pc:sldMkLst>
          <pc:docMk/>
          <pc:sldMk cId="2791687609" sldId="264"/>
        </pc:sldMkLst>
        <pc:spChg chg="add mod">
          <ac:chgData name="Jonathan Tan" userId="857367a7-879e-4e19-86ac-1880d4642e3c" providerId="ADAL" clId="{4F4A7EE7-ED1A-4BB8-B90A-17AB4A4179EB}" dt="2021-08-11T10:57:19.917" v="4484" actId="20577"/>
          <ac:spMkLst>
            <pc:docMk/>
            <pc:sldMk cId="2791687609" sldId="264"/>
            <ac:spMk id="11" creationId="{25722446-E465-463A-BA49-461B0DFCF434}"/>
          </ac:spMkLst>
        </pc:spChg>
        <pc:spChg chg="add mod">
          <ac:chgData name="Jonathan Tan" userId="857367a7-879e-4e19-86ac-1880d4642e3c" providerId="ADAL" clId="{4F4A7EE7-ED1A-4BB8-B90A-17AB4A4179EB}" dt="2021-08-11T10:58:03.557" v="4509" actId="1076"/>
          <ac:spMkLst>
            <pc:docMk/>
            <pc:sldMk cId="2791687609" sldId="264"/>
            <ac:spMk id="12" creationId="{520ECA5C-7088-4C2E-A815-57411C50E79C}"/>
          </ac:spMkLst>
        </pc:spChg>
        <pc:spChg chg="add mod">
          <ac:chgData name="Jonathan Tan" userId="857367a7-879e-4e19-86ac-1880d4642e3c" providerId="ADAL" clId="{4F4A7EE7-ED1A-4BB8-B90A-17AB4A4179EB}" dt="2021-08-11T10:58:33.875" v="4561" actId="1076"/>
          <ac:spMkLst>
            <pc:docMk/>
            <pc:sldMk cId="2791687609" sldId="264"/>
            <ac:spMk id="13" creationId="{715C1833-F3A8-44CF-9287-3F9955BB51D6}"/>
          </ac:spMkLst>
        </pc:spChg>
        <pc:spChg chg="mod">
          <ac:chgData name="Jonathan Tan" userId="857367a7-879e-4e19-86ac-1880d4642e3c" providerId="ADAL" clId="{4F4A7EE7-ED1A-4BB8-B90A-17AB4A4179EB}" dt="2021-08-11T10:57:12.814" v="4465" actId="1076"/>
          <ac:spMkLst>
            <pc:docMk/>
            <pc:sldMk cId="2791687609" sldId="264"/>
            <ac:spMk id="18" creationId="{D9FD5A2C-31E0-4B72-940F-CF0E8C16EF33}"/>
          </ac:spMkLst>
        </pc:spChg>
        <pc:spChg chg="mod">
          <ac:chgData name="Jonathan Tan" userId="857367a7-879e-4e19-86ac-1880d4642e3c" providerId="ADAL" clId="{4F4A7EE7-ED1A-4BB8-B90A-17AB4A4179EB}" dt="2021-08-11T10:57:48.881" v="4504" actId="1076"/>
          <ac:spMkLst>
            <pc:docMk/>
            <pc:sldMk cId="2791687609" sldId="264"/>
            <ac:spMk id="20" creationId="{89E4B215-6A80-4FA2-9656-D17B7FDB9874}"/>
          </ac:spMkLst>
        </pc:spChg>
        <pc:spChg chg="mod">
          <ac:chgData name="Jonathan Tan" userId="857367a7-879e-4e19-86ac-1880d4642e3c" providerId="ADAL" clId="{4F4A7EE7-ED1A-4BB8-B90A-17AB4A4179EB}" dt="2021-08-11T10:57:57.316" v="4506" actId="1076"/>
          <ac:spMkLst>
            <pc:docMk/>
            <pc:sldMk cId="2791687609" sldId="264"/>
            <ac:spMk id="22" creationId="{3DEFA7E2-DB0C-43C0-8078-E4F04CD785D5}"/>
          </ac:spMkLst>
        </pc:spChg>
      </pc:sldChg>
      <pc:sldChg chg="modSp mod">
        <pc:chgData name="Jonathan Tan" userId="857367a7-879e-4e19-86ac-1880d4642e3c" providerId="ADAL" clId="{4F4A7EE7-ED1A-4BB8-B90A-17AB4A4179EB}" dt="2021-08-11T02:48:15.240" v="369" actId="1076"/>
        <pc:sldMkLst>
          <pc:docMk/>
          <pc:sldMk cId="2726090164" sldId="265"/>
        </pc:sldMkLst>
        <pc:spChg chg="mod">
          <ac:chgData name="Jonathan Tan" userId="857367a7-879e-4e19-86ac-1880d4642e3c" providerId="ADAL" clId="{4F4A7EE7-ED1A-4BB8-B90A-17AB4A4179EB}" dt="2021-08-11T02:46:55.588" v="363" actId="2711"/>
          <ac:spMkLst>
            <pc:docMk/>
            <pc:sldMk cId="2726090164" sldId="265"/>
            <ac:spMk id="2" creationId="{67A09D76-CB24-4EE6-9C45-0E1FA642538B}"/>
          </ac:spMkLst>
        </pc:spChg>
        <pc:spChg chg="mod">
          <ac:chgData name="Jonathan Tan" userId="857367a7-879e-4e19-86ac-1880d4642e3c" providerId="ADAL" clId="{4F4A7EE7-ED1A-4BB8-B90A-17AB4A4179EB}" dt="2021-08-11T02:47:11.474" v="368" actId="1076"/>
          <ac:spMkLst>
            <pc:docMk/>
            <pc:sldMk cId="2726090164" sldId="265"/>
            <ac:spMk id="5" creationId="{B8771AF6-DBC7-4C36-8B9C-6BC7A50556F1}"/>
          </ac:spMkLst>
        </pc:spChg>
        <pc:picChg chg="mod">
          <ac:chgData name="Jonathan Tan" userId="857367a7-879e-4e19-86ac-1880d4642e3c" providerId="ADAL" clId="{4F4A7EE7-ED1A-4BB8-B90A-17AB4A4179EB}" dt="2021-08-11T02:48:15.240" v="369" actId="1076"/>
          <ac:picMkLst>
            <pc:docMk/>
            <pc:sldMk cId="2726090164" sldId="265"/>
            <ac:picMk id="7" creationId="{C048BF86-D2D6-4ED4-B615-E767FE76778C}"/>
          </ac:picMkLst>
        </pc:picChg>
      </pc:sldChg>
      <pc:sldChg chg="modSp mod">
        <pc:chgData name="Jonathan Tan" userId="857367a7-879e-4e19-86ac-1880d4642e3c" providerId="ADAL" clId="{4F4A7EE7-ED1A-4BB8-B90A-17AB4A4179EB}" dt="2021-08-11T04:54:18.547" v="4080" actId="2711"/>
        <pc:sldMkLst>
          <pc:docMk/>
          <pc:sldMk cId="504490809" sldId="267"/>
        </pc:sldMkLst>
        <pc:spChg chg="mod">
          <ac:chgData name="Jonathan Tan" userId="857367a7-879e-4e19-86ac-1880d4642e3c" providerId="ADAL" clId="{4F4A7EE7-ED1A-4BB8-B90A-17AB4A4179EB}" dt="2021-08-11T04:54:13.218" v="4079" actId="2711"/>
          <ac:spMkLst>
            <pc:docMk/>
            <pc:sldMk cId="504490809" sldId="267"/>
            <ac:spMk id="2" creationId="{DFBAB538-799D-4F93-A347-70D8AEEA2DCD}"/>
          </ac:spMkLst>
        </pc:spChg>
        <pc:spChg chg="mod">
          <ac:chgData name="Jonathan Tan" userId="857367a7-879e-4e19-86ac-1880d4642e3c" providerId="ADAL" clId="{4F4A7EE7-ED1A-4BB8-B90A-17AB4A4179EB}" dt="2021-08-11T04:54:18.547" v="4080" actId="2711"/>
          <ac:spMkLst>
            <pc:docMk/>
            <pc:sldMk cId="504490809" sldId="267"/>
            <ac:spMk id="3" creationId="{047706C2-20B0-4E03-9AA3-9BAAA65F70D3}"/>
          </ac:spMkLst>
        </pc:spChg>
      </pc:sldChg>
      <pc:sldChg chg="delSp modSp mod">
        <pc:chgData name="Jonathan Tan" userId="857367a7-879e-4e19-86ac-1880d4642e3c" providerId="ADAL" clId="{4F4A7EE7-ED1A-4BB8-B90A-17AB4A4179EB}" dt="2021-08-11T06:16:21.608" v="4372" actId="1076"/>
        <pc:sldMkLst>
          <pc:docMk/>
          <pc:sldMk cId="2245684248" sldId="270"/>
        </pc:sldMkLst>
        <pc:spChg chg="mod">
          <ac:chgData name="Jonathan Tan" userId="857367a7-879e-4e19-86ac-1880d4642e3c" providerId="ADAL" clId="{4F4A7EE7-ED1A-4BB8-B90A-17AB4A4179EB}" dt="2021-08-11T06:16:21.608" v="4372" actId="1076"/>
          <ac:spMkLst>
            <pc:docMk/>
            <pc:sldMk cId="2245684248" sldId="270"/>
            <ac:spMk id="2" creationId="{41C571BF-8018-4438-B90E-3E0F46D79745}"/>
          </ac:spMkLst>
        </pc:spChg>
        <pc:spChg chg="del">
          <ac:chgData name="Jonathan Tan" userId="857367a7-879e-4e19-86ac-1880d4642e3c" providerId="ADAL" clId="{4F4A7EE7-ED1A-4BB8-B90A-17AB4A4179EB}" dt="2021-08-11T06:16:13.483" v="4369" actId="478"/>
          <ac:spMkLst>
            <pc:docMk/>
            <pc:sldMk cId="2245684248" sldId="270"/>
            <ac:spMk id="3" creationId="{D31F09CB-533A-424F-98D5-2F1F3770EAEE}"/>
          </ac:spMkLst>
        </pc:spChg>
      </pc:sldChg>
      <pc:sldChg chg="addSp delSp modSp add mod modNotesTx">
        <pc:chgData name="Jonathan Tan" userId="857367a7-879e-4e19-86ac-1880d4642e3c" providerId="ADAL" clId="{4F4A7EE7-ED1A-4BB8-B90A-17AB4A4179EB}" dt="2021-08-11T03:34:27.766" v="1075" actId="20577"/>
        <pc:sldMkLst>
          <pc:docMk/>
          <pc:sldMk cId="1463269499" sldId="272"/>
        </pc:sldMkLst>
        <pc:spChg chg="mod">
          <ac:chgData name="Jonathan Tan" userId="857367a7-879e-4e19-86ac-1880d4642e3c" providerId="ADAL" clId="{4F4A7EE7-ED1A-4BB8-B90A-17AB4A4179EB}" dt="2021-08-11T02:54:00.336" v="671" actId="20577"/>
          <ac:spMkLst>
            <pc:docMk/>
            <pc:sldMk cId="1463269499" sldId="272"/>
            <ac:spMk id="2" creationId="{DAB9A528-D828-4D2E-B70B-5405771E5F97}"/>
          </ac:spMkLst>
        </pc:spChg>
        <pc:spChg chg="del mod">
          <ac:chgData name="Jonathan Tan" userId="857367a7-879e-4e19-86ac-1880d4642e3c" providerId="ADAL" clId="{4F4A7EE7-ED1A-4BB8-B90A-17AB4A4179EB}" dt="2021-08-11T02:52:24.930" v="642" actId="478"/>
          <ac:spMkLst>
            <pc:docMk/>
            <pc:sldMk cId="1463269499" sldId="272"/>
            <ac:spMk id="3" creationId="{0F26DC88-4231-4AE2-976B-8E171757B8DC}"/>
          </ac:spMkLst>
        </pc:spChg>
        <pc:spChg chg="add mod">
          <ac:chgData name="Jonathan Tan" userId="857367a7-879e-4e19-86ac-1880d4642e3c" providerId="ADAL" clId="{4F4A7EE7-ED1A-4BB8-B90A-17AB4A4179EB}" dt="2021-08-11T02:55:29.388" v="772" actId="1076"/>
          <ac:spMkLst>
            <pc:docMk/>
            <pc:sldMk cId="1463269499" sldId="272"/>
            <ac:spMk id="5" creationId="{CD48199D-E3A9-417D-BB74-582851C519C9}"/>
          </ac:spMkLst>
        </pc:spChg>
        <pc:spChg chg="add mod">
          <ac:chgData name="Jonathan Tan" userId="857367a7-879e-4e19-86ac-1880d4642e3c" providerId="ADAL" clId="{4F4A7EE7-ED1A-4BB8-B90A-17AB4A4179EB}" dt="2021-08-11T02:55:29.388" v="772" actId="1076"/>
          <ac:spMkLst>
            <pc:docMk/>
            <pc:sldMk cId="1463269499" sldId="272"/>
            <ac:spMk id="6" creationId="{BC9A1B54-F7E3-413A-8D37-FD73A8E58FC0}"/>
          </ac:spMkLst>
        </pc:spChg>
        <pc:spChg chg="add mod">
          <ac:chgData name="Jonathan Tan" userId="857367a7-879e-4e19-86ac-1880d4642e3c" providerId="ADAL" clId="{4F4A7EE7-ED1A-4BB8-B90A-17AB4A4179EB}" dt="2021-08-11T02:55:15.149" v="766" actId="1036"/>
          <ac:spMkLst>
            <pc:docMk/>
            <pc:sldMk cId="1463269499" sldId="272"/>
            <ac:spMk id="8" creationId="{A52A7CDE-4D2A-4641-9633-7D18829B65F7}"/>
          </ac:spMkLst>
        </pc:spChg>
        <pc:spChg chg="add mod">
          <ac:chgData name="Jonathan Tan" userId="857367a7-879e-4e19-86ac-1880d4642e3c" providerId="ADAL" clId="{4F4A7EE7-ED1A-4BB8-B90A-17AB4A4179EB}" dt="2021-08-11T02:55:08.763" v="763" actId="1038"/>
          <ac:spMkLst>
            <pc:docMk/>
            <pc:sldMk cId="1463269499" sldId="272"/>
            <ac:spMk id="9" creationId="{3ECC9CCE-AAEB-4BF3-AEB4-799427AD8B8C}"/>
          </ac:spMkLst>
        </pc:spChg>
        <pc:spChg chg="add mod">
          <ac:chgData name="Jonathan Tan" userId="857367a7-879e-4e19-86ac-1880d4642e3c" providerId="ADAL" clId="{4F4A7EE7-ED1A-4BB8-B90A-17AB4A4179EB}" dt="2021-08-11T02:55:21.735" v="771" actId="1037"/>
          <ac:spMkLst>
            <pc:docMk/>
            <pc:sldMk cId="1463269499" sldId="272"/>
            <ac:spMk id="10" creationId="{555B4FDB-3DBE-4CF5-925F-6A12306EF4C7}"/>
          </ac:spMkLst>
        </pc:spChg>
        <pc:spChg chg="add mod">
          <ac:chgData name="Jonathan Tan" userId="857367a7-879e-4e19-86ac-1880d4642e3c" providerId="ADAL" clId="{4F4A7EE7-ED1A-4BB8-B90A-17AB4A4179EB}" dt="2021-08-11T02:59:47.044" v="982" actId="1076"/>
          <ac:spMkLst>
            <pc:docMk/>
            <pc:sldMk cId="1463269499" sldId="272"/>
            <ac:spMk id="11" creationId="{265AD3D8-F4C4-4463-BEAC-018E638B3603}"/>
          </ac:spMkLst>
        </pc:spChg>
        <pc:spChg chg="add mod">
          <ac:chgData name="Jonathan Tan" userId="857367a7-879e-4e19-86ac-1880d4642e3c" providerId="ADAL" clId="{4F4A7EE7-ED1A-4BB8-B90A-17AB4A4179EB}" dt="2021-08-11T03:34:27.766" v="1075" actId="20577"/>
          <ac:spMkLst>
            <pc:docMk/>
            <pc:sldMk cId="1463269499" sldId="272"/>
            <ac:spMk id="12" creationId="{C944103D-3FE6-4DBF-B0D6-173FCC730342}"/>
          </ac:spMkLst>
        </pc:spChg>
        <pc:picChg chg="add mod">
          <ac:chgData name="Jonathan Tan" userId="857367a7-879e-4e19-86ac-1880d4642e3c" providerId="ADAL" clId="{4F4A7EE7-ED1A-4BB8-B90A-17AB4A4179EB}" dt="2021-08-11T02:55:29.388" v="772" actId="1076"/>
          <ac:picMkLst>
            <pc:docMk/>
            <pc:sldMk cId="1463269499" sldId="272"/>
            <ac:picMk id="4" creationId="{20BD2349-30C0-46E9-823E-3B9D9A47BEBA}"/>
          </ac:picMkLst>
        </pc:picChg>
        <pc:picChg chg="add mod">
          <ac:chgData name="Jonathan Tan" userId="857367a7-879e-4e19-86ac-1880d4642e3c" providerId="ADAL" clId="{4F4A7EE7-ED1A-4BB8-B90A-17AB4A4179EB}" dt="2021-08-11T02:54:58.667" v="755" actId="1076"/>
          <ac:picMkLst>
            <pc:docMk/>
            <pc:sldMk cId="1463269499" sldId="272"/>
            <ac:picMk id="7" creationId="{1735B662-E219-484E-AFCC-BBA419DF8507}"/>
          </ac:picMkLst>
        </pc:picChg>
      </pc:sldChg>
      <pc:sldChg chg="addSp modSp new mod modNotesTx">
        <pc:chgData name="Jonathan Tan" userId="857367a7-879e-4e19-86ac-1880d4642e3c" providerId="ADAL" clId="{4F4A7EE7-ED1A-4BB8-B90A-17AB4A4179EB}" dt="2021-08-11T04:17:57.832" v="2246" actId="20577"/>
        <pc:sldMkLst>
          <pc:docMk/>
          <pc:sldMk cId="258725277" sldId="273"/>
        </pc:sldMkLst>
        <pc:spChg chg="mod">
          <ac:chgData name="Jonathan Tan" userId="857367a7-879e-4e19-86ac-1880d4642e3c" providerId="ADAL" clId="{4F4A7EE7-ED1A-4BB8-B90A-17AB4A4179EB}" dt="2021-08-11T03:37:03.472" v="1139" actId="20577"/>
          <ac:spMkLst>
            <pc:docMk/>
            <pc:sldMk cId="258725277" sldId="273"/>
            <ac:spMk id="2" creationId="{91276FF0-7E76-4FF6-94F4-16B3AD98F015}"/>
          </ac:spMkLst>
        </pc:spChg>
        <pc:spChg chg="mod">
          <ac:chgData name="Jonathan Tan" userId="857367a7-879e-4e19-86ac-1880d4642e3c" providerId="ADAL" clId="{4F4A7EE7-ED1A-4BB8-B90A-17AB4A4179EB}" dt="2021-08-11T04:12:52.564" v="1921" actId="14100"/>
          <ac:spMkLst>
            <pc:docMk/>
            <pc:sldMk cId="258725277" sldId="273"/>
            <ac:spMk id="3" creationId="{53DF9E65-DA14-4CAB-A215-8F11F7F2F73A}"/>
          </ac:spMkLst>
        </pc:spChg>
        <pc:spChg chg="add mod">
          <ac:chgData name="Jonathan Tan" userId="857367a7-879e-4e19-86ac-1880d4642e3c" providerId="ADAL" clId="{4F4A7EE7-ED1A-4BB8-B90A-17AB4A4179EB}" dt="2021-08-11T04:16:03.360" v="1954" actId="2711"/>
          <ac:spMkLst>
            <pc:docMk/>
            <pc:sldMk cId="258725277" sldId="273"/>
            <ac:spMk id="4" creationId="{449268BE-B974-4D00-B22A-D1E987B754E2}"/>
          </ac:spMkLst>
        </pc:spChg>
      </pc:sldChg>
      <pc:sldChg chg="addSp delSp modSp new mod modNotesTx">
        <pc:chgData name="Jonathan Tan" userId="857367a7-879e-4e19-86ac-1880d4642e3c" providerId="ADAL" clId="{4F4A7EE7-ED1A-4BB8-B90A-17AB4A4179EB}" dt="2021-08-11T06:09:56.501" v="4229" actId="20577"/>
        <pc:sldMkLst>
          <pc:docMk/>
          <pc:sldMk cId="3154817447" sldId="274"/>
        </pc:sldMkLst>
        <pc:spChg chg="mod">
          <ac:chgData name="Jonathan Tan" userId="857367a7-879e-4e19-86ac-1880d4642e3c" providerId="ADAL" clId="{4F4A7EE7-ED1A-4BB8-B90A-17AB4A4179EB}" dt="2021-08-11T04:23:00.847" v="2380" actId="2711"/>
          <ac:spMkLst>
            <pc:docMk/>
            <pc:sldMk cId="3154817447" sldId="274"/>
            <ac:spMk id="2" creationId="{A26DA8D2-682A-4DC9-8299-9BBD01871705}"/>
          </ac:spMkLst>
        </pc:spChg>
        <pc:spChg chg="del">
          <ac:chgData name="Jonathan Tan" userId="857367a7-879e-4e19-86ac-1880d4642e3c" providerId="ADAL" clId="{4F4A7EE7-ED1A-4BB8-B90A-17AB4A4179EB}" dt="2021-08-11T04:31:30.157" v="2381" actId="478"/>
          <ac:spMkLst>
            <pc:docMk/>
            <pc:sldMk cId="3154817447" sldId="274"/>
            <ac:spMk id="3" creationId="{CA0566AC-83DB-47B8-95BA-9CC12F5D970C}"/>
          </ac:spMkLst>
        </pc:spChg>
        <pc:spChg chg="add mod">
          <ac:chgData name="Jonathan Tan" userId="857367a7-879e-4e19-86ac-1880d4642e3c" providerId="ADAL" clId="{4F4A7EE7-ED1A-4BB8-B90A-17AB4A4179EB}" dt="2021-08-11T06:08:18.462" v="4134" actId="1076"/>
          <ac:spMkLst>
            <pc:docMk/>
            <pc:sldMk cId="3154817447" sldId="274"/>
            <ac:spMk id="4" creationId="{03EE1029-9408-44CB-9BB6-A5022A74B820}"/>
          </ac:spMkLst>
        </pc:spChg>
        <pc:picChg chg="add del mod">
          <ac:chgData name="Jonathan Tan" userId="857367a7-879e-4e19-86ac-1880d4642e3c" providerId="ADAL" clId="{4F4A7EE7-ED1A-4BB8-B90A-17AB4A4179EB}" dt="2021-08-11T04:32:36.357" v="2386" actId="478"/>
          <ac:picMkLst>
            <pc:docMk/>
            <pc:sldMk cId="3154817447" sldId="274"/>
            <ac:picMk id="1026" creationId="{134A8466-C8BA-45D2-9123-1E45A714A24C}"/>
          </ac:picMkLst>
        </pc:picChg>
        <pc:picChg chg="add mod">
          <ac:chgData name="Jonathan Tan" userId="857367a7-879e-4e19-86ac-1880d4642e3c" providerId="ADAL" clId="{4F4A7EE7-ED1A-4BB8-B90A-17AB4A4179EB}" dt="2021-08-11T04:32:44.453" v="2390" actId="1076"/>
          <ac:picMkLst>
            <pc:docMk/>
            <pc:sldMk cId="3154817447" sldId="274"/>
            <ac:picMk id="1028" creationId="{0D1BF0F2-ED34-4BB5-A332-53D8D381A775}"/>
          </ac:picMkLst>
        </pc:picChg>
      </pc:sldChg>
      <pc:sldChg chg="modSp new mod modNotesTx">
        <pc:chgData name="Jonathan Tan" userId="857367a7-879e-4e19-86ac-1880d4642e3c" providerId="ADAL" clId="{4F4A7EE7-ED1A-4BB8-B90A-17AB4A4179EB}" dt="2021-08-11T06:28:47.995" v="4400" actId="20577"/>
        <pc:sldMkLst>
          <pc:docMk/>
          <pc:sldMk cId="2034447381" sldId="275"/>
        </pc:sldMkLst>
        <pc:spChg chg="mod">
          <ac:chgData name="Jonathan Tan" userId="857367a7-879e-4e19-86ac-1880d4642e3c" providerId="ADAL" clId="{4F4A7EE7-ED1A-4BB8-B90A-17AB4A4179EB}" dt="2021-08-11T04:36:37.875" v="2831" actId="20577"/>
          <ac:spMkLst>
            <pc:docMk/>
            <pc:sldMk cId="2034447381" sldId="275"/>
            <ac:spMk id="2" creationId="{F93142FC-8A10-4195-8598-0FEE8AB4B708}"/>
          </ac:spMkLst>
        </pc:spChg>
        <pc:spChg chg="mod">
          <ac:chgData name="Jonathan Tan" userId="857367a7-879e-4e19-86ac-1880d4642e3c" providerId="ADAL" clId="{4F4A7EE7-ED1A-4BB8-B90A-17AB4A4179EB}" dt="2021-08-11T06:28:47.995" v="4400" actId="20577"/>
          <ac:spMkLst>
            <pc:docMk/>
            <pc:sldMk cId="2034447381" sldId="275"/>
            <ac:spMk id="3" creationId="{43DCA943-26A2-4D89-8536-EAB7FD557718}"/>
          </ac:spMkLst>
        </pc:spChg>
      </pc:sldChg>
      <pc:sldChg chg="modSp new mod">
        <pc:chgData name="Jonathan Tan" userId="857367a7-879e-4e19-86ac-1880d4642e3c" providerId="ADAL" clId="{4F4A7EE7-ED1A-4BB8-B90A-17AB4A4179EB}" dt="2021-08-11T04:54:00.761" v="4078" actId="20577"/>
        <pc:sldMkLst>
          <pc:docMk/>
          <pc:sldMk cId="334354245" sldId="276"/>
        </pc:sldMkLst>
        <pc:spChg chg="mod">
          <ac:chgData name="Jonathan Tan" userId="857367a7-879e-4e19-86ac-1880d4642e3c" providerId="ADAL" clId="{4F4A7EE7-ED1A-4BB8-B90A-17AB4A4179EB}" dt="2021-08-11T04:51:32.494" v="3615" actId="2711"/>
          <ac:spMkLst>
            <pc:docMk/>
            <pc:sldMk cId="334354245" sldId="276"/>
            <ac:spMk id="2" creationId="{6693BEEE-6F67-4E5B-A288-C8EE843294F2}"/>
          </ac:spMkLst>
        </pc:spChg>
        <pc:spChg chg="mod">
          <ac:chgData name="Jonathan Tan" userId="857367a7-879e-4e19-86ac-1880d4642e3c" providerId="ADAL" clId="{4F4A7EE7-ED1A-4BB8-B90A-17AB4A4179EB}" dt="2021-08-11T04:54:00.761" v="4078" actId="20577"/>
          <ac:spMkLst>
            <pc:docMk/>
            <pc:sldMk cId="334354245" sldId="276"/>
            <ac:spMk id="3" creationId="{44E909E5-C4B8-424D-9384-35FEEB52C67C}"/>
          </ac:spMkLst>
        </pc:spChg>
      </pc:sldChg>
      <pc:sldChg chg="modSp new mod">
        <pc:chgData name="Jonathan Tan" userId="857367a7-879e-4e19-86ac-1880d4642e3c" providerId="ADAL" clId="{4F4A7EE7-ED1A-4BB8-B90A-17AB4A4179EB}" dt="2021-08-11T09:20:10.493" v="4442" actId="20577"/>
        <pc:sldMkLst>
          <pc:docMk/>
          <pc:sldMk cId="2881466440" sldId="277"/>
        </pc:sldMkLst>
        <pc:spChg chg="mod">
          <ac:chgData name="Jonathan Tan" userId="857367a7-879e-4e19-86ac-1880d4642e3c" providerId="ADAL" clId="{4F4A7EE7-ED1A-4BB8-B90A-17AB4A4179EB}" dt="2021-08-11T06:12:11.702" v="4262" actId="2711"/>
          <ac:spMkLst>
            <pc:docMk/>
            <pc:sldMk cId="2881466440" sldId="277"/>
            <ac:spMk id="2" creationId="{BC72B366-A442-439D-B565-F6E20E76B73F}"/>
          </ac:spMkLst>
        </pc:spChg>
        <pc:spChg chg="mod">
          <ac:chgData name="Jonathan Tan" userId="857367a7-879e-4e19-86ac-1880d4642e3c" providerId="ADAL" clId="{4F4A7EE7-ED1A-4BB8-B90A-17AB4A4179EB}" dt="2021-08-11T09:20:10.493" v="4442" actId="20577"/>
          <ac:spMkLst>
            <pc:docMk/>
            <pc:sldMk cId="2881466440" sldId="277"/>
            <ac:spMk id="3" creationId="{4093FFE3-90E5-4D67-99F2-4CF43FB06E47}"/>
          </ac:spMkLst>
        </pc:spChg>
      </pc:sldChg>
      <pc:sldChg chg="new del">
        <pc:chgData name="Jonathan Tan" userId="857367a7-879e-4e19-86ac-1880d4642e3c" providerId="ADAL" clId="{4F4A7EE7-ED1A-4BB8-B90A-17AB4A4179EB}" dt="2021-08-11T06:23:43.270" v="4388" actId="680"/>
        <pc:sldMkLst>
          <pc:docMk/>
          <pc:sldMk cId="1161130134"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AAAD-A763-4B86-A2B7-07FBDE9BAB75}" type="datetimeFigureOut">
              <a:rPr lang="en-AU" smtClean="0"/>
              <a:t>11/08/2021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94A9C-DD77-468F-899D-B535CEE43AF3}" type="slidenum">
              <a:rPr lang="en-AU" smtClean="0"/>
              <a:t>‹#›</a:t>
            </a:fld>
            <a:endParaRPr lang="en-AU"/>
          </a:p>
        </p:txBody>
      </p:sp>
    </p:spTree>
    <p:extLst>
      <p:ext uri="{BB962C8B-B14F-4D97-AF65-F5344CB8AC3E}">
        <p14:creationId xmlns:p14="http://schemas.microsoft.com/office/powerpoint/2010/main" val="257263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2</a:t>
            </a:fld>
            <a:endParaRPr lang="en-AU"/>
          </a:p>
        </p:txBody>
      </p:sp>
    </p:spTree>
    <p:extLst>
      <p:ext uri="{BB962C8B-B14F-4D97-AF65-F5344CB8AC3E}">
        <p14:creationId xmlns:p14="http://schemas.microsoft.com/office/powerpoint/2010/main" val="139477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if you are dealing with the same dataset, a different problem will force a new perspective on it.</a:t>
            </a:r>
          </a:p>
          <a:p>
            <a:endParaRPr lang="en-AU" dirty="0"/>
          </a:p>
          <a:p>
            <a:r>
              <a:rPr lang="en-AU" dirty="0"/>
              <a:t>Inform model selection </a:t>
            </a:r>
          </a:p>
          <a:p>
            <a:endParaRPr lang="en-AU" dirty="0"/>
          </a:p>
          <a:p>
            <a:r>
              <a:rPr lang="en-AU" dirty="0"/>
              <a:t>Here, we open the old </a:t>
            </a:r>
            <a:r>
              <a:rPr lang="en-AU" dirty="0" err="1"/>
              <a:t>aiforsea</a:t>
            </a:r>
            <a:r>
              <a:rPr lang="en-AU" dirty="0"/>
              <a:t> project and go through an example of how useful EDA is for a future reference.</a:t>
            </a:r>
          </a:p>
          <a:p>
            <a:r>
              <a:rPr lang="en-AU" dirty="0"/>
              <a:t>For heavy excel users, think of it this way. Doing up a model without any EDA is like doing all the spreadsheet workings, then copy pasting as values and saving over it.</a:t>
            </a:r>
          </a:p>
          <a:p>
            <a:endParaRPr lang="en-AU" dirty="0"/>
          </a:p>
          <a:p>
            <a:r>
              <a:rPr lang="en-AU" dirty="0"/>
              <a:t>The idea is go through and iterate through the EDA process, and throw the feature columns into one of these buckets along the way.</a:t>
            </a:r>
          </a:p>
        </p:txBody>
      </p:sp>
      <p:sp>
        <p:nvSpPr>
          <p:cNvPr id="4" name="Slide Number Placeholder 3"/>
          <p:cNvSpPr>
            <a:spLocks noGrp="1"/>
          </p:cNvSpPr>
          <p:nvPr>
            <p:ph type="sldNum" sz="quarter" idx="5"/>
          </p:nvPr>
        </p:nvSpPr>
        <p:spPr/>
        <p:txBody>
          <a:bodyPr/>
          <a:lstStyle/>
          <a:p>
            <a:fld id="{75394A9C-DD77-468F-899D-B535CEE43AF3}" type="slidenum">
              <a:rPr lang="en-AU" smtClean="0"/>
              <a:t>12</a:t>
            </a:fld>
            <a:endParaRPr lang="en-AU"/>
          </a:p>
        </p:txBody>
      </p:sp>
    </p:spTree>
    <p:extLst>
      <p:ext uri="{BB962C8B-B14F-4D97-AF65-F5344CB8AC3E}">
        <p14:creationId xmlns:p14="http://schemas.microsoft.com/office/powerpoint/2010/main" val="63757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Of course a DS brownbag will not be DS brownbag without an example</a:t>
            </a:r>
          </a:p>
        </p:txBody>
      </p:sp>
      <p:sp>
        <p:nvSpPr>
          <p:cNvPr id="4" name="Slide Number Placeholder 3"/>
          <p:cNvSpPr>
            <a:spLocks noGrp="1"/>
          </p:cNvSpPr>
          <p:nvPr>
            <p:ph type="sldNum" sz="quarter" idx="5"/>
          </p:nvPr>
        </p:nvSpPr>
        <p:spPr/>
        <p:txBody>
          <a:bodyPr/>
          <a:lstStyle/>
          <a:p>
            <a:fld id="{75394A9C-DD77-468F-899D-B535CEE43AF3}" type="slidenum">
              <a:rPr lang="en-AU" smtClean="0"/>
              <a:t>14</a:t>
            </a:fld>
            <a:endParaRPr lang="en-AU"/>
          </a:p>
        </p:txBody>
      </p:sp>
    </p:spTree>
    <p:extLst>
      <p:ext uri="{BB962C8B-B14F-4D97-AF65-F5344CB8AC3E}">
        <p14:creationId xmlns:p14="http://schemas.microsoft.com/office/powerpoint/2010/main" val="149064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validate includes testing</a:t>
            </a:r>
          </a:p>
          <a:p>
            <a:endParaRPr lang="en-AU" dirty="0"/>
          </a:p>
          <a:p>
            <a:r>
              <a:rPr lang="en-AU" dirty="0"/>
              <a:t>If I were to follow the data science process strictly, I’d immediately fire up the IDE to start collecting data after maybe receiving the email request</a:t>
            </a:r>
          </a:p>
          <a:p>
            <a:r>
              <a:rPr lang="en-AU" dirty="0"/>
              <a:t>I’ll end up with processes that don’t work which feed into a model that barely runs, producing results that makes no sense which no one will use</a:t>
            </a:r>
          </a:p>
        </p:txBody>
      </p:sp>
      <p:sp>
        <p:nvSpPr>
          <p:cNvPr id="4" name="Slide Number Placeholder 3"/>
          <p:cNvSpPr>
            <a:spLocks noGrp="1"/>
          </p:cNvSpPr>
          <p:nvPr>
            <p:ph type="sldNum" sz="quarter" idx="5"/>
          </p:nvPr>
        </p:nvSpPr>
        <p:spPr/>
        <p:txBody>
          <a:bodyPr/>
          <a:lstStyle/>
          <a:p>
            <a:fld id="{75394A9C-DD77-468F-899D-B535CEE43AF3}" type="slidenum">
              <a:rPr lang="en-AU" smtClean="0"/>
              <a:t>3</a:t>
            </a:fld>
            <a:endParaRPr lang="en-AU"/>
          </a:p>
        </p:txBody>
      </p:sp>
    </p:spTree>
    <p:extLst>
      <p:ext uri="{BB962C8B-B14F-4D97-AF65-F5344CB8AC3E}">
        <p14:creationId xmlns:p14="http://schemas.microsoft.com/office/powerpoint/2010/main" val="278684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Those in red will probably vary depending on the requirements of the project</a:t>
            </a:r>
          </a:p>
          <a:p>
            <a:endParaRPr lang="en-AU" dirty="0"/>
          </a:p>
          <a:p>
            <a:r>
              <a:rPr lang="en-AU" dirty="0"/>
              <a:t>Talk briefly about the pipeline</a:t>
            </a:r>
          </a:p>
          <a:p>
            <a:endParaRPr lang="en-AU" dirty="0"/>
          </a:p>
          <a:p>
            <a:r>
              <a:rPr lang="en-AU" dirty="0"/>
              <a:t>Today we will be talking about top left node, define problem and the EDA one.</a:t>
            </a:r>
          </a:p>
          <a:p>
            <a:endParaRPr lang="en-AU" dirty="0"/>
          </a:p>
          <a:p>
            <a:r>
              <a:rPr lang="en-AU" dirty="0"/>
              <a:t>At one end of the spectrum, you have a box checking exercise as you go through the pipeline, with very clear tasks and outcomes</a:t>
            </a:r>
          </a:p>
          <a:p>
            <a:r>
              <a:rPr lang="en-AU" dirty="0"/>
              <a:t>On the other end, we have someone just doing whatever whenever, darting all over the place.</a:t>
            </a:r>
          </a:p>
          <a:p>
            <a:r>
              <a:rPr lang="en-AU" dirty="0"/>
              <a:t>What this aims to do is to provide a mental model/frame that let’s you sit somewhere in the middle of this spectrum.</a:t>
            </a:r>
          </a:p>
          <a:p>
            <a:endParaRPr lang="en-AU" dirty="0"/>
          </a:p>
          <a:p>
            <a:r>
              <a:rPr lang="en-AU" dirty="0"/>
              <a:t>While you do have some checkboxes to go through, different problems would require you differ your tasks</a:t>
            </a:r>
          </a:p>
        </p:txBody>
      </p:sp>
      <p:sp>
        <p:nvSpPr>
          <p:cNvPr id="4" name="Slide Number Placeholder 3"/>
          <p:cNvSpPr>
            <a:spLocks noGrp="1"/>
          </p:cNvSpPr>
          <p:nvPr>
            <p:ph type="sldNum" sz="quarter" idx="5"/>
          </p:nvPr>
        </p:nvSpPr>
        <p:spPr/>
        <p:txBody>
          <a:bodyPr/>
          <a:lstStyle/>
          <a:p>
            <a:fld id="{75394A9C-DD77-468F-899D-B535CEE43AF3}" type="slidenum">
              <a:rPr lang="en-AU" smtClean="0"/>
              <a:t>4</a:t>
            </a:fld>
            <a:endParaRPr lang="en-AU"/>
          </a:p>
        </p:txBody>
      </p:sp>
    </p:spTree>
    <p:extLst>
      <p:ext uri="{BB962C8B-B14F-4D97-AF65-F5344CB8AC3E}">
        <p14:creationId xmlns:p14="http://schemas.microsoft.com/office/powerpoint/2010/main" val="243633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Sure, if we’re talking about something like Kaggle or other data science competition websites, the problem is usually very clear and concise. But this is not the case in reality for most of the incoming issues.</a:t>
            </a:r>
          </a:p>
          <a:p>
            <a:endParaRPr lang="en-AU" dirty="0"/>
          </a:p>
          <a:p>
            <a:r>
              <a:rPr lang="en-AU" dirty="0"/>
              <a:t>Before jumping in, we’d always want to ask ourselves if a DS solution is the way to go? </a:t>
            </a:r>
          </a:p>
          <a:p>
            <a:r>
              <a:rPr lang="en-AU" dirty="0"/>
              <a:t>The point of tackling an issue from a data-driven perspective is to ultimately derive actionable insights from quantifiable results/ impacts.</a:t>
            </a:r>
          </a:p>
          <a:p>
            <a:endParaRPr lang="en-AU" dirty="0"/>
          </a:p>
          <a:p>
            <a:r>
              <a:rPr lang="en-AU" dirty="0"/>
              <a:t>If this step isn’t done, most of the time down the road what you are going to find is that low level details will start to drive your high-level decisions. </a:t>
            </a:r>
          </a:p>
          <a:p>
            <a:r>
              <a:rPr lang="en-AU" dirty="0"/>
              <a:t>This is especially true for longer term projects, where you’ve jumped right in before problem formulation and you find that you have to refactor stuff at every step, and end up compromising on some potentially good decisions to avoid accumulating more tech debt.</a:t>
            </a:r>
          </a:p>
          <a:p>
            <a:endParaRPr lang="en-AU" dirty="0"/>
          </a:p>
          <a:p>
            <a:r>
              <a:rPr lang="en-AU" dirty="0"/>
              <a:t>It is just good practice for future reference as well. Imagine going into a </a:t>
            </a:r>
            <a:r>
              <a:rPr lang="en-AU" dirty="0" err="1"/>
              <a:t>github</a:t>
            </a:r>
            <a:r>
              <a:rPr lang="en-AU" dirty="0"/>
              <a:t> repo with no form of context/background in the README, just straight into the code.</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5</a:t>
            </a:fld>
            <a:endParaRPr lang="en-AU"/>
          </a:p>
        </p:txBody>
      </p:sp>
    </p:spTree>
    <p:extLst>
      <p:ext uri="{BB962C8B-B14F-4D97-AF65-F5344CB8AC3E}">
        <p14:creationId xmlns:p14="http://schemas.microsoft.com/office/powerpoint/2010/main" val="361888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be honest, not all data science problems involve a model. But for the purposes of this presentation let’s assume that they do.</a:t>
            </a:r>
          </a:p>
          <a:p>
            <a:r>
              <a:rPr lang="en-AU" dirty="0"/>
              <a:t>Deliverables could be a set of prices, a dashboard, a word doc report of analyses on a certain issue, or a combination of these.</a:t>
            </a:r>
          </a:p>
          <a:p>
            <a:endParaRPr lang="en-AU" dirty="0"/>
          </a:p>
          <a:p>
            <a:r>
              <a:rPr lang="en-AU" dirty="0"/>
              <a:t>(3) May depend on the scale of the project, but it is </a:t>
            </a:r>
          </a:p>
          <a:p>
            <a:endParaRPr lang="en-AU" dirty="0"/>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Extend this not just to the results but interpretability requirements as well. What kind of statements do I need to be able to make at the end of the day?</a:t>
            </a:r>
          </a:p>
          <a:p>
            <a:pPr algn="l">
              <a:buFont typeface="Arial" panose="020B0604020202020204" pitchFamily="34" charset="0"/>
              <a:buChar char="•"/>
            </a:pPr>
            <a:endParaRPr lang="en-GB" b="0" i="0" dirty="0">
              <a:solidFill>
                <a:srgbClr val="292929"/>
              </a:solidFill>
              <a:effectLst/>
              <a:latin typeface="charter"/>
            </a:endParaRPr>
          </a:p>
          <a:p>
            <a:pPr algn="l">
              <a:buFont typeface="Arial" panose="020B0604020202020204" pitchFamily="34" charset="0"/>
              <a:buChar char="•"/>
            </a:pPr>
            <a:r>
              <a:rPr lang="en-GB" b="0" i="0" dirty="0">
                <a:solidFill>
                  <a:srgbClr val="292929"/>
                </a:solidFill>
                <a:effectLst/>
                <a:latin typeface="charter"/>
              </a:rPr>
              <a:t>Ideally not every step in problem formulation and EDA will directly feed into the decisions in the next, but as we will see later, some do.</a:t>
            </a:r>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6</a:t>
            </a:fld>
            <a:endParaRPr lang="en-AU"/>
          </a:p>
        </p:txBody>
      </p:sp>
    </p:spTree>
    <p:extLst>
      <p:ext uri="{BB962C8B-B14F-4D97-AF65-F5344CB8AC3E}">
        <p14:creationId xmlns:p14="http://schemas.microsoft.com/office/powerpoint/2010/main" val="35276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Common template for problem definition, but it works well.</a:t>
            </a:r>
          </a:p>
          <a:p>
            <a:r>
              <a:rPr lang="en-AU" dirty="0"/>
              <a:t>Kind of similar to user stories</a:t>
            </a:r>
          </a:p>
          <a:p>
            <a:endParaRPr lang="en-AU" dirty="0"/>
          </a:p>
          <a:p>
            <a:r>
              <a:rPr lang="en-AU" dirty="0"/>
              <a:t>Note the red keywords. These should drive the next few steps.</a:t>
            </a:r>
          </a:p>
          <a:p>
            <a:r>
              <a:rPr lang="en-AU" dirty="0"/>
              <a:t>For example, “model expected claims costs” will give you a better idea of the scope of the project + the kind of predictive modelling problem it is</a:t>
            </a:r>
          </a:p>
        </p:txBody>
      </p:sp>
      <p:sp>
        <p:nvSpPr>
          <p:cNvPr id="4" name="Slide Number Placeholder 3"/>
          <p:cNvSpPr>
            <a:spLocks noGrp="1"/>
          </p:cNvSpPr>
          <p:nvPr>
            <p:ph type="sldNum" sz="quarter" idx="5"/>
          </p:nvPr>
        </p:nvSpPr>
        <p:spPr/>
        <p:txBody>
          <a:bodyPr/>
          <a:lstStyle/>
          <a:p>
            <a:fld id="{75394A9C-DD77-468F-899D-B535CEE43AF3}" type="slidenum">
              <a:rPr lang="en-AU" smtClean="0"/>
              <a:t>7</a:t>
            </a:fld>
            <a:endParaRPr lang="en-AU"/>
          </a:p>
        </p:txBody>
      </p:sp>
    </p:spTree>
    <p:extLst>
      <p:ext uri="{BB962C8B-B14F-4D97-AF65-F5344CB8AC3E}">
        <p14:creationId xmlns:p14="http://schemas.microsoft.com/office/powerpoint/2010/main" val="405961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Say our project involves</a:t>
            </a:r>
          </a:p>
        </p:txBody>
      </p:sp>
      <p:sp>
        <p:nvSpPr>
          <p:cNvPr id="4" name="Slide Number Placeholder 3"/>
          <p:cNvSpPr>
            <a:spLocks noGrp="1"/>
          </p:cNvSpPr>
          <p:nvPr>
            <p:ph type="sldNum" sz="quarter" idx="5"/>
          </p:nvPr>
        </p:nvSpPr>
        <p:spPr/>
        <p:txBody>
          <a:bodyPr/>
          <a:lstStyle/>
          <a:p>
            <a:fld id="{75394A9C-DD77-468F-899D-B535CEE43AF3}" type="slidenum">
              <a:rPr lang="en-AU" smtClean="0"/>
              <a:t>8</a:t>
            </a:fld>
            <a:endParaRPr lang="en-AU"/>
          </a:p>
        </p:txBody>
      </p:sp>
    </p:spTree>
    <p:extLst>
      <p:ext uri="{BB962C8B-B14F-4D97-AF65-F5344CB8AC3E}">
        <p14:creationId xmlns:p14="http://schemas.microsoft.com/office/powerpoint/2010/main" val="276742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Once this is formally categorized, it will narrow down the list of algorithms available</a:t>
            </a:r>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75394A9C-DD77-468F-899D-B535CEE43AF3}" type="slidenum">
              <a:rPr lang="en-AU" smtClean="0"/>
              <a:t>9</a:t>
            </a:fld>
            <a:endParaRPr lang="en-AU"/>
          </a:p>
        </p:txBody>
      </p:sp>
    </p:spTree>
    <p:extLst>
      <p:ext uri="{BB962C8B-B14F-4D97-AF65-F5344CB8AC3E}">
        <p14:creationId xmlns:p14="http://schemas.microsoft.com/office/powerpoint/2010/main" val="301903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driven by the impacts section of the 1-liner.</a:t>
            </a:r>
          </a:p>
          <a:p>
            <a:r>
              <a:rPr lang="en-AU" dirty="0"/>
              <a:t>Determines the level of interpretability required</a:t>
            </a:r>
          </a:p>
          <a:p>
            <a:endParaRPr lang="en-AU" dirty="0"/>
          </a:p>
          <a:p>
            <a:r>
              <a:rPr lang="en-AU" dirty="0"/>
              <a:t>Also driven by the model categorization</a:t>
            </a:r>
          </a:p>
          <a:p>
            <a:r>
              <a:rPr lang="en-AU" dirty="0" err="1"/>
              <a:t>Ect</a:t>
            </a:r>
            <a:r>
              <a:rPr lang="en-AU" dirty="0"/>
              <a:t>. RMSE</a:t>
            </a:r>
          </a:p>
          <a:p>
            <a:endParaRPr lang="en-AU" dirty="0"/>
          </a:p>
          <a:p>
            <a:r>
              <a:rPr lang="en-AU" dirty="0"/>
              <a:t>Setting this up also gives the user a good idea of:</a:t>
            </a:r>
          </a:p>
          <a:p>
            <a:pPr marL="171450" indent="-171450">
              <a:buFontTx/>
              <a:buChar char="-"/>
            </a:pPr>
            <a:r>
              <a:rPr lang="en-AU" dirty="0"/>
              <a:t>What models to potentially start with</a:t>
            </a:r>
          </a:p>
          <a:p>
            <a:pPr marL="171450" indent="-171450">
              <a:buFontTx/>
              <a:buChar char="-"/>
            </a:pPr>
            <a:r>
              <a:rPr lang="en-AU" dirty="0"/>
              <a:t>What slices of data should be used in EDA</a:t>
            </a:r>
          </a:p>
          <a:p>
            <a:pPr marL="171450" indent="-171450">
              <a:buFontTx/>
              <a:buChar char="-"/>
            </a:pPr>
            <a:endParaRPr lang="en-AU" dirty="0"/>
          </a:p>
          <a:p>
            <a:pPr marL="0" indent="0">
              <a:buFontTx/>
              <a:buNone/>
            </a:pPr>
            <a:r>
              <a:rPr lang="en-AU" dirty="0"/>
              <a:t>This does not assume a perfect world where requirements are set up front and do not change after, but it serves as a good base for narrowing down the issue </a:t>
            </a:r>
          </a:p>
        </p:txBody>
      </p:sp>
      <p:sp>
        <p:nvSpPr>
          <p:cNvPr id="4" name="Slide Number Placeholder 3"/>
          <p:cNvSpPr>
            <a:spLocks noGrp="1"/>
          </p:cNvSpPr>
          <p:nvPr>
            <p:ph type="sldNum" sz="quarter" idx="5"/>
          </p:nvPr>
        </p:nvSpPr>
        <p:spPr/>
        <p:txBody>
          <a:bodyPr/>
          <a:lstStyle/>
          <a:p>
            <a:fld id="{75394A9C-DD77-468F-899D-B535CEE43AF3}" type="slidenum">
              <a:rPr lang="en-AU" smtClean="0"/>
              <a:t>10</a:t>
            </a:fld>
            <a:endParaRPr lang="en-AU"/>
          </a:p>
        </p:txBody>
      </p:sp>
    </p:spTree>
    <p:extLst>
      <p:ext uri="{BB962C8B-B14F-4D97-AF65-F5344CB8AC3E}">
        <p14:creationId xmlns:p14="http://schemas.microsoft.com/office/powerpoint/2010/main" val="354213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4778-DDCE-4D7D-BAB8-4865E7EA7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63250-1288-49CF-8021-E586C086B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A5592D3-5BF7-4477-8F53-107130BDD718}"/>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2CF80A46-D7FC-4657-9598-CA53DF83A9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6BAF9-C172-41AC-97EF-9D8BBB058D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97947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B57B-7A06-4388-8337-CCEC4DEA833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D2BEE89-7C10-4487-B4BC-6C7C4F6C9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476E33C-10AE-46F9-939D-DF0D6671C7C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227610F-973E-40FD-A1C0-10FDD32353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F2CCCD-210F-43C1-9759-5B6E18824E66}"/>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7229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91B7E-920A-4372-8DF8-A993D071C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48B60F-1101-48DF-A36C-A12DE1845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D42E38-B5CD-487D-A144-BF19E4FABA63}"/>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A86FA7B0-6960-44C6-A5C8-EA226A9D830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DB9E0-DE05-4567-94DC-70F78E91DE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00502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FA1B-CA78-42BF-B669-B4D8278677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F5F9788-816A-4FB3-B328-94683DDEC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722E86-F819-4674-89B5-83B53C9149D1}"/>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EECCDA33-3CD9-4FBB-B690-3A9DA26439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0189FA-41ED-468F-928D-0B52597DD4D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63651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920E-3870-4E38-982E-BF68F20C7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6CD5E-8CDC-4033-8090-0EC3DCF59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CD8FAC-2E96-4FE3-B6ED-DCD2429C02E6}"/>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7C24C61E-CE2C-4229-9B08-8E23737FD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C0BB75-7027-4479-BFF1-0F2ADAC760D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76473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E62-AF1F-4F0E-9BBD-7DA0800F2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6A198-A1B4-41EF-BAB2-9030F902C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9E380-E662-47EB-8891-9295F673B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D76161-D41D-4B83-8833-6EAD63344810}"/>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DE637188-97B3-41FB-BE9F-2A6F94E8F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3A1283-5541-482F-BC77-EE423C8526BB}"/>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42179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0BB2-88B2-4D08-A23B-F0BEA030610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F77894-7548-4477-88B4-86288B7B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78DFA2-1CDE-4518-A3AA-C58DCD46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9FD5DEB-91CD-487D-8221-19FF3DE01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8826-095C-4F70-B8F5-4D7168A7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EB4588-5A08-43D8-A2B3-B70FB22B4E4B}"/>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8" name="Footer Placeholder 7">
            <a:extLst>
              <a:ext uri="{FF2B5EF4-FFF2-40B4-BE49-F238E27FC236}">
                <a16:creationId xmlns:a16="http://schemas.microsoft.com/office/drawing/2014/main" id="{DABA493C-1B76-430A-8B20-BB7C317EDEF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32CDE40-1C31-4DE7-B77F-59DE285FE317}"/>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5560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5BC-8F65-41AB-9448-FFB0C42EECD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1040F40-7E21-4F9C-9150-3FE9EB8C38F4}"/>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4" name="Footer Placeholder 3">
            <a:extLst>
              <a:ext uri="{FF2B5EF4-FFF2-40B4-BE49-F238E27FC236}">
                <a16:creationId xmlns:a16="http://schemas.microsoft.com/office/drawing/2014/main" id="{76C89C8E-1D23-4BE4-B0A0-F7995BAE16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A4EC11-9672-4DBF-AA24-D96222758638}"/>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327939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69956-5643-4808-93CB-24B735C4C36F}"/>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3" name="Footer Placeholder 2">
            <a:extLst>
              <a:ext uri="{FF2B5EF4-FFF2-40B4-BE49-F238E27FC236}">
                <a16:creationId xmlns:a16="http://schemas.microsoft.com/office/drawing/2014/main" id="{A6C620AB-A702-4E8B-BA9C-D66E699F5F6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B27D4B3-26C9-4FBE-9175-AE19CCA481C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15838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B9CA-9604-4867-89F7-8ACD514B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022D530-D7B7-4F9C-8637-5D7810440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B7E3A6-2FC3-4797-BA6A-A0764BBF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2494C-DB0E-479F-9FA9-BD2D693E599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66F08E2D-EB0C-4FE3-8DCB-8AF5AA685B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017C10-4FB8-481A-957F-253CBA9488A9}"/>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373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0915-5A24-4178-80B1-DB2E1FB4C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AC3E1-9456-4122-8471-C666321E6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10BADD-D1AD-4E49-819D-A3969802A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6C8C42-C6F1-4305-895F-AE114DE2FB0D}"/>
              </a:ext>
            </a:extLst>
          </p:cNvPr>
          <p:cNvSpPr>
            <a:spLocks noGrp="1"/>
          </p:cNvSpPr>
          <p:nvPr>
            <p:ph type="dt" sz="half" idx="10"/>
          </p:nvPr>
        </p:nvSpPr>
        <p:spPr/>
        <p:txBody>
          <a:bodyPr/>
          <a:lstStyle/>
          <a:p>
            <a:fld id="{88AE2C35-0D28-4825-98D7-B391AF6BD3F5}" type="datetimeFigureOut">
              <a:rPr lang="en-AU" smtClean="0"/>
              <a:t>11/08/2021</a:t>
            </a:fld>
            <a:endParaRPr lang="en-AU"/>
          </a:p>
        </p:txBody>
      </p:sp>
      <p:sp>
        <p:nvSpPr>
          <p:cNvPr id="6" name="Footer Placeholder 5">
            <a:extLst>
              <a:ext uri="{FF2B5EF4-FFF2-40B4-BE49-F238E27FC236}">
                <a16:creationId xmlns:a16="http://schemas.microsoft.com/office/drawing/2014/main" id="{27140BFC-947D-48AB-ABFF-ACD531043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1BAC4D-C5E4-4909-A357-428D85A0F37A}"/>
              </a:ext>
            </a:extLst>
          </p:cNvPr>
          <p:cNvSpPr>
            <a:spLocks noGrp="1"/>
          </p:cNvSpPr>
          <p:nvPr>
            <p:ph type="sldNum" sz="quarter" idx="12"/>
          </p:nvPr>
        </p:nvSpPr>
        <p:spPr/>
        <p:txBody>
          <a:bodyPr/>
          <a:lstStyle/>
          <a:p>
            <a:fld id="{46DDA321-FAA7-430B-9842-4C62AA7BAF3F}" type="slidenum">
              <a:rPr lang="en-AU" smtClean="0"/>
              <a:t>‹#›</a:t>
            </a:fld>
            <a:endParaRPr lang="en-AU"/>
          </a:p>
        </p:txBody>
      </p:sp>
    </p:spTree>
    <p:extLst>
      <p:ext uri="{BB962C8B-B14F-4D97-AF65-F5344CB8AC3E}">
        <p14:creationId xmlns:p14="http://schemas.microsoft.com/office/powerpoint/2010/main" val="240414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2F327-1472-480C-8ACD-15F1C4E18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6913DC-5610-49FD-AE4A-056341B02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DFB3A6-80AC-463F-AB08-AA2B9E768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E2C35-0D28-4825-98D7-B391AF6BD3F5}" type="datetimeFigureOut">
              <a:rPr lang="en-AU" smtClean="0"/>
              <a:t>11/08/2021</a:t>
            </a:fld>
            <a:endParaRPr lang="en-AU"/>
          </a:p>
        </p:txBody>
      </p:sp>
      <p:sp>
        <p:nvSpPr>
          <p:cNvPr id="5" name="Footer Placeholder 4">
            <a:extLst>
              <a:ext uri="{FF2B5EF4-FFF2-40B4-BE49-F238E27FC236}">
                <a16:creationId xmlns:a16="http://schemas.microsoft.com/office/drawing/2014/main" id="{57571D86-1EBA-4AB5-882F-4F37DC139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5F7DBB8-8C3A-481D-AE0F-6CE9707F6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DA321-FAA7-430B-9842-4C62AA7BAF3F}" type="slidenum">
              <a:rPr lang="en-AU" smtClean="0"/>
              <a:t>‹#›</a:t>
            </a:fld>
            <a:endParaRPr lang="en-AU"/>
          </a:p>
        </p:txBody>
      </p:sp>
    </p:spTree>
    <p:extLst>
      <p:ext uri="{BB962C8B-B14F-4D97-AF65-F5344CB8AC3E}">
        <p14:creationId xmlns:p14="http://schemas.microsoft.com/office/powerpoint/2010/main" val="29834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mhdzahier/travel-insura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tsw1990/datascience-eda-prez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jonathantansw.com/ho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7C03-437A-4AF0-AA05-0B77DC861EF6}"/>
              </a:ext>
            </a:extLst>
          </p:cNvPr>
          <p:cNvSpPr>
            <a:spLocks noGrp="1"/>
          </p:cNvSpPr>
          <p:nvPr>
            <p:ph type="ctrTitle"/>
          </p:nvPr>
        </p:nvSpPr>
        <p:spPr/>
        <p:txBody>
          <a:bodyPr>
            <a:normAutofit fontScale="90000"/>
          </a:bodyPr>
          <a:lstStyle/>
          <a:p>
            <a:r>
              <a:rPr lang="en-AU" b="1" dirty="0">
                <a:latin typeface="Roboto" panose="02000000000000000000" pitchFamily="2" charset="0"/>
                <a:ea typeface="Roboto" panose="02000000000000000000" pitchFamily="2" charset="0"/>
              </a:rPr>
              <a:t>Data Scientist’s Cookbook: Problem Formulation &amp; EDA</a:t>
            </a:r>
          </a:p>
        </p:txBody>
      </p:sp>
      <p:sp>
        <p:nvSpPr>
          <p:cNvPr id="3" name="Title 1">
            <a:extLst>
              <a:ext uri="{FF2B5EF4-FFF2-40B4-BE49-F238E27FC236}">
                <a16:creationId xmlns:a16="http://schemas.microsoft.com/office/drawing/2014/main" id="{7EB26C45-2A70-4194-A6EE-5FB8F31955BA}"/>
              </a:ext>
            </a:extLst>
          </p:cNvPr>
          <p:cNvSpPr txBox="1">
            <a:spLocks/>
          </p:cNvSpPr>
          <p:nvPr/>
        </p:nvSpPr>
        <p:spPr>
          <a:xfrm>
            <a:off x="2189747" y="3429000"/>
            <a:ext cx="7483642" cy="59832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2800" b="1" dirty="0">
                <a:latin typeface="Roboto Light" panose="02000000000000000000" pitchFamily="2" charset="0"/>
                <a:ea typeface="Roboto Light" panose="02000000000000000000" pitchFamily="2" charset="0"/>
              </a:rPr>
              <a:t>12/08/2021</a:t>
            </a:r>
          </a:p>
        </p:txBody>
      </p:sp>
    </p:spTree>
    <p:extLst>
      <p:ext uri="{BB962C8B-B14F-4D97-AF65-F5344CB8AC3E}">
        <p14:creationId xmlns:p14="http://schemas.microsoft.com/office/powerpoint/2010/main" val="163848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42FC-8A10-4195-8598-0FEE8AB4B708}"/>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Define KPIs + deliverables</a:t>
            </a:r>
          </a:p>
        </p:txBody>
      </p:sp>
      <p:sp>
        <p:nvSpPr>
          <p:cNvPr id="3" name="Content Placeholder 2">
            <a:extLst>
              <a:ext uri="{FF2B5EF4-FFF2-40B4-BE49-F238E27FC236}">
                <a16:creationId xmlns:a16="http://schemas.microsoft.com/office/drawing/2014/main" id="{43DCA943-26A2-4D89-8536-EAB7FD557718}"/>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Example</a:t>
            </a:r>
          </a:p>
          <a:p>
            <a:pPr lvl="1"/>
            <a:r>
              <a:rPr lang="en-AU" dirty="0">
                <a:latin typeface="Roboto Light" panose="02000000000000000000" pitchFamily="2" charset="0"/>
                <a:ea typeface="Roboto Light" panose="02000000000000000000" pitchFamily="2" charset="0"/>
              </a:rPr>
              <a:t>A set of proposed technical rates</a:t>
            </a:r>
          </a:p>
          <a:p>
            <a:pPr lvl="1"/>
            <a:r>
              <a:rPr lang="en-AU" dirty="0">
                <a:latin typeface="Roboto Light" panose="02000000000000000000" pitchFamily="2" charset="0"/>
                <a:ea typeface="Roboto Light" panose="02000000000000000000" pitchFamily="2" charset="0"/>
              </a:rPr>
              <a:t>A clear list of assumptions used</a:t>
            </a:r>
          </a:p>
          <a:p>
            <a:pPr lvl="1"/>
            <a:r>
              <a:rPr lang="en-AU" dirty="0">
                <a:latin typeface="Roboto Light" panose="02000000000000000000" pitchFamily="2" charset="0"/>
                <a:ea typeface="Roboto Light" panose="02000000000000000000" pitchFamily="2" charset="0"/>
              </a:rPr>
              <a:t>A table of coefficients with driving factors and loadings for features</a:t>
            </a:r>
          </a:p>
          <a:p>
            <a:pPr lvl="1"/>
            <a:r>
              <a:rPr lang="en-AU" dirty="0">
                <a:latin typeface="Roboto Light" panose="02000000000000000000" pitchFamily="2" charset="0"/>
                <a:ea typeface="Roboto Light" panose="02000000000000000000" pitchFamily="2" charset="0"/>
              </a:rPr>
              <a:t>RMSE score as main metric (maybe ± 10% of response)</a:t>
            </a:r>
          </a:p>
          <a:p>
            <a:pPr lvl="1"/>
            <a:r>
              <a:rPr lang="en-AU" dirty="0">
                <a:latin typeface="Roboto Light" panose="02000000000000000000" pitchFamily="2" charset="0"/>
                <a:ea typeface="Roboto Light" panose="02000000000000000000" pitchFamily="2" charset="0"/>
              </a:rPr>
              <a:t>Estimated sales/LR impact for 1 year</a:t>
            </a:r>
          </a:p>
          <a:p>
            <a:pPr lvl="1"/>
            <a:r>
              <a:rPr lang="en-AU" dirty="0">
                <a:latin typeface="Roboto Light" panose="02000000000000000000" pitchFamily="2" charset="0"/>
                <a:ea typeface="Roboto Light" panose="02000000000000000000" pitchFamily="2" charset="0"/>
              </a:rPr>
              <a:t>Sensitivity analysis of impacts sales/LR at the 50</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75</a:t>
            </a:r>
            <a:r>
              <a:rPr lang="en-AU" baseline="30000" dirty="0">
                <a:latin typeface="Roboto Light" panose="02000000000000000000" pitchFamily="2" charset="0"/>
                <a:ea typeface="Roboto Light" panose="02000000000000000000" pitchFamily="2" charset="0"/>
              </a:rPr>
              <a:t>th</a:t>
            </a:r>
            <a:r>
              <a:rPr lang="en-AU" dirty="0">
                <a:latin typeface="Roboto Light" panose="02000000000000000000" pitchFamily="2" charset="0"/>
                <a:ea typeface="Roboto Light" panose="02000000000000000000" pitchFamily="2" charset="0"/>
              </a:rPr>
              <a:t> percentile</a:t>
            </a:r>
          </a:p>
          <a:p>
            <a:pPr lvl="1"/>
            <a:r>
              <a:rPr lang="en-AU" dirty="0">
                <a:latin typeface="Roboto Light" panose="02000000000000000000" pitchFamily="2" charset="0"/>
                <a:ea typeface="Roboto Light" panose="02000000000000000000" pitchFamily="2" charset="0"/>
              </a:rPr>
              <a:t>This needs to be reproducible every quarter for review</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0344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EEE-6F67-4E5B-A288-C8EE843294F2}"/>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Problem formulation summary</a:t>
            </a:r>
          </a:p>
        </p:txBody>
      </p:sp>
      <p:sp>
        <p:nvSpPr>
          <p:cNvPr id="3" name="Content Placeholder 2">
            <a:extLst>
              <a:ext uri="{FF2B5EF4-FFF2-40B4-BE49-F238E27FC236}">
                <a16:creationId xmlns:a16="http://schemas.microsoft.com/office/drawing/2014/main" id="{44E909E5-C4B8-424D-9384-35FEEB52C67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By the end of the exercise you’d have:</a:t>
            </a:r>
          </a:p>
          <a:p>
            <a:pPr marL="0" indent="0">
              <a:buNone/>
            </a:pPr>
            <a:endParaRPr lang="en-AU" dirty="0">
              <a:latin typeface="Roboto Light" panose="02000000000000000000" pitchFamily="2" charset="0"/>
              <a:ea typeface="Roboto Light" panose="02000000000000000000" pitchFamily="2" charset="0"/>
            </a:endParaRPr>
          </a:p>
          <a:p>
            <a:pPr lvl="1"/>
            <a:r>
              <a:rPr lang="en-AU" dirty="0">
                <a:latin typeface="Roboto Light" panose="02000000000000000000" pitchFamily="2" charset="0"/>
                <a:ea typeface="Roboto Light" panose="02000000000000000000" pitchFamily="2" charset="0"/>
              </a:rPr>
              <a:t>An outline of the business problem translated into data problem</a:t>
            </a:r>
          </a:p>
          <a:p>
            <a:pPr lvl="1"/>
            <a:r>
              <a:rPr lang="en-AU" dirty="0">
                <a:latin typeface="Roboto Light" panose="02000000000000000000" pitchFamily="2" charset="0"/>
                <a:ea typeface="Roboto Light" panose="02000000000000000000" pitchFamily="2" charset="0"/>
              </a:rPr>
              <a:t>An idea of the tasks that are required and the workflow</a:t>
            </a:r>
          </a:p>
          <a:p>
            <a:pPr lvl="1"/>
            <a:r>
              <a:rPr lang="en-AU" dirty="0">
                <a:latin typeface="Roboto Light" panose="02000000000000000000" pitchFamily="2" charset="0"/>
                <a:ea typeface="Roboto Light" panose="02000000000000000000" pitchFamily="2" charset="0"/>
              </a:rPr>
              <a:t>A narrowed down bucket of machine learning algorithms available that are fit-for-purpose</a:t>
            </a:r>
          </a:p>
          <a:p>
            <a:pPr lvl="1"/>
            <a:r>
              <a:rPr lang="en-AU" dirty="0">
                <a:latin typeface="Roboto Light" panose="02000000000000000000" pitchFamily="2" charset="0"/>
                <a:ea typeface="Roboto Light" panose="02000000000000000000" pitchFamily="2" charset="0"/>
              </a:rPr>
              <a:t>A narrowed down slice of the overall data to focus on for next steps</a:t>
            </a:r>
          </a:p>
          <a:p>
            <a:pPr lvl="1"/>
            <a:r>
              <a:rPr lang="en-AU" dirty="0">
                <a:latin typeface="Roboto Light" panose="02000000000000000000" pitchFamily="2" charset="0"/>
                <a:ea typeface="Roboto Light" panose="02000000000000000000" pitchFamily="2" charset="0"/>
              </a:rPr>
              <a:t>A high-level list of deliverables to work towards while performing next steps in the pipeline</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43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39AA-CFA7-47C4-A1EA-57159D42A2B6}"/>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Exploratory Data Analysis</a:t>
            </a:r>
          </a:p>
        </p:txBody>
      </p:sp>
      <p:sp>
        <p:nvSpPr>
          <p:cNvPr id="3" name="Content Placeholder 2">
            <a:extLst>
              <a:ext uri="{FF2B5EF4-FFF2-40B4-BE49-F238E27FC236}">
                <a16:creationId xmlns:a16="http://schemas.microsoft.com/office/drawing/2014/main" id="{03199408-7B90-4275-9417-824F79462D4B}"/>
              </a:ext>
            </a:extLst>
          </p:cNvPr>
          <p:cNvSpPr>
            <a:spLocks noGrp="1"/>
          </p:cNvSpPr>
          <p:nvPr>
            <p:ph idx="1"/>
          </p:nvPr>
        </p:nvSpPr>
        <p:spPr>
          <a:xfrm>
            <a:off x="838200" y="1876425"/>
            <a:ext cx="6253599" cy="4351338"/>
          </a:xfrm>
        </p:spPr>
        <p:txBody>
          <a:bodyPr>
            <a:normAutofit/>
          </a:bodyPr>
          <a:lstStyle/>
          <a:p>
            <a:r>
              <a:rPr lang="en-AU" b="1" dirty="0">
                <a:latin typeface="Roboto" panose="02000000000000000000" pitchFamily="2" charset="0"/>
                <a:ea typeface="Roboto" panose="02000000000000000000" pitchFamily="2" charset="0"/>
              </a:rPr>
              <a:t>Why bother?</a:t>
            </a:r>
          </a:p>
          <a:p>
            <a:pPr marL="0" indent="0">
              <a:buNone/>
            </a:pPr>
            <a:endParaRPr lang="en-AU" b="1" dirty="0">
              <a:latin typeface="Roboto" panose="02000000000000000000" pitchFamily="2" charset="0"/>
              <a:ea typeface="Roboto" panose="02000000000000000000" pitchFamily="2" charset="0"/>
            </a:endParaRPr>
          </a:p>
          <a:p>
            <a:pPr lvl="1"/>
            <a:r>
              <a:rPr lang="en-AU" dirty="0">
                <a:latin typeface="Roboto Light" panose="02000000000000000000" pitchFamily="2" charset="0"/>
                <a:ea typeface="Roboto Light" panose="02000000000000000000" pitchFamily="2" charset="0"/>
              </a:rPr>
              <a:t>Build intuition for the data</a:t>
            </a:r>
          </a:p>
          <a:p>
            <a:pPr lvl="1"/>
            <a:r>
              <a:rPr lang="en-AU" dirty="0">
                <a:latin typeface="Roboto Light" panose="02000000000000000000" pitchFamily="2" charset="0"/>
                <a:ea typeface="Roboto Light" panose="02000000000000000000" pitchFamily="2" charset="0"/>
              </a:rPr>
              <a:t>Inform model selection and feature selection</a:t>
            </a:r>
          </a:p>
          <a:p>
            <a:pPr lvl="1"/>
            <a:r>
              <a:rPr lang="en-AU" dirty="0">
                <a:latin typeface="Roboto Light" panose="02000000000000000000" pitchFamily="2" charset="0"/>
                <a:ea typeface="Roboto Light" panose="02000000000000000000" pitchFamily="2" charset="0"/>
              </a:rPr>
              <a:t>Identify patterns and develop hypothesis</a:t>
            </a:r>
          </a:p>
          <a:p>
            <a:pPr lvl="1"/>
            <a:r>
              <a:rPr lang="en-AU" u="sng" dirty="0">
                <a:latin typeface="Roboto Light" panose="02000000000000000000" pitchFamily="2" charset="0"/>
                <a:ea typeface="Roboto Light" panose="02000000000000000000" pitchFamily="2" charset="0"/>
              </a:rPr>
              <a:t>Accountability/documentation</a:t>
            </a:r>
          </a:p>
          <a:p>
            <a:pPr lvl="1"/>
            <a:r>
              <a:rPr lang="en-AU" dirty="0">
                <a:latin typeface="Roboto Light" panose="02000000000000000000" pitchFamily="2" charset="0"/>
                <a:ea typeface="Roboto Light" panose="02000000000000000000" pitchFamily="2" charset="0"/>
              </a:rPr>
              <a:t>Challenge assumptions</a:t>
            </a:r>
          </a:p>
          <a:p>
            <a:pPr lvl="1"/>
            <a:r>
              <a:rPr lang="en-AU" dirty="0">
                <a:latin typeface="Roboto Light" panose="02000000000000000000" pitchFamily="2" charset="0"/>
                <a:ea typeface="Roboto Light" panose="02000000000000000000" pitchFamily="2" charset="0"/>
              </a:rPr>
              <a:t>Answer questions you didn’t have (bonus)</a:t>
            </a:r>
          </a:p>
          <a:p>
            <a:pPr lvl="1"/>
            <a:endParaRPr lang="en-AU" dirty="0">
              <a:latin typeface="Roboto Light" panose="02000000000000000000" pitchFamily="2" charset="0"/>
              <a:ea typeface="Roboto Light" panose="02000000000000000000" pitchFamily="2" charset="0"/>
            </a:endParaRPr>
          </a:p>
        </p:txBody>
      </p:sp>
      <p:pic>
        <p:nvPicPr>
          <p:cNvPr id="4" name="Picture 3" descr="Diagram&#10;&#10;Description automatically generated">
            <a:extLst>
              <a:ext uri="{FF2B5EF4-FFF2-40B4-BE49-F238E27FC236}">
                <a16:creationId xmlns:a16="http://schemas.microsoft.com/office/drawing/2014/main" id="{64BB342E-71BA-4090-913F-82CC82D42C10}"/>
              </a:ext>
            </a:extLst>
          </p:cNvPr>
          <p:cNvPicPr>
            <a:picLocks noChangeAspect="1"/>
          </p:cNvPicPr>
          <p:nvPr/>
        </p:nvPicPr>
        <p:blipFill>
          <a:blip r:embed="rId3"/>
          <a:stretch>
            <a:fillRect/>
          </a:stretch>
        </p:blipFill>
        <p:spPr>
          <a:xfrm>
            <a:off x="6774968" y="2472615"/>
            <a:ext cx="4858232" cy="1912770"/>
          </a:xfrm>
          <a:prstGeom prst="rect">
            <a:avLst/>
          </a:prstGeom>
        </p:spPr>
      </p:pic>
      <p:sp>
        <p:nvSpPr>
          <p:cNvPr id="5" name="Multiplication Sign 4">
            <a:extLst>
              <a:ext uri="{FF2B5EF4-FFF2-40B4-BE49-F238E27FC236}">
                <a16:creationId xmlns:a16="http://schemas.microsoft.com/office/drawing/2014/main" id="{BE6D81D4-248E-4C63-B505-123E6791E2CF}"/>
              </a:ext>
            </a:extLst>
          </p:cNvPr>
          <p:cNvSpPr/>
          <p:nvPr/>
        </p:nvSpPr>
        <p:spPr>
          <a:xfrm>
            <a:off x="7863543" y="230617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F473F361-7AFD-453C-97EC-835F8E0D62F5}"/>
              </a:ext>
            </a:extLst>
          </p:cNvPr>
          <p:cNvSpPr/>
          <p:nvPr/>
        </p:nvSpPr>
        <p:spPr>
          <a:xfrm>
            <a:off x="8795747" y="230617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0087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B366-A442-439D-B565-F6E20E76B73F}"/>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Framework for EDA</a:t>
            </a:r>
          </a:p>
        </p:txBody>
      </p:sp>
      <p:sp>
        <p:nvSpPr>
          <p:cNvPr id="3" name="Content Placeholder 2">
            <a:extLst>
              <a:ext uri="{FF2B5EF4-FFF2-40B4-BE49-F238E27FC236}">
                <a16:creationId xmlns:a16="http://schemas.microsoft.com/office/drawing/2014/main" id="{4093FFE3-90E5-4D67-99F2-4CF43FB06E47}"/>
              </a:ext>
            </a:extLst>
          </p:cNvPr>
          <p:cNvSpPr>
            <a:spLocks noGrp="1"/>
          </p:cNvSpPr>
          <p:nvPr>
            <p:ph idx="1"/>
          </p:nvPr>
        </p:nvSpPr>
        <p:spPr/>
        <p:txBody>
          <a:bodyPr>
            <a:normAutofit lnSpcReduction="10000"/>
          </a:bodyPr>
          <a:lstStyle/>
          <a:p>
            <a:r>
              <a:rPr lang="en-AU" sz="3000" b="1" dirty="0">
                <a:latin typeface="Roboto" panose="02000000000000000000" pitchFamily="2" charset="0"/>
                <a:ea typeface="Roboto" panose="02000000000000000000" pitchFamily="2" charset="0"/>
              </a:rPr>
              <a:t>Toolset</a:t>
            </a:r>
          </a:p>
          <a:p>
            <a:pPr lvl="2"/>
            <a:r>
              <a:rPr lang="en-AU" sz="1900" dirty="0">
                <a:latin typeface="Roboto Light" panose="02000000000000000000" pitchFamily="2" charset="0"/>
                <a:ea typeface="Roboto Light" panose="02000000000000000000" pitchFamily="2" charset="0"/>
              </a:rPr>
              <a:t>.describe()</a:t>
            </a:r>
          </a:p>
          <a:p>
            <a:pPr lvl="2"/>
            <a:r>
              <a:rPr lang="en-AU" sz="1900" dirty="0">
                <a:latin typeface="Roboto Light" panose="02000000000000000000" pitchFamily="2" charset="0"/>
                <a:ea typeface="Roboto Light" panose="02000000000000000000" pitchFamily="2" charset="0"/>
              </a:rPr>
              <a:t>UDFs</a:t>
            </a:r>
          </a:p>
          <a:p>
            <a:pPr lvl="2"/>
            <a:r>
              <a:rPr lang="en-AU" sz="1900" dirty="0">
                <a:latin typeface="Roboto Light" panose="02000000000000000000" pitchFamily="2" charset="0"/>
                <a:ea typeface="Roboto Light" panose="02000000000000000000" pitchFamily="2" charset="0"/>
              </a:rPr>
              <a:t>Histograms/KDE</a:t>
            </a:r>
          </a:p>
          <a:p>
            <a:pPr lvl="2"/>
            <a:r>
              <a:rPr lang="en-AU" sz="1900" dirty="0">
                <a:latin typeface="Roboto Light" panose="02000000000000000000" pitchFamily="2" charset="0"/>
                <a:ea typeface="Roboto Light" panose="02000000000000000000" pitchFamily="2" charset="0"/>
              </a:rPr>
              <a:t>Scatter matrix</a:t>
            </a:r>
          </a:p>
          <a:p>
            <a:pPr lvl="2"/>
            <a:r>
              <a:rPr lang="en-AU" sz="1900" dirty="0">
                <a:latin typeface="Roboto Light" panose="02000000000000000000" pitchFamily="2" charset="0"/>
                <a:ea typeface="Roboto Light" panose="02000000000000000000" pitchFamily="2" charset="0"/>
              </a:rPr>
              <a:t>Correlation (Pearson, Kendall, Spearman)</a:t>
            </a:r>
          </a:p>
          <a:p>
            <a:pPr marL="0" indent="0">
              <a:buNone/>
            </a:pPr>
            <a:endParaRPr lang="en-AU" sz="3000" b="1" dirty="0">
              <a:latin typeface="Roboto" panose="02000000000000000000" pitchFamily="2" charset="0"/>
              <a:ea typeface="Roboto" panose="02000000000000000000" pitchFamily="2" charset="0"/>
            </a:endParaRPr>
          </a:p>
          <a:p>
            <a:r>
              <a:rPr lang="en-AU" sz="3000" b="1" dirty="0">
                <a:latin typeface="Roboto" panose="02000000000000000000" pitchFamily="2" charset="0"/>
                <a:ea typeface="Roboto" panose="02000000000000000000" pitchFamily="2" charset="0"/>
              </a:rPr>
              <a:t>4 mental buckets</a:t>
            </a:r>
          </a:p>
          <a:p>
            <a:pPr lvl="2"/>
            <a:r>
              <a:rPr lang="en-AU" dirty="0">
                <a:latin typeface="Roboto Light" panose="02000000000000000000" pitchFamily="2" charset="0"/>
                <a:ea typeface="Roboto Light" panose="02000000000000000000" pitchFamily="2" charset="0"/>
              </a:rPr>
              <a:t>Outliers and scaling, suspicious values</a:t>
            </a:r>
          </a:p>
          <a:p>
            <a:pPr lvl="2"/>
            <a:r>
              <a:rPr lang="en-AU" dirty="0">
                <a:latin typeface="Roboto Light" panose="02000000000000000000" pitchFamily="2" charset="0"/>
                <a:ea typeface="Roboto Light" panose="02000000000000000000" pitchFamily="2" charset="0"/>
              </a:rPr>
              <a:t>Class imbalance</a:t>
            </a:r>
          </a:p>
          <a:p>
            <a:pPr lvl="2"/>
            <a:r>
              <a:rPr lang="en-AU" dirty="0">
                <a:latin typeface="Roboto Light" panose="02000000000000000000" pitchFamily="2" charset="0"/>
                <a:ea typeface="Roboto Light" panose="02000000000000000000" pitchFamily="2" charset="0"/>
              </a:rPr>
              <a:t>Oh definitely need to include this ( or some combination)</a:t>
            </a:r>
          </a:p>
          <a:p>
            <a:pPr lvl="2"/>
            <a:r>
              <a:rPr lang="en-AU" dirty="0">
                <a:latin typeface="Roboto Light" panose="02000000000000000000" pitchFamily="2" charset="0"/>
                <a:ea typeface="Roboto Light" panose="02000000000000000000" pitchFamily="2" charset="0"/>
              </a:rPr>
              <a:t>Oh definitely exclude this</a:t>
            </a:r>
          </a:p>
          <a:p>
            <a:endParaRPr lang="en-AU" dirty="0"/>
          </a:p>
        </p:txBody>
      </p:sp>
    </p:spTree>
    <p:extLst>
      <p:ext uri="{BB962C8B-B14F-4D97-AF65-F5344CB8AC3E}">
        <p14:creationId xmlns:p14="http://schemas.microsoft.com/office/powerpoint/2010/main" val="288146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538-799D-4F93-A347-70D8AEEA2DCD}"/>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Example: Travel insurance </a:t>
            </a:r>
            <a:r>
              <a:rPr lang="en-AU" b="1" dirty="0">
                <a:latin typeface="Roboto" panose="02000000000000000000" pitchFamily="2" charset="0"/>
                <a:ea typeface="Roboto" panose="02000000000000000000" pitchFamily="2" charset="0"/>
                <a:hlinkClick r:id="rId3"/>
              </a:rPr>
              <a:t>dataset</a:t>
            </a:r>
            <a:endParaRPr lang="en-AU"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047706C2-20B0-4E03-9AA3-9BAAA65F70D3}"/>
              </a:ext>
            </a:extLst>
          </p:cNvPr>
          <p:cNvSpPr>
            <a:spLocks noGrp="1"/>
          </p:cNvSpPr>
          <p:nvPr>
            <p:ph idx="1"/>
          </p:nvPr>
        </p:nvSpPr>
        <p:spPr/>
        <p:txBody>
          <a:bodyPr>
            <a:normAutofit fontScale="85000" lnSpcReduction="20000"/>
          </a:bodyPr>
          <a:lstStyle/>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Target: Claim Status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Type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Distribution channel of travel insurance agencies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Name of the travel insurance products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Duration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Destination of travel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Amount of sales of travel insurance policies</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Commission received for travel insurance agency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Gender of insured </a:t>
            </a:r>
          </a:p>
          <a:p>
            <a:pPr algn="l" fontAlgn="base">
              <a:buFont typeface="+mj-lt"/>
              <a:buAutoNum type="arabicPeriod"/>
            </a:pPr>
            <a:r>
              <a:rPr lang="en-GB" b="0" i="0" dirty="0">
                <a:effectLst/>
                <a:latin typeface="Roboto Light" panose="02000000000000000000" pitchFamily="2" charset="0"/>
                <a:ea typeface="Roboto Light" panose="02000000000000000000" pitchFamily="2" charset="0"/>
              </a:rPr>
              <a:t>Age of insured</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044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71BF-8018-4438-B90E-3E0F46D79745}"/>
              </a:ext>
            </a:extLst>
          </p:cNvPr>
          <p:cNvSpPr>
            <a:spLocks noGrp="1"/>
          </p:cNvSpPr>
          <p:nvPr>
            <p:ph type="title"/>
          </p:nvPr>
        </p:nvSpPr>
        <p:spPr>
          <a:xfrm>
            <a:off x="3200400" y="2766218"/>
            <a:ext cx="5524500" cy="1325563"/>
          </a:xfrm>
        </p:spPr>
        <p:txBody>
          <a:bodyPr/>
          <a:lstStyle/>
          <a:p>
            <a:r>
              <a:rPr lang="en-AU" b="1" dirty="0">
                <a:latin typeface="Roboto" panose="02000000000000000000" pitchFamily="2" charset="0"/>
                <a:ea typeface="Roboto" panose="02000000000000000000" pitchFamily="2" charset="0"/>
              </a:rPr>
              <a:t>TO THE NOTEBOOK</a:t>
            </a:r>
          </a:p>
        </p:txBody>
      </p:sp>
    </p:spTree>
    <p:extLst>
      <p:ext uri="{BB962C8B-B14F-4D97-AF65-F5344CB8AC3E}">
        <p14:creationId xmlns:p14="http://schemas.microsoft.com/office/powerpoint/2010/main" val="224568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9985-6E9B-441B-B86B-9E5ACCE92E9F}"/>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EDA Summary</a:t>
            </a:r>
          </a:p>
        </p:txBody>
      </p:sp>
      <p:pic>
        <p:nvPicPr>
          <p:cNvPr id="5" name="Picture 4" descr="Diagram&#10;&#10;Description automatically generated">
            <a:extLst>
              <a:ext uri="{FF2B5EF4-FFF2-40B4-BE49-F238E27FC236}">
                <a16:creationId xmlns:a16="http://schemas.microsoft.com/office/drawing/2014/main" id="{D8E23782-8FEB-4836-9CA2-E4D1A601B653}"/>
              </a:ext>
            </a:extLst>
          </p:cNvPr>
          <p:cNvPicPr>
            <a:picLocks noChangeAspect="1"/>
          </p:cNvPicPr>
          <p:nvPr/>
        </p:nvPicPr>
        <p:blipFill>
          <a:blip r:embed="rId2"/>
          <a:stretch>
            <a:fillRect/>
          </a:stretch>
        </p:blipFill>
        <p:spPr>
          <a:xfrm>
            <a:off x="638175" y="1690688"/>
            <a:ext cx="10915650" cy="4029075"/>
          </a:xfrm>
          <a:prstGeom prst="rect">
            <a:avLst/>
          </a:prstGeom>
        </p:spPr>
      </p:pic>
    </p:spTree>
    <p:extLst>
      <p:ext uri="{BB962C8B-B14F-4D97-AF65-F5344CB8AC3E}">
        <p14:creationId xmlns:p14="http://schemas.microsoft.com/office/powerpoint/2010/main" val="28599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7E0C-CB65-4CA7-8948-8DB68E900A6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Summary</a:t>
            </a:r>
          </a:p>
        </p:txBody>
      </p:sp>
      <p:sp>
        <p:nvSpPr>
          <p:cNvPr id="5" name="TextBox 4">
            <a:extLst>
              <a:ext uri="{FF2B5EF4-FFF2-40B4-BE49-F238E27FC236}">
                <a16:creationId xmlns:a16="http://schemas.microsoft.com/office/drawing/2014/main" id="{00112385-DF1D-42A7-809F-30E8BB4D1D1B}"/>
              </a:ext>
            </a:extLst>
          </p:cNvPr>
          <p:cNvSpPr txBox="1"/>
          <p:nvPr/>
        </p:nvSpPr>
        <p:spPr>
          <a:xfrm>
            <a:off x="838200" y="3237940"/>
            <a:ext cx="11049000" cy="369332"/>
          </a:xfrm>
          <a:prstGeom prst="rect">
            <a:avLst/>
          </a:prstGeom>
          <a:noFill/>
        </p:spPr>
        <p:txBody>
          <a:bodyPr wrap="square">
            <a:spAutoFit/>
          </a:bodyPr>
          <a:lstStyle/>
          <a:p>
            <a:r>
              <a:rPr lang="en-AU" b="1" dirty="0">
                <a:latin typeface="Roboto" panose="02000000000000000000" pitchFamily="2" charset="0"/>
                <a:ea typeface="Roboto" panose="02000000000000000000" pitchFamily="2" charset="0"/>
              </a:rPr>
              <a:t>Define problem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collect</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clean</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EDA</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feature engineer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model</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validate/test </a:t>
            </a:r>
            <a:r>
              <a:rPr lang="en-AU" dirty="0">
                <a:latin typeface="Roboto" panose="02000000000000000000" pitchFamily="2" charset="0"/>
                <a:ea typeface="Roboto" panose="02000000000000000000" pitchFamily="2" charset="0"/>
              </a:rPr>
              <a:t>-&gt; </a:t>
            </a:r>
            <a:r>
              <a:rPr lang="en-AU" b="1" dirty="0">
                <a:latin typeface="Roboto" panose="02000000000000000000" pitchFamily="2" charset="0"/>
                <a:ea typeface="Roboto" panose="02000000000000000000" pitchFamily="2" charset="0"/>
              </a:rPr>
              <a:t>present</a:t>
            </a:r>
            <a:r>
              <a:rPr lang="en-AU" dirty="0">
                <a:latin typeface="Roboto" panose="02000000000000000000" pitchFamily="2" charset="0"/>
                <a:ea typeface="Roboto" panose="02000000000000000000" pitchFamily="2" charset="0"/>
              </a:rPr>
              <a:t> -&gt; </a:t>
            </a:r>
            <a:r>
              <a:rPr lang="en-AU" b="1" dirty="0">
                <a:latin typeface="Roboto" panose="02000000000000000000" pitchFamily="2" charset="0"/>
                <a:ea typeface="Roboto" panose="02000000000000000000" pitchFamily="2" charset="0"/>
              </a:rPr>
              <a:t>monitor</a:t>
            </a:r>
          </a:p>
        </p:txBody>
      </p:sp>
      <p:sp>
        <p:nvSpPr>
          <p:cNvPr id="17" name="Arrow: Curved Up 16">
            <a:extLst>
              <a:ext uri="{FF2B5EF4-FFF2-40B4-BE49-F238E27FC236}">
                <a16:creationId xmlns:a16="http://schemas.microsoft.com/office/drawing/2014/main" id="{6E79EB2E-19E0-4C65-8A41-A6F4AA705BD3}"/>
              </a:ext>
            </a:extLst>
          </p:cNvPr>
          <p:cNvSpPr/>
          <p:nvPr/>
        </p:nvSpPr>
        <p:spPr>
          <a:xfrm>
            <a:off x="1685925" y="3833252"/>
            <a:ext cx="6162675" cy="1099583"/>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8" name="TextBox 17">
            <a:extLst>
              <a:ext uri="{FF2B5EF4-FFF2-40B4-BE49-F238E27FC236}">
                <a16:creationId xmlns:a16="http://schemas.microsoft.com/office/drawing/2014/main" id="{D9FD5A2C-31E0-4B72-940F-CF0E8C16EF33}"/>
              </a:ext>
            </a:extLst>
          </p:cNvPr>
          <p:cNvSpPr txBox="1"/>
          <p:nvPr/>
        </p:nvSpPr>
        <p:spPr>
          <a:xfrm>
            <a:off x="5693569" y="4894128"/>
            <a:ext cx="2471737" cy="646331"/>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Level of interpretability</a:t>
            </a:r>
          </a:p>
          <a:p>
            <a:r>
              <a:rPr lang="en-AU" dirty="0">
                <a:latin typeface="Roboto Light" panose="02000000000000000000" pitchFamily="2" charset="0"/>
                <a:ea typeface="Roboto Light" panose="02000000000000000000" pitchFamily="2" charset="0"/>
              </a:rPr>
              <a:t>KPI thresholds</a:t>
            </a:r>
          </a:p>
        </p:txBody>
      </p:sp>
      <p:sp>
        <p:nvSpPr>
          <p:cNvPr id="19" name="Arrow: Curved Up 18">
            <a:extLst>
              <a:ext uri="{FF2B5EF4-FFF2-40B4-BE49-F238E27FC236}">
                <a16:creationId xmlns:a16="http://schemas.microsoft.com/office/drawing/2014/main" id="{5EF7A0CB-BA70-49FA-8F91-4075EDFD93B4}"/>
              </a:ext>
            </a:extLst>
          </p:cNvPr>
          <p:cNvSpPr/>
          <p:nvPr/>
        </p:nvSpPr>
        <p:spPr>
          <a:xfrm>
            <a:off x="1685925" y="3833251"/>
            <a:ext cx="3358515" cy="10995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20" name="TextBox 19">
            <a:extLst>
              <a:ext uri="{FF2B5EF4-FFF2-40B4-BE49-F238E27FC236}">
                <a16:creationId xmlns:a16="http://schemas.microsoft.com/office/drawing/2014/main" id="{89E4B215-6A80-4FA2-9656-D17B7FDB9874}"/>
              </a:ext>
            </a:extLst>
          </p:cNvPr>
          <p:cNvSpPr txBox="1"/>
          <p:nvPr/>
        </p:nvSpPr>
        <p:spPr>
          <a:xfrm>
            <a:off x="4704080" y="1831107"/>
            <a:ext cx="2271431" cy="923330"/>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Follow up from 4 buckets</a:t>
            </a:r>
          </a:p>
          <a:p>
            <a:endParaRPr lang="en-AU" dirty="0"/>
          </a:p>
        </p:txBody>
      </p:sp>
      <p:sp>
        <p:nvSpPr>
          <p:cNvPr id="22" name="Arrow: U-Turn 21">
            <a:extLst>
              <a:ext uri="{FF2B5EF4-FFF2-40B4-BE49-F238E27FC236}">
                <a16:creationId xmlns:a16="http://schemas.microsoft.com/office/drawing/2014/main" id="{3DEFA7E2-DB0C-43C0-8078-E4F04CD785D5}"/>
              </a:ext>
            </a:extLst>
          </p:cNvPr>
          <p:cNvSpPr/>
          <p:nvPr/>
        </p:nvSpPr>
        <p:spPr>
          <a:xfrm>
            <a:off x="4704080" y="2571190"/>
            <a:ext cx="159004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3" name="Arrow: U-Turn 22">
            <a:extLst>
              <a:ext uri="{FF2B5EF4-FFF2-40B4-BE49-F238E27FC236}">
                <a16:creationId xmlns:a16="http://schemas.microsoft.com/office/drawing/2014/main" id="{BFDF283E-F624-4516-A9BE-160867AF1F37}"/>
              </a:ext>
            </a:extLst>
          </p:cNvPr>
          <p:cNvSpPr/>
          <p:nvPr/>
        </p:nvSpPr>
        <p:spPr>
          <a:xfrm>
            <a:off x="4704080" y="2571190"/>
            <a:ext cx="553720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4" name="Arrow: U-Turn 23">
            <a:extLst>
              <a:ext uri="{FF2B5EF4-FFF2-40B4-BE49-F238E27FC236}">
                <a16:creationId xmlns:a16="http://schemas.microsoft.com/office/drawing/2014/main" id="{C0196BFC-A169-4EA2-8F6A-7E6440E9B999}"/>
              </a:ext>
            </a:extLst>
          </p:cNvPr>
          <p:cNvSpPr/>
          <p:nvPr/>
        </p:nvSpPr>
        <p:spPr>
          <a:xfrm>
            <a:off x="4704080" y="2571189"/>
            <a:ext cx="6609080" cy="53271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25722446-E465-463A-BA49-461B0DFCF434}"/>
              </a:ext>
            </a:extLst>
          </p:cNvPr>
          <p:cNvSpPr txBox="1"/>
          <p:nvPr/>
        </p:nvSpPr>
        <p:spPr>
          <a:xfrm>
            <a:off x="1152526" y="5032628"/>
            <a:ext cx="2471737" cy="369332"/>
          </a:xfrm>
          <a:prstGeom prst="rect">
            <a:avLst/>
          </a:prstGeom>
          <a:noFill/>
        </p:spPr>
        <p:txBody>
          <a:bodyPr wrap="square" rtlCol="0">
            <a:spAutoFit/>
          </a:bodyPr>
          <a:lstStyle/>
          <a:p>
            <a:r>
              <a:rPr lang="en-AU" dirty="0">
                <a:latin typeface="Roboto Light" panose="02000000000000000000" pitchFamily="2" charset="0"/>
                <a:ea typeface="Roboto Light" panose="02000000000000000000" pitchFamily="2" charset="0"/>
              </a:rPr>
              <a:t>Time period slice</a:t>
            </a:r>
          </a:p>
        </p:txBody>
      </p:sp>
      <p:sp>
        <p:nvSpPr>
          <p:cNvPr id="12" name="Arrow: U-Turn 11">
            <a:extLst>
              <a:ext uri="{FF2B5EF4-FFF2-40B4-BE49-F238E27FC236}">
                <a16:creationId xmlns:a16="http://schemas.microsoft.com/office/drawing/2014/main" id="{520ECA5C-7088-4C2E-A815-57411C50E79C}"/>
              </a:ext>
            </a:extLst>
          </p:cNvPr>
          <p:cNvSpPr/>
          <p:nvPr/>
        </p:nvSpPr>
        <p:spPr>
          <a:xfrm>
            <a:off x="4704080" y="2571188"/>
            <a:ext cx="2992120" cy="522506"/>
          </a:xfrm>
          <a:prstGeom prst="utur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715C1833-F3A8-44CF-9287-3F9955BB51D6}"/>
              </a:ext>
            </a:extLst>
          </p:cNvPr>
          <p:cNvSpPr txBox="1"/>
          <p:nvPr/>
        </p:nvSpPr>
        <p:spPr>
          <a:xfrm>
            <a:off x="6748182" y="1821689"/>
            <a:ext cx="3048000" cy="923330"/>
          </a:xfrm>
          <a:prstGeom prst="rect">
            <a:avLst/>
          </a:prstGeom>
          <a:noFill/>
          <a:ln>
            <a:noFill/>
          </a:ln>
        </p:spPr>
        <p:txBody>
          <a:bodyPr wrap="square" rtlCol="0">
            <a:spAutoFit/>
          </a:bodyPr>
          <a:lstStyle/>
          <a:p>
            <a:r>
              <a:rPr lang="en-AU" dirty="0">
                <a:latin typeface="Roboto Light" panose="02000000000000000000" pitchFamily="2" charset="0"/>
                <a:ea typeface="Roboto Light" panose="02000000000000000000" pitchFamily="2" charset="0"/>
              </a:rPr>
              <a:t>Class imbalance, evidence of parametric fit </a:t>
            </a:r>
            <a:r>
              <a:rPr lang="en-AU" dirty="0" err="1">
                <a:latin typeface="Roboto Light" panose="02000000000000000000" pitchFamily="2" charset="0"/>
                <a:ea typeface="Roboto Light" panose="02000000000000000000" pitchFamily="2" charset="0"/>
              </a:rPr>
              <a:t>ect</a:t>
            </a:r>
            <a:r>
              <a:rPr lang="en-AU" dirty="0">
                <a:latin typeface="Roboto Light" panose="02000000000000000000" pitchFamily="2" charset="0"/>
                <a:ea typeface="Roboto Light" panose="02000000000000000000" pitchFamily="2" charset="0"/>
              </a:rPr>
              <a:t>.</a:t>
            </a:r>
          </a:p>
          <a:p>
            <a:endParaRPr lang="en-AU" dirty="0"/>
          </a:p>
        </p:txBody>
      </p:sp>
    </p:spTree>
    <p:extLst>
      <p:ext uri="{BB962C8B-B14F-4D97-AF65-F5344CB8AC3E}">
        <p14:creationId xmlns:p14="http://schemas.microsoft.com/office/powerpoint/2010/main" val="279168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153C2D-7004-4D75-A94D-03B87103468E}"/>
              </a:ext>
            </a:extLst>
          </p:cNvPr>
          <p:cNvSpPr>
            <a:spLocks noGrp="1"/>
          </p:cNvSpPr>
          <p:nvPr>
            <p:ph type="title"/>
          </p:nvPr>
        </p:nvSpPr>
        <p:spPr>
          <a:xfrm>
            <a:off x="4437529" y="2766218"/>
            <a:ext cx="3724835" cy="1325563"/>
          </a:xfrm>
        </p:spPr>
        <p:txBody>
          <a:bodyPr/>
          <a:lstStyle/>
          <a:p>
            <a:r>
              <a:rPr lang="en-AU" b="1" dirty="0">
                <a:latin typeface="Roboto" panose="02000000000000000000" pitchFamily="2" charset="0"/>
                <a:ea typeface="Roboto" panose="02000000000000000000" pitchFamily="2" charset="0"/>
              </a:rPr>
              <a:t>THANK YOU</a:t>
            </a:r>
          </a:p>
        </p:txBody>
      </p:sp>
    </p:spTree>
    <p:extLst>
      <p:ext uri="{BB962C8B-B14F-4D97-AF65-F5344CB8AC3E}">
        <p14:creationId xmlns:p14="http://schemas.microsoft.com/office/powerpoint/2010/main" val="426239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334C-1283-4F6B-8B7A-33AE973AB3F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A bit about myself…</a:t>
            </a:r>
          </a:p>
        </p:txBody>
      </p:sp>
      <p:sp>
        <p:nvSpPr>
          <p:cNvPr id="3" name="Content Placeholder 2">
            <a:extLst>
              <a:ext uri="{FF2B5EF4-FFF2-40B4-BE49-F238E27FC236}">
                <a16:creationId xmlns:a16="http://schemas.microsoft.com/office/drawing/2014/main" id="{A67405A8-A544-432B-AD7E-B5164E5FB1E5}"/>
              </a:ext>
            </a:extLst>
          </p:cNvPr>
          <p:cNvSpPr>
            <a:spLocks noGrp="1"/>
          </p:cNvSpPr>
          <p:nvPr>
            <p:ph idx="1"/>
          </p:nvPr>
        </p:nvSpPr>
        <p:spPr/>
        <p:txBody>
          <a:bodyPr>
            <a:normAutofit/>
          </a:bodyPr>
          <a:lstStyle/>
          <a:p>
            <a:r>
              <a:rPr lang="en-AU" sz="2400" dirty="0">
                <a:latin typeface="Roboto Light" panose="02000000000000000000" pitchFamily="2" charset="0"/>
                <a:ea typeface="Roboto Light" panose="02000000000000000000" pitchFamily="2" charset="0"/>
              </a:rPr>
              <a:t>Work on travel insurance with the actuarial team at nib</a:t>
            </a:r>
          </a:p>
          <a:p>
            <a:pPr lvl="1"/>
            <a:r>
              <a:rPr lang="en-AU" sz="2000" dirty="0">
                <a:latin typeface="Roboto Light" panose="02000000000000000000" pitchFamily="2" charset="0"/>
                <a:ea typeface="Roboto Light" panose="02000000000000000000" pitchFamily="2" charset="0"/>
              </a:rPr>
              <a:t>Insurance premium modelling</a:t>
            </a:r>
          </a:p>
          <a:p>
            <a:pPr lvl="1"/>
            <a:r>
              <a:rPr lang="en-AU" sz="2000" dirty="0">
                <a:latin typeface="Roboto Light" panose="02000000000000000000" pitchFamily="2" charset="0"/>
                <a:ea typeface="Roboto Light" panose="02000000000000000000" pitchFamily="2" charset="0"/>
              </a:rPr>
              <a:t>Reserve modelling</a:t>
            </a:r>
          </a:p>
          <a:p>
            <a:pPr lvl="1"/>
            <a:r>
              <a:rPr lang="en-AU" sz="2000" dirty="0">
                <a:latin typeface="Roboto Light" panose="02000000000000000000" pitchFamily="2" charset="0"/>
                <a:ea typeface="Roboto Light" panose="02000000000000000000" pitchFamily="2" charset="0"/>
              </a:rPr>
              <a:t>Sales forecasts</a:t>
            </a:r>
          </a:p>
          <a:p>
            <a:pPr lvl="1"/>
            <a:r>
              <a:rPr lang="en-AU" sz="2000" dirty="0">
                <a:latin typeface="Roboto Light" panose="02000000000000000000" pitchFamily="2" charset="0"/>
                <a:ea typeface="Roboto Light" panose="02000000000000000000" pitchFamily="2" charset="0"/>
              </a:rPr>
              <a:t>Resourcing forecasts</a:t>
            </a:r>
          </a:p>
          <a:p>
            <a:pPr lvl="1"/>
            <a:r>
              <a:rPr lang="en-AU" sz="2000" dirty="0">
                <a:latin typeface="Roboto Light" panose="02000000000000000000" pitchFamily="2" charset="0"/>
                <a:ea typeface="Roboto Light" panose="02000000000000000000" pitchFamily="2" charset="0"/>
              </a:rPr>
              <a:t>Other ad-hoc issues</a:t>
            </a:r>
          </a:p>
          <a:p>
            <a:r>
              <a:rPr lang="en-AU" sz="2400" dirty="0">
                <a:latin typeface="Roboto Light" panose="02000000000000000000" pitchFamily="2" charset="0"/>
                <a:ea typeface="Roboto Light" panose="02000000000000000000" pitchFamily="2" charset="0"/>
              </a:rPr>
              <a:t>Have been trying to unpack what’s going on in data science for the past ~3 years</a:t>
            </a:r>
          </a:p>
          <a:p>
            <a:r>
              <a:rPr lang="en-AU" sz="2400" dirty="0" err="1">
                <a:latin typeface="Roboto Light" panose="02000000000000000000" pitchFamily="2" charset="0"/>
                <a:ea typeface="Roboto Light" panose="02000000000000000000" pitchFamily="2" charset="0"/>
                <a:hlinkClick r:id="rId3"/>
              </a:rPr>
              <a:t>Github</a:t>
            </a:r>
            <a:r>
              <a:rPr lang="en-AU" sz="2400" dirty="0">
                <a:latin typeface="Roboto Light" panose="02000000000000000000" pitchFamily="2" charset="0"/>
                <a:ea typeface="Roboto Light" panose="02000000000000000000" pitchFamily="2" charset="0"/>
              </a:rPr>
              <a:t> repository</a:t>
            </a:r>
          </a:p>
          <a:p>
            <a:r>
              <a:rPr lang="en-AU" sz="2400" dirty="0">
                <a:latin typeface="Roboto Light" panose="02000000000000000000" pitchFamily="2" charset="0"/>
                <a:ea typeface="Roboto Light" panose="02000000000000000000" pitchFamily="2" charset="0"/>
                <a:hlinkClick r:id="rId4"/>
              </a:rPr>
              <a:t>DS blog</a:t>
            </a:r>
            <a:r>
              <a:rPr lang="en-AU" sz="2400" dirty="0">
                <a:latin typeface="Roboto Light" panose="02000000000000000000" pitchFamily="2" charset="0"/>
                <a:ea typeface="Roboto Light" panose="02000000000000000000" pitchFamily="2" charset="0"/>
              </a:rPr>
              <a:t> (in the midst of migration)</a:t>
            </a:r>
          </a:p>
        </p:txBody>
      </p:sp>
    </p:spTree>
    <p:extLst>
      <p:ext uri="{BB962C8B-B14F-4D97-AF65-F5344CB8AC3E}">
        <p14:creationId xmlns:p14="http://schemas.microsoft.com/office/powerpoint/2010/main" val="427714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F93-00DB-4BB9-AE0E-79E6BE07569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Background</a:t>
            </a:r>
          </a:p>
        </p:txBody>
      </p:sp>
      <p:pic>
        <p:nvPicPr>
          <p:cNvPr id="5" name="Picture 4" descr="Diagram&#10;&#10;Description automatically generated">
            <a:extLst>
              <a:ext uri="{FF2B5EF4-FFF2-40B4-BE49-F238E27FC236}">
                <a16:creationId xmlns:a16="http://schemas.microsoft.com/office/drawing/2014/main" id="{6BA3DB91-9783-4FE2-A461-A84053D07523}"/>
              </a:ext>
            </a:extLst>
          </p:cNvPr>
          <p:cNvPicPr>
            <a:picLocks noChangeAspect="1"/>
          </p:cNvPicPr>
          <p:nvPr/>
        </p:nvPicPr>
        <p:blipFill>
          <a:blip r:embed="rId3"/>
          <a:stretch>
            <a:fillRect/>
          </a:stretch>
        </p:blipFill>
        <p:spPr>
          <a:xfrm>
            <a:off x="4307416" y="1642457"/>
            <a:ext cx="7877175" cy="1857375"/>
          </a:xfrm>
          <a:prstGeom prst="rect">
            <a:avLst/>
          </a:prstGeom>
        </p:spPr>
      </p:pic>
      <p:pic>
        <p:nvPicPr>
          <p:cNvPr id="9" name="Picture 8" descr="Diagram&#10;&#10;Description automatically generated">
            <a:extLst>
              <a:ext uri="{FF2B5EF4-FFF2-40B4-BE49-F238E27FC236}">
                <a16:creationId xmlns:a16="http://schemas.microsoft.com/office/drawing/2014/main" id="{EDF555E2-B0CC-4A7C-B020-0DFE879DEB5B}"/>
              </a:ext>
            </a:extLst>
          </p:cNvPr>
          <p:cNvPicPr>
            <a:picLocks noChangeAspect="1"/>
          </p:cNvPicPr>
          <p:nvPr/>
        </p:nvPicPr>
        <p:blipFill>
          <a:blip r:embed="rId4"/>
          <a:stretch>
            <a:fillRect/>
          </a:stretch>
        </p:blipFill>
        <p:spPr>
          <a:xfrm>
            <a:off x="7243683" y="3577582"/>
            <a:ext cx="3267075" cy="3000375"/>
          </a:xfrm>
          <a:prstGeom prst="rect">
            <a:avLst/>
          </a:prstGeom>
        </p:spPr>
      </p:pic>
      <p:sp>
        <p:nvSpPr>
          <p:cNvPr id="10" name="Title 1">
            <a:extLst>
              <a:ext uri="{FF2B5EF4-FFF2-40B4-BE49-F238E27FC236}">
                <a16:creationId xmlns:a16="http://schemas.microsoft.com/office/drawing/2014/main" id="{B3F42F56-283D-4913-8DAB-CA6BA37BA7D6}"/>
              </a:ext>
            </a:extLst>
          </p:cNvPr>
          <p:cNvSpPr txBox="1">
            <a:spLocks/>
          </p:cNvSpPr>
          <p:nvPr/>
        </p:nvSpPr>
        <p:spPr>
          <a:xfrm>
            <a:off x="546321" y="1720207"/>
            <a:ext cx="3761095" cy="18573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Data science pipeline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Will not stray far from this in a google search</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Why is it a linear process?</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This is more like the Kaggle pipeline</a:t>
            </a:r>
          </a:p>
        </p:txBody>
      </p:sp>
      <p:sp>
        <p:nvSpPr>
          <p:cNvPr id="11" name="Title 1">
            <a:extLst>
              <a:ext uri="{FF2B5EF4-FFF2-40B4-BE49-F238E27FC236}">
                <a16:creationId xmlns:a16="http://schemas.microsoft.com/office/drawing/2014/main" id="{986C3FDE-9C59-449D-863B-C0EF9DA6314D}"/>
              </a:ext>
            </a:extLst>
          </p:cNvPr>
          <p:cNvSpPr txBox="1">
            <a:spLocks/>
          </p:cNvSpPr>
          <p:nvPr/>
        </p:nvSpPr>
        <p:spPr>
          <a:xfrm>
            <a:off x="3074504" y="4271477"/>
            <a:ext cx="3974785" cy="2221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u="sng" dirty="0">
                <a:latin typeface="Roboto Light" panose="02000000000000000000" pitchFamily="2" charset="0"/>
                <a:ea typeface="Roboto Light" panose="02000000000000000000" pitchFamily="2" charset="0"/>
              </a:rPr>
              <a:t>Actuarial Control Cycle</a:t>
            </a:r>
          </a:p>
          <a:p>
            <a:endParaRPr lang="en-AU" sz="2000" u="sng" dirty="0">
              <a:latin typeface="Roboto Light" panose="02000000000000000000" pitchFamily="2" charset="0"/>
              <a:ea typeface="Roboto Light" panose="02000000000000000000" pitchFamily="2" charset="0"/>
            </a:endParaRP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At least this is circular/iterative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Quite vague</a:t>
            </a:r>
          </a:p>
          <a:p>
            <a:pPr marL="342900" indent="-342900">
              <a:buFont typeface="Arial" panose="020B0604020202020204" pitchFamily="34" charset="0"/>
              <a:buChar char="•"/>
            </a:pPr>
            <a:r>
              <a:rPr lang="en-AU" sz="2000" dirty="0">
                <a:latin typeface="Roboto Light" panose="02000000000000000000" pitchFamily="2" charset="0"/>
                <a:ea typeface="Roboto Light" panose="02000000000000000000" pitchFamily="2" charset="0"/>
              </a:rPr>
              <a:t>In actuarial exams, if you quoted this as an answer you’d fail instantly</a:t>
            </a:r>
          </a:p>
        </p:txBody>
      </p:sp>
    </p:spTree>
    <p:extLst>
      <p:ext uri="{BB962C8B-B14F-4D97-AF65-F5344CB8AC3E}">
        <p14:creationId xmlns:p14="http://schemas.microsoft.com/office/powerpoint/2010/main" val="76042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9D76-CB24-4EE6-9C45-0E1FA642538B}"/>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“My” pipeline</a:t>
            </a:r>
          </a:p>
        </p:txBody>
      </p:sp>
      <p:sp>
        <p:nvSpPr>
          <p:cNvPr id="5" name="TextBox 4">
            <a:extLst>
              <a:ext uri="{FF2B5EF4-FFF2-40B4-BE49-F238E27FC236}">
                <a16:creationId xmlns:a16="http://schemas.microsoft.com/office/drawing/2014/main" id="{B8771AF6-DBC7-4C36-8B9C-6BC7A50556F1}"/>
              </a:ext>
            </a:extLst>
          </p:cNvPr>
          <p:cNvSpPr txBox="1"/>
          <p:nvPr/>
        </p:nvSpPr>
        <p:spPr>
          <a:xfrm>
            <a:off x="1547812" y="5193632"/>
            <a:ext cx="6970644" cy="1754326"/>
          </a:xfrm>
          <a:prstGeom prst="rect">
            <a:avLst/>
          </a:prstGeom>
          <a:noFill/>
        </p:spPr>
        <p:txBody>
          <a:bodyPr wrap="square">
            <a:spAutoFit/>
          </a:bodyPr>
          <a:lstStyle/>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Ensemble model</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Not all data science projects involve the red circles</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Today’s presentation will focus on problem definition + EDA</a:t>
            </a:r>
          </a:p>
          <a:p>
            <a:pPr marL="285750" indent="-285750">
              <a:buFont typeface="Arial" panose="020B0604020202020204" pitchFamily="34" charset="0"/>
              <a:buChar char="•"/>
            </a:pPr>
            <a:r>
              <a:rPr lang="en-AU" dirty="0">
                <a:latin typeface="Roboto Light" panose="02000000000000000000" pitchFamily="2" charset="0"/>
                <a:ea typeface="Roboto Light" panose="02000000000000000000" pitchFamily="2" charset="0"/>
              </a:rPr>
              <a:t>No “right way” to do it, but there are best practices and frameworks</a:t>
            </a:r>
          </a:p>
          <a:p>
            <a:endParaRPr lang="en-AU" dirty="0">
              <a:latin typeface="Roboto Light" panose="02000000000000000000" pitchFamily="2" charset="0"/>
              <a:ea typeface="Roboto Light" panose="02000000000000000000" pitchFamily="2" charset="0"/>
            </a:endParaRPr>
          </a:p>
        </p:txBody>
      </p:sp>
      <p:pic>
        <p:nvPicPr>
          <p:cNvPr id="7" name="Picture 6" descr="Diagram&#10;&#10;Description automatically generated">
            <a:extLst>
              <a:ext uri="{FF2B5EF4-FFF2-40B4-BE49-F238E27FC236}">
                <a16:creationId xmlns:a16="http://schemas.microsoft.com/office/drawing/2014/main" id="{C048BF86-D2D6-4ED4-B615-E767FE76778C}"/>
              </a:ext>
            </a:extLst>
          </p:cNvPr>
          <p:cNvPicPr>
            <a:picLocks noChangeAspect="1"/>
          </p:cNvPicPr>
          <p:nvPr/>
        </p:nvPicPr>
        <p:blipFill>
          <a:blip r:embed="rId3"/>
          <a:stretch>
            <a:fillRect/>
          </a:stretch>
        </p:blipFill>
        <p:spPr>
          <a:xfrm>
            <a:off x="1547812" y="1612232"/>
            <a:ext cx="9096375" cy="3581400"/>
          </a:xfrm>
          <a:prstGeom prst="rect">
            <a:avLst/>
          </a:prstGeom>
        </p:spPr>
      </p:pic>
    </p:spTree>
    <p:extLst>
      <p:ext uri="{BB962C8B-B14F-4D97-AF65-F5344CB8AC3E}">
        <p14:creationId xmlns:p14="http://schemas.microsoft.com/office/powerpoint/2010/main" val="272609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8A18-EB21-4B18-8405-1ECDBF13B283}"/>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Problem Formulation: Why bother?</a:t>
            </a:r>
          </a:p>
        </p:txBody>
      </p:sp>
      <p:sp>
        <p:nvSpPr>
          <p:cNvPr id="3" name="Content Placeholder 2">
            <a:extLst>
              <a:ext uri="{FF2B5EF4-FFF2-40B4-BE49-F238E27FC236}">
                <a16:creationId xmlns:a16="http://schemas.microsoft.com/office/drawing/2014/main" id="{08FD4AB5-F3D2-4E99-BA9B-47179D57FF3F}"/>
              </a:ext>
            </a:extLst>
          </p:cNvPr>
          <p:cNvSpPr>
            <a:spLocks noGrp="1"/>
          </p:cNvSpPr>
          <p:nvPr>
            <p:ph idx="1"/>
          </p:nvPr>
        </p:nvSpPr>
        <p:spPr/>
        <p:txBody>
          <a:bodyPr/>
          <a:lstStyle/>
          <a:p>
            <a:pPr marL="0" indent="0">
              <a:buNone/>
            </a:pPr>
            <a:endParaRPr lang="en-AU" dirty="0">
              <a:latin typeface="Roboto Light" panose="02000000000000000000" pitchFamily="2" charset="0"/>
              <a:ea typeface="Roboto Light" panose="02000000000000000000" pitchFamily="2" charset="0"/>
            </a:endParaRPr>
          </a:p>
          <a:p>
            <a:r>
              <a:rPr lang="en-AU" dirty="0">
                <a:latin typeface="Roboto Light" panose="02000000000000000000" pitchFamily="2" charset="0"/>
                <a:ea typeface="Roboto Light" panose="02000000000000000000" pitchFamily="2" charset="0"/>
              </a:rPr>
              <a:t>Sometimes an incoming ticket/issue is not straightforward</a:t>
            </a:r>
          </a:p>
          <a:p>
            <a:r>
              <a:rPr lang="en-AU" dirty="0">
                <a:latin typeface="Roboto Light" panose="02000000000000000000" pitchFamily="2" charset="0"/>
                <a:ea typeface="Roboto Light" panose="02000000000000000000" pitchFamily="2" charset="0"/>
              </a:rPr>
              <a:t>A vague and unmeasurable problem may not be efficiently solved as a data science problem</a:t>
            </a:r>
          </a:p>
          <a:p>
            <a:r>
              <a:rPr lang="en-AU" dirty="0">
                <a:latin typeface="Roboto Light" panose="02000000000000000000" pitchFamily="2" charset="0"/>
                <a:ea typeface="Roboto Light" panose="02000000000000000000" pitchFamily="2" charset="0"/>
              </a:rPr>
              <a:t>High-level policy should always dictate low level implementation, not the other way around</a:t>
            </a:r>
          </a:p>
          <a:p>
            <a:r>
              <a:rPr lang="en-AU" dirty="0">
                <a:latin typeface="Roboto Light" panose="02000000000000000000" pitchFamily="2" charset="0"/>
                <a:ea typeface="Roboto Light" panose="02000000000000000000" pitchFamily="2" charset="0"/>
              </a:rPr>
              <a:t>Accountability/ documentation</a:t>
            </a:r>
          </a:p>
          <a:p>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7570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Framework for problem formulation</a:t>
            </a:r>
          </a:p>
        </p:txBody>
      </p:sp>
      <p:sp>
        <p:nvSpPr>
          <p:cNvPr id="3" name="Content Placeholder 2">
            <a:extLst>
              <a:ext uri="{FF2B5EF4-FFF2-40B4-BE49-F238E27FC236}">
                <a16:creationId xmlns:a16="http://schemas.microsoft.com/office/drawing/2014/main" id="{0F26DC88-4231-4AE2-976B-8E171757B8DC}"/>
              </a:ext>
            </a:extLst>
          </p:cNvPr>
          <p:cNvSpPr>
            <a:spLocks noGrp="1"/>
          </p:cNvSpPr>
          <p:nvPr>
            <p:ph idx="1"/>
          </p:nvPr>
        </p:nvSpPr>
        <p:spPr/>
        <p:txBody>
          <a:bodyPr/>
          <a:lstStyle/>
          <a:p>
            <a:r>
              <a:rPr lang="en-AU" dirty="0">
                <a:latin typeface="Roboto Light" panose="02000000000000000000" pitchFamily="2" charset="0"/>
                <a:ea typeface="Roboto Light" panose="02000000000000000000" pitchFamily="2" charset="0"/>
              </a:rPr>
              <a:t>There is no 1 fixed way to do this, but here is a general framework: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Clearly outlining the business problem, in a concise 1-liner</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Scoping</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Categorize the type of modelling required</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Write of review proposed KPIs/deliverables to track</a:t>
            </a:r>
          </a:p>
          <a:p>
            <a:pPr marL="914400" lvl="1" indent="-457200">
              <a:buFont typeface="+mj-lt"/>
              <a:buAutoNum type="arabicPeriod"/>
            </a:pPr>
            <a:r>
              <a:rPr lang="en-AU" dirty="0">
                <a:latin typeface="Roboto Light" panose="02000000000000000000" pitchFamily="2" charset="0"/>
                <a:ea typeface="Roboto Light" panose="02000000000000000000" pitchFamily="2" charset="0"/>
              </a:rPr>
              <a:t>Decide on your tools/libraries (optional)</a:t>
            </a:r>
          </a:p>
          <a:p>
            <a:pPr lvl="1"/>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4652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FF0-7E76-4FF6-94F4-16B3AD98F015}"/>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The 1-liner statement</a:t>
            </a:r>
            <a:endParaRPr lang="en-AU" b="1" dirty="0"/>
          </a:p>
        </p:txBody>
      </p:sp>
      <p:sp>
        <p:nvSpPr>
          <p:cNvPr id="3" name="Content Placeholder 2">
            <a:extLst>
              <a:ext uri="{FF2B5EF4-FFF2-40B4-BE49-F238E27FC236}">
                <a16:creationId xmlns:a16="http://schemas.microsoft.com/office/drawing/2014/main" id="{53DF9E65-DA14-4CAB-A215-8F11F7F2F73A}"/>
              </a:ext>
            </a:extLst>
          </p:cNvPr>
          <p:cNvSpPr>
            <a:spLocks noGrp="1"/>
          </p:cNvSpPr>
          <p:nvPr>
            <p:ph idx="1"/>
          </p:nvPr>
        </p:nvSpPr>
        <p:spPr>
          <a:xfrm>
            <a:off x="838200" y="1456657"/>
            <a:ext cx="7054516" cy="1559259"/>
          </a:xfrm>
        </p:spPr>
        <p:txBody>
          <a:bodyPr>
            <a:normAutofit/>
          </a:bodyPr>
          <a:lstStyle/>
          <a:p>
            <a:r>
              <a:rPr lang="en-GB" sz="1800" dirty="0">
                <a:solidFill>
                  <a:srgbClr val="292929"/>
                </a:solidFill>
                <a:latin typeface="Roboto Light" panose="02000000000000000000" pitchFamily="2" charset="0"/>
                <a:ea typeface="Roboto Light" panose="02000000000000000000" pitchFamily="2" charset="0"/>
              </a:rPr>
              <a:t>THE PROBLEM</a:t>
            </a:r>
          </a:p>
          <a:p>
            <a:r>
              <a:rPr lang="en-GB" sz="1800" dirty="0">
                <a:solidFill>
                  <a:srgbClr val="292929"/>
                </a:solidFill>
                <a:latin typeface="Roboto Light" panose="02000000000000000000" pitchFamily="2" charset="0"/>
                <a:ea typeface="Roboto Light" panose="02000000000000000000" pitchFamily="2" charset="0"/>
              </a:rPr>
              <a:t>IMPACTS</a:t>
            </a:r>
          </a:p>
          <a:p>
            <a:r>
              <a:rPr lang="en-GB" sz="1800" dirty="0">
                <a:solidFill>
                  <a:srgbClr val="292929"/>
                </a:solidFill>
                <a:latin typeface="Roboto Light" panose="02000000000000000000" pitchFamily="2" charset="0"/>
                <a:ea typeface="Roboto Light" panose="02000000000000000000" pitchFamily="2" charset="0"/>
              </a:rPr>
              <a:t>WHICH EFFECTS</a:t>
            </a:r>
          </a:p>
          <a:p>
            <a:r>
              <a:rPr lang="en-GB" sz="1800" dirty="0">
                <a:solidFill>
                  <a:srgbClr val="292929"/>
                </a:solidFill>
                <a:latin typeface="Roboto Light" panose="02000000000000000000" pitchFamily="2" charset="0"/>
                <a:ea typeface="Roboto Light" panose="02000000000000000000" pitchFamily="2" charset="0"/>
              </a:rPr>
              <a:t>A GOOD STARTING POINT WOULD BE</a:t>
            </a:r>
            <a:endParaRPr lang="en-AU" sz="1800" dirty="0">
              <a:latin typeface="Roboto Light" panose="02000000000000000000" pitchFamily="2" charset="0"/>
              <a:ea typeface="Roboto Light" panose="02000000000000000000" pitchFamily="2" charset="0"/>
            </a:endParaRPr>
          </a:p>
        </p:txBody>
      </p:sp>
      <p:sp>
        <p:nvSpPr>
          <p:cNvPr id="4" name="Content Placeholder 2">
            <a:extLst>
              <a:ext uri="{FF2B5EF4-FFF2-40B4-BE49-F238E27FC236}">
                <a16:creationId xmlns:a16="http://schemas.microsoft.com/office/drawing/2014/main" id="{449268BE-B974-4D00-B22A-D1E987B754E2}"/>
              </a:ext>
            </a:extLst>
          </p:cNvPr>
          <p:cNvSpPr txBox="1">
            <a:spLocks/>
          </p:cNvSpPr>
          <p:nvPr/>
        </p:nvSpPr>
        <p:spPr>
          <a:xfrm>
            <a:off x="838200" y="3240297"/>
            <a:ext cx="8289758" cy="33106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THE PROBLEM</a:t>
            </a:r>
          </a:p>
          <a:p>
            <a:r>
              <a:rPr lang="en-GB" sz="2400" dirty="0">
                <a:solidFill>
                  <a:srgbClr val="292929"/>
                </a:solidFill>
                <a:latin typeface="Roboto Light" panose="02000000000000000000" pitchFamily="2" charset="0"/>
                <a:ea typeface="Roboto Light" panose="02000000000000000000" pitchFamily="2" charset="0"/>
              </a:rPr>
              <a:t>Is that a particular new insurance portfolio currently has </a:t>
            </a:r>
            <a:r>
              <a:rPr lang="en-GB" sz="2400" dirty="0">
                <a:solidFill>
                  <a:srgbClr val="FF0000"/>
                </a:solidFill>
                <a:latin typeface="Roboto Light" panose="02000000000000000000" pitchFamily="2" charset="0"/>
                <a:ea typeface="Roboto Light" panose="02000000000000000000" pitchFamily="2" charset="0"/>
              </a:rPr>
              <a:t>no technical pricing models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IMPACTS</a:t>
            </a:r>
          </a:p>
          <a:p>
            <a:r>
              <a:rPr lang="en-GB" sz="2400" dirty="0">
                <a:solidFill>
                  <a:srgbClr val="292929"/>
                </a:solidFill>
                <a:latin typeface="Roboto Light" panose="02000000000000000000" pitchFamily="2" charset="0"/>
                <a:ea typeface="Roboto Light" panose="02000000000000000000" pitchFamily="2" charset="0"/>
              </a:rPr>
              <a:t>The business’s ability to </a:t>
            </a:r>
            <a:r>
              <a:rPr lang="en-GB" sz="2400" dirty="0">
                <a:solidFill>
                  <a:srgbClr val="FF0000"/>
                </a:solidFill>
                <a:latin typeface="Roboto Light" panose="02000000000000000000" pitchFamily="2" charset="0"/>
                <a:ea typeface="Roboto Light" panose="02000000000000000000" pitchFamily="2" charset="0"/>
              </a:rPr>
              <a:t>make informed decisions on price adjustments</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WHICH POTENTIALLY AFFECTS</a:t>
            </a:r>
          </a:p>
          <a:p>
            <a:r>
              <a:rPr lang="en-GB" sz="2400" dirty="0">
                <a:solidFill>
                  <a:srgbClr val="FF0000"/>
                </a:solidFill>
                <a:latin typeface="Roboto Light" panose="02000000000000000000" pitchFamily="2" charset="0"/>
                <a:ea typeface="Roboto Light" panose="02000000000000000000" pitchFamily="2" charset="0"/>
              </a:rPr>
              <a:t>The sales performance</a:t>
            </a:r>
          </a:p>
          <a:p>
            <a:r>
              <a:rPr lang="en-GB" sz="2400" dirty="0">
                <a:solidFill>
                  <a:srgbClr val="FF0000"/>
                </a:solidFill>
                <a:latin typeface="Roboto Light" panose="02000000000000000000" pitchFamily="2" charset="0"/>
                <a:ea typeface="Roboto Light" panose="02000000000000000000" pitchFamily="2" charset="0"/>
              </a:rPr>
              <a:t>A risk of adverse selection</a:t>
            </a:r>
          </a:p>
          <a:p>
            <a:pPr marL="0" indent="0">
              <a:buFont typeface="Arial" panose="020B0604020202020204" pitchFamily="34" charset="0"/>
              <a:buNone/>
            </a:pPr>
            <a:r>
              <a:rPr lang="en-GB" sz="2400" b="1" u="sng" dirty="0">
                <a:solidFill>
                  <a:srgbClr val="292929"/>
                </a:solidFill>
                <a:latin typeface="Roboto" panose="02000000000000000000" pitchFamily="2" charset="0"/>
                <a:ea typeface="Roboto" panose="02000000000000000000" pitchFamily="2" charset="0"/>
              </a:rPr>
              <a:t>A GOOD STARTING POINT WOULD BE</a:t>
            </a:r>
          </a:p>
          <a:p>
            <a:r>
              <a:rPr lang="en-GB" sz="2400" dirty="0">
                <a:solidFill>
                  <a:srgbClr val="292929"/>
                </a:solidFill>
                <a:latin typeface="Roboto Light" panose="02000000000000000000" pitchFamily="2" charset="0"/>
                <a:ea typeface="Roboto Light" panose="02000000000000000000" pitchFamily="2" charset="0"/>
              </a:rPr>
              <a:t>Assess the claims of a similar existing book</a:t>
            </a:r>
          </a:p>
          <a:p>
            <a:r>
              <a:rPr lang="en-GB" sz="2400" dirty="0">
                <a:solidFill>
                  <a:srgbClr val="FF0000"/>
                </a:solidFill>
                <a:latin typeface="Roboto Light" panose="02000000000000000000" pitchFamily="2" charset="0"/>
                <a:ea typeface="Roboto Light" panose="02000000000000000000" pitchFamily="2" charset="0"/>
              </a:rPr>
              <a:t>Model the expected claims costs</a:t>
            </a:r>
            <a:r>
              <a:rPr lang="en-GB" sz="2400" dirty="0">
                <a:solidFill>
                  <a:srgbClr val="292929"/>
                </a:solidFill>
                <a:latin typeface="Roboto Light" panose="02000000000000000000" pitchFamily="2" charset="0"/>
                <a:ea typeface="Roboto Light" panose="02000000000000000000" pitchFamily="2" charset="0"/>
              </a:rPr>
              <a:t> and add an additional factor loading on top</a:t>
            </a:r>
            <a:endParaRPr lang="en-AU" sz="2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87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A528-D828-4D2E-B70B-5405771E5F97}"/>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Scoping (example)</a:t>
            </a:r>
          </a:p>
        </p:txBody>
      </p:sp>
      <p:pic>
        <p:nvPicPr>
          <p:cNvPr id="4" name="Picture 3" descr="Diagram&#10;&#10;Description automatically generated">
            <a:extLst>
              <a:ext uri="{FF2B5EF4-FFF2-40B4-BE49-F238E27FC236}">
                <a16:creationId xmlns:a16="http://schemas.microsoft.com/office/drawing/2014/main" id="{20BD2349-30C0-46E9-823E-3B9D9A47BEBA}"/>
              </a:ext>
            </a:extLst>
          </p:cNvPr>
          <p:cNvPicPr>
            <a:picLocks noChangeAspect="1"/>
          </p:cNvPicPr>
          <p:nvPr/>
        </p:nvPicPr>
        <p:blipFill>
          <a:blip r:embed="rId3"/>
          <a:stretch>
            <a:fillRect/>
          </a:stretch>
        </p:blipFill>
        <p:spPr>
          <a:xfrm>
            <a:off x="838200" y="4580105"/>
            <a:ext cx="4858232" cy="1912770"/>
          </a:xfrm>
          <a:prstGeom prst="rect">
            <a:avLst/>
          </a:prstGeom>
        </p:spPr>
      </p:pic>
      <p:sp>
        <p:nvSpPr>
          <p:cNvPr id="5" name="Multiplication Sign 4">
            <a:extLst>
              <a:ext uri="{FF2B5EF4-FFF2-40B4-BE49-F238E27FC236}">
                <a16:creationId xmlns:a16="http://schemas.microsoft.com/office/drawing/2014/main" id="{CD48199D-E3A9-417D-BB74-582851C519C9}"/>
              </a:ext>
            </a:extLst>
          </p:cNvPr>
          <p:cNvSpPr/>
          <p:nvPr/>
        </p:nvSpPr>
        <p:spPr>
          <a:xfrm>
            <a:off x="1926775" y="4413667"/>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ication Sign 5">
            <a:extLst>
              <a:ext uri="{FF2B5EF4-FFF2-40B4-BE49-F238E27FC236}">
                <a16:creationId xmlns:a16="http://schemas.microsoft.com/office/drawing/2014/main" id="{BC9A1B54-F7E3-413A-8D37-FD73A8E58FC0}"/>
              </a:ext>
            </a:extLst>
          </p:cNvPr>
          <p:cNvSpPr/>
          <p:nvPr/>
        </p:nvSpPr>
        <p:spPr>
          <a:xfrm>
            <a:off x="2858979" y="4413666"/>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descr="Diagram&#10;&#10;Description automatically generated">
            <a:extLst>
              <a:ext uri="{FF2B5EF4-FFF2-40B4-BE49-F238E27FC236}">
                <a16:creationId xmlns:a16="http://schemas.microsoft.com/office/drawing/2014/main" id="{1735B662-E219-484E-AFCC-BBA419DF8507}"/>
              </a:ext>
            </a:extLst>
          </p:cNvPr>
          <p:cNvPicPr>
            <a:picLocks noChangeAspect="1"/>
          </p:cNvPicPr>
          <p:nvPr/>
        </p:nvPicPr>
        <p:blipFill>
          <a:blip r:embed="rId3"/>
          <a:stretch>
            <a:fillRect/>
          </a:stretch>
        </p:blipFill>
        <p:spPr>
          <a:xfrm>
            <a:off x="838200" y="1926429"/>
            <a:ext cx="4858232" cy="1912770"/>
          </a:xfrm>
          <a:prstGeom prst="rect">
            <a:avLst/>
          </a:prstGeom>
        </p:spPr>
      </p:pic>
      <p:sp>
        <p:nvSpPr>
          <p:cNvPr id="8" name="Multiplication Sign 7">
            <a:extLst>
              <a:ext uri="{FF2B5EF4-FFF2-40B4-BE49-F238E27FC236}">
                <a16:creationId xmlns:a16="http://schemas.microsoft.com/office/drawing/2014/main" id="{A52A7CDE-4D2A-4641-9633-7D18829B65F7}"/>
              </a:ext>
            </a:extLst>
          </p:cNvPr>
          <p:cNvSpPr/>
          <p:nvPr/>
        </p:nvSpPr>
        <p:spPr>
          <a:xfrm>
            <a:off x="4736153" y="1776469"/>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Multiplication Sign 8">
            <a:extLst>
              <a:ext uri="{FF2B5EF4-FFF2-40B4-BE49-F238E27FC236}">
                <a16:creationId xmlns:a16="http://schemas.microsoft.com/office/drawing/2014/main" id="{3ECC9CCE-AAEB-4BF3-AEB4-799427AD8B8C}"/>
              </a:ext>
            </a:extLst>
          </p:cNvPr>
          <p:cNvSpPr/>
          <p:nvPr/>
        </p:nvSpPr>
        <p:spPr>
          <a:xfrm>
            <a:off x="4735905" y="2797022"/>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Multiplication Sign 9">
            <a:extLst>
              <a:ext uri="{FF2B5EF4-FFF2-40B4-BE49-F238E27FC236}">
                <a16:creationId xmlns:a16="http://schemas.microsoft.com/office/drawing/2014/main" id="{555B4FDB-3DBE-4CF5-925F-6A12306EF4C7}"/>
              </a:ext>
            </a:extLst>
          </p:cNvPr>
          <p:cNvSpPr/>
          <p:nvPr/>
        </p:nvSpPr>
        <p:spPr>
          <a:xfrm>
            <a:off x="1910732" y="1744384"/>
            <a:ext cx="752505" cy="1122387"/>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ontent Placeholder 2">
            <a:extLst>
              <a:ext uri="{FF2B5EF4-FFF2-40B4-BE49-F238E27FC236}">
                <a16:creationId xmlns:a16="http://schemas.microsoft.com/office/drawing/2014/main" id="{265AD3D8-F4C4-4463-BEAC-018E638B3603}"/>
              </a:ext>
            </a:extLst>
          </p:cNvPr>
          <p:cNvSpPr>
            <a:spLocks noGrp="1"/>
          </p:cNvSpPr>
          <p:nvPr>
            <p:ph idx="1"/>
          </p:nvPr>
        </p:nvSpPr>
        <p:spPr>
          <a:xfrm>
            <a:off x="6050400" y="2134240"/>
            <a:ext cx="5167779" cy="1325563"/>
          </a:xfrm>
        </p:spPr>
        <p:txBody>
          <a:bodyPr>
            <a:normAutofit/>
          </a:bodyPr>
          <a:lstStyle/>
          <a:p>
            <a:pPr marL="0" indent="0">
              <a:buNone/>
            </a:pPr>
            <a:r>
              <a:rPr lang="en-AU" dirty="0">
                <a:latin typeface="Roboto Light" panose="02000000000000000000" pitchFamily="2" charset="0"/>
                <a:ea typeface="Roboto Light" panose="02000000000000000000" pitchFamily="2" charset="0"/>
              </a:rPr>
              <a:t>Example: An analytics task to determine if health markers correlate to personal wealth</a:t>
            </a:r>
          </a:p>
        </p:txBody>
      </p:sp>
      <p:sp>
        <p:nvSpPr>
          <p:cNvPr id="12" name="Content Placeholder 2">
            <a:extLst>
              <a:ext uri="{FF2B5EF4-FFF2-40B4-BE49-F238E27FC236}">
                <a16:creationId xmlns:a16="http://schemas.microsoft.com/office/drawing/2014/main" id="{C944103D-3FE6-4DBF-B0D6-173FCC730342}"/>
              </a:ext>
            </a:extLst>
          </p:cNvPr>
          <p:cNvSpPr txBox="1">
            <a:spLocks/>
          </p:cNvSpPr>
          <p:nvPr/>
        </p:nvSpPr>
        <p:spPr>
          <a:xfrm>
            <a:off x="6096000" y="4873271"/>
            <a:ext cx="516777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latin typeface="Roboto Light" panose="02000000000000000000" pitchFamily="2" charset="0"/>
                <a:ea typeface="Roboto Light" panose="02000000000000000000" pitchFamily="2" charset="0"/>
              </a:rPr>
              <a:t>Example: A Kaggle project to model housing prices in Boston</a:t>
            </a:r>
          </a:p>
        </p:txBody>
      </p:sp>
    </p:spTree>
    <p:extLst>
      <p:ext uri="{BB962C8B-B14F-4D97-AF65-F5344CB8AC3E}">
        <p14:creationId xmlns:p14="http://schemas.microsoft.com/office/powerpoint/2010/main" val="146326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A8D2-682A-4DC9-8299-9BBD01871705}"/>
              </a:ext>
            </a:extLst>
          </p:cNvPr>
          <p:cNvSpPr>
            <a:spLocks noGrp="1"/>
          </p:cNvSpPr>
          <p:nvPr>
            <p:ph type="title"/>
          </p:nvPr>
        </p:nvSpPr>
        <p:spPr/>
        <p:txBody>
          <a:bodyPr/>
          <a:lstStyle/>
          <a:p>
            <a:r>
              <a:rPr lang="en-AU" b="1" dirty="0">
                <a:latin typeface="Roboto" panose="02000000000000000000" pitchFamily="2" charset="0"/>
                <a:ea typeface="Roboto" panose="02000000000000000000" pitchFamily="2" charset="0"/>
              </a:rPr>
              <a:t>Categorize required modelling</a:t>
            </a:r>
          </a:p>
        </p:txBody>
      </p:sp>
      <p:pic>
        <p:nvPicPr>
          <p:cNvPr id="1028" name="Picture 4">
            <a:extLst>
              <a:ext uri="{FF2B5EF4-FFF2-40B4-BE49-F238E27FC236}">
                <a16:creationId xmlns:a16="http://schemas.microsoft.com/office/drawing/2014/main" id="{0D1BF0F2-ED34-4BB5-A332-53D8D381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0108"/>
            <a:ext cx="10329031" cy="4497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EE1029-9408-44CB-9BB6-A5022A74B820}"/>
              </a:ext>
            </a:extLst>
          </p:cNvPr>
          <p:cNvSpPr txBox="1"/>
          <p:nvPr/>
        </p:nvSpPr>
        <p:spPr>
          <a:xfrm>
            <a:off x="838200" y="6231751"/>
            <a:ext cx="10756900" cy="276999"/>
          </a:xfrm>
          <a:prstGeom prst="rect">
            <a:avLst/>
          </a:prstGeom>
          <a:noFill/>
        </p:spPr>
        <p:txBody>
          <a:bodyPr wrap="square" rtlCol="0">
            <a:spAutoFit/>
          </a:bodyPr>
          <a:lstStyle/>
          <a:p>
            <a:r>
              <a:rPr lang="en-AU" sz="1200" dirty="0">
                <a:latin typeface="Roboto Light" panose="02000000000000000000" pitchFamily="2" charset="0"/>
                <a:ea typeface="Roboto Light" panose="02000000000000000000" pitchFamily="2" charset="0"/>
              </a:rPr>
              <a:t>https://towardsdatascience.com/types-of-machine-learning-algorithms-you-should-know-953a08248861</a:t>
            </a:r>
          </a:p>
        </p:txBody>
      </p:sp>
    </p:spTree>
    <p:extLst>
      <p:ext uri="{BB962C8B-B14F-4D97-AF65-F5344CB8AC3E}">
        <p14:creationId xmlns:p14="http://schemas.microsoft.com/office/powerpoint/2010/main" val="315481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9961</TotalTime>
  <Words>1512</Words>
  <Application>Microsoft Office PowerPoint</Application>
  <PresentationFormat>Widescreen</PresentationFormat>
  <Paragraphs>195</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charter</vt:lpstr>
      <vt:lpstr>Roboto</vt:lpstr>
      <vt:lpstr>Roboto Light</vt:lpstr>
      <vt:lpstr>Office Theme</vt:lpstr>
      <vt:lpstr>Data Scientist’s Cookbook: Problem Formulation &amp; EDA</vt:lpstr>
      <vt:lpstr>A bit about myself…</vt:lpstr>
      <vt:lpstr>Background</vt:lpstr>
      <vt:lpstr>“My” pipeline</vt:lpstr>
      <vt:lpstr>Problem Formulation: Why bother?</vt:lpstr>
      <vt:lpstr>Framework for problem formulation</vt:lpstr>
      <vt:lpstr>The 1-liner statement</vt:lpstr>
      <vt:lpstr>Scoping (example)</vt:lpstr>
      <vt:lpstr>Categorize required modelling</vt:lpstr>
      <vt:lpstr>Define KPIs + deliverables</vt:lpstr>
      <vt:lpstr>Problem formulation summary</vt:lpstr>
      <vt:lpstr>Exploratory Data Analysis</vt:lpstr>
      <vt:lpstr>Framework for EDA</vt:lpstr>
      <vt:lpstr>Example: Travel insurance dataset</vt:lpstr>
      <vt:lpstr>TO THE NOTEBOOK</vt:lpstr>
      <vt:lpstr>EDA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Formulation &amp; EDA</dc:title>
  <dc:creator>A9324</dc:creator>
  <cp:lastModifiedBy>A9324</cp:lastModifiedBy>
  <cp:revision>30</cp:revision>
  <dcterms:created xsi:type="dcterms:W3CDTF">2021-08-01T14:37:18Z</dcterms:created>
  <dcterms:modified xsi:type="dcterms:W3CDTF">2021-08-11T12:29:28Z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044fd7-8254-428e-8b0c-569cd014f14b_Enabled">
    <vt:lpwstr>true</vt:lpwstr>
  </property>
  <property fmtid="{D5CDD505-2E9C-101B-9397-08002B2CF9AE}" pid="3" name="MSIP_Label_3f044fd7-8254-428e-8b0c-569cd014f14b_SetDate">
    <vt:lpwstr>2021-08-08T03:07:47Z</vt:lpwstr>
  </property>
  <property fmtid="{D5CDD505-2E9C-101B-9397-08002B2CF9AE}" pid="4" name="MSIP_Label_3f044fd7-8254-428e-8b0c-569cd014f14b_Method">
    <vt:lpwstr>Privileged</vt:lpwstr>
  </property>
  <property fmtid="{D5CDD505-2E9C-101B-9397-08002B2CF9AE}" pid="5" name="MSIP_Label_3f044fd7-8254-428e-8b0c-569cd014f14b_Name">
    <vt:lpwstr>Unclassified</vt:lpwstr>
  </property>
  <property fmtid="{D5CDD505-2E9C-101B-9397-08002B2CF9AE}" pid="6" name="MSIP_Label_3f044fd7-8254-428e-8b0c-569cd014f14b_SiteId">
    <vt:lpwstr>c6fee078-afdc-4eb1-99e1-a29f1e30d0ff</vt:lpwstr>
  </property>
  <property fmtid="{D5CDD505-2E9C-101B-9397-08002B2CF9AE}" pid="7" name="MSIP_Label_3f044fd7-8254-428e-8b0c-569cd014f14b_ActionId">
    <vt:lpwstr>3f263eb4-ef01-4a0e-8ba3-3435c3739d64</vt:lpwstr>
  </property>
  <property fmtid="{D5CDD505-2E9C-101B-9397-08002B2CF9AE}" pid="8" name="MSIP_Label_3f044fd7-8254-428e-8b0c-569cd014f14b_ContentBits">
    <vt:lpwstr>0</vt:lpwstr>
  </property>
</Properties>
</file>