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3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AAD-A763-4B86-A2B7-07FBDE9BAB7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4A9C-DD77-468F-899D-B535CEE43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3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Other tasks include:</a:t>
            </a:r>
          </a:p>
          <a:p>
            <a:r>
              <a:rPr lang="en-AU" dirty="0"/>
              <a:t>Financial reporting</a:t>
            </a:r>
          </a:p>
          <a:p>
            <a:endParaRPr lang="en-AU" dirty="0"/>
          </a:p>
          <a:p>
            <a:r>
              <a:rPr lang="en-AU" dirty="0"/>
              <a:t>These JD items if you will, seem very data science-</a:t>
            </a:r>
            <a:r>
              <a:rPr lang="en-AU" dirty="0" err="1"/>
              <a:t>ish</a:t>
            </a:r>
            <a:r>
              <a:rPr lang="en-AU" dirty="0"/>
              <a:t>.</a:t>
            </a:r>
          </a:p>
          <a:p>
            <a:r>
              <a:rPr lang="en-AU" dirty="0"/>
              <a:t>More specifically, I have been trying to figure out what proportion of an data scientist = actuary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7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validate includes testing</a:t>
            </a:r>
          </a:p>
          <a:p>
            <a:endParaRPr lang="en-AU" dirty="0"/>
          </a:p>
          <a:p>
            <a:r>
              <a:rPr lang="en-AU" dirty="0"/>
              <a:t>Today, we’re going to talk about the defining and EDA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4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this step isn’t done, most of the time down the road what you are going to find is that low level details will start to drive your high-level decisions.</a:t>
            </a:r>
          </a:p>
          <a:p>
            <a:r>
              <a:rPr lang="en-AU" dirty="0"/>
              <a:t>Personal journey, I used to be very impulsive when a new task/project came my way</a:t>
            </a:r>
          </a:p>
          <a:p>
            <a:r>
              <a:rPr lang="en-AU" dirty="0"/>
              <a:t>Example:</a:t>
            </a:r>
          </a:p>
          <a:p>
            <a:endParaRPr lang="en-AU" dirty="0"/>
          </a:p>
          <a:p>
            <a:r>
              <a:rPr lang="en-AU" dirty="0"/>
              <a:t>I need to price a portfolio</a:t>
            </a:r>
          </a:p>
          <a:p>
            <a:r>
              <a:rPr lang="en-AU" dirty="0"/>
              <a:t>Screw problem formulation</a:t>
            </a:r>
          </a:p>
          <a:p>
            <a:r>
              <a:rPr lang="en-AU" dirty="0"/>
              <a:t>I open </a:t>
            </a:r>
            <a:r>
              <a:rPr lang="en-AU" dirty="0" err="1"/>
              <a:t>vscode</a:t>
            </a:r>
            <a:r>
              <a:rPr lang="en-AU" dirty="0"/>
              <a:t>, I take policy data, I take claims data, I left join</a:t>
            </a:r>
          </a:p>
          <a:p>
            <a:r>
              <a:rPr lang="en-AU" dirty="0"/>
              <a:t>I take my favourite package </a:t>
            </a:r>
            <a:r>
              <a:rPr lang="en-AU" dirty="0" err="1"/>
              <a:t>sklearn</a:t>
            </a:r>
            <a:r>
              <a:rPr lang="en-AU" dirty="0"/>
              <a:t>, and chuck any regressor over it</a:t>
            </a:r>
          </a:p>
          <a:p>
            <a:r>
              <a:rPr lang="en-AU" dirty="0"/>
              <a:t>If I am lucky my RMSE is reasonable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8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be honest, not all data science problems involve a model. But for the purposes of this presentation let’s assume that they do.</a:t>
            </a:r>
          </a:p>
          <a:p>
            <a:r>
              <a:rPr lang="en-AU" dirty="0"/>
              <a:t>Deliverables could be a set of prices, a dashboard, a word doc report of analyses on a certain issue, or a combination of these.</a:t>
            </a:r>
          </a:p>
          <a:p>
            <a:endParaRPr lang="en-AU" dirty="0"/>
          </a:p>
          <a:p>
            <a:r>
              <a:rPr lang="en-AU" dirty="0"/>
              <a:t>(3) May depend on the scale of the project, but it is </a:t>
            </a:r>
          </a:p>
          <a:p>
            <a:endParaRPr lang="en-A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“The problem P. . .”: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Here insert the problem as defined by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has the impact I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negative impacts/pain points of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which affects B. .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parties that are affected. IT could be the business, the customers or a third party.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“…,so a good starting point would be S.”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benefits of solving the problem.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778-DDCE-4D7D-BAB8-4865E7EA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3250-1288-49CF-8021-E586C086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92D3-5BF7-4477-8F53-107130B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A46-D7FC-4657-9598-CA53DF8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BAF9-C172-41AC-97EF-9D8BBB0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B57B-7A06-4388-8337-CCEC4DEA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BEE89-7C10-4487-B4BC-6C7C4F6C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E33C-10AE-46F9-939D-DF0D6671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610F-973E-40FD-A1C0-10FDD323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CCCD-210F-43C1-9759-5B6E188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1B7E-920A-4372-8DF8-A993D071C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B60F-1101-48DF-A36C-A12DE184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2E38-B5CD-487D-A144-BF19E4F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A7B0-6960-44C6-A5C8-EA226A9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B9E0-DE05-4567-94DC-70F78E91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FA1B-CA78-42BF-B669-B4D82786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9788-816A-4FB3-B328-94683DD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2E86-F819-4674-89B5-83B53C91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DA33-3CD9-4FBB-B690-3A9DA264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89FA-41ED-468F-928D-0B52597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20E-3870-4E38-982E-BF68F20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CD5E-8CDC-4033-8090-0EC3DCF5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8FAC-2E96-4FE3-B6ED-DCD2429C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C61E-CE2C-4229-9B08-8E23737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BB75-7027-4479-BFF1-0F2ADAC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7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E62-AF1F-4F0E-9BBD-7DA0800F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A198-A1B4-41EF-BAB2-9030F902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E380-E662-47EB-8891-9295F673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6161-D41D-4B83-8833-6EAD633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7188-97B3-41FB-BE9F-2A6F94E8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1283-5541-482F-BC77-EE423C8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95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0BB2-88B2-4D08-A23B-F0BEA030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7894-7548-4477-88B4-86288B7B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DFA2-1CDE-4518-A3AA-C58DCD46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5DEB-91CD-487D-8221-19FF3DE01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8826-095C-4F70-B8F5-4D7168A7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4588-5A08-43D8-A2B3-B70FB22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A493C-1B76-430A-8B20-BB7C317E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DE40-1C31-4DE7-B77F-59DE285F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BC-8F65-41AB-9448-FFB0C42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40F40-7E21-4F9C-9150-3FE9EB8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9C8E-1D23-4BE4-B0A0-F7995BAE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EC11-9672-4DBF-AA24-D962227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3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69956-5643-4808-93CB-24B735C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20AB-A702-4E8B-BA9C-D66E699F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D4B3-26C9-4FBE-9175-AE19CCA4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B9CA-9604-4867-89F7-8ACD514B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D530-D7B7-4F9C-8637-5D78104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E3A6-2FC3-4797-BA6A-A0764BBF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494C-DB0E-479F-9FA9-BD2D693E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8E2D-EB0C-4FE3-8DCB-8AF5AA68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7C10-4FB8-481A-957F-253CBA9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0915-5A24-4178-80B1-DB2E1FB4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C3E1-9456-4122-8471-C666321E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BADD-D1AD-4E49-819D-A3969802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8C42-C6F1-4305-895F-AE114DE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0BFC-947D-48AB-ABFF-ACD53104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AC4D-C5E4-4909-A357-428D85A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2F327-1472-480C-8ACD-15F1C4E1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13DC-5610-49FD-AE4A-056341B0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B3A6-80AC-463F-AB08-AA2B9E76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2C35-0D28-4825-98D7-B391AF6BD3F5}" type="datetimeFigureOut">
              <a:rPr lang="en-AU" smtClean="0"/>
              <a:t>3/08/2021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1D86-1EBA-4AB5-882F-4F37DC13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DBB8-8C3A-481D-AE0F-6CE9707F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7C03-437A-4AF0-AA05-0B77DC86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Formulation &amp;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E43EE-AF0A-46A3-8224-BC1DFC36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4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34C-1283-4F6B-8B7A-33AE973A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05A8-A544-432B-AD7E-B5164E5F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 on travel insurance with the actuarial team at nib</a:t>
            </a:r>
          </a:p>
          <a:p>
            <a:pPr lvl="1"/>
            <a:r>
              <a:rPr lang="en-AU" dirty="0"/>
              <a:t>Insurance premium modelling</a:t>
            </a:r>
          </a:p>
          <a:p>
            <a:pPr lvl="1"/>
            <a:r>
              <a:rPr lang="en-AU" dirty="0"/>
              <a:t>Reserve modelling</a:t>
            </a:r>
          </a:p>
          <a:p>
            <a:pPr lvl="1"/>
            <a:r>
              <a:rPr lang="en-AU" dirty="0"/>
              <a:t>Sales forecasts</a:t>
            </a:r>
          </a:p>
          <a:p>
            <a:pPr lvl="1"/>
            <a:r>
              <a:rPr lang="en-AU" dirty="0"/>
              <a:t>Other ad-hoc issues</a:t>
            </a:r>
          </a:p>
          <a:p>
            <a:r>
              <a:rPr lang="en-AU" dirty="0"/>
              <a:t>Have been trying to unpack what’s going on in data science for the past 3 years</a:t>
            </a:r>
          </a:p>
          <a:p>
            <a:r>
              <a:rPr lang="en-AU" dirty="0"/>
              <a:t>Insert website here</a:t>
            </a:r>
          </a:p>
        </p:txBody>
      </p:sp>
    </p:spTree>
    <p:extLst>
      <p:ext uri="{BB962C8B-B14F-4D97-AF65-F5344CB8AC3E}">
        <p14:creationId xmlns:p14="http://schemas.microsoft.com/office/powerpoint/2010/main" val="42771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FF93-00DB-4BB9-AE0E-79E6BE07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F14D-D627-4F0A-9FBC-A6DB6588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science pipeline</a:t>
            </a:r>
          </a:p>
          <a:p>
            <a:r>
              <a:rPr lang="en-AU" dirty="0"/>
              <a:t>Collect -&gt; Clean -&gt; </a:t>
            </a:r>
            <a:r>
              <a:rPr lang="en-AU" dirty="0" err="1"/>
              <a:t>Analyze</a:t>
            </a:r>
            <a:r>
              <a:rPr lang="en-AU" dirty="0"/>
              <a:t> -&gt; Model -&gt; Validate -&gt; Present</a:t>
            </a:r>
          </a:p>
          <a:p>
            <a:endParaRPr lang="en-AU" dirty="0"/>
          </a:p>
          <a:p>
            <a:r>
              <a:rPr lang="en-AU" dirty="0"/>
              <a:t>Actuarial Control Cycle</a:t>
            </a:r>
          </a:p>
          <a:p>
            <a:r>
              <a:rPr lang="en-AU" dirty="0"/>
              <a:t>Context -&gt; Hypothesis solution -&gt; Implement -&gt; Monitor</a:t>
            </a:r>
          </a:p>
          <a:p>
            <a:endParaRPr lang="en-AU" dirty="0"/>
          </a:p>
          <a:p>
            <a:r>
              <a:rPr lang="en-AU" dirty="0"/>
              <a:t>Ensemble</a:t>
            </a:r>
          </a:p>
          <a:p>
            <a:r>
              <a:rPr lang="en-AU" dirty="0"/>
              <a:t>Define problem -&gt; </a:t>
            </a:r>
            <a:r>
              <a:rPr lang="en-AU" dirty="0">
                <a:solidFill>
                  <a:srgbClr val="FF0000"/>
                </a:solidFill>
              </a:rPr>
              <a:t>collect -&gt; clean -&gt; EDA -&gt; feature engineer -&gt; model</a:t>
            </a:r>
            <a:r>
              <a:rPr lang="en-AU" dirty="0"/>
              <a:t> -&gt; validate/test -&gt; present -&gt; monitor</a:t>
            </a:r>
          </a:p>
        </p:txBody>
      </p:sp>
    </p:spTree>
    <p:extLst>
      <p:ext uri="{BB962C8B-B14F-4D97-AF65-F5344CB8AC3E}">
        <p14:creationId xmlns:p14="http://schemas.microsoft.com/office/powerpoint/2010/main" val="7604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A18-EB21-4B18-8405-1ECDBF1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4AB5-F3D2-4E99-BA9B-47179D57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Sometimes an incoming ticket/issue is not straightforward</a:t>
            </a:r>
          </a:p>
          <a:p>
            <a:r>
              <a:rPr lang="en-AU" dirty="0"/>
              <a:t>Straightforward/not straightforward is actually a spectrum, not binary</a:t>
            </a:r>
          </a:p>
          <a:p>
            <a:r>
              <a:rPr lang="en-AU" dirty="0"/>
              <a:t>High-level policy should always dictate low level implementation, not the other way around</a:t>
            </a:r>
          </a:p>
          <a:p>
            <a:r>
              <a:rPr lang="en-AU" dirty="0"/>
              <a:t>Converting a business problem into a data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7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A528-D828-4D2E-B70B-5405771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DC88-4231-4AE2-976B-8E171757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1 fixed way to do this, but here is a general framework: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Clearly determining what the deliverable is for this problem. This will determine how far into the red part we actually get 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If modelling required, determine what modelling problem it is, super/</a:t>
            </a:r>
            <a:r>
              <a:rPr lang="en-AU" dirty="0" err="1"/>
              <a:t>unsuper</a:t>
            </a:r>
            <a:r>
              <a:rPr lang="en-AU" dirty="0"/>
              <a:t>/reg/classification/reinforcement/clustering (INSERT CHART LINK)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or review high-level data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of review proposed KPIs to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Decide on your tools/libraries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29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39AA-CFA7-47C4-A1EA-57159D4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9408-7B90-4275-9417-824F7946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Why bother?</a:t>
            </a:r>
          </a:p>
          <a:p>
            <a:pPr lvl="1"/>
            <a:r>
              <a:rPr lang="en-AU" dirty="0"/>
              <a:t>Build intuition for the data</a:t>
            </a:r>
          </a:p>
          <a:p>
            <a:pPr lvl="1"/>
            <a:r>
              <a:rPr lang="en-AU" dirty="0"/>
              <a:t>Inform model selection and feature selection</a:t>
            </a:r>
          </a:p>
          <a:p>
            <a:pPr lvl="1"/>
            <a:r>
              <a:rPr lang="en-AU" dirty="0"/>
              <a:t>Identify patterns and develop hypothesis</a:t>
            </a:r>
          </a:p>
          <a:p>
            <a:pPr lvl="1"/>
            <a:r>
              <a:rPr lang="en-AU" dirty="0"/>
              <a:t>Cover your ass</a:t>
            </a:r>
          </a:p>
          <a:p>
            <a:pPr lvl="1"/>
            <a:r>
              <a:rPr lang="en-AU" dirty="0"/>
              <a:t>Challenge assumptions</a:t>
            </a:r>
          </a:p>
          <a:p>
            <a:pPr lvl="1"/>
            <a:r>
              <a:rPr lang="en-AU" dirty="0"/>
              <a:t>Answer questions you didn’t have (bonus)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4 mental buckets</a:t>
            </a:r>
          </a:p>
          <a:p>
            <a:pPr lvl="2"/>
            <a:r>
              <a:rPr lang="en-AU" dirty="0"/>
              <a:t>Outliers and scaling</a:t>
            </a:r>
          </a:p>
          <a:p>
            <a:pPr lvl="2"/>
            <a:r>
              <a:rPr lang="en-AU" dirty="0"/>
              <a:t>Class imbalance and sus results </a:t>
            </a:r>
          </a:p>
          <a:p>
            <a:pPr lvl="2"/>
            <a:r>
              <a:rPr lang="en-AU" dirty="0"/>
              <a:t>Oh definitely need to include this (combination)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08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CEAA-2848-4F5B-9A9F-0EF6AC6A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44C-0499-49BE-82CD-A85AD0DF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Clustering (optional)</a:t>
            </a:r>
            <a:endParaRPr lang="en-AU" b="0" i="0" dirty="0">
              <a:solidFill>
                <a:srgbClr val="7E7E7E"/>
              </a:solidFill>
              <a:effectLst/>
              <a:latin typeface="Poppins"/>
            </a:endParaRP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.describe()</a:t>
            </a:r>
          </a:p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.</a:t>
            </a:r>
            <a:r>
              <a:rPr lang="en-AU" dirty="0" err="1">
                <a:solidFill>
                  <a:srgbClr val="7E7E7E"/>
                </a:solidFill>
                <a:latin typeface="Poppins"/>
              </a:rPr>
              <a:t>agg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()</a:t>
            </a:r>
          </a:p>
          <a:p>
            <a:pPr marL="514350" indent="-514350" algn="just">
              <a:buAutoNum type="arabicPeriod"/>
            </a:pPr>
            <a:r>
              <a:rPr lang="en-AU" b="0" i="0" dirty="0" err="1">
                <a:solidFill>
                  <a:srgbClr val="7E7E7E"/>
                </a:solidFill>
                <a:effectLst/>
                <a:latin typeface="Poppins"/>
              </a:rPr>
              <a:t>Pd.qcut</a:t>
            </a: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()</a:t>
            </a:r>
          </a:p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Scatter matrix with cluster labels</a:t>
            </a: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It is not necessarily linear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, more iterative</a:t>
            </a: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Pa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ndas profiling</a:t>
            </a:r>
            <a:endParaRPr lang="en-AU" b="0" i="0" dirty="0">
              <a:solidFill>
                <a:srgbClr val="7E7E7E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584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624</Words>
  <Application>Microsoft Office PowerPoint</Application>
  <PresentationFormat>Widescreen</PresentationFormat>
  <Paragraphs>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Poppins</vt:lpstr>
      <vt:lpstr>Office Theme</vt:lpstr>
      <vt:lpstr>Problem Formulation &amp; EDA</vt:lpstr>
      <vt:lpstr>A bit about myself</vt:lpstr>
      <vt:lpstr>Background</vt:lpstr>
      <vt:lpstr>Why bother?</vt:lpstr>
      <vt:lpstr>Defining the problem</vt:lpstr>
      <vt:lpstr>Exploratory Data Analysis</vt:lpstr>
      <vt:lpstr>EDA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&amp; EDA</dc:title>
  <dc:creator>A9324</dc:creator>
  <cp:lastModifiedBy>A9324</cp:lastModifiedBy>
  <cp:revision>6</cp:revision>
  <dcterms:created xsi:type="dcterms:W3CDTF">2021-08-01T14:37:18Z</dcterms:created>
  <dcterms:modified xsi:type="dcterms:W3CDTF">2021-08-03T15:32:00Z</dcterms:modified>
</cp:coreProperties>
</file>