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478938A-575E-4CFC-AE7F-86888895B1AC}">
  <a:tblStyle styleId="{F478938A-575E-4CFC-AE7F-86888895B1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9dd05d0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19dd05d0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19dd05d0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19dd05d0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19dd05d0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19dd05d0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19dd05d04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19dd05d04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19dd05d04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19dd05d04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19dd05d04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19dd05d04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19dd05d04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19dd05d0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19dd05d04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19dd05d04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19dd05d04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19dd05d04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1880ae7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1880ae7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6188c8e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6188c8e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19dd05d0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19dd05d0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19dd05d0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19dd05d0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19dd05d0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19dd05d0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9dd05d0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19dd05d0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19dd05d0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19dd05d0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19dd05d0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19dd05d0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19dd05d0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19dd05d0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19dd05d0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19dd05d0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19dd05d0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19dd05d0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Predicting Life Satisfaction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435325" y="3924925"/>
            <a:ext cx="2403900" cy="1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March 19,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Matthew Fultz (20639612)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Jack Swiatoschik (</a:t>
            </a:r>
            <a:r>
              <a:rPr lang="en-GB"/>
              <a:t>20607842)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/>
          <p:nvPr/>
        </p:nvSpPr>
        <p:spPr>
          <a:xfrm rot="-5400000">
            <a:off x="7455450" y="1715625"/>
            <a:ext cx="1621800" cy="1755000"/>
          </a:xfrm>
          <a:prstGeom prst="snip2SameRect">
            <a:avLst>
              <a:gd fmla="val 12188" name="adj1"/>
              <a:gd fmla="val 0" name="adj2"/>
            </a:avLst>
          </a:prstGeom>
          <a:solidFill>
            <a:srgbClr val="0145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Month of Survey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7534625" y="1897875"/>
            <a:ext cx="1604700" cy="23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Respondents report being more</a:t>
            </a: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 satisfied when surveyed between August and October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5" name="Google Shape;195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200" y="1368000"/>
            <a:ext cx="5720400" cy="33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/>
          <p:nvPr/>
        </p:nvSpPr>
        <p:spPr>
          <a:xfrm rot="5400000">
            <a:off x="-93425" y="1894450"/>
            <a:ext cx="1795200" cy="1608300"/>
          </a:xfrm>
          <a:prstGeom prst="snip2SameRect">
            <a:avLst>
              <a:gd fmla="val 12188" name="adj1"/>
              <a:gd fmla="val 0" name="adj2"/>
            </a:avLst>
          </a:prstGeom>
          <a:solidFill>
            <a:srgbClr val="0145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Location in Europe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76275" y="1877200"/>
            <a:ext cx="15429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Respondents from Northern Europe are most satisfied. Those from the South and East are   least satisfied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400" y="1368000"/>
            <a:ext cx="5720400" cy="33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Modelling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Candidate Models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1297500" y="1262750"/>
            <a:ext cx="7038900" cy="34233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Lasso Regression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Pro: Performs automatic feature selection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Con: Doesn’t account for interactions between predictors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Pro: Utilizes less dominant features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Con: Low interpretability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Gradient Boosted Machine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Pro: Accounts for interactions between predictors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Con: Prone to overfitting, low interpretability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Lasso Regression </a:t>
            </a:r>
            <a:r>
              <a:rPr lang="en-GB"/>
              <a:t>- Tuning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Alpha = 1 (Lasso)</a:t>
            </a:r>
            <a:endParaRPr sz="1400"/>
          </a:p>
        </p:txBody>
      </p:sp>
      <p:pic>
        <p:nvPicPr>
          <p:cNvPr id="220" name="Google Shape;220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200" y="1789200"/>
            <a:ext cx="5720400" cy="339577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/>
          <p:nvPr/>
        </p:nvSpPr>
        <p:spPr>
          <a:xfrm rot="10800000">
            <a:off x="1595100" y="1472875"/>
            <a:ext cx="7548900" cy="309900"/>
          </a:xfrm>
          <a:prstGeom prst="homePlate">
            <a:avLst>
              <a:gd fmla="val 50000" name="adj"/>
            </a:avLst>
          </a:prstGeom>
          <a:solidFill>
            <a:srgbClr val="0145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1713000" y="1472575"/>
            <a:ext cx="65865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5900" lvl="0" marL="316800" rtl="0" algn="l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-"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AUC is maximised at ln(Lambda) = 5.8894 (i.e. Lambda = 0.00278)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/>
          <p:nvPr/>
        </p:nvSpPr>
        <p:spPr>
          <a:xfrm rot="10800000">
            <a:off x="1595100" y="4490000"/>
            <a:ext cx="7548900" cy="523800"/>
          </a:xfrm>
          <a:prstGeom prst="homePlate">
            <a:avLst>
              <a:gd fmla="val 50000" name="adj"/>
            </a:avLst>
          </a:prstGeom>
          <a:solidFill>
            <a:srgbClr val="0145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 - Tuning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# Trees = 1000, Node Size = 20</a:t>
            </a:r>
            <a:endParaRPr sz="1400"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1816750" y="4516550"/>
            <a:ext cx="65865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5900" lvl="0" marL="316800" rtl="0" algn="l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-"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Number of trees was set at 1000 (this should be sufficient)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185900" lvl="0" marL="316800" rtl="0" algn="l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-"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The best results (using the cross validated AUC) were obtained using # Predictors = 50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" name="Google Shape;230;p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200" y="1257000"/>
            <a:ext cx="5720400" cy="339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/>
          <p:nvPr/>
        </p:nvSpPr>
        <p:spPr>
          <a:xfrm rot="10800000">
            <a:off x="1595100" y="1365800"/>
            <a:ext cx="7548900" cy="523800"/>
          </a:xfrm>
          <a:prstGeom prst="homePlate">
            <a:avLst>
              <a:gd fmla="val 50000" name="adj"/>
            </a:avLst>
          </a:prstGeom>
          <a:solidFill>
            <a:srgbClr val="0145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GBM - Tuning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Shrinkage = 0.005, # Trees = 1125</a:t>
            </a:r>
            <a:endParaRPr sz="1400"/>
          </a:p>
        </p:txBody>
      </p:sp>
      <p:pic>
        <p:nvPicPr>
          <p:cNvPr id="237" name="Google Shape;237;p2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650" y="1790750"/>
            <a:ext cx="5721099" cy="339277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1787650" y="1392350"/>
            <a:ext cx="65865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5900" lvl="0" marL="316800" rtl="0" algn="l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-"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Number of trees calculated using early stopping (when OOB Error Improvement is 0 or less).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185900" lvl="0" marL="316800" rtl="0" algn="l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-"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Noticeably better AUC for tree depth 5 and above. We take 5 to be “optimal”.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Stacking</a:t>
            </a:r>
            <a:endParaRPr/>
          </a:p>
        </p:txBody>
      </p:sp>
      <p:sp>
        <p:nvSpPr>
          <p:cNvPr id="244" name="Google Shape;244;p29"/>
          <p:cNvSpPr txBox="1"/>
          <p:nvPr>
            <p:ph idx="4294967295" type="body"/>
          </p:nvPr>
        </p:nvSpPr>
        <p:spPr>
          <a:xfrm>
            <a:off x="1297500" y="1397725"/>
            <a:ext cx="7038900" cy="3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Idea: Weight logits of predicted probabilities from the 3 models.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Perform cross validation, testing all 3 models on each fold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Solve for the weights that maximize the average AUC, where: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The three weights sum to 1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Each individual weight is between 0 and 1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Optimal weights: Lasso - 0.27, RF - 0.36, GBM - 0.37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Performance</a:t>
            </a:r>
            <a:endParaRPr/>
          </a:p>
        </p:txBody>
      </p:sp>
      <p:graphicFrame>
        <p:nvGraphicFramePr>
          <p:cNvPr id="250" name="Google Shape;250;p30"/>
          <p:cNvGraphicFramePr/>
          <p:nvPr/>
        </p:nvGraphicFramePr>
        <p:xfrm>
          <a:off x="1714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{F478938A-575E-4CFC-AE7F-86888895B1AC}</a:tableStyleId>
              </a:tblPr>
              <a:tblGrid>
                <a:gridCol w="1622750"/>
                <a:gridCol w="1482525"/>
                <a:gridCol w="1594700"/>
                <a:gridCol w="1557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Model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82C7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5-Fold CV (x3)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82C7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Private Score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82C7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Public Score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82C7A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Lasso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0.89116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0.88718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0.87880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Random Forest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0.89094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0.88433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0.87755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GBM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0.89319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0.88826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0.87838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Stacking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0.89420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0.88899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0.88061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1" name="Google Shape;251;p30"/>
          <p:cNvSpPr/>
          <p:nvPr/>
        </p:nvSpPr>
        <p:spPr>
          <a:xfrm>
            <a:off x="1252800" y="3571200"/>
            <a:ext cx="406800" cy="406800"/>
          </a:xfrm>
          <a:prstGeom prst="ellipse">
            <a:avLst/>
          </a:prstGeom>
          <a:solidFill>
            <a:srgbClr val="EECE1A"/>
          </a:solidFill>
          <a:ln>
            <a:noFill/>
          </a:ln>
        </p:spPr>
        <p:txBody>
          <a:bodyPr anchorCtr="0" anchor="ctr" bIns="18000" lIns="54000" spcFirstLastPara="1" rIns="54000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1</a:t>
            </a:r>
            <a:r>
              <a:rPr lang="en-GB" sz="800">
                <a:solidFill>
                  <a:schemeClr val="lt1"/>
                </a:solidFill>
              </a:rPr>
              <a:t>st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52" name="Google Shape;252;p30"/>
          <p:cNvSpPr/>
          <p:nvPr/>
        </p:nvSpPr>
        <p:spPr>
          <a:xfrm>
            <a:off x="1252800" y="3142800"/>
            <a:ext cx="406800" cy="4068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18000" lIns="54000" spcFirstLastPara="1" rIns="54000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2</a:t>
            </a:r>
            <a:r>
              <a:rPr lang="en-GB" sz="700">
                <a:solidFill>
                  <a:schemeClr val="lt1"/>
                </a:solidFill>
              </a:rPr>
              <a:t>nd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253" name="Google Shape;253;p30"/>
          <p:cNvSpPr/>
          <p:nvPr/>
        </p:nvSpPr>
        <p:spPr>
          <a:xfrm>
            <a:off x="1252800" y="2368350"/>
            <a:ext cx="406800" cy="406800"/>
          </a:xfrm>
          <a:prstGeom prst="ellipse">
            <a:avLst/>
          </a:prstGeom>
          <a:solidFill>
            <a:srgbClr val="CD7F32"/>
          </a:solidFill>
          <a:ln>
            <a:noFill/>
          </a:ln>
        </p:spPr>
        <p:txBody>
          <a:bodyPr anchorCtr="0" anchor="ctr" bIns="18000" lIns="54000" spcFirstLastPara="1" rIns="54000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3</a:t>
            </a:r>
            <a:r>
              <a:rPr lang="en-GB" sz="700">
                <a:solidFill>
                  <a:schemeClr val="lt1"/>
                </a:solidFill>
              </a:rPr>
              <a:t>rd</a:t>
            </a:r>
            <a:endParaRPr sz="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Most Important Features</a:t>
            </a:r>
            <a:endParaRPr/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1297500" y="1397725"/>
            <a:ext cx="7038900" cy="3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V98:  Happiness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V224:  Satisfaction with present state of economy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V101:  Feeling about household income	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V79:  Felt depressed in the past week	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V74: Enjoyed life in the past week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V99: Subjective general health	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V180:  Believes most people can be trusted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Characteristics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189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Binary </a:t>
            </a: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response </a:t>
            </a: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 (either satisfied or not satisfied)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Both </a:t>
            </a: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 and numerical features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Many predictors - some of which are collinear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Most Important Features</a:t>
            </a:r>
            <a:endParaRPr/>
          </a:p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1297500" y="1397725"/>
            <a:ext cx="7038900" cy="3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Measures of happiness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Respondent’s worries about health and money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What’s happened recently in the respondent’s life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Pre-Processing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/>
          <p:nvPr/>
        </p:nvSpPr>
        <p:spPr>
          <a:xfrm rot="-5400000">
            <a:off x="7606125" y="1645375"/>
            <a:ext cx="1401000" cy="1674900"/>
          </a:xfrm>
          <a:prstGeom prst="snip2SameRect">
            <a:avLst>
              <a:gd fmla="val 10892" name="adj1"/>
              <a:gd fmla="val 0" name="adj2"/>
            </a:avLst>
          </a:prstGeom>
          <a:solidFill>
            <a:srgbClr val="0145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7593900" y="1887475"/>
            <a:ext cx="15501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Convert special values to their actual meaning (N/A, Refusal, Don’t Know, etc.)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54" name="Google Shape;154;p16"/>
          <p:cNvGraphicFramePr/>
          <p:nvPr/>
        </p:nvGraphicFramePr>
        <p:xfrm>
          <a:off x="2119625" y="162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{F478938A-575E-4CFC-AE7F-86888895B1AC}</a:tableStyleId>
              </a:tblPr>
              <a:tblGrid>
                <a:gridCol w="877175"/>
                <a:gridCol w="1762100"/>
                <a:gridCol w="1732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Special Value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solidFill>
                      <a:srgbClr val="82C7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Partner’s Highest Level of Education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82C7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Mother’s Highest Level of Education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82C7A5"/>
                    </a:solidFill>
                  </a:tcPr>
                </a:tc>
              </a:tr>
              <a:tr h="41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a.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Not Applicable 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Refusal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b.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Refusal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Don’t know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c.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Don’t know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 Answer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d.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 Answer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 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Convert Numeric Variables to Factors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When appropriate (religion, ancestry, etc.)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Select ‘Not Applicable’ as missing value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We chose value -999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Impute other special values using the variable’s median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Design Features with D</a:t>
            </a: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omain</a:t>
            </a: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 Knowledge: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Ex: </a:t>
            </a: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Interview Day of Week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Ex: Number of Children in house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One hot encoding for character values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/>
          <p:nvPr/>
        </p:nvSpPr>
        <p:spPr>
          <a:xfrm rot="-5400000">
            <a:off x="7487000" y="1747125"/>
            <a:ext cx="1621800" cy="1692000"/>
          </a:xfrm>
          <a:prstGeom prst="snip2SameRect">
            <a:avLst>
              <a:gd fmla="val 12188" name="adj1"/>
              <a:gd fmla="val 0" name="adj2"/>
            </a:avLst>
          </a:prstGeom>
          <a:solidFill>
            <a:srgbClr val="0145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 of Week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7620175" y="1900850"/>
            <a:ext cx="1524000" cy="1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People</a:t>
            </a: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 report being more satisfied when surveyed on weekdays versus weekends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25" y="1367450"/>
            <a:ext cx="5720400" cy="33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 rot="5400000">
            <a:off x="-34700" y="1835650"/>
            <a:ext cx="1434600" cy="1365300"/>
          </a:xfrm>
          <a:prstGeom prst="snip2SameRect">
            <a:avLst>
              <a:gd fmla="val 12188" name="adj1"/>
              <a:gd fmla="val 0" name="adj2"/>
            </a:avLst>
          </a:prstGeom>
          <a:solidFill>
            <a:srgbClr val="0145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Level of Happiness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35325" y="1918100"/>
            <a:ext cx="1384500" cy="17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Happiness is strongly correlated to overall life satisfaction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7" name="Google Shape;187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650" y="1368000"/>
            <a:ext cx="5720400" cy="33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