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A141E2-61F7-4A21-B44E-CBD0D668A7D2}">
  <a:tblStyle styleId="{33A141E2-61F7-4A21-B44E-CBD0D668A7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9dd05d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9dd05d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19dd05d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19dd05d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19dd05d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19dd05d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9dd05d04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19dd05d04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19dd05d0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19dd05d0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9dd05d04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19dd05d04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9dd05d0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9dd05d0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19dd05d04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19dd05d04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19dd05d04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19dd05d04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1880ae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1880ae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6188c8e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6188c8e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19dd05d0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19dd05d0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19dd05d0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19dd05d0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9dd05d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9dd05d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9dd05d0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9dd05d0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9dd05d0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9dd05d0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9dd05d0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9dd05d0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9dd05d0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9dd05d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19dd05d0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19dd05d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9dd05d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9dd05d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Life Satisfaction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435325" y="3924925"/>
            <a:ext cx="24039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March 19,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Matthew Fultz (20639612)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Jack Swiatoschik (</a:t>
            </a:r>
            <a:r>
              <a:rPr lang="en-GB"/>
              <a:t>20607842)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 rot="-5400000">
            <a:off x="7455450" y="1715625"/>
            <a:ext cx="1621800" cy="1755000"/>
          </a:xfrm>
          <a:prstGeom prst="snip2SameRect">
            <a:avLst>
              <a:gd fmla="val 12188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 of Survey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534625" y="1897875"/>
            <a:ext cx="1604700" cy="23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Respondents report being more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satisfied when surveyed between August and October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00" y="1368000"/>
            <a:ext cx="572040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/>
          <p:nvPr/>
        </p:nvSpPr>
        <p:spPr>
          <a:xfrm rot="5400000">
            <a:off x="-93425" y="1894450"/>
            <a:ext cx="1795200" cy="1608300"/>
          </a:xfrm>
          <a:prstGeom prst="snip2SameRect">
            <a:avLst>
              <a:gd fmla="val 12188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 in Europe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76275" y="1877200"/>
            <a:ext cx="15429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Respondents from Northern Europe are most satisfied. Those from the South and East are   least satisfied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00" y="1368000"/>
            <a:ext cx="572040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Candidate Models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262750"/>
            <a:ext cx="7038900" cy="34233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Lasso Regression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Tune Lambda using cross validation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Set # Trees = 1000 and Node Size = 20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Tune # Predictors using cross validation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Gradient Boosted Machine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Set Shrinkage = 0.005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Use early stopping instead setting # Trees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Tune Tree Depth using cross validation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GB" sz="1400">
                <a:latin typeface="Montserrat"/>
                <a:ea typeface="Montserrat"/>
                <a:cs typeface="Montserrat"/>
                <a:sym typeface="Montserrat"/>
              </a:rPr>
              <a:t>Remove variables with no relative influence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Lasso Regression </a:t>
            </a:r>
            <a:r>
              <a:rPr lang="en-GB"/>
              <a:t>-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Alpha = 1 (Lasso)</a:t>
            </a:r>
            <a:endParaRPr sz="1400"/>
          </a:p>
        </p:txBody>
      </p:sp>
      <p:pic>
        <p:nvPicPr>
          <p:cNvPr id="220" name="Google Shape;220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00" y="1789200"/>
            <a:ext cx="5720400" cy="339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 rot="10800000">
            <a:off x="1595100" y="1472875"/>
            <a:ext cx="7548900" cy="309900"/>
          </a:xfrm>
          <a:prstGeom prst="homePlate">
            <a:avLst>
              <a:gd fmla="val 50000" name="adj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713000" y="1472575"/>
            <a:ext cx="65865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AUC is maximised at ln(Lambda) = 5.8894 (i.e. Lambda = 0.00278)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 rot="10800000">
            <a:off x="1595100" y="4490000"/>
            <a:ext cx="7548900" cy="523800"/>
          </a:xfrm>
          <a:prstGeom prst="homePlate">
            <a:avLst>
              <a:gd fmla="val 50000" name="adj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 -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# Trees = 1000, Node Size = 20</a:t>
            </a:r>
            <a:endParaRPr sz="1400"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816750" y="4516550"/>
            <a:ext cx="6586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Number of trees was set at 1000 (this should be sufficient)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The best results (using the cross validated AUC) were obtained using # Predictors = 50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200" y="1257000"/>
            <a:ext cx="5720400" cy="33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 rot="10800000">
            <a:off x="1595100" y="1365800"/>
            <a:ext cx="7548900" cy="523800"/>
          </a:xfrm>
          <a:prstGeom prst="homePlate">
            <a:avLst>
              <a:gd fmla="val 50000" name="adj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GBM - Tuning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Shrinkage = 0.005, # Trees = 1125</a:t>
            </a:r>
            <a:endParaRPr sz="1400"/>
          </a:p>
        </p:txBody>
      </p:sp>
      <p:pic>
        <p:nvPicPr>
          <p:cNvPr id="237" name="Google Shape;237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650" y="1790750"/>
            <a:ext cx="5721099" cy="339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816750" y="1392350"/>
            <a:ext cx="6586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Number of trees calculated using early stopping (when OOB Error improvement is 0 or less).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185900" lvl="0" marL="3168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-"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Noticeably better AUC for tree depth 5 and above. We take 5 to be “optimal”.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Stacking</a:t>
            </a:r>
            <a:endParaRPr/>
          </a:p>
        </p:txBody>
      </p:sp>
      <p:sp>
        <p:nvSpPr>
          <p:cNvPr id="244" name="Google Shape;244;p29"/>
          <p:cNvSpPr txBox="1"/>
          <p:nvPr>
            <p:ph idx="4294967295" type="body"/>
          </p:nvPr>
        </p:nvSpPr>
        <p:spPr>
          <a:xfrm>
            <a:off x="1297500" y="1397725"/>
            <a:ext cx="70389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Idea: Weight predictions from the 3 tuned models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Perform cross validation, testing all 3 models on each fold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Solve for the weights that maximize the average AUC, under the constraints that...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The three weights sum to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Each individual weight is between 0 and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</a:t>
            </a:r>
            <a:endParaRPr/>
          </a:p>
        </p:txBody>
      </p:sp>
      <p:graphicFrame>
        <p:nvGraphicFramePr>
          <p:cNvPr id="250" name="Google Shape;250;p3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{33A141E2-61F7-4A21-B44E-CBD0D668A7D2}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5-Fold CV (x3)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Private Score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Public Score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Regression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0.88718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0.87880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GBM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Stacking</a:t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Important Features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297500" y="1397725"/>
            <a:ext cx="70389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V98:  Happiness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V224:  Satisfaction with present state of economy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V101:  Feeling about household income	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V79:  Felt depressed in the past week	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V74: Enjoyed life in the past week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V99: Subjective general health	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V180:  Believes most people can be trusted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Characteristics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18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Binary 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response 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(either satisfied or not satisfied)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Both 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and numerical features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Many predictors - some of which are collinear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Important Features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1297500" y="1397725"/>
            <a:ext cx="7038900" cy="3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Measures of happiness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Respondent’s worries about health and money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What’s happened recently in the respondent’s life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 rot="-5400000">
            <a:off x="7583775" y="1667850"/>
            <a:ext cx="1445700" cy="1674900"/>
          </a:xfrm>
          <a:prstGeom prst="snip2SameRect">
            <a:avLst>
              <a:gd fmla="val 10892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7593825" y="1922625"/>
            <a:ext cx="1550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Convert special values to their actual meaning (N/A, Refusal, Don’t Know, etc.)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2119625" y="162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{33A141E2-61F7-4A21-B44E-CBD0D668A7D2}</a:tableStyleId>
              </a:tblPr>
              <a:tblGrid>
                <a:gridCol w="877175"/>
                <a:gridCol w="1762100"/>
                <a:gridCol w="1732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Special Value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Partner’s Highest Level of Education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Mother’s Highest Level of Education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82C7A5"/>
                    </a:solidFill>
                  </a:tcPr>
                </a:tc>
              </a:tr>
              <a:tr h="41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Not Applicable 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Refusal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Refusal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Don’t know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Don’t know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Answer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d.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Answer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Convert Numeric Variables to Factors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When appropriate (religion, ancestry, etc.)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Select ‘Not Applicable’ as missing value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We chose value -999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Impute other special values using the variable’s median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Design Features with D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omain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Knowledge: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Ex: 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Interview Day of Week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Ex: Number of Children in house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One hot encoding for character values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 rot="-5400000">
            <a:off x="7487000" y="1747125"/>
            <a:ext cx="1621800" cy="1692000"/>
          </a:xfrm>
          <a:prstGeom prst="snip2SameRect">
            <a:avLst>
              <a:gd fmla="val 12188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of Week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7620175" y="1900850"/>
            <a:ext cx="15240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People</a:t>
            </a: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 report being more satisfied when surveyed on weekdays versus weekends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367450"/>
            <a:ext cx="572040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 rot="5400000">
            <a:off x="-34700" y="1835650"/>
            <a:ext cx="1434600" cy="1365300"/>
          </a:xfrm>
          <a:prstGeom prst="snip2SameRect">
            <a:avLst>
              <a:gd fmla="val 12188" name="adj1"/>
              <a:gd fmla="val 0" name="adj2"/>
            </a:avLst>
          </a:prstGeom>
          <a:solidFill>
            <a:srgbClr val="0145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of Happiness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35325" y="1918100"/>
            <a:ext cx="1384500" cy="17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Happiness is strongly correlated to overall life satisfaction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650" y="1368000"/>
            <a:ext cx="5720400" cy="33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