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1"/>
  </p:notesMasterIdLst>
  <p:handoutMasterIdLst>
    <p:handoutMasterId r:id="rId52"/>
  </p:handoutMasterIdLst>
  <p:sldIdLst>
    <p:sldId id="270" r:id="rId5"/>
    <p:sldId id="256" r:id="rId6"/>
    <p:sldId id="314" r:id="rId7"/>
    <p:sldId id="258" r:id="rId8"/>
    <p:sldId id="276" r:id="rId9"/>
    <p:sldId id="273" r:id="rId10"/>
    <p:sldId id="275" r:id="rId11"/>
    <p:sldId id="280" r:id="rId12"/>
    <p:sldId id="277" r:id="rId13"/>
    <p:sldId id="259" r:id="rId14"/>
    <p:sldId id="271" r:id="rId15"/>
    <p:sldId id="261" r:id="rId16"/>
    <p:sldId id="272" r:id="rId17"/>
    <p:sldId id="260" r:id="rId18"/>
    <p:sldId id="281" r:id="rId19"/>
    <p:sldId id="282" r:id="rId20"/>
    <p:sldId id="284" r:id="rId21"/>
    <p:sldId id="262" r:id="rId22"/>
    <p:sldId id="285" r:id="rId23"/>
    <p:sldId id="286" r:id="rId24"/>
    <p:sldId id="263" r:id="rId25"/>
    <p:sldId id="288" r:id="rId26"/>
    <p:sldId id="289" r:id="rId27"/>
    <p:sldId id="291" r:id="rId28"/>
    <p:sldId id="292" r:id="rId29"/>
    <p:sldId id="293" r:id="rId30"/>
    <p:sldId id="294" r:id="rId31"/>
    <p:sldId id="295" r:id="rId32"/>
    <p:sldId id="311" r:id="rId33"/>
    <p:sldId id="296" r:id="rId34"/>
    <p:sldId id="297" r:id="rId35"/>
    <p:sldId id="298" r:id="rId36"/>
    <p:sldId id="299" r:id="rId37"/>
    <p:sldId id="300" r:id="rId38"/>
    <p:sldId id="304" r:id="rId39"/>
    <p:sldId id="305" r:id="rId40"/>
    <p:sldId id="303" r:id="rId41"/>
    <p:sldId id="306" r:id="rId42"/>
    <p:sldId id="309" r:id="rId43"/>
    <p:sldId id="308" r:id="rId44"/>
    <p:sldId id="313" r:id="rId45"/>
    <p:sldId id="315" r:id="rId46"/>
    <p:sldId id="316" r:id="rId47"/>
    <p:sldId id="279" r:id="rId48"/>
    <p:sldId id="268" r:id="rId49"/>
    <p:sldId id="31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33B30-DBA9-6B1A-5B62-2674E32ACC47}" v="4" dt="2019-12-04T01:01:53.189"/>
  </p1510:revLst>
</p1510:revInfo>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9283" autoAdjust="0"/>
  </p:normalViewPr>
  <p:slideViewPr>
    <p:cSldViewPr snapToGrid="0">
      <p:cViewPr varScale="1">
        <p:scale>
          <a:sx n="69" d="100"/>
          <a:sy n="69" d="100"/>
        </p:scale>
        <p:origin x="-654"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289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9/23/2020</a:t>
            </a:fld>
            <a:endParaRPr lang="en-US"/>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a:p>
        </p:txBody>
      </p:sp>
    </p:spTree>
    <p:extLst>
      <p:ext uri="{BB962C8B-B14F-4D97-AF65-F5344CB8AC3E}">
        <p14:creationId xmlns=""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9/23/2020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a:p>
        </p:txBody>
      </p:sp>
    </p:spTree>
    <p:extLst>
      <p:ext uri="{BB962C8B-B14F-4D97-AF65-F5344CB8AC3E}">
        <p14:creationId xmlns=""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dirty="0"/>
              <a:t>Click to edit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Tree>
    <p:extLst>
      <p:ext uri="{BB962C8B-B14F-4D97-AF65-F5344CB8AC3E}">
        <p14:creationId xmlns="" xmlns:p14="http://schemas.microsoft.com/office/powerpoint/2010/main" val="133403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Rounded Corners 24">
            <a:extLst>
              <a:ext uri="{FF2B5EF4-FFF2-40B4-BE49-F238E27FC236}">
                <a16:creationId xmlns=""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lvl1pPr>
              <a:defRPr sz="4000">
                <a:latin typeface="Calibri Light (Body)"/>
              </a:defRPr>
            </a:lvl1pPr>
          </a:lstStyle>
          <a:p>
            <a:r>
              <a:rPr lang="en-US" noProof="0" dirty="0"/>
              <a:t>Click to edit page title</a:t>
            </a:r>
          </a:p>
        </p:txBody>
      </p:sp>
      <p:sp>
        <p:nvSpPr>
          <p:cNvPr id="17" name="Text Placeholder 2">
            <a:extLst>
              <a:ext uri="{FF2B5EF4-FFF2-40B4-BE49-F238E27FC236}">
                <a16:creationId xmlns="" xmlns:a16="http://schemas.microsoft.com/office/drawing/2014/main" id="{213AB95C-7DD4-4796-80E4-1B7466A2A037}"/>
              </a:ext>
            </a:extLst>
          </p:cNvPr>
          <p:cNvSpPr>
            <a:spLocks noGrp="1"/>
          </p:cNvSpPr>
          <p:nvPr>
            <p:ph idx="1"/>
          </p:nvPr>
        </p:nvSpPr>
        <p:spPr>
          <a:xfrm>
            <a:off x="432000" y="1512000"/>
            <a:ext cx="11328000" cy="4679250"/>
          </a:xfrm>
          <a:prstGeom prst="rect">
            <a:avLst/>
          </a:prstGeom>
        </p:spPr>
        <p:txBody>
          <a:bodyPr vert="horz" lIns="0" tIns="0" rIns="0" bIns="0" rtlCol="0">
            <a:noAutofit/>
          </a:bodyPr>
          <a:lstStyle>
            <a:lvl1pPr>
              <a:defRPr sz="2400">
                <a:latin typeface="Arial" pitchFamily="34" charset="0"/>
                <a:cs typeface="Arial" pitchFamily="34" charset="0"/>
              </a:defRPr>
            </a:lvl1pPr>
            <a:lvl2pPr>
              <a:defRPr sz="2400">
                <a:latin typeface="Arial" pitchFamily="34" charset="0"/>
                <a:cs typeface="Arial" pitchFamily="34" charset="0"/>
              </a:defRPr>
            </a:lvl2pPr>
            <a:lvl3pPr>
              <a:defRPr sz="2400">
                <a:latin typeface="Arial" pitchFamily="34" charset="0"/>
                <a:cs typeface="Arial" pitchFamily="34" charset="0"/>
              </a:defRPr>
            </a:lvl3pPr>
            <a:lvl4pPr>
              <a:defRPr sz="2400">
                <a:latin typeface="Arial" pitchFamily="34" charset="0"/>
                <a:cs typeface="Arial" pitchFamily="34" charset="0"/>
              </a:defRPr>
            </a:lvl4pPr>
            <a:lvl5pPr>
              <a:defRPr sz="2400">
                <a:latin typeface="Arial" pitchFamily="34" charset="0"/>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
        <p:nvSpPr>
          <p:cNvPr id="20" name="Freeform 5">
            <a:extLst>
              <a:ext uri="{FF2B5EF4-FFF2-40B4-BE49-F238E27FC236}">
                <a16:creationId xmlns="" xmlns:a16="http://schemas.microsoft.com/office/drawing/2014/main" id="{B0FE1C0F-474B-4310-A4A5-1EB4321DE50B}"/>
              </a:ext>
            </a:extLst>
          </p:cNvPr>
          <p:cNvSpPr>
            <a:spLocks noChangeAspect="1"/>
          </p:cNvSpPr>
          <p:nvPr userDrawn="1"/>
        </p:nvSpPr>
        <p:spPr bwMode="auto">
          <a:xfrm>
            <a:off x="172488" y="5721364"/>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1" name="Freeform 5">
            <a:extLst>
              <a:ext uri="{FF2B5EF4-FFF2-40B4-BE49-F238E27FC236}">
                <a16:creationId xmlns="" xmlns:a16="http://schemas.microsoft.com/office/drawing/2014/main" id="{858C6DC6-901F-4F3E-97A4-1B55324C068B}"/>
              </a:ext>
            </a:extLst>
          </p:cNvPr>
          <p:cNvSpPr>
            <a:spLocks noChangeAspect="1"/>
          </p:cNvSpPr>
          <p:nvPr userDrawn="1"/>
        </p:nvSpPr>
        <p:spPr bwMode="auto">
          <a:xfrm>
            <a:off x="1190434" y="5495411"/>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7" name="Rectangle: Rounded Corners 24">
            <a:extLst>
              <a:ext uri="{FF2B5EF4-FFF2-40B4-BE49-F238E27FC236}">
                <a16:creationId xmlns=""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lvl1pPr>
              <a:defRPr sz="4000">
                <a:latin typeface="Calibri Light (Body)"/>
              </a:defRPr>
            </a:lvl1pPr>
          </a:lstStyle>
          <a:p>
            <a:r>
              <a:rPr lang="en-US" noProof="0" dirty="0"/>
              <a:t>Click to edit page title</a:t>
            </a:r>
          </a:p>
        </p:txBody>
      </p:sp>
      <p:sp>
        <p:nvSpPr>
          <p:cNvPr id="20"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
        <p:nvSpPr>
          <p:cNvPr id="21" name="Freeform 5">
            <a:extLst>
              <a:ext uri="{FF2B5EF4-FFF2-40B4-BE49-F238E27FC236}">
                <a16:creationId xmlns="" xmlns:a16="http://schemas.microsoft.com/office/drawing/2014/main" id="{B0FE1C0F-474B-4310-A4A5-1EB4321DE50B}"/>
              </a:ext>
            </a:extLst>
          </p:cNvPr>
          <p:cNvSpPr>
            <a:spLocks noChangeAspect="1"/>
          </p:cNvSpPr>
          <p:nvPr userDrawn="1"/>
        </p:nvSpPr>
        <p:spPr bwMode="auto">
          <a:xfrm>
            <a:off x="172488" y="5721364"/>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5">
            <a:extLst>
              <a:ext uri="{FF2B5EF4-FFF2-40B4-BE49-F238E27FC236}">
                <a16:creationId xmlns="" xmlns:a16="http://schemas.microsoft.com/office/drawing/2014/main" id="{858C6DC6-901F-4F3E-97A4-1B55324C068B}"/>
              </a:ext>
            </a:extLst>
          </p:cNvPr>
          <p:cNvSpPr>
            <a:spLocks noChangeAspect="1"/>
          </p:cNvSpPr>
          <p:nvPr userDrawn="1"/>
        </p:nvSpPr>
        <p:spPr bwMode="auto">
          <a:xfrm>
            <a:off x="1190434" y="5495411"/>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 xmlns:p14="http://schemas.microsoft.com/office/powerpoint/2010/main" val="113976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10" name="Rectangle: Rounded Corners 24">
            <a:extLst>
              <a:ext uri="{FF2B5EF4-FFF2-40B4-BE49-F238E27FC236}">
                <a16:creationId xmlns=""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lvl1pPr>
              <a:defRPr sz="4000">
                <a:latin typeface="Corbel (Headings)"/>
              </a:defRPr>
            </a:lvl1pPr>
          </a:lstStyle>
          <a:p>
            <a:r>
              <a:rPr lang="en-US" noProof="0" dirty="0"/>
              <a:t>Click to edit page title</a:t>
            </a:r>
          </a:p>
        </p:txBody>
      </p:sp>
      <p:sp>
        <p:nvSpPr>
          <p:cNvPr id="12" name="Text Placeholder 2">
            <a:extLst>
              <a:ext uri="{FF2B5EF4-FFF2-40B4-BE49-F238E27FC236}">
                <a16:creationId xmlns="" xmlns:a16="http://schemas.microsoft.com/office/drawing/2014/main" id="{213AB95C-7DD4-4796-80E4-1B7466A2A037}"/>
              </a:ext>
            </a:extLst>
          </p:cNvPr>
          <p:cNvSpPr>
            <a:spLocks noGrp="1"/>
          </p:cNvSpPr>
          <p:nvPr>
            <p:ph idx="1"/>
          </p:nvPr>
        </p:nvSpPr>
        <p:spPr>
          <a:xfrm>
            <a:off x="432000" y="1512000"/>
            <a:ext cx="11328000" cy="4679250"/>
          </a:xfrm>
          <a:prstGeom prst="rect">
            <a:avLst/>
          </a:prstGeom>
        </p:spPr>
        <p:txBody>
          <a:bodyPr vert="horz" lIns="0" tIns="0" rIns="0" bIns="0" rtlCol="0">
            <a:noAutofit/>
          </a:bodyPr>
          <a:lstStyle>
            <a:lvl1pPr>
              <a:defRPr sz="2400">
                <a:latin typeface="Arial" pitchFamily="34" charset="0"/>
                <a:cs typeface="Arial" pitchFamily="34" charset="0"/>
              </a:defRPr>
            </a:lvl1pPr>
            <a:lvl2pPr>
              <a:defRPr sz="2400">
                <a:latin typeface="Arial" pitchFamily="34" charset="0"/>
                <a:cs typeface="Arial" pitchFamily="34" charset="0"/>
              </a:defRPr>
            </a:lvl2pPr>
            <a:lvl3pPr>
              <a:defRPr sz="2400">
                <a:latin typeface="Arial" pitchFamily="34" charset="0"/>
                <a:cs typeface="Arial" pitchFamily="34" charset="0"/>
              </a:defRPr>
            </a:lvl3pPr>
            <a:lvl4pPr>
              <a:defRPr sz="2400">
                <a:latin typeface="Arial" pitchFamily="34" charset="0"/>
                <a:cs typeface="Arial" pitchFamily="34" charset="0"/>
              </a:defRPr>
            </a:lvl4pPr>
            <a:lvl5pPr>
              <a:defRPr sz="2400">
                <a:latin typeface="Arial" pitchFamily="34" charset="0"/>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Number Placeholder 5">
            <a:extLst>
              <a:ext uri="{FF2B5EF4-FFF2-40B4-BE49-F238E27FC236}">
                <a16:creationId xmlns="" xmlns:a16="http://schemas.microsoft.com/office/drawing/2014/main" id="{5ECA3099-A94F-4C3E-BC29-780EDD38F722}"/>
              </a:ext>
            </a:extLst>
          </p:cNvPr>
          <p:cNvSpPr txBox="1">
            <a:spLocks/>
          </p:cNvSpPr>
          <p:nvPr userDrawn="1"/>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1200" b="0" i="1" u="none" strike="noStrike" kern="1200" cap="none" spc="0" normalizeH="0" baseline="0" noProof="0" smtClean="0">
                <a:ln>
                  <a:noFill/>
                </a:ln>
                <a:solidFill>
                  <a:schemeClr val="bg1"/>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 xmlns:p14="http://schemas.microsoft.com/office/powerpoint/2010/main" val="113976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5" name="Slide Number Placeholder 2">
            <a:extLst>
              <a:ext uri="{FF2B5EF4-FFF2-40B4-BE49-F238E27FC236}">
                <a16:creationId xmlns=""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6" name="Rectangle: Rounded Corners 24">
            <a:extLst>
              <a:ext uri="{FF2B5EF4-FFF2-40B4-BE49-F238E27FC236}">
                <a16:creationId xmlns=""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5">
            <a:extLst>
              <a:ext uri="{FF2B5EF4-FFF2-40B4-BE49-F238E27FC236}">
                <a16:creationId xmlns="" xmlns:a16="http://schemas.microsoft.com/office/drawing/2014/main" id="{5ECA3099-A94F-4C3E-BC29-780EDD38F722}"/>
              </a:ext>
            </a:extLst>
          </p:cNvPr>
          <p:cNvSpPr txBox="1">
            <a:spLocks/>
          </p:cNvSpPr>
          <p:nvPr userDrawn="1"/>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1200" b="0" i="1" u="none" strike="noStrike" kern="1200" cap="none" spc="0" normalizeH="0" baseline="0" noProof="0" smtClean="0">
                <a:ln>
                  <a:noFill/>
                </a:ln>
                <a:solidFill>
                  <a:schemeClr val="bg1"/>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 xmlns:p14="http://schemas.microsoft.com/office/powerpoint/2010/main" val="1139767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dirty="0"/>
              <a:t>Click to edit page title</a:t>
            </a:r>
          </a:p>
        </p:txBody>
      </p:sp>
      <p:sp>
        <p:nvSpPr>
          <p:cNvPr id="3" name="Text Placeholder 2">
            <a:extLst>
              <a:ext uri="{FF2B5EF4-FFF2-40B4-BE49-F238E27FC236}">
                <a16:creationId xmlns=""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5" r:id="rId3"/>
    <p:sldLayoutId id="2147483675" r:id="rId4"/>
    <p:sldLayoutId id="2147483676" r:id="rId5"/>
  </p:sldLayoutIdLst>
  <p:hf hdr="0" ftr="0" dt="0"/>
  <p:txStyles>
    <p:titleStyle>
      <a:lvl1pPr algn="l" defTabSz="914400" rtl="0" eaLnBrk="1" latinLnBrk="0" hangingPunct="1">
        <a:lnSpc>
          <a:spcPct val="90000"/>
        </a:lnSpc>
        <a:spcBef>
          <a:spcPct val="0"/>
        </a:spcBef>
        <a:buNone/>
        <a:defRPr sz="4000" kern="1200">
          <a:solidFill>
            <a:schemeClr val="tx1">
              <a:lumMod val="75000"/>
              <a:lumOff val="25000"/>
            </a:schemeClr>
          </a:solidFill>
          <a:latin typeface="Calibri Light (Body)"/>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2pPr>
      <a:lvl3pPr marL="809625" indent="-2667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3pPr>
      <a:lvl4pPr marL="1076325" indent="-2667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4pPr>
      <a:lvl5pPr marL="1343025" indent="-2667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ttorate.github.io/files/php_frameworks/yii-1.1.21.733ac5.tar.gz"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yii-app/index.ph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localhost/yii-app/index.php?r=gi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yii-app/index.php?r=us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jttorate.github.io/files/bootstrap.rar"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new"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jpeg"/><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png"/><Relationship Id="rId9" Type="http://schemas.openxmlformats.org/officeDocument/2006/relationships/image" Target="../media/image46.png"/></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yiisoft/yii/releases/download/1.1.21/yii-1.1.21.733ac5.tar.gz" TargetMode="External"/><Relationship Id="rId13" Type="http://schemas.openxmlformats.org/officeDocument/2006/relationships/hyperlink" Target="https://www.quora.com/What-is-the-use-of-code-editor" TargetMode="External"/><Relationship Id="rId3" Type="http://schemas.openxmlformats.org/officeDocument/2006/relationships/hyperlink" Target="https://stackoverflow.com/questions/30527522/what-are-the-differences-between-visual-studio-code-and-visual-studio" TargetMode="External"/><Relationship Id="rId7" Type="http://schemas.openxmlformats.org/officeDocument/2006/relationships/hyperlink" Target="https://www.yiiframework.com/doc/guide/1.1/en/quickstart.what-is-yii" TargetMode="External"/><Relationship Id="rId12" Type="http://schemas.openxmlformats.org/officeDocument/2006/relationships/hyperlink" Target="https://raygun.com/blog/top-php-frameworks/" TargetMode="External"/><Relationship Id="rId2" Type="http://schemas.openxmlformats.org/officeDocument/2006/relationships/hyperlink" Target="https://dzone.com/articles/the-5-most-popular-code-editors-for-2018" TargetMode="External"/><Relationship Id="rId1" Type="http://schemas.openxmlformats.org/officeDocument/2006/relationships/slideLayout" Target="../slideLayouts/slideLayout4.xml"/><Relationship Id="rId6" Type="http://schemas.openxmlformats.org/officeDocument/2006/relationships/hyperlink" Target="https://en.wikipedia.org/wiki/Yii" TargetMode="External"/><Relationship Id="rId11" Type="http://schemas.openxmlformats.org/officeDocument/2006/relationships/hyperlink" Target="https://en.wikipedia.org/wiki/Zend_Server" TargetMode="External"/><Relationship Id="rId5" Type="http://schemas.openxmlformats.org/officeDocument/2006/relationships/hyperlink" Target="https://medium.com/@mindfiresolutions.usa/advantages-and-disadvantages-of-php-frameworks-c046d50754e5" TargetMode="External"/><Relationship Id="rId15" Type="http://schemas.openxmlformats.org/officeDocument/2006/relationships/hyperlink" Target="https://webbymonks.com/blog/what-are-the-pros-cons-of-foundation-and-bootstrap/" TargetMode="External"/><Relationship Id="rId10" Type="http://schemas.openxmlformats.org/officeDocument/2006/relationships/hyperlink" Target="https://techterms.com/definition/iis" TargetMode="External"/><Relationship Id="rId4" Type="http://schemas.openxmlformats.org/officeDocument/2006/relationships/hyperlink" Target="https://code.visualstudio.com/" TargetMode="External"/><Relationship Id="rId9" Type="http://schemas.openxmlformats.org/officeDocument/2006/relationships/hyperlink" Target="https://gunnarpeipman.com/vs-code-php-development/" TargetMode="External"/><Relationship Id="rId14" Type="http://schemas.openxmlformats.org/officeDocument/2006/relationships/hyperlink" Target="https://www.w3schools.com/whatis/whatis_bootstrap.asp"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kbroman.org/github_tutorial/pages/init.html" TargetMode="External"/><Relationship Id="rId2" Type="http://schemas.openxmlformats.org/officeDocument/2006/relationships/hyperlink" Target="https://techcrunch.com/2012/07/14/what-exactly-is-github-anyway/"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 xmlns:a16="http://schemas.microsoft.com/office/drawing/2014/main" id="{FE5D908F-BAEF-2843-BC2F-691696E72E11}"/>
              </a:ext>
            </a:extLst>
          </p:cNvPr>
          <p:cNvPicPr>
            <a:picLocks noGrp="1" noChangeAspect="1"/>
          </p:cNvPicPr>
          <p:nvPr>
            <p:ph type="pic" sz="quarter" idx="10"/>
          </p:nvPr>
        </p:nvPicPr>
        <p:blipFill>
          <a:blip r:embed="rId2"/>
          <a:stretch>
            <a:fillRect/>
          </a:stretch>
        </p:blipFill>
        <p:spPr>
          <a:xfrm>
            <a:off x="1" y="0"/>
            <a:ext cx="10655455" cy="6858000"/>
          </a:xfrm>
        </p:spPr>
      </p:pic>
      <p:sp>
        <p:nvSpPr>
          <p:cNvPr id="24" name="TextBox 23">
            <a:extLst>
              <a:ext uri="{FF2B5EF4-FFF2-40B4-BE49-F238E27FC236}">
                <a16:creationId xmlns="" xmlns:a16="http://schemas.microsoft.com/office/drawing/2014/main" id="{7EF238CB-AB58-4787-8F9C-A1C16929A2FA}"/>
              </a:ext>
              <a:ext uri="{C183D7F6-B498-43B3-948B-1728B52AA6E4}">
                <adec:decorative xmlns="" xmlns:adec="http://schemas.microsoft.com/office/drawing/2017/decorative" val="1"/>
              </a:ext>
            </a:extLst>
          </p:cNvPr>
          <p:cNvSpPr txBox="1">
            <a:spLocks/>
          </p:cNvSpPr>
          <p:nvPr/>
        </p:nvSpPr>
        <p:spPr>
          <a:xfrm flipH="1">
            <a:off x="0" y="4344288"/>
            <a:ext cx="1316170"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5" name="Title 2">
            <a:extLst>
              <a:ext uri="{FF2B5EF4-FFF2-40B4-BE49-F238E27FC236}">
                <a16:creationId xmlns="" xmlns:a16="http://schemas.microsoft.com/office/drawing/2014/main" id="{200B3D2B-613A-41BE-987D-E6A1324B456D}"/>
              </a:ext>
            </a:extLst>
          </p:cNvPr>
          <p:cNvSpPr>
            <a:spLocks noGrp="1"/>
          </p:cNvSpPr>
          <p:nvPr>
            <p:ph type="ctrTitle"/>
          </p:nvPr>
        </p:nvSpPr>
        <p:spPr>
          <a:xfrm>
            <a:off x="809735" y="2590801"/>
            <a:ext cx="5078440" cy="3463658"/>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pPr>
              <a:lnSpc>
                <a:spcPct val="100000"/>
              </a:lnSpc>
              <a:spcBef>
                <a:spcPts val="0"/>
              </a:spcBef>
            </a:pPr>
            <a:r>
              <a:rPr lang="en-US" sz="4800" dirty="0"/>
              <a:t>YII 1 for</a:t>
            </a:r>
            <a:br>
              <a:rPr lang="en-US" sz="4800" dirty="0"/>
            </a:br>
            <a:r>
              <a:rPr lang="en-US" sz="4800" dirty="0"/>
              <a:t>PHP Development</a:t>
            </a:r>
          </a:p>
        </p:txBody>
      </p:sp>
      <p:sp>
        <p:nvSpPr>
          <p:cNvPr id="26" name="Subtitle 3">
            <a:extLst>
              <a:ext uri="{FF2B5EF4-FFF2-40B4-BE49-F238E27FC236}">
                <a16:creationId xmlns="" xmlns:a16="http://schemas.microsoft.com/office/drawing/2014/main" id="{4772945D-CA91-4CFE-8EB7-941C7618C994}"/>
              </a:ext>
            </a:extLst>
          </p:cNvPr>
          <p:cNvSpPr>
            <a:spLocks noGrp="1"/>
          </p:cNvSpPr>
          <p:nvPr>
            <p:ph type="subTitle" idx="1"/>
          </p:nvPr>
        </p:nvSpPr>
        <p:spPr>
          <a:xfrm>
            <a:off x="991742" y="5095723"/>
            <a:ext cx="4660905" cy="944882"/>
          </a:xfrm>
        </p:spPr>
        <p:txBody>
          <a:bodyPr/>
          <a:lstStyle/>
          <a:p>
            <a:pPr>
              <a:spcBef>
                <a:spcPts val="0"/>
              </a:spcBef>
            </a:pPr>
            <a:r>
              <a:rPr lang="en-US" b="1" dirty="0"/>
              <a:t>JUNNEL T. TORATE</a:t>
            </a:r>
          </a:p>
          <a:p>
            <a:pPr>
              <a:spcBef>
                <a:spcPts val="0"/>
              </a:spcBef>
            </a:pPr>
            <a:r>
              <a:rPr lang="en-US" dirty="0" smtClean="0"/>
              <a:t>Software Developer</a:t>
            </a:r>
            <a:endParaRPr lang="en-US" dirty="0"/>
          </a:p>
        </p:txBody>
      </p:sp>
      <p:sp>
        <p:nvSpPr>
          <p:cNvPr id="27" name="Isosceles Triangle 26">
            <a:extLst>
              <a:ext uri="{FF2B5EF4-FFF2-40B4-BE49-F238E27FC236}">
                <a16:creationId xmlns="" xmlns:a16="http://schemas.microsoft.com/office/drawing/2014/main" id="{545D50A1-D634-4325-B06C-5450FDF7B818}"/>
              </a:ext>
              <a:ext uri="{C183D7F6-B498-43B3-948B-1728B52AA6E4}">
                <adec:decorative xmlns="" xmlns:adec="http://schemas.microsoft.com/office/drawing/2017/decorative" val="1"/>
              </a:ext>
            </a:extLst>
          </p:cNvPr>
          <p:cNvSpPr/>
          <p:nvPr/>
        </p:nvSpPr>
        <p:spPr>
          <a:xfrm rot="10800000" flipH="1">
            <a:off x="834570" y="6058783"/>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 descr="C:\Users\IN1GO003\OneDrive - In1go Tech\Documents\++Trainings\Malayan Colleges Laguna\Yii_Framework_logo_logotype.png"/>
          <p:cNvPicPr>
            <a:picLocks noChangeAspect="1" noChangeArrowheads="1"/>
          </p:cNvPicPr>
          <p:nvPr/>
        </p:nvPicPr>
        <p:blipFill>
          <a:blip r:embed="rId3"/>
          <a:srcRect/>
          <a:stretch>
            <a:fillRect/>
          </a:stretch>
        </p:blipFill>
        <p:spPr bwMode="auto">
          <a:xfrm>
            <a:off x="1005120" y="4461164"/>
            <a:ext cx="1641101" cy="429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Sublime Text</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10</a:t>
            </a:fld>
            <a:endParaRPr lang="en-US" dirty="0"/>
          </a:p>
        </p:txBody>
      </p:sp>
      <p:pic>
        <p:nvPicPr>
          <p:cNvPr id="2050" name="Picture 2"/>
          <p:cNvPicPr>
            <a:picLocks noChangeAspect="1" noChangeArrowheads="1"/>
          </p:cNvPicPr>
          <p:nvPr/>
        </p:nvPicPr>
        <p:blipFill>
          <a:blip r:embed="rId2"/>
          <a:srcRect t="3149" r="24138" b="42063"/>
          <a:stretch>
            <a:fillRect/>
          </a:stretch>
        </p:blipFill>
        <p:spPr bwMode="auto">
          <a:xfrm>
            <a:off x="1371570" y="2835214"/>
            <a:ext cx="9356713" cy="3801117"/>
          </a:xfrm>
          <a:prstGeom prst="rect">
            <a:avLst/>
          </a:prstGeom>
          <a:noFill/>
          <a:ln w="9525">
            <a:noFill/>
            <a:miter lim="800000"/>
            <a:headEnd/>
            <a:tailEnd/>
          </a:ln>
        </p:spPr>
      </p:pic>
      <p:sp>
        <p:nvSpPr>
          <p:cNvPr id="10"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a:latin typeface="Arial" pitchFamily="34" charset="0"/>
                <a:cs typeface="Arial" pitchFamily="34" charset="0"/>
              </a:rPr>
              <a:t>Sublime Text</a:t>
            </a:r>
            <a:r>
              <a:rPr lang="en-US" sz="2400" dirty="0">
                <a:latin typeface="Arial" pitchFamily="34" charset="0"/>
                <a:cs typeface="Arial" pitchFamily="34" charset="0"/>
              </a:rPr>
              <a:t> is a fast and lightweight cross-platform code editor packed with features and plug-ins.</a:t>
            </a:r>
          </a:p>
          <a:p>
            <a:pPr marL="342900" lvl="0" indent="-342900">
              <a:spcBef>
                <a:spcPts val="1000"/>
              </a:spcBef>
              <a:buFont typeface="Arial" pitchFamily="34" charset="0"/>
              <a:buChar char="•"/>
            </a:pPr>
            <a:r>
              <a:rPr lang="en-US" sz="2400" dirty="0">
                <a:latin typeface="Arial" pitchFamily="34" charset="0"/>
                <a:cs typeface="Arial" pitchFamily="34" charset="0"/>
              </a:rPr>
              <a:t>With its </a:t>
            </a:r>
            <a:r>
              <a:rPr lang="en-US" sz="2400" b="1" dirty="0">
                <a:solidFill>
                  <a:srgbClr val="0070C0"/>
                </a:solidFill>
                <a:latin typeface="Arial" pitchFamily="34" charset="0"/>
                <a:cs typeface="Arial" pitchFamily="34" charset="0"/>
              </a:rPr>
              <a:t>“</a:t>
            </a:r>
            <a:r>
              <a:rPr lang="en-US" sz="2400" b="1" dirty="0" err="1">
                <a:solidFill>
                  <a:srgbClr val="0070C0"/>
                </a:solidFill>
                <a:latin typeface="Arial" pitchFamily="34" charset="0"/>
                <a:cs typeface="Arial" pitchFamily="34" charset="0"/>
              </a:rPr>
              <a:t>Goto</a:t>
            </a:r>
            <a:r>
              <a:rPr lang="en-US" sz="2400" b="1" dirty="0">
                <a:solidFill>
                  <a:srgbClr val="0070C0"/>
                </a:solidFill>
                <a:latin typeface="Arial" pitchFamily="34" charset="0"/>
                <a:cs typeface="Arial" pitchFamily="34" charset="0"/>
              </a:rPr>
              <a:t> Anything”</a:t>
            </a:r>
            <a:r>
              <a:rPr lang="en-US" sz="2400" dirty="0">
                <a:latin typeface="Arial" pitchFamily="34" charset="0"/>
                <a:cs typeface="Arial" pitchFamily="34" charset="0"/>
              </a:rPr>
              <a:t> keyboard shortcut, you can easily jump to any symbol or line of code within your program.</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Visual Studio Code</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11</a:t>
            </a:fld>
            <a:endParaRPr lang="en-US" dirty="0"/>
          </a:p>
        </p:txBody>
      </p:sp>
      <p:pic>
        <p:nvPicPr>
          <p:cNvPr id="3075" name="Picture 3"/>
          <p:cNvPicPr>
            <a:picLocks noChangeAspect="1" noChangeArrowheads="1"/>
          </p:cNvPicPr>
          <p:nvPr/>
        </p:nvPicPr>
        <p:blipFill>
          <a:blip r:embed="rId2"/>
          <a:stretch>
            <a:fillRect/>
          </a:stretch>
        </p:blipFill>
        <p:spPr bwMode="auto">
          <a:xfrm>
            <a:off x="4031630" y="2031560"/>
            <a:ext cx="6271342" cy="4618629"/>
          </a:xfrm>
          <a:prstGeom prst="rect">
            <a:avLst/>
          </a:prstGeom>
          <a:noFill/>
          <a:ln w="9525">
            <a:noFill/>
            <a:miter lim="800000"/>
            <a:headEnd/>
            <a:tailEnd/>
          </a:ln>
        </p:spPr>
      </p:pic>
      <p:sp>
        <p:nvSpPr>
          <p:cNvPr id="19"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a:latin typeface="Arial" pitchFamily="34" charset="0"/>
                <a:cs typeface="Arial" pitchFamily="34" charset="0"/>
              </a:rPr>
              <a:t>Visual Studio Code</a:t>
            </a:r>
            <a:r>
              <a:rPr lang="en-US" sz="2400" dirty="0">
                <a:latin typeface="Arial" pitchFamily="34" charset="0"/>
                <a:cs typeface="Arial" pitchFamily="34" charset="0"/>
              </a:rPr>
              <a:t> is a cross-platform (Linux, Mac OS, Windows) editor that 	can be extended with plug-ins.</a:t>
            </a:r>
          </a:p>
          <a:p>
            <a:pPr marL="800100" lvl="1" indent="-342900">
              <a:spcBef>
                <a:spcPts val="1000"/>
              </a:spcBef>
              <a:buFont typeface="Wingdings" pitchFamily="2" charset="2"/>
              <a:buChar char="§"/>
            </a:pPr>
            <a:r>
              <a:rPr lang="en-US" sz="2400" dirty="0">
                <a:latin typeface="Arial" pitchFamily="34" charset="0"/>
                <a:cs typeface="Arial" pitchFamily="34" charset="0"/>
              </a:rPr>
              <a:t>IntelliSense</a:t>
            </a:r>
          </a:p>
          <a:p>
            <a:pPr marL="800100" lvl="1" indent="-342900">
              <a:spcBef>
                <a:spcPts val="1000"/>
              </a:spcBef>
              <a:buFont typeface="Wingdings" pitchFamily="2" charset="2"/>
              <a:buChar char="§"/>
            </a:pPr>
            <a:r>
              <a:rPr lang="en-US" sz="2400" dirty="0">
                <a:latin typeface="Arial" pitchFamily="34" charset="0"/>
                <a:cs typeface="Arial" pitchFamily="34" charset="0"/>
              </a:rPr>
              <a:t>Debugging</a:t>
            </a:r>
          </a:p>
          <a:p>
            <a:pPr marL="800100" lvl="1" indent="-342900">
              <a:spcBef>
                <a:spcPts val="1000"/>
              </a:spcBef>
              <a:buFont typeface="Wingdings" pitchFamily="2" charset="2"/>
              <a:buChar char="§"/>
            </a:pPr>
            <a:r>
              <a:rPr lang="en-US" sz="2400" dirty="0">
                <a:latin typeface="Arial" pitchFamily="34" charset="0"/>
                <a:cs typeface="Arial" pitchFamily="34" charset="0"/>
              </a:rPr>
              <a:t>Built-in </a:t>
            </a:r>
            <a:r>
              <a:rPr lang="en-US" sz="2400" dirty="0" err="1">
                <a:latin typeface="Arial" pitchFamily="34" charset="0"/>
                <a:cs typeface="Arial" pitchFamily="34" charset="0"/>
              </a:rPr>
              <a:t>Git</a:t>
            </a: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PHP Frameworks</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12</a:t>
            </a:fld>
            <a:endParaRPr lang="en-US" dirty="0"/>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8407200" cy="4537573"/>
          </a:xfrm>
          <a:prstGeom prst="rect">
            <a:avLst/>
          </a:prstGeom>
          <a:noFill/>
        </p:spPr>
        <p:txBody>
          <a:bodyPr/>
          <a:lstStyle/>
          <a:p>
            <a:pPr marL="342900" lvl="0" indent="-342900">
              <a:spcBef>
                <a:spcPts val="1000"/>
              </a:spcBef>
            </a:pPr>
            <a:r>
              <a:rPr lang="en-US" sz="2400" b="1" dirty="0">
                <a:latin typeface="Arial" pitchFamily="34" charset="0"/>
                <a:cs typeface="Arial" pitchFamily="34" charset="0"/>
              </a:rPr>
              <a:t>Advantages</a:t>
            </a:r>
          </a:p>
          <a:p>
            <a:pPr marL="342900" lvl="0" indent="-342900">
              <a:spcBef>
                <a:spcPts val="1000"/>
              </a:spcBef>
              <a:buFont typeface="Arial" pitchFamily="34" charset="0"/>
              <a:buChar char="•"/>
            </a:pPr>
            <a:r>
              <a:rPr lang="en-US" sz="2400" dirty="0">
                <a:latin typeface="Arial" pitchFamily="34" charset="0"/>
                <a:cs typeface="Arial" pitchFamily="34" charset="0"/>
              </a:rPr>
              <a:t>Speed up custom web application development</a:t>
            </a:r>
          </a:p>
          <a:p>
            <a:pPr marL="342900" lvl="0" indent="-342900">
              <a:spcBef>
                <a:spcPts val="1000"/>
              </a:spcBef>
              <a:buFont typeface="Arial" pitchFamily="34" charset="0"/>
              <a:buChar char="•"/>
            </a:pPr>
            <a:r>
              <a:rPr lang="en-US" sz="2400" dirty="0">
                <a:latin typeface="Arial" pitchFamily="34" charset="0"/>
                <a:cs typeface="Arial" pitchFamily="34" charset="0"/>
              </a:rPr>
              <a:t>Simplify web application maintenance</a:t>
            </a:r>
          </a:p>
          <a:p>
            <a:pPr marL="342900" lvl="0" indent="-342900">
              <a:spcBef>
                <a:spcPts val="1000"/>
              </a:spcBef>
              <a:buFont typeface="Arial" pitchFamily="34" charset="0"/>
              <a:buChar char="•"/>
            </a:pPr>
            <a:r>
              <a:rPr lang="en-US" sz="2400" dirty="0">
                <a:latin typeface="Arial" pitchFamily="34" charset="0"/>
                <a:cs typeface="Arial" pitchFamily="34" charset="0"/>
              </a:rPr>
              <a:t>Work with databases more efficiently</a:t>
            </a:r>
          </a:p>
          <a:p>
            <a:pPr marL="342900" lvl="0" indent="-342900">
              <a:spcBef>
                <a:spcPts val="1000"/>
              </a:spcBef>
              <a:buFont typeface="Arial" pitchFamily="34" charset="0"/>
              <a:buChar char="•"/>
            </a:pPr>
            <a:r>
              <a:rPr lang="en-US" sz="2400" dirty="0">
                <a:latin typeface="Arial" pitchFamily="34" charset="0"/>
                <a:cs typeface="Arial" pitchFamily="34" charset="0"/>
              </a:rPr>
              <a:t>Automate common web development tasks</a:t>
            </a:r>
          </a:p>
          <a:p>
            <a:pPr marL="342900" lvl="0" indent="-342900">
              <a:spcBef>
                <a:spcPts val="1000"/>
              </a:spcBef>
              <a:buFont typeface="Arial" pitchFamily="34" charset="0"/>
              <a:buChar char="•"/>
            </a:pPr>
            <a:r>
              <a:rPr lang="en-US" sz="2400" dirty="0">
                <a:latin typeface="Arial" pitchFamily="34" charset="0"/>
                <a:cs typeface="Arial" pitchFamily="34" charset="0"/>
              </a:rPr>
              <a:t>Protect websites from targeted security attacks</a:t>
            </a:r>
          </a:p>
          <a:p>
            <a:pPr marL="342900" lvl="0" indent="-342900">
              <a:spcBef>
                <a:spcPts val="1000"/>
              </a:spcBef>
              <a:buFont typeface="Arial" pitchFamily="34" charset="0"/>
              <a:buChar char="•"/>
            </a:pPr>
            <a:r>
              <a:rPr lang="en-US" sz="2400" dirty="0">
                <a:latin typeface="Arial" pitchFamily="34" charset="0"/>
                <a:cs typeface="Arial" pitchFamily="34" charset="0"/>
              </a:rPr>
              <a:t>Perform unit testing efficiently</a:t>
            </a:r>
          </a:p>
          <a:p>
            <a:pPr marL="342900" lvl="0" indent="-342900">
              <a:spcBef>
                <a:spcPts val="1000"/>
              </a:spcBef>
              <a:buFont typeface="Arial" pitchFamily="34" charset="0"/>
              <a:buChar char="•"/>
            </a:pPr>
            <a:r>
              <a:rPr lang="en-US" sz="2400" dirty="0">
                <a:latin typeface="Arial" pitchFamily="34" charset="0"/>
                <a:cs typeface="Arial" pitchFamily="34" charset="0"/>
              </a:rPr>
              <a:t>No need to increase web development cost</a:t>
            </a:r>
          </a:p>
          <a:p>
            <a:pPr marL="342900" lvl="0" indent="-342900">
              <a:spcBef>
                <a:spcPts val="1000"/>
              </a:spcBef>
              <a:buFont typeface="Arial" pitchFamily="34" charset="0"/>
              <a:buChar char="•"/>
            </a:pPr>
            <a:endParaRPr lang="en-US" sz="2400" dirty="0">
              <a:latin typeface="Arial" pitchFamily="34" charset="0"/>
              <a:cs typeface="Arial" pitchFamily="34" charset="0"/>
            </a:endParaRPr>
          </a:p>
        </p:txBody>
      </p:sp>
      <p:pic>
        <p:nvPicPr>
          <p:cNvPr id="8205" name="Picture 13" descr="C:\Users\IN1GO003\OneDrive - In1go Tech\Documents\++Trainings\Malayan Colleges Laguna\Images\PHP Frameworks 1.png"/>
          <p:cNvPicPr>
            <a:picLocks noChangeAspect="1" noChangeArrowheads="1"/>
          </p:cNvPicPr>
          <p:nvPr/>
        </p:nvPicPr>
        <p:blipFill>
          <a:blip r:embed="rId2">
            <a:grayscl/>
          </a:blip>
          <a:stretch>
            <a:fillRect/>
          </a:stretch>
        </p:blipFill>
        <p:spPr bwMode="auto">
          <a:xfrm>
            <a:off x="8432800" y="482016"/>
            <a:ext cx="3170238" cy="5470332"/>
          </a:xfrm>
          <a:prstGeom prst="rect">
            <a:avLst/>
          </a:prstGeom>
          <a:noFill/>
        </p:spPr>
      </p:pic>
    </p:spTree>
    <p:extLst>
      <p:ext uri="{BB962C8B-B14F-4D97-AF65-F5344CB8AC3E}">
        <p14:creationId xmlns="" xmlns:p14="http://schemas.microsoft.com/office/powerpoint/2010/main" val="595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PHP Frameworks</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13</a:t>
            </a:fld>
            <a:endParaRPr lang="en-US" dirty="0"/>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8393345" cy="4537573"/>
          </a:xfrm>
          <a:prstGeom prst="rect">
            <a:avLst/>
          </a:prstGeom>
          <a:noFill/>
        </p:spPr>
        <p:txBody>
          <a:bodyPr/>
          <a:lstStyle/>
          <a:p>
            <a:pPr marL="342900" lvl="0" indent="-342900">
              <a:spcBef>
                <a:spcPts val="1000"/>
              </a:spcBef>
            </a:pPr>
            <a:r>
              <a:rPr lang="en-US" sz="2400" b="1" dirty="0">
                <a:latin typeface="Arial" pitchFamily="34" charset="0"/>
                <a:cs typeface="Arial" pitchFamily="34" charset="0"/>
              </a:rPr>
              <a:t>Disadvantages</a:t>
            </a:r>
          </a:p>
          <a:p>
            <a:pPr marL="342900" lvl="0" indent="-342900">
              <a:spcBef>
                <a:spcPts val="1000"/>
              </a:spcBef>
              <a:buFont typeface="Arial" pitchFamily="34" charset="0"/>
              <a:buChar char="•"/>
            </a:pPr>
            <a:r>
              <a:rPr lang="en-US" sz="2400" dirty="0">
                <a:latin typeface="Arial" pitchFamily="34" charset="0"/>
                <a:cs typeface="Arial" pitchFamily="34" charset="0"/>
              </a:rPr>
              <a:t>Programmers need to learn PHP frameworks instead of PHP Basics</a:t>
            </a:r>
          </a:p>
          <a:p>
            <a:pPr marL="342900" lvl="0" indent="-342900">
              <a:spcBef>
                <a:spcPts val="1000"/>
              </a:spcBef>
              <a:buFont typeface="Arial" pitchFamily="34" charset="0"/>
              <a:buChar char="•"/>
            </a:pPr>
            <a:r>
              <a:rPr lang="en-US" sz="2400" dirty="0">
                <a:latin typeface="Arial" pitchFamily="34" charset="0"/>
                <a:cs typeface="Arial" pitchFamily="34" charset="0"/>
              </a:rPr>
              <a:t>Quality of PHP frameworks differs</a:t>
            </a:r>
          </a:p>
          <a:p>
            <a:pPr marL="342900" lvl="0" indent="-342900">
              <a:spcBef>
                <a:spcPts val="1000"/>
              </a:spcBef>
              <a:buFont typeface="Arial" pitchFamily="34" charset="0"/>
              <a:buChar char="•"/>
            </a:pPr>
            <a:r>
              <a:rPr lang="en-US" sz="2400" dirty="0">
                <a:latin typeface="Arial" pitchFamily="34" charset="0"/>
                <a:cs typeface="Arial" pitchFamily="34" charset="0"/>
              </a:rPr>
              <a:t>Lack of option to modify core behavior</a:t>
            </a:r>
          </a:p>
          <a:p>
            <a:pPr marL="342900" lvl="0" indent="-342900">
              <a:spcBef>
                <a:spcPts val="1000"/>
              </a:spcBef>
              <a:buFont typeface="Arial" pitchFamily="34" charset="0"/>
              <a:buChar char="•"/>
            </a:pPr>
            <a:r>
              <a:rPr lang="en-US" sz="2400" dirty="0">
                <a:latin typeface="Arial" pitchFamily="34" charset="0"/>
                <a:cs typeface="Arial" pitchFamily="34" charset="0"/>
              </a:rPr>
              <a:t>Affect speed and performance of websites</a:t>
            </a:r>
          </a:p>
          <a:p>
            <a:pPr marL="342900" lvl="0" indent="-342900">
              <a:spcBef>
                <a:spcPts val="1000"/>
              </a:spcBef>
            </a:pPr>
            <a:endParaRPr lang="en-US" sz="2400" dirty="0">
              <a:latin typeface="Arial" pitchFamily="34" charset="0"/>
              <a:cs typeface="Arial" pitchFamily="34" charset="0"/>
            </a:endParaRPr>
          </a:p>
        </p:txBody>
      </p:sp>
      <p:sp>
        <p:nvSpPr>
          <p:cNvPr id="31" name="Slide Number Placeholder 1">
            <a:extLst>
              <a:ext uri="{FF2B5EF4-FFF2-40B4-BE49-F238E27FC236}">
                <a16:creationId xmlns="" xmlns:a16="http://schemas.microsoft.com/office/drawing/2014/main" id="{5E0A2811-986E-4EBF-9612-8E79971C972D}"/>
              </a:ext>
            </a:extLst>
          </p:cNvPr>
          <p:cNvSpPr txBox="1">
            <a:spLocks/>
          </p:cNvSpPr>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1200" b="0" i="1" u="none" strike="noStrike" kern="1200" cap="none" spc="0" normalizeH="0" baseline="0" noProof="0" smtClean="0">
                <a:ln>
                  <a:noFill/>
                </a:ln>
                <a:solidFill>
                  <a:schemeClr val="bg1"/>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200" b="0"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pic>
        <p:nvPicPr>
          <p:cNvPr id="118" name="Picture 13" descr="C:\Users\IN1GO003\OneDrive - In1go Tech\Documents\++Trainings\Malayan Colleges Laguna\Images\PHP Frameworks 1.png"/>
          <p:cNvPicPr>
            <a:picLocks noChangeAspect="1" noChangeArrowheads="1"/>
          </p:cNvPicPr>
          <p:nvPr/>
        </p:nvPicPr>
        <p:blipFill>
          <a:blip r:embed="rId2">
            <a:grayscl/>
          </a:blip>
          <a:stretch>
            <a:fillRect/>
          </a:stretch>
        </p:blipFill>
        <p:spPr bwMode="auto">
          <a:xfrm>
            <a:off x="8432800" y="482016"/>
            <a:ext cx="3170238" cy="5470332"/>
          </a:xfrm>
          <a:prstGeom prst="rect">
            <a:avLst/>
          </a:prstGeom>
          <a:noFill/>
        </p:spPr>
      </p:pic>
    </p:spTree>
    <p:extLst>
      <p:ext uri="{BB962C8B-B14F-4D97-AF65-F5344CB8AC3E}">
        <p14:creationId xmlns="" xmlns:p14="http://schemas.microsoft.com/office/powerpoint/2010/main" val="5958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YII Framework</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14</a:t>
            </a:fld>
            <a:endParaRPr lang="en-US" dirty="0"/>
          </a:p>
        </p:txBody>
      </p:sp>
      <p:sp>
        <p:nvSpPr>
          <p:cNvPr id="12"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0873309" cy="4537573"/>
          </a:xfrm>
          <a:prstGeom prst="rect">
            <a:avLst/>
          </a:prstGeom>
          <a:noFill/>
        </p:spPr>
        <p:txBody>
          <a:bodyPr/>
          <a:lstStyle/>
          <a:p>
            <a:pPr marL="342900" lvl="0" indent="-342900">
              <a:spcBef>
                <a:spcPts val="1000"/>
              </a:spcBef>
              <a:buFont typeface="Arial" pitchFamily="34" charset="0"/>
              <a:buChar char="•"/>
            </a:pPr>
            <a:r>
              <a:rPr lang="en-US" sz="2400" b="1" dirty="0" err="1">
                <a:latin typeface="Arial" pitchFamily="34" charset="0"/>
                <a:cs typeface="Arial" pitchFamily="34" charset="0"/>
              </a:rPr>
              <a:t>Yii</a:t>
            </a:r>
            <a:r>
              <a:rPr lang="en-US" sz="2400" dirty="0">
                <a:latin typeface="Arial" pitchFamily="34" charset="0"/>
                <a:cs typeface="Arial" pitchFamily="34" charset="0"/>
              </a:rPr>
              <a:t> is an open source, object-oriented, component-based MVC PHP web application framework.</a:t>
            </a:r>
          </a:p>
          <a:p>
            <a:pPr marL="342900" lvl="0" indent="-342900">
              <a:spcBef>
                <a:spcPts val="1000"/>
              </a:spcBef>
              <a:buFont typeface="Arial" pitchFamily="34" charset="0"/>
              <a:buChar char="•"/>
            </a:pPr>
            <a:r>
              <a:rPr lang="en-US" sz="2400" dirty="0">
                <a:latin typeface="Arial" pitchFamily="34" charset="0"/>
                <a:cs typeface="Arial" pitchFamily="34" charset="0"/>
              </a:rPr>
              <a:t>Pronounced as </a:t>
            </a:r>
            <a:r>
              <a:rPr lang="en-US" sz="2400" b="1" dirty="0">
                <a:solidFill>
                  <a:srgbClr val="0070C0"/>
                </a:solidFill>
                <a:latin typeface="Arial" pitchFamily="34" charset="0"/>
                <a:cs typeface="Arial" pitchFamily="34" charset="0"/>
              </a:rPr>
              <a:t>“Yee”</a:t>
            </a:r>
            <a:r>
              <a:rPr lang="en-US" sz="2400" dirty="0">
                <a:latin typeface="Arial" pitchFamily="34" charset="0"/>
                <a:cs typeface="Arial" pitchFamily="34" charset="0"/>
              </a:rPr>
              <a:t> and in Chinese it means </a:t>
            </a:r>
            <a:r>
              <a:rPr lang="en-US" sz="2400" b="1" dirty="0">
                <a:solidFill>
                  <a:srgbClr val="0070C0"/>
                </a:solidFill>
                <a:latin typeface="Arial" pitchFamily="34" charset="0"/>
                <a:cs typeface="Arial" pitchFamily="34" charset="0"/>
              </a:rPr>
              <a:t>“simple and evolutionary”</a:t>
            </a:r>
            <a:r>
              <a:rPr lang="en-US" sz="2400" dirty="0">
                <a:latin typeface="Arial" pitchFamily="34" charset="0"/>
                <a:cs typeface="Arial" pitchFamily="34" charset="0"/>
              </a:rPr>
              <a:t> and it can be an acronym for </a:t>
            </a:r>
            <a:r>
              <a:rPr lang="en-US" sz="2400" b="1" dirty="0">
                <a:solidFill>
                  <a:srgbClr val="0070C0"/>
                </a:solidFill>
                <a:latin typeface="Arial" pitchFamily="34" charset="0"/>
                <a:cs typeface="Arial" pitchFamily="34" charset="0"/>
              </a:rPr>
              <a:t>“Yes It Is!”</a:t>
            </a:r>
            <a:r>
              <a:rPr lang="en-US" sz="2400" dirty="0">
                <a:latin typeface="Arial" pitchFamily="34" charset="0"/>
                <a:cs typeface="Arial" pitchFamily="34" charset="0"/>
              </a:rPr>
              <a:t>.</a:t>
            </a:r>
          </a:p>
          <a:p>
            <a:pPr marL="342900" lvl="0" indent="-342900">
              <a:spcBef>
                <a:spcPts val="1000"/>
              </a:spcBef>
              <a:buFont typeface="Arial" pitchFamily="34" charset="0"/>
              <a:buChar char="•"/>
            </a:pPr>
            <a:r>
              <a:rPr lang="en-US" sz="2400" dirty="0">
                <a:latin typeface="Arial" pitchFamily="34" charset="0"/>
                <a:cs typeface="Arial" pitchFamily="34" charset="0"/>
              </a:rPr>
              <a:t>Light-weight and equipped with caching mechanisms, suited for high-traffic applications, such as portals, forums, content management systems (CMS), e-commerce systems, etc.</a:t>
            </a:r>
          </a:p>
          <a:p>
            <a:pPr marL="342900" lvl="0" indent="-342900">
              <a:spcBef>
                <a:spcPts val="1000"/>
              </a:spcBef>
            </a:pPr>
            <a:endParaRPr lang="en-US" sz="2400" dirty="0">
              <a:latin typeface="Arial" pitchFamily="34" charset="0"/>
              <a:cs typeface="Arial" pitchFamily="34" charset="0"/>
            </a:endParaRPr>
          </a:p>
        </p:txBody>
      </p:sp>
      <p:pic>
        <p:nvPicPr>
          <p:cNvPr id="13" name="Picture 2" descr="C:\Users\IN1GO003\OneDrive - In1go Tech\Documents\++Trainings\Malayan Colleges Laguna\Yii_Framework_logo_logotype.png"/>
          <p:cNvPicPr>
            <a:picLocks noChangeAspect="1" noChangeArrowheads="1"/>
          </p:cNvPicPr>
          <p:nvPr/>
        </p:nvPicPr>
        <p:blipFill>
          <a:blip r:embed="rId2"/>
          <a:srcRect/>
          <a:stretch>
            <a:fillRect/>
          </a:stretch>
        </p:blipFill>
        <p:spPr bwMode="auto">
          <a:xfrm>
            <a:off x="8356890" y="6012894"/>
            <a:ext cx="2743200" cy="717915"/>
          </a:xfrm>
          <a:prstGeom prst="rect">
            <a:avLst/>
          </a:prstGeom>
          <a:noFill/>
        </p:spPr>
      </p:pic>
    </p:spTree>
    <p:extLst>
      <p:ext uri="{BB962C8B-B14F-4D97-AF65-F5344CB8AC3E}">
        <p14:creationId xmlns="" xmlns:p14="http://schemas.microsoft.com/office/powerpoint/2010/main" val="5958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err="1"/>
              <a:t>Yii</a:t>
            </a:r>
            <a:r>
              <a:rPr lang="en-US" sz="4000" b="1" dirty="0"/>
              <a:t> 1.1 Installation</a:t>
            </a:r>
          </a:p>
        </p:txBody>
      </p:sp>
      <p:sp>
        <p:nvSpPr>
          <p:cNvPr id="2" name="Slide Number Placeholder 1"/>
          <p:cNvSpPr>
            <a:spLocks noGrp="1"/>
          </p:cNvSpPr>
          <p:nvPr>
            <p:ph type="sldNum" sz="quarter" idx="4"/>
          </p:nvPr>
        </p:nvSpPr>
        <p:spPr/>
        <p:txBody>
          <a:bodyPr/>
          <a:lstStyle/>
          <a:p>
            <a:fld id="{19B51A1E-902D-48AF-9020-955120F399B6}" type="slidenum">
              <a:rPr lang="en-US" noProof="0" smtClean="0"/>
              <a:pPr/>
              <a:t>15</a:t>
            </a:fld>
            <a:endParaRPr lang="en-US" noProof="0" dirty="0"/>
          </a:p>
        </p:txBody>
      </p:sp>
      <p:sp>
        <p:nvSpPr>
          <p:cNvPr id="8"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Download </a:t>
            </a:r>
            <a:r>
              <a:rPr lang="en-US" sz="2400" dirty="0" err="1">
                <a:latin typeface="Arial" pitchFamily="34" charset="0"/>
                <a:cs typeface="Arial" pitchFamily="34" charset="0"/>
              </a:rPr>
              <a:t>Yii</a:t>
            </a:r>
            <a:r>
              <a:rPr lang="en-US" sz="2400" dirty="0">
                <a:latin typeface="Arial" pitchFamily="34" charset="0"/>
                <a:cs typeface="Arial" pitchFamily="34" charset="0"/>
              </a:rPr>
              <a:t> Framework from this </a:t>
            </a:r>
            <a:r>
              <a:rPr lang="en-US" sz="2400" dirty="0">
                <a:latin typeface="Arial" pitchFamily="34" charset="0"/>
                <a:cs typeface="Arial" pitchFamily="34" charset="0"/>
                <a:hlinkClick r:id="rId2"/>
              </a:rPr>
              <a:t>link</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Unpack the </a:t>
            </a:r>
            <a:r>
              <a:rPr lang="en-US" sz="2400" dirty="0" err="1">
                <a:latin typeface="Arial" pitchFamily="34" charset="0"/>
                <a:cs typeface="Arial" pitchFamily="34" charset="0"/>
              </a:rPr>
              <a:t>Yii</a:t>
            </a:r>
            <a:r>
              <a:rPr lang="en-US" sz="2400" dirty="0">
                <a:latin typeface="Arial" pitchFamily="34" charset="0"/>
                <a:cs typeface="Arial" pitchFamily="34" charset="0"/>
              </a:rPr>
              <a:t> release file to a Web-accessible directory.</a:t>
            </a:r>
          </a:p>
          <a:p>
            <a:pPr marL="457200" lvl="0" indent="-457200">
              <a:spcBef>
                <a:spcPts val="1000"/>
              </a:spcBef>
              <a:buFont typeface="+mj-lt"/>
              <a:buAutoNum type="arabicPeriod"/>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Requirements:</a:t>
            </a:r>
          </a:p>
          <a:p>
            <a:pPr marL="457200" lvl="0" indent="-457200">
              <a:spcBef>
                <a:spcPts val="1000"/>
              </a:spcBef>
            </a:pPr>
            <a:r>
              <a:rPr lang="en-US" sz="2400" dirty="0">
                <a:latin typeface="Arial" pitchFamily="34" charset="0"/>
                <a:cs typeface="Arial" pitchFamily="34" charset="0"/>
              </a:rPr>
              <a:t>After installing </a:t>
            </a:r>
            <a:r>
              <a:rPr lang="en-US" sz="2400" dirty="0" err="1">
                <a:latin typeface="Arial" pitchFamily="34" charset="0"/>
                <a:cs typeface="Arial" pitchFamily="34" charset="0"/>
              </a:rPr>
              <a:t>Yii</a:t>
            </a:r>
            <a:r>
              <a:rPr lang="en-US" sz="2400" dirty="0">
                <a:latin typeface="Arial" pitchFamily="34" charset="0"/>
                <a:cs typeface="Arial" pitchFamily="34" charset="0"/>
              </a:rPr>
              <a:t>, to verify that your server satisfies </a:t>
            </a:r>
            <a:r>
              <a:rPr lang="en-US" sz="2400" dirty="0" err="1">
                <a:latin typeface="Arial" pitchFamily="34" charset="0"/>
                <a:cs typeface="Arial" pitchFamily="34" charset="0"/>
              </a:rPr>
              <a:t>Yii's</a:t>
            </a:r>
            <a:r>
              <a:rPr lang="en-US" sz="2400" dirty="0">
                <a:latin typeface="Arial" pitchFamily="34" charset="0"/>
                <a:cs typeface="Arial" pitchFamily="34" charset="0"/>
              </a:rPr>
              <a:t> requirements, you can do so by accessing the </a:t>
            </a:r>
            <a:r>
              <a:rPr lang="en-US" sz="2400" b="1" dirty="0">
                <a:latin typeface="Arial" pitchFamily="34" charset="0"/>
                <a:cs typeface="Arial" pitchFamily="34" charset="0"/>
              </a:rPr>
              <a:t>requirement checker</a:t>
            </a:r>
            <a:r>
              <a:rPr lang="en-US" sz="2400" dirty="0">
                <a:latin typeface="Arial" pitchFamily="34" charset="0"/>
                <a:cs typeface="Arial" pitchFamily="34" charset="0"/>
              </a:rPr>
              <a:t> script via the following URL in a Web browser: </a:t>
            </a:r>
            <a:r>
              <a:rPr lang="en-US" sz="2400" dirty="0">
                <a:solidFill>
                  <a:srgbClr val="0070C0"/>
                </a:solidFill>
                <a:latin typeface="Arial" pitchFamily="34" charset="0"/>
                <a:cs typeface="Arial" pitchFamily="34" charset="0"/>
              </a:rPr>
              <a:t>http://hostname/path/to/yii/requirements/index.php</a:t>
            </a:r>
          </a:p>
          <a:p>
            <a:pPr marL="457200" lvl="0" indent="-457200">
              <a:spcBef>
                <a:spcPts val="1000"/>
              </a:spcBef>
            </a:pPr>
            <a:endParaRPr lang="en-US" sz="2400" dirty="0">
              <a:solidFill>
                <a:srgbClr val="0070C0"/>
              </a:solidFill>
              <a:latin typeface="Arial" pitchFamily="34" charset="0"/>
              <a:cs typeface="Arial" pitchFamily="34" charset="0"/>
            </a:endParaRPr>
          </a:p>
          <a:p>
            <a:pPr marL="457200" lvl="0" indent="-457200">
              <a:spcBef>
                <a:spcPts val="1000"/>
              </a:spcBef>
            </a:pPr>
            <a:r>
              <a:rPr lang="en-US" sz="2400" dirty="0">
                <a:latin typeface="Arial" pitchFamily="34" charset="0"/>
                <a:cs typeface="Arial" pitchFamily="34" charset="0"/>
              </a:rPr>
              <a:t>	e.g. </a:t>
            </a:r>
            <a:r>
              <a:rPr lang="en-US" sz="2400" u="sng" dirty="0">
                <a:solidFill>
                  <a:srgbClr val="0070C0"/>
                </a:solidFill>
                <a:latin typeface="Arial" pitchFamily="34" charset="0"/>
                <a:cs typeface="Arial" pitchFamily="34" charset="0"/>
              </a:rPr>
              <a:t>http://localhost/yii-app/yii/requirements/index.php</a:t>
            </a:r>
          </a:p>
          <a:p>
            <a:pPr marL="457200" lvl="0" indent="-457200">
              <a:spcBef>
                <a:spcPts val="1000"/>
              </a:spcBef>
            </a:pPr>
            <a:endParaRPr lang="en-US" sz="2400" dirty="0">
              <a:solidFill>
                <a:srgbClr val="0070C0"/>
              </a:solidFill>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Creating Your First </a:t>
            </a:r>
            <a:r>
              <a:rPr lang="en-US" sz="4000" b="1" dirty="0" err="1"/>
              <a:t>Yii</a:t>
            </a:r>
            <a:r>
              <a:rPr lang="en-US" sz="4000" b="1" dirty="0"/>
              <a:t> Application</a:t>
            </a:r>
          </a:p>
        </p:txBody>
      </p:sp>
      <p:sp>
        <p:nvSpPr>
          <p:cNvPr id="2" name="Slide Number Placeholder 1"/>
          <p:cNvSpPr>
            <a:spLocks noGrp="1"/>
          </p:cNvSpPr>
          <p:nvPr>
            <p:ph type="sldNum" sz="quarter" idx="4"/>
          </p:nvPr>
        </p:nvSpPr>
        <p:spPr/>
        <p:txBody>
          <a:bodyPr/>
          <a:lstStyle/>
          <a:p>
            <a:fld id="{19B51A1E-902D-48AF-9020-955120F399B6}" type="slidenum">
              <a:rPr lang="en-US" noProof="0" smtClean="0"/>
              <a:pPr/>
              <a:t>16</a:t>
            </a:fld>
            <a:endParaRPr lang="en-US" noProof="0" dirty="0"/>
          </a:p>
        </p:txBody>
      </p:sp>
      <p:sp>
        <p:nvSpPr>
          <p:cNvPr id="8"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Using </a:t>
            </a:r>
            <a:r>
              <a:rPr lang="en-US" sz="2400" b="1" dirty="0" err="1">
                <a:solidFill>
                  <a:srgbClr val="0070C0"/>
                </a:solidFill>
                <a:latin typeface="Arial" pitchFamily="34" charset="0"/>
                <a:cs typeface="Arial" pitchFamily="34" charset="0"/>
              </a:rPr>
              <a:t>yiic</a:t>
            </a:r>
            <a:r>
              <a:rPr lang="en-US" sz="2400" dirty="0">
                <a:latin typeface="Arial" pitchFamily="34" charset="0"/>
                <a:cs typeface="Arial" pitchFamily="34" charset="0"/>
              </a:rPr>
              <a:t> (command line tool) to create a new </a:t>
            </a:r>
            <a:r>
              <a:rPr lang="en-US" sz="2400" dirty="0" err="1">
                <a:latin typeface="Arial" pitchFamily="34" charset="0"/>
                <a:cs typeface="Arial" pitchFamily="34" charset="0"/>
              </a:rPr>
              <a:t>Yii</a:t>
            </a:r>
            <a:r>
              <a:rPr lang="en-US" sz="2400" dirty="0">
                <a:latin typeface="Arial" pitchFamily="34" charset="0"/>
                <a:cs typeface="Arial" pitchFamily="34" charset="0"/>
              </a:rPr>
              <a:t> application</a:t>
            </a:r>
          </a:p>
          <a:p>
            <a:pPr marL="457200" lvl="0" indent="-457200">
              <a:spcBef>
                <a:spcPts val="1000"/>
              </a:spcBef>
              <a:buFont typeface="Arial" pitchFamily="34" charset="0"/>
              <a:buChar char="•"/>
            </a:pPr>
            <a:r>
              <a:rPr lang="en-US" sz="2400" dirty="0">
                <a:latin typeface="Arial" pitchFamily="34" charset="0"/>
                <a:cs typeface="Arial" pitchFamily="34" charset="0"/>
              </a:rPr>
              <a:t>Assume that </a:t>
            </a:r>
            <a:r>
              <a:rPr lang="en-US" sz="2400" b="1" dirty="0" err="1">
                <a:solidFill>
                  <a:srgbClr val="0070C0"/>
                </a:solidFill>
                <a:latin typeface="Arial" pitchFamily="34" charset="0"/>
                <a:cs typeface="Arial" pitchFamily="34" charset="0"/>
              </a:rPr>
              <a:t>YiiRoot</a:t>
            </a:r>
            <a:r>
              <a:rPr lang="en-US" sz="2400" dirty="0">
                <a:latin typeface="Arial" pitchFamily="34" charset="0"/>
                <a:cs typeface="Arial" pitchFamily="34" charset="0"/>
              </a:rPr>
              <a:t> is the directory where </a:t>
            </a:r>
            <a:r>
              <a:rPr lang="en-US" sz="2400" dirty="0" err="1">
                <a:latin typeface="Arial" pitchFamily="34" charset="0"/>
                <a:cs typeface="Arial" pitchFamily="34" charset="0"/>
              </a:rPr>
              <a:t>Yii</a:t>
            </a:r>
            <a:r>
              <a:rPr lang="en-US" sz="2400" dirty="0">
                <a:latin typeface="Arial" pitchFamily="34" charset="0"/>
                <a:cs typeface="Arial" pitchFamily="34" charset="0"/>
              </a:rPr>
              <a:t> is installed, and </a:t>
            </a:r>
            <a:r>
              <a:rPr lang="en-US" sz="2400" b="1" dirty="0" err="1">
                <a:solidFill>
                  <a:srgbClr val="0070C0"/>
                </a:solidFill>
                <a:latin typeface="Arial" pitchFamily="34" charset="0"/>
                <a:cs typeface="Arial" pitchFamily="34" charset="0"/>
              </a:rPr>
              <a:t>WebRoot</a:t>
            </a:r>
            <a:r>
              <a:rPr lang="en-US" sz="2400" dirty="0">
                <a:latin typeface="Arial" pitchFamily="34" charset="0"/>
                <a:cs typeface="Arial" pitchFamily="34" charset="0"/>
              </a:rPr>
              <a:t> is the document root of our Web server</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Run </a:t>
            </a:r>
            <a:r>
              <a:rPr lang="en-US" sz="2400" b="1" dirty="0" err="1">
                <a:latin typeface="Arial" pitchFamily="34" charset="0"/>
                <a:cs typeface="Arial" pitchFamily="34" charset="0"/>
              </a:rPr>
              <a:t>yiic</a:t>
            </a:r>
            <a:r>
              <a:rPr lang="en-US" sz="2400" b="1" dirty="0">
                <a:latin typeface="Arial" pitchFamily="34" charset="0"/>
                <a:cs typeface="Arial" pitchFamily="34" charset="0"/>
              </a:rPr>
              <a:t> on the command line as follows:</a:t>
            </a:r>
          </a:p>
          <a:p>
            <a:pPr marL="457200" lvl="0" indent="-457200">
              <a:spcBef>
                <a:spcPts val="1000"/>
              </a:spcBef>
            </a:pPr>
            <a:r>
              <a:rPr lang="en-US" sz="2400" dirty="0">
                <a:solidFill>
                  <a:srgbClr val="0070C0"/>
                </a:solidFill>
                <a:latin typeface="Arial" pitchFamily="34" charset="0"/>
                <a:cs typeface="Arial" pitchFamily="34" charset="0"/>
              </a:rPr>
              <a:t>% </a:t>
            </a:r>
            <a:r>
              <a:rPr lang="en-US" sz="2400" dirty="0" err="1">
                <a:solidFill>
                  <a:srgbClr val="0070C0"/>
                </a:solidFill>
                <a:latin typeface="Arial" pitchFamily="34" charset="0"/>
                <a:cs typeface="Arial" pitchFamily="34" charset="0"/>
              </a:rPr>
              <a:t>YiiRoot</a:t>
            </a:r>
            <a:r>
              <a:rPr lang="en-US" sz="2400" dirty="0">
                <a:solidFill>
                  <a:srgbClr val="0070C0"/>
                </a:solidFill>
                <a:latin typeface="Arial" pitchFamily="34" charset="0"/>
                <a:cs typeface="Arial" pitchFamily="34" charset="0"/>
              </a:rPr>
              <a:t>/framework/</a:t>
            </a:r>
            <a:r>
              <a:rPr lang="en-US" sz="2400" dirty="0" err="1">
                <a:solidFill>
                  <a:srgbClr val="0070C0"/>
                </a:solidFill>
                <a:latin typeface="Arial" pitchFamily="34" charset="0"/>
                <a:cs typeface="Arial" pitchFamily="34" charset="0"/>
              </a:rPr>
              <a:t>yiic</a:t>
            </a:r>
            <a:r>
              <a:rPr lang="en-US" sz="2400" dirty="0">
                <a:solidFill>
                  <a:srgbClr val="0070C0"/>
                </a:solidFill>
                <a:latin typeface="Arial" pitchFamily="34" charset="0"/>
                <a:cs typeface="Arial" pitchFamily="34" charset="0"/>
              </a:rPr>
              <a:t> </a:t>
            </a:r>
            <a:r>
              <a:rPr lang="en-US" sz="2400" dirty="0" err="1">
                <a:solidFill>
                  <a:srgbClr val="0070C0"/>
                </a:solidFill>
                <a:latin typeface="Arial" pitchFamily="34" charset="0"/>
                <a:cs typeface="Arial" pitchFamily="34" charset="0"/>
              </a:rPr>
              <a:t>webapp</a:t>
            </a:r>
            <a:r>
              <a:rPr lang="en-US" sz="2400" dirty="0">
                <a:solidFill>
                  <a:srgbClr val="0070C0"/>
                </a:solidFill>
                <a:latin typeface="Arial" pitchFamily="34" charset="0"/>
                <a:cs typeface="Arial" pitchFamily="34" charset="0"/>
              </a:rPr>
              <a:t>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a:t>
            </a:r>
          </a:p>
        </p:txBody>
      </p:sp>
      <p:pic>
        <p:nvPicPr>
          <p:cNvPr id="10249" name="Picture 9"/>
          <p:cNvPicPr>
            <a:picLocks noChangeAspect="1" noChangeArrowheads="1"/>
          </p:cNvPicPr>
          <p:nvPr/>
        </p:nvPicPr>
        <p:blipFill>
          <a:blip r:embed="rId2"/>
          <a:srcRect/>
          <a:stretch>
            <a:fillRect/>
          </a:stretch>
        </p:blipFill>
        <p:spPr bwMode="auto">
          <a:xfrm>
            <a:off x="542925" y="4044660"/>
            <a:ext cx="11058320" cy="1386320"/>
          </a:xfrm>
          <a:prstGeom prst="rect">
            <a:avLst/>
          </a:prstGeom>
          <a:noFill/>
          <a:ln w="9525">
            <a:noFill/>
            <a:miter lim="800000"/>
            <a:headEnd/>
            <a:tailEnd/>
          </a:ln>
        </p:spPr>
      </p:pic>
      <p:sp>
        <p:nvSpPr>
          <p:cNvPr id="22" name="TextBox 21"/>
          <p:cNvSpPr txBox="1"/>
          <p:nvPr/>
        </p:nvSpPr>
        <p:spPr>
          <a:xfrm>
            <a:off x="1066800" y="4710543"/>
            <a:ext cx="5805055" cy="369332"/>
          </a:xfrm>
          <a:prstGeom prst="rect">
            <a:avLst/>
          </a:prstGeom>
          <a:noFill/>
          <a:ln w="25400">
            <a:solidFill>
              <a:srgbClr val="FF0000"/>
            </a:solidFill>
          </a:ln>
        </p:spPr>
        <p:txBody>
          <a:bodyPr wrap="square" rtlCol="0">
            <a:spAutoFit/>
          </a:bodyPr>
          <a:lstStyle/>
          <a:p>
            <a:endParaRPr lang="en-US" dirty="0"/>
          </a:p>
        </p:txBody>
      </p:sp>
      <p:sp>
        <p:nvSpPr>
          <p:cNvPr id="23" name="TextBox 22"/>
          <p:cNvSpPr txBox="1"/>
          <p:nvPr/>
        </p:nvSpPr>
        <p:spPr>
          <a:xfrm>
            <a:off x="6987961" y="4710543"/>
            <a:ext cx="805552" cy="369332"/>
          </a:xfrm>
          <a:prstGeom prst="rect">
            <a:avLst/>
          </a:prstGeom>
          <a:noFill/>
          <a:ln w="25400">
            <a:solidFill>
              <a:srgbClr val="FF0000"/>
            </a:solidFill>
          </a:ln>
        </p:spPr>
        <p:txBody>
          <a:bodyPr wrap="square" rtlCol="0">
            <a:spAutoFit/>
          </a:bodyPr>
          <a:lstStyle/>
          <a:p>
            <a:endParaRPr lang="en-US" dirty="0"/>
          </a:p>
        </p:txBody>
      </p:sp>
      <p:sp>
        <p:nvSpPr>
          <p:cNvPr id="24" name="TextBox 23"/>
          <p:cNvSpPr txBox="1"/>
          <p:nvPr/>
        </p:nvSpPr>
        <p:spPr>
          <a:xfrm>
            <a:off x="7910261" y="4717144"/>
            <a:ext cx="3338309" cy="369332"/>
          </a:xfrm>
          <a:prstGeom prst="rect">
            <a:avLst/>
          </a:prstGeom>
          <a:noFill/>
          <a:ln w="25400">
            <a:solidFill>
              <a:srgbClr val="FF0000"/>
            </a:solidFill>
          </a:ln>
        </p:spPr>
        <p:txBody>
          <a:bodyPr wrap="square" rtlCol="0">
            <a:sp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Creating Your First </a:t>
            </a:r>
            <a:r>
              <a:rPr lang="en-US" sz="4000" b="1" dirty="0" err="1"/>
              <a:t>Yii</a:t>
            </a:r>
            <a:r>
              <a:rPr lang="en-US" sz="4000" b="1" dirty="0"/>
              <a:t> Application</a:t>
            </a:r>
          </a:p>
        </p:txBody>
      </p:sp>
      <p:sp>
        <p:nvSpPr>
          <p:cNvPr id="2" name="Slide Number Placeholder 1"/>
          <p:cNvSpPr>
            <a:spLocks noGrp="1"/>
          </p:cNvSpPr>
          <p:nvPr>
            <p:ph type="sldNum" sz="quarter" idx="4"/>
          </p:nvPr>
        </p:nvSpPr>
        <p:spPr/>
        <p:txBody>
          <a:bodyPr/>
          <a:lstStyle/>
          <a:p>
            <a:fld id="{19B51A1E-902D-48AF-9020-955120F399B6}" type="slidenum">
              <a:rPr lang="en-US" noProof="0" smtClean="0"/>
              <a:pPr/>
              <a:t>17</a:t>
            </a:fld>
            <a:endParaRPr lang="en-US" noProof="0" dirty="0"/>
          </a:p>
        </p:txBody>
      </p:sp>
      <p:sp>
        <p:nvSpPr>
          <p:cNvPr id="8"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This will create a skeleton </a:t>
            </a:r>
            <a:r>
              <a:rPr lang="en-US" sz="2400" dirty="0" err="1">
                <a:latin typeface="Arial" pitchFamily="34" charset="0"/>
                <a:cs typeface="Arial" pitchFamily="34" charset="0"/>
              </a:rPr>
              <a:t>Yii</a:t>
            </a:r>
            <a:r>
              <a:rPr lang="en-US" sz="2400" dirty="0">
                <a:latin typeface="Arial" pitchFamily="34" charset="0"/>
                <a:cs typeface="Arial" pitchFamily="34" charset="0"/>
              </a:rPr>
              <a:t> application under the directory </a:t>
            </a:r>
            <a:r>
              <a:rPr lang="en-US" sz="2400" dirty="0" err="1">
                <a:latin typeface="Arial" pitchFamily="34" charset="0"/>
                <a:cs typeface="Arial" pitchFamily="34" charset="0"/>
              </a:rPr>
              <a:t>WebRoot</a:t>
            </a:r>
            <a:r>
              <a:rPr lang="en-US" sz="2400" dirty="0">
                <a:latin typeface="Arial" pitchFamily="34" charset="0"/>
                <a:cs typeface="Arial" pitchFamily="34" charset="0"/>
              </a:rPr>
              <a:t>/</a:t>
            </a:r>
            <a:r>
              <a:rPr lang="en-US" sz="2400" dirty="0" err="1">
                <a:latin typeface="Arial" pitchFamily="34" charset="0"/>
                <a:cs typeface="Arial" pitchFamily="34" charset="0"/>
              </a:rPr>
              <a:t>yii</a:t>
            </a:r>
            <a:r>
              <a:rPr lang="en-US" sz="2400" dirty="0">
                <a:latin typeface="Arial" pitchFamily="34" charset="0"/>
                <a:cs typeface="Arial" pitchFamily="34" charset="0"/>
              </a:rPr>
              <a:t>-app</a:t>
            </a:r>
          </a:p>
          <a:p>
            <a:pPr marL="457200" lvl="0" indent="-457200">
              <a:spcBef>
                <a:spcPts val="1000"/>
              </a:spcBef>
            </a:pPr>
            <a:endParaRPr lang="en-US" sz="2400" dirty="0">
              <a:solidFill>
                <a:srgbClr val="0070C0"/>
              </a:solidFill>
              <a:latin typeface="Arial" pitchFamily="34" charset="0"/>
              <a:cs typeface="Arial" pitchFamily="34" charset="0"/>
            </a:endParaRPr>
          </a:p>
          <a:p>
            <a:pPr lvl="0" indent="-457200">
              <a:spcBef>
                <a:spcPts val="1000"/>
              </a:spcBef>
            </a:pPr>
            <a:r>
              <a:rPr lang="en-US" sz="2400" dirty="0">
                <a:latin typeface="Arial" pitchFamily="34" charset="0"/>
                <a:cs typeface="Arial" pitchFamily="34" charset="0"/>
              </a:rPr>
              <a:t>By accessing the following URL in a Web browser:</a:t>
            </a:r>
          </a:p>
          <a:p>
            <a:pPr lvl="0" indent="-457200">
              <a:spcBef>
                <a:spcPts val="1000"/>
              </a:spcBef>
            </a:pPr>
            <a:r>
              <a:rPr lang="en-US" sz="2400" dirty="0">
                <a:solidFill>
                  <a:srgbClr val="0070C0"/>
                </a:solidFill>
                <a:latin typeface="Arial" pitchFamily="34" charset="0"/>
                <a:cs typeface="Arial" pitchFamily="34" charset="0"/>
                <a:hlinkClick r:id="rId2"/>
              </a:rPr>
              <a:t>http://localhost/yii-app/index.php</a:t>
            </a:r>
            <a:endParaRPr lang="en-US" sz="2400" dirty="0">
              <a:latin typeface="Arial" pitchFamily="34" charset="0"/>
              <a:cs typeface="Arial" pitchFamily="34" charset="0"/>
            </a:endParaRPr>
          </a:p>
          <a:p>
            <a:pPr marL="457200" lvl="0" indent="-457200">
              <a:spcBef>
                <a:spcPts val="1000"/>
              </a:spcBef>
            </a:pPr>
            <a:r>
              <a:rPr lang="en-US" sz="2400" dirty="0">
                <a:latin typeface="Arial" pitchFamily="34" charset="0"/>
                <a:cs typeface="Arial" pitchFamily="34" charset="0"/>
              </a:rPr>
              <a:t>The application has four default pages:</a:t>
            </a:r>
            <a:r>
              <a:rPr lang="en-US" sz="2400" dirty="0">
                <a:solidFill>
                  <a:srgbClr val="0070C0"/>
                </a:solidFill>
                <a:latin typeface="Arial" pitchFamily="34" charset="0"/>
                <a:cs typeface="Arial" pitchFamily="34" charset="0"/>
              </a:rPr>
              <a:t> </a:t>
            </a:r>
            <a:r>
              <a:rPr lang="en-US" sz="2400" dirty="0">
                <a:latin typeface="Arial" pitchFamily="34" charset="0"/>
                <a:cs typeface="Arial" pitchFamily="34" charset="0"/>
              </a:rPr>
              <a:t>the homepage, the about page, the contact page and the login page.</a:t>
            </a:r>
          </a:p>
          <a:p>
            <a:pPr marL="457200" lvl="0" indent="-457200">
              <a:spcBef>
                <a:spcPts val="1000"/>
              </a:spcBef>
            </a:pPr>
            <a:r>
              <a:rPr lang="en-US" sz="2400" dirty="0">
                <a:latin typeface="Arial" pitchFamily="34" charset="0"/>
                <a:cs typeface="Arial" pitchFamily="34" charset="0"/>
              </a:rPr>
              <a:t>The contact page displays a contact form that users can fill in to submit their inquiries to the webmaster, and the login page allows users to be authenticated before accessing privileged contents.</a:t>
            </a: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1267" name="Picture 3"/>
          <p:cNvPicPr>
            <a:picLocks noChangeAspect="1" noChangeArrowheads="1"/>
          </p:cNvPicPr>
          <p:nvPr/>
        </p:nvPicPr>
        <p:blipFill>
          <a:blip r:embed="rId3"/>
          <a:srcRect/>
          <a:stretch>
            <a:fillRect/>
          </a:stretch>
        </p:blipFill>
        <p:spPr bwMode="auto">
          <a:xfrm>
            <a:off x="571933" y="1693716"/>
            <a:ext cx="10733376" cy="39938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Database Connection</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18</a:t>
            </a:fld>
            <a:endParaRPr lang="en-US" dirty="0"/>
          </a:p>
        </p:txBody>
      </p:sp>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err="1">
                <a:latin typeface="Arial" pitchFamily="34" charset="0"/>
                <a:cs typeface="Arial" pitchFamily="34" charset="0"/>
              </a:rPr>
              <a:t>WebRoot</a:t>
            </a:r>
            <a:r>
              <a:rPr lang="en-US" sz="2400" dirty="0">
                <a:latin typeface="Arial" pitchFamily="34" charset="0"/>
                <a:cs typeface="Arial" pitchFamily="34" charset="0"/>
              </a:rPr>
              <a:t>/</a:t>
            </a:r>
            <a:r>
              <a:rPr lang="en-US" sz="2400" dirty="0" err="1">
                <a:latin typeface="Arial" pitchFamily="34" charset="0"/>
                <a:cs typeface="Arial" pitchFamily="34" charset="0"/>
              </a:rPr>
              <a:t>yii</a:t>
            </a:r>
            <a:r>
              <a:rPr lang="en-US" sz="2400" dirty="0">
                <a:latin typeface="Arial" pitchFamily="34" charset="0"/>
                <a:cs typeface="Arial" pitchFamily="34" charset="0"/>
              </a:rPr>
              <a:t>-app/protected/</a:t>
            </a:r>
            <a:r>
              <a:rPr lang="en-US" sz="2400" dirty="0" err="1">
                <a:latin typeface="Arial" pitchFamily="34" charset="0"/>
                <a:cs typeface="Arial" pitchFamily="34" charset="0"/>
              </a:rPr>
              <a:t>config</a:t>
            </a:r>
            <a:r>
              <a:rPr lang="en-US" sz="2400" dirty="0">
                <a:latin typeface="Arial" pitchFamily="34" charset="0"/>
                <a:cs typeface="Arial" pitchFamily="34" charset="0"/>
              </a:rPr>
              <a:t>/database.php</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The above code is the default database connection</a:t>
            </a:r>
          </a:p>
          <a:p>
            <a:pPr marL="457200" lvl="0" indent="-457200">
              <a:spcBef>
                <a:spcPts val="1000"/>
              </a:spcBef>
              <a:buFont typeface="Arial" pitchFamily="34" charset="0"/>
              <a:buChar char="•"/>
            </a:pPr>
            <a:r>
              <a:rPr lang="en-US" sz="2400" dirty="0">
                <a:latin typeface="Arial" pitchFamily="34" charset="0"/>
                <a:cs typeface="Arial" pitchFamily="34" charset="0"/>
              </a:rPr>
              <a:t>Instructs </a:t>
            </a:r>
            <a:r>
              <a:rPr lang="en-US" sz="2400" dirty="0" err="1">
                <a:latin typeface="Arial" pitchFamily="34" charset="0"/>
                <a:cs typeface="Arial" pitchFamily="34" charset="0"/>
              </a:rPr>
              <a:t>Yii</a:t>
            </a:r>
            <a:r>
              <a:rPr lang="en-US" sz="2400" dirty="0">
                <a:latin typeface="Arial" pitchFamily="34" charset="0"/>
                <a:cs typeface="Arial" pitchFamily="34" charset="0"/>
              </a:rPr>
              <a:t> that the application should connect to the </a:t>
            </a:r>
            <a:r>
              <a:rPr lang="en-US" sz="2400" dirty="0" err="1">
                <a:latin typeface="Arial" pitchFamily="34" charset="0"/>
                <a:cs typeface="Arial" pitchFamily="34" charset="0"/>
              </a:rPr>
              <a:t>SQLite</a:t>
            </a:r>
            <a:r>
              <a:rPr lang="en-US" sz="2400" dirty="0">
                <a:latin typeface="Arial" pitchFamily="34" charset="0"/>
                <a:cs typeface="Arial" pitchFamily="34" charset="0"/>
              </a:rPr>
              <a:t> database:</a:t>
            </a:r>
          </a:p>
          <a:p>
            <a:pPr marL="914400" lvl="1" indent="-457200">
              <a:spcBef>
                <a:spcPts val="1000"/>
              </a:spcBef>
            </a:pP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-app/protected/data/</a:t>
            </a:r>
            <a:r>
              <a:rPr lang="en-US" sz="2400" dirty="0" err="1">
                <a:solidFill>
                  <a:srgbClr val="0070C0"/>
                </a:solidFill>
                <a:latin typeface="Arial" pitchFamily="34" charset="0"/>
                <a:cs typeface="Arial" pitchFamily="34" charset="0"/>
              </a:rPr>
              <a:t>testdrive.db</a:t>
            </a:r>
            <a:endParaRPr lang="en-US" sz="2400" dirty="0">
              <a:solidFill>
                <a:srgbClr val="0070C0"/>
              </a:solidFill>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2291" name="Picture 3"/>
          <p:cNvPicPr>
            <a:picLocks noChangeAspect="1" noChangeArrowheads="1"/>
          </p:cNvPicPr>
          <p:nvPr/>
        </p:nvPicPr>
        <p:blipFill>
          <a:blip r:embed="rId2"/>
          <a:srcRect/>
          <a:stretch>
            <a:fillRect/>
          </a:stretch>
        </p:blipFill>
        <p:spPr bwMode="auto">
          <a:xfrm>
            <a:off x="2840245" y="1623145"/>
            <a:ext cx="6206835" cy="2489372"/>
          </a:xfrm>
          <a:prstGeom prst="rect">
            <a:avLst/>
          </a:prstGeom>
          <a:noFill/>
          <a:ln w="9525">
            <a:noFill/>
            <a:miter lim="800000"/>
            <a:headEnd/>
            <a:tailEnd/>
          </a:ln>
        </p:spPr>
      </p:pic>
    </p:spTree>
    <p:extLst>
      <p:ext uri="{BB962C8B-B14F-4D97-AF65-F5344CB8AC3E}">
        <p14:creationId xmlns="" xmlns:p14="http://schemas.microsoft.com/office/powerpoint/2010/main" val="5958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19</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Connecting to </a:t>
            </a:r>
            <a:r>
              <a:rPr lang="en-US" sz="4000" b="1" dirty="0" err="1"/>
              <a:t>MySQL</a:t>
            </a:r>
            <a:r>
              <a:rPr lang="en-US" sz="4000" b="1" dirty="0"/>
              <a:t> Database</a:t>
            </a:r>
          </a:p>
        </p:txBody>
      </p:sp>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In </a:t>
            </a:r>
            <a:r>
              <a:rPr lang="en-US" sz="2400" dirty="0" err="1">
                <a:latin typeface="Arial" pitchFamily="34" charset="0"/>
                <a:cs typeface="Arial" pitchFamily="34" charset="0"/>
              </a:rPr>
              <a:t>MySQL</a:t>
            </a:r>
            <a:r>
              <a:rPr lang="en-US" sz="2400" dirty="0">
                <a:latin typeface="Arial" pitchFamily="34" charset="0"/>
                <a:cs typeface="Arial" pitchFamily="34" charset="0"/>
              </a:rPr>
              <a:t> GUI, create a database named: </a:t>
            </a:r>
            <a:r>
              <a:rPr lang="en-US" sz="2400" b="1" dirty="0" err="1">
                <a:solidFill>
                  <a:srgbClr val="0070C0"/>
                </a:solidFill>
                <a:latin typeface="Arial" pitchFamily="34" charset="0"/>
                <a:cs typeface="Arial" pitchFamily="34" charset="0"/>
              </a:rPr>
              <a:t>testdrive</a:t>
            </a:r>
            <a:endParaRPr lang="en-US" sz="2400" b="1"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Select that database and execute the SQL file found in this directory:</a:t>
            </a:r>
          </a:p>
          <a:p>
            <a:pPr marL="914400" lvl="1" indent="-457200">
              <a:spcBef>
                <a:spcPts val="1000"/>
              </a:spcBef>
            </a:pP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-app/protected/data/</a:t>
            </a:r>
            <a:r>
              <a:rPr lang="en-US" sz="2400" dirty="0" err="1">
                <a:solidFill>
                  <a:srgbClr val="0070C0"/>
                </a:solidFill>
                <a:latin typeface="Arial" pitchFamily="34" charset="0"/>
                <a:cs typeface="Arial" pitchFamily="34" charset="0"/>
              </a:rPr>
              <a:t>schema.mysql.sql</a:t>
            </a:r>
            <a:endParaRPr lang="en-US" sz="2400" dirty="0">
              <a:solidFill>
                <a:srgbClr val="0070C0"/>
              </a:solidFill>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The SQL schema contains only a single table named </a:t>
            </a:r>
            <a:r>
              <a:rPr lang="en-US" sz="2400" b="1" dirty="0" err="1">
                <a:solidFill>
                  <a:srgbClr val="0070C0"/>
                </a:solidFill>
                <a:latin typeface="Arial" pitchFamily="34" charset="0"/>
                <a:cs typeface="Arial" pitchFamily="34" charset="0"/>
              </a:rPr>
              <a:t>tbl_user</a:t>
            </a:r>
            <a:r>
              <a:rPr lang="en-US" sz="2400" dirty="0">
                <a:latin typeface="Arial" pitchFamily="34" charset="0"/>
                <a:cs typeface="Arial" pitchFamily="34" charset="0"/>
              </a:rPr>
              <a:t> with the initial data to be inserted.</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solidFill>
                <a:srgbClr val="0070C0"/>
              </a:solidFill>
              <a:latin typeface="Arial" pitchFamily="34" charset="0"/>
              <a:cs typeface="Arial" pitchFamily="34" charset="0"/>
            </a:endParaRPr>
          </a:p>
        </p:txBody>
      </p:sp>
      <p:pic>
        <p:nvPicPr>
          <p:cNvPr id="13318" name="Picture 6"/>
          <p:cNvPicPr>
            <a:picLocks noChangeAspect="1" noChangeArrowheads="1"/>
          </p:cNvPicPr>
          <p:nvPr/>
        </p:nvPicPr>
        <p:blipFill>
          <a:blip r:embed="rId2"/>
          <a:srcRect/>
          <a:stretch>
            <a:fillRect/>
          </a:stretch>
        </p:blipFill>
        <p:spPr bwMode="auto">
          <a:xfrm>
            <a:off x="683189" y="3618206"/>
            <a:ext cx="10539984" cy="3018126"/>
          </a:xfrm>
          <a:prstGeom prst="rect">
            <a:avLst/>
          </a:prstGeom>
          <a:noFill/>
          <a:ln w="9525">
            <a:noFill/>
            <a:miter lim="800000"/>
            <a:headEnd/>
            <a:tailEnd/>
          </a:ln>
        </p:spPr>
      </p:pic>
    </p:spTree>
    <p:extLst>
      <p:ext uri="{BB962C8B-B14F-4D97-AF65-F5344CB8AC3E}">
        <p14:creationId xmlns=""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Objectives</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2</a:t>
            </a:fld>
            <a:endParaRPr lang="en-US" dirty="0"/>
          </a:p>
        </p:txBody>
      </p:sp>
      <p:sp>
        <p:nvSpPr>
          <p:cNvPr id="6"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5"/>
            <a:ext cx="11191964" cy="3600000"/>
          </a:xfrm>
          <a:prstGeom prst="rect">
            <a:avLst/>
          </a:prstGeom>
          <a:noFill/>
        </p:spPr>
        <p:txBody>
          <a:bodyPr/>
          <a:lstStyle/>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Basic understanding of the structure, concepts, and help to promote rapid application development (RAD), which saves time, helps build more stable applications, and reduces the amount of repetitive coding for developers.</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Take away performing tedious coding tasks using pre-built modules and spend time on developing the actual application rather than re-building the foundation.</a:t>
            </a:r>
          </a:p>
          <a:p>
            <a:pPr marL="342900" lvl="0" indent="-342900">
              <a:lnSpc>
                <a:spcPct val="90000"/>
              </a:lnSpc>
              <a:spcBef>
                <a:spcPts val="1000"/>
              </a:spcBef>
              <a:buFont typeface="Arial" pitchFamily="34" charset="0"/>
              <a:buChar char="•"/>
            </a:pPr>
            <a:r>
              <a:rPr kumimoji="0" lang="en-US" sz="2400" b="0" i="0" u="none" strike="noStrike" kern="1200" cap="none" spc="0" normalizeH="0" baseline="0" noProof="0" dirty="0">
                <a:ln>
                  <a:noFill/>
                </a:ln>
                <a:effectLst/>
                <a:uLnTx/>
                <a:uFillTx/>
                <a:latin typeface="Arial" pitchFamily="34" charset="0"/>
                <a:cs typeface="Arial" pitchFamily="34" charset="0"/>
              </a:rPr>
              <a:t>Awareness </a:t>
            </a:r>
            <a:r>
              <a:rPr lang="en-US" sz="2400" dirty="0">
                <a:latin typeface="Arial" pitchFamily="34" charset="0"/>
                <a:cs typeface="Arial" pitchFamily="34" charset="0"/>
              </a:rPr>
              <a:t>of using modern PHP frameworks to improve knowledge and skills to easily adapt other frameworks more flexible.</a:t>
            </a: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Connecting to </a:t>
            </a:r>
            <a:r>
              <a:rPr lang="en-US" sz="4000" b="1" dirty="0" err="1"/>
              <a:t>MySQL</a:t>
            </a:r>
            <a:r>
              <a:rPr lang="en-US" sz="4000" b="1" dirty="0"/>
              <a:t> Database</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20</a:t>
            </a:fld>
            <a:endParaRPr lang="en-US" dirty="0"/>
          </a:p>
        </p:txBody>
      </p:sp>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/database.php</a:t>
            </a:r>
          </a:p>
          <a:p>
            <a:pPr marL="457200" lvl="0" indent="-457200">
              <a:spcBef>
                <a:spcPts val="1000"/>
              </a:spcBef>
              <a:buFont typeface="Arial" pitchFamily="34" charset="0"/>
              <a:buChar char="•"/>
            </a:pPr>
            <a:r>
              <a:rPr lang="en-US" sz="2400" dirty="0">
                <a:latin typeface="Arial" pitchFamily="34" charset="0"/>
                <a:cs typeface="Arial" pitchFamily="34" charset="0"/>
              </a:rPr>
              <a:t>In editor, comment the following line of code: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Uncomment the following lines of code to connect in </a:t>
            </a:r>
            <a:r>
              <a:rPr lang="en-US" sz="2400" dirty="0" err="1">
                <a:latin typeface="Arial" pitchFamily="34" charset="0"/>
                <a:cs typeface="Arial" pitchFamily="34" charset="0"/>
              </a:rPr>
              <a:t>MySQL</a:t>
            </a:r>
            <a:r>
              <a:rPr lang="en-US" sz="2400" dirty="0">
                <a:latin typeface="Arial" pitchFamily="34" charset="0"/>
                <a:cs typeface="Arial" pitchFamily="34" charset="0"/>
              </a:rPr>
              <a:t> Database:</a:t>
            </a:r>
            <a:endParaRPr lang="en-US" sz="2400" dirty="0">
              <a:solidFill>
                <a:srgbClr val="0070C0"/>
              </a:solidFill>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1818448" y="2073862"/>
            <a:ext cx="7776421" cy="1098842"/>
          </a:xfrm>
          <a:prstGeom prst="rect">
            <a:avLst/>
          </a:prstGeom>
          <a:noFill/>
          <a:ln w="9525">
            <a:noFill/>
            <a:miter lim="800000"/>
            <a:headEnd/>
            <a:tailEnd/>
          </a:ln>
        </p:spPr>
      </p:pic>
      <p:sp>
        <p:nvSpPr>
          <p:cNvPr id="7" name="TextBox 6"/>
          <p:cNvSpPr txBox="1"/>
          <p:nvPr/>
        </p:nvSpPr>
        <p:spPr>
          <a:xfrm>
            <a:off x="2313750" y="2272156"/>
            <a:ext cx="7232072" cy="369332"/>
          </a:xfrm>
          <a:prstGeom prst="rect">
            <a:avLst/>
          </a:prstGeom>
          <a:noFill/>
          <a:ln w="25400">
            <a:solidFill>
              <a:srgbClr val="FF0000"/>
            </a:solidFill>
          </a:ln>
        </p:spPr>
        <p:txBody>
          <a:bodyPr wrap="square" rtlCol="0">
            <a:spAutoFit/>
          </a:bodyPr>
          <a:lstStyle/>
          <a:p>
            <a:endParaRPr lang="en-US" dirty="0"/>
          </a:p>
        </p:txBody>
      </p:sp>
      <p:pic>
        <p:nvPicPr>
          <p:cNvPr id="13315" name="Picture 3"/>
          <p:cNvPicPr>
            <a:picLocks noChangeAspect="1" noChangeArrowheads="1"/>
          </p:cNvPicPr>
          <p:nvPr/>
        </p:nvPicPr>
        <p:blipFill>
          <a:blip r:embed="rId3"/>
          <a:srcRect/>
          <a:stretch>
            <a:fillRect/>
          </a:stretch>
        </p:blipFill>
        <p:spPr bwMode="auto">
          <a:xfrm>
            <a:off x="1811522" y="3590939"/>
            <a:ext cx="7762009" cy="2598300"/>
          </a:xfrm>
          <a:prstGeom prst="rect">
            <a:avLst/>
          </a:prstGeom>
          <a:noFill/>
          <a:ln w="9525">
            <a:noFill/>
            <a:miter lim="800000"/>
            <a:headEnd/>
            <a:tailEnd/>
          </a:ln>
        </p:spPr>
      </p:pic>
      <p:sp>
        <p:nvSpPr>
          <p:cNvPr id="9" name="TextBox 8"/>
          <p:cNvSpPr txBox="1"/>
          <p:nvPr/>
        </p:nvSpPr>
        <p:spPr>
          <a:xfrm>
            <a:off x="2424592" y="4184132"/>
            <a:ext cx="7040880" cy="137160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 xmlns:p14="http://schemas.microsoft.com/office/powerpoint/2010/main" val="59582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err="1"/>
              <a:t>Gii</a:t>
            </a:r>
            <a:endParaRPr lang="en-US" sz="4000" b="1" dirty="0"/>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21</a:t>
            </a:fld>
            <a:endParaRPr lang="en-US" dirty="0"/>
          </a:p>
        </p:txBody>
      </p:sp>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A powerful Web-based code generator</a:t>
            </a:r>
          </a:p>
          <a:p>
            <a:pPr marL="457200" lvl="0" indent="-457200">
              <a:spcBef>
                <a:spcPts val="1000"/>
              </a:spcBef>
            </a:pPr>
            <a:r>
              <a:rPr lang="en-US" sz="2400" b="1" dirty="0">
                <a:latin typeface="Arial" pitchFamily="34" charset="0"/>
                <a:cs typeface="Arial" pitchFamily="34" charset="0"/>
              </a:rPr>
              <a:t>Configuring </a:t>
            </a:r>
            <a:r>
              <a:rPr lang="en-US" sz="2400" b="1" dirty="0" err="1">
                <a:latin typeface="Arial" pitchFamily="34" charset="0"/>
                <a:cs typeface="Arial" pitchFamily="34" charset="0"/>
              </a:rPr>
              <a:t>Gii</a:t>
            </a:r>
            <a:r>
              <a:rPr lang="en-US" sz="2400" b="1"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p>
          <a:p>
            <a:pPr marL="457200" lvl="0" indent="-457200">
              <a:spcBef>
                <a:spcPts val="1000"/>
              </a:spcBef>
              <a:buFont typeface="Arial" pitchFamily="34" charset="0"/>
              <a:buChar char="•"/>
            </a:pPr>
            <a:r>
              <a:rPr lang="en-US" sz="2400" dirty="0">
                <a:latin typeface="Arial" pitchFamily="34" charset="0"/>
                <a:cs typeface="Arial" pitchFamily="34" charset="0"/>
              </a:rPr>
              <a:t>Uncomment the </a:t>
            </a:r>
            <a:r>
              <a:rPr lang="en-US" sz="2400" dirty="0" err="1">
                <a:latin typeface="Arial" pitchFamily="34" charset="0"/>
                <a:cs typeface="Arial" pitchFamily="34" charset="0"/>
              </a:rPr>
              <a:t>Gii</a:t>
            </a:r>
            <a:r>
              <a:rPr lang="en-US" sz="2400" dirty="0">
                <a:latin typeface="Arial" pitchFamily="34" charset="0"/>
                <a:cs typeface="Arial" pitchFamily="34" charset="0"/>
              </a:rPr>
              <a:t> module and update the password</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4338" name="Picture 2"/>
          <p:cNvPicPr>
            <a:picLocks noChangeAspect="1" noChangeArrowheads="1"/>
          </p:cNvPicPr>
          <p:nvPr/>
        </p:nvPicPr>
        <p:blipFill>
          <a:blip r:embed="rId2"/>
          <a:srcRect t="2891" b="2303"/>
          <a:stretch>
            <a:fillRect/>
          </a:stretch>
        </p:blipFill>
        <p:spPr bwMode="auto">
          <a:xfrm>
            <a:off x="1856538" y="3117270"/>
            <a:ext cx="7762604" cy="3422073"/>
          </a:xfrm>
          <a:prstGeom prst="rect">
            <a:avLst/>
          </a:prstGeom>
          <a:noFill/>
          <a:ln w="9525">
            <a:noFill/>
            <a:miter lim="800000"/>
            <a:headEnd/>
            <a:tailEnd/>
          </a:ln>
        </p:spPr>
      </p:pic>
      <p:sp>
        <p:nvSpPr>
          <p:cNvPr id="8" name="TextBox 7"/>
          <p:cNvSpPr txBox="1"/>
          <p:nvPr/>
        </p:nvSpPr>
        <p:spPr>
          <a:xfrm>
            <a:off x="2292542" y="4627478"/>
            <a:ext cx="7223760" cy="1554480"/>
          </a:xfrm>
          <a:prstGeom prst="rect">
            <a:avLst/>
          </a:prstGeom>
          <a:noFill/>
          <a:ln w="25400">
            <a:solidFill>
              <a:srgbClr val="FF0000"/>
            </a:solidFill>
          </a:ln>
        </p:spPr>
        <p:txBody>
          <a:bodyPr wrap="square" rtlCol="0">
            <a:spAutoFit/>
          </a:bodyPr>
          <a:lstStyle/>
          <a:p>
            <a:endParaRPr lang="en-US" dirty="0"/>
          </a:p>
        </p:txBody>
      </p:sp>
      <p:sp>
        <p:nvSpPr>
          <p:cNvPr id="9" name="TextBox 8"/>
          <p:cNvSpPr txBox="1"/>
          <p:nvPr/>
        </p:nvSpPr>
        <p:spPr>
          <a:xfrm>
            <a:off x="2638909" y="5070824"/>
            <a:ext cx="3893107" cy="369332"/>
          </a:xfrm>
          <a:prstGeom prst="rect">
            <a:avLst/>
          </a:prstGeom>
          <a:noFill/>
          <a:ln w="25400">
            <a:solidFill>
              <a:srgbClr val="FFFF00"/>
            </a:solidFill>
          </a:ln>
        </p:spPr>
        <p:txBody>
          <a:bodyPr wrap="square" rtlCol="0">
            <a:spAutoFit/>
          </a:bodyPr>
          <a:lstStyle/>
          <a:p>
            <a:endParaRPr lang="en-US" dirty="0"/>
          </a:p>
        </p:txBody>
      </p:sp>
    </p:spTree>
    <p:extLst>
      <p:ext uri="{BB962C8B-B14F-4D97-AF65-F5344CB8AC3E}">
        <p14:creationId xmlns="" xmlns:p14="http://schemas.microsoft.com/office/powerpoint/2010/main" val="5958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err="1"/>
              <a:t>Gii</a:t>
            </a:r>
            <a:r>
              <a:rPr lang="en-US" sz="4000" b="1" dirty="0"/>
              <a:t> Page</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22</a:t>
            </a:fld>
            <a:endParaRPr lang="en-US" dirty="0"/>
          </a:p>
        </p:txBody>
      </p:sp>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Visit the URL </a:t>
            </a:r>
            <a:r>
              <a:rPr lang="en-US" sz="2400" dirty="0">
                <a:solidFill>
                  <a:srgbClr val="0070C0"/>
                </a:solidFill>
                <a:latin typeface="Arial" pitchFamily="34" charset="0"/>
                <a:cs typeface="Arial" pitchFamily="34" charset="0"/>
                <a:hlinkClick r:id="rId2"/>
              </a:rPr>
              <a:t>http://localhost/yii-app/index.php?r=gii</a:t>
            </a:r>
            <a:endParaRPr lang="en-US" sz="2400" dirty="0">
              <a:solidFill>
                <a:srgbClr val="0070C0"/>
              </a:solidFill>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Login page will be prompted for a password</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2050" name="Picture 2" descr="C:\Users\IN1GO003\OneDrive - In1go Tech\Documents\++Trainings\Malayan Colleges Laguna\Images\yii-gii-login.jpg"/>
          <p:cNvPicPr>
            <a:picLocks noChangeAspect="1" noChangeArrowheads="1"/>
          </p:cNvPicPr>
          <p:nvPr/>
        </p:nvPicPr>
        <p:blipFill>
          <a:blip r:embed="rId3"/>
          <a:srcRect/>
          <a:stretch>
            <a:fillRect/>
          </a:stretch>
        </p:blipFill>
        <p:spPr bwMode="auto">
          <a:xfrm>
            <a:off x="2457838" y="2179369"/>
            <a:ext cx="7132659" cy="4429248"/>
          </a:xfrm>
          <a:prstGeom prst="rect">
            <a:avLst/>
          </a:prstGeom>
          <a:noFill/>
        </p:spPr>
      </p:pic>
    </p:spTree>
    <p:extLst>
      <p:ext uri="{BB962C8B-B14F-4D97-AF65-F5344CB8AC3E}">
        <p14:creationId xmlns="" xmlns:p14="http://schemas.microsoft.com/office/powerpoint/2010/main" val="59582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Generating the User Model</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23</a:t>
            </a:fld>
            <a:endParaRPr lang="en-US" dirty="0"/>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After login, click on the link </a:t>
            </a:r>
            <a:r>
              <a:rPr lang="en-US" sz="2400" b="1" dirty="0">
                <a:solidFill>
                  <a:srgbClr val="0070C0"/>
                </a:solidFill>
                <a:latin typeface="Arial" pitchFamily="34" charset="0"/>
                <a:cs typeface="Arial" pitchFamily="34" charset="0"/>
              </a:rPr>
              <a:t>Model Generator</a:t>
            </a:r>
            <a:r>
              <a:rPr lang="en-US" sz="2400" dirty="0">
                <a:latin typeface="Arial" pitchFamily="34" charset="0"/>
                <a:cs typeface="Arial" pitchFamily="34" charset="0"/>
              </a:rPr>
              <a:t>. </a:t>
            </a:r>
          </a:p>
          <a:p>
            <a:pPr marL="457200" lvl="0" indent="-457200">
              <a:spcBef>
                <a:spcPts val="1000"/>
              </a:spcBef>
              <a:buFont typeface="Arial" pitchFamily="34" charset="0"/>
              <a:buChar char="•"/>
            </a:pPr>
            <a:r>
              <a:rPr lang="en-US" sz="2400" dirty="0">
                <a:latin typeface="Arial" pitchFamily="34" charset="0"/>
                <a:cs typeface="Arial" pitchFamily="34" charset="0"/>
              </a:rPr>
              <a:t>This will bring us to the following model generation page.</a:t>
            </a: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8" name="Picture 2"/>
          <p:cNvPicPr>
            <a:picLocks noChangeAspect="1" noChangeArrowheads="1"/>
          </p:cNvPicPr>
          <p:nvPr/>
        </p:nvPicPr>
        <p:blipFill>
          <a:blip r:embed="rId2"/>
          <a:stretch>
            <a:fillRect/>
          </a:stretch>
        </p:blipFill>
        <p:spPr bwMode="auto">
          <a:xfrm>
            <a:off x="509980" y="2396845"/>
            <a:ext cx="5475810" cy="2867361"/>
          </a:xfrm>
          <a:prstGeom prst="rect">
            <a:avLst/>
          </a:prstGeom>
          <a:noFill/>
          <a:ln w="9525">
            <a:noFill/>
            <a:miter lim="800000"/>
            <a:headEnd/>
            <a:tailEnd/>
          </a:ln>
        </p:spPr>
      </p:pic>
      <p:pic>
        <p:nvPicPr>
          <p:cNvPr id="6" name="Picture 2"/>
          <p:cNvPicPr>
            <a:picLocks noChangeAspect="1" noChangeArrowheads="1"/>
          </p:cNvPicPr>
          <p:nvPr/>
        </p:nvPicPr>
        <p:blipFill>
          <a:blip r:embed="rId3"/>
          <a:stretch>
            <a:fillRect/>
          </a:stretch>
        </p:blipFill>
        <p:spPr bwMode="auto">
          <a:xfrm>
            <a:off x="6121238" y="2798641"/>
            <a:ext cx="5472761" cy="2465890"/>
          </a:xfrm>
          <a:prstGeom prst="rect">
            <a:avLst/>
          </a:prstGeom>
          <a:noFill/>
          <a:ln w="9525">
            <a:noFill/>
            <a:miter lim="800000"/>
            <a:headEnd/>
            <a:tailEnd/>
          </a:ln>
        </p:spPr>
      </p:pic>
    </p:spTree>
    <p:extLst>
      <p:ext uri="{BB962C8B-B14F-4D97-AF65-F5344CB8AC3E}">
        <p14:creationId xmlns="" xmlns:p14="http://schemas.microsoft.com/office/powerpoint/2010/main" val="59582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Generating the User Model</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24</a:t>
            </a:fld>
            <a:endParaRPr lang="en-US" dirty="0"/>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967065"/>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Enter the following values to generate model file:</a:t>
            </a:r>
          </a:p>
          <a:p>
            <a:pPr marL="457200" lvl="0" indent="-457200">
              <a:spcBef>
                <a:spcPts val="1000"/>
              </a:spcBef>
              <a:buFont typeface="Arial" pitchFamily="34" charset="0"/>
              <a:buChar char="•"/>
            </a:pPr>
            <a:r>
              <a:rPr lang="en-US" sz="2400" dirty="0">
                <a:latin typeface="Arial" pitchFamily="34" charset="0"/>
                <a:cs typeface="Arial" pitchFamily="34" charset="0"/>
              </a:rPr>
              <a:t>Table Name: </a:t>
            </a:r>
            <a:r>
              <a:rPr lang="en-US" sz="2400" dirty="0" err="1">
                <a:solidFill>
                  <a:srgbClr val="0070C0"/>
                </a:solidFill>
                <a:latin typeface="Arial" pitchFamily="34" charset="0"/>
                <a:cs typeface="Arial" pitchFamily="34" charset="0"/>
              </a:rPr>
              <a:t>tbl_user</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Model Class: </a:t>
            </a:r>
            <a:r>
              <a:rPr lang="en-US" sz="2400" dirty="0">
                <a:solidFill>
                  <a:srgbClr val="0070C0"/>
                </a:solidFill>
                <a:latin typeface="Arial" pitchFamily="34" charset="0"/>
                <a:cs typeface="Arial" pitchFamily="34" charset="0"/>
              </a:rPr>
              <a:t>User</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Preview</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This will show us the new code file to be generated</a:t>
            </a: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Generate</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A new file named </a:t>
            </a:r>
            <a:r>
              <a:rPr lang="en-US" sz="2400" dirty="0">
                <a:solidFill>
                  <a:srgbClr val="0070C0"/>
                </a:solidFill>
                <a:latin typeface="Arial" pitchFamily="34" charset="0"/>
                <a:cs typeface="Arial" pitchFamily="34" charset="0"/>
              </a:rPr>
              <a:t>User.php</a:t>
            </a:r>
            <a:r>
              <a:rPr lang="en-US" sz="2400" dirty="0">
                <a:latin typeface="Arial" pitchFamily="34" charset="0"/>
                <a:cs typeface="Arial" pitchFamily="34" charset="0"/>
              </a:rPr>
              <a:t> will be generated under </a:t>
            </a:r>
            <a:r>
              <a:rPr lang="en-US" sz="2400" dirty="0">
                <a:solidFill>
                  <a:srgbClr val="0070C0"/>
                </a:solidFill>
                <a:latin typeface="Arial" pitchFamily="34" charset="0"/>
                <a:cs typeface="Arial" pitchFamily="34" charset="0"/>
              </a:rPr>
              <a:t>protected/models</a:t>
            </a:r>
          </a:p>
          <a:p>
            <a:pPr marL="914400" lvl="1" indent="-457200">
              <a:spcBef>
                <a:spcPts val="1000"/>
              </a:spcBef>
            </a:pPr>
            <a:r>
              <a:rPr lang="en-US" sz="2400" dirty="0">
                <a:latin typeface="Arial" pitchFamily="34" charset="0"/>
                <a:cs typeface="Arial" pitchFamily="34" charset="0"/>
              </a:rPr>
              <a:t>This User model class allows us to talk to the underlying database </a:t>
            </a:r>
            <a:r>
              <a:rPr lang="en-US" sz="2400" dirty="0" err="1">
                <a:solidFill>
                  <a:srgbClr val="0070C0"/>
                </a:solidFill>
                <a:latin typeface="Arial" pitchFamily="34" charset="0"/>
                <a:cs typeface="Arial" pitchFamily="34" charset="0"/>
              </a:rPr>
              <a:t>tbl_user</a:t>
            </a:r>
            <a:r>
              <a:rPr lang="en-US" sz="2400" dirty="0">
                <a:latin typeface="Arial" pitchFamily="34" charset="0"/>
                <a:cs typeface="Arial" pitchFamily="34" charset="0"/>
              </a:rPr>
              <a:t> table in an object-oriented fashion.</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Generating User CRUD Code</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25</a:t>
            </a:fld>
            <a:endParaRPr lang="en-US" dirty="0"/>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967065"/>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In </a:t>
            </a:r>
            <a:r>
              <a:rPr lang="en-US" sz="2400" dirty="0" err="1">
                <a:latin typeface="Arial" pitchFamily="34" charset="0"/>
                <a:cs typeface="Arial" pitchFamily="34" charset="0"/>
              </a:rPr>
              <a:t>Gii</a:t>
            </a:r>
            <a:r>
              <a:rPr lang="en-US" sz="2400" dirty="0">
                <a:latin typeface="Arial" pitchFamily="34" charset="0"/>
                <a:cs typeface="Arial" pitchFamily="34" charset="0"/>
              </a:rPr>
              <a:t> page, click on the link </a:t>
            </a:r>
            <a:r>
              <a:rPr lang="en-US" sz="2400" b="1" dirty="0">
                <a:solidFill>
                  <a:srgbClr val="0070C0"/>
                </a:solidFill>
                <a:latin typeface="Arial" pitchFamily="34" charset="0"/>
                <a:cs typeface="Arial" pitchFamily="34" charset="0"/>
              </a:rPr>
              <a:t>Crud Generator</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Generate the code that implements the CRUD operations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026" name="Picture 2"/>
          <p:cNvPicPr>
            <a:picLocks noChangeAspect="1" noChangeArrowheads="1"/>
          </p:cNvPicPr>
          <p:nvPr/>
        </p:nvPicPr>
        <p:blipFill>
          <a:blip r:embed="rId2"/>
          <a:stretch>
            <a:fillRect/>
          </a:stretch>
        </p:blipFill>
        <p:spPr bwMode="auto">
          <a:xfrm>
            <a:off x="2175192" y="2202873"/>
            <a:ext cx="7868814" cy="4461163"/>
          </a:xfrm>
          <a:prstGeom prst="rect">
            <a:avLst/>
          </a:prstGeom>
          <a:noFill/>
          <a:ln w="9525">
            <a:noFill/>
            <a:miter lim="800000"/>
            <a:headEnd/>
            <a:tailEnd/>
          </a:ln>
        </p:spPr>
      </p:pic>
    </p:spTree>
    <p:extLst>
      <p:ext uri="{BB962C8B-B14F-4D97-AF65-F5344CB8AC3E}">
        <p14:creationId xmlns="" xmlns:p14="http://schemas.microsoft.com/office/powerpoint/2010/main" val="59582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Generating User CRUD Code</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26</a:t>
            </a:fld>
            <a:endParaRPr lang="en-US" dirty="0"/>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967065"/>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Enter the following values to generate CRUD files:</a:t>
            </a:r>
          </a:p>
          <a:p>
            <a:pPr marL="457200" lvl="0" indent="-457200">
              <a:spcBef>
                <a:spcPts val="1000"/>
              </a:spcBef>
              <a:buFont typeface="Arial" pitchFamily="34" charset="0"/>
              <a:buChar char="•"/>
            </a:pPr>
            <a:r>
              <a:rPr lang="en-US" sz="2400" dirty="0">
                <a:latin typeface="Arial" pitchFamily="34" charset="0"/>
                <a:cs typeface="Arial" pitchFamily="34" charset="0"/>
              </a:rPr>
              <a:t>Model Class: </a:t>
            </a:r>
            <a:r>
              <a:rPr lang="en-US" sz="2400" dirty="0">
                <a:solidFill>
                  <a:srgbClr val="0070C0"/>
                </a:solidFill>
                <a:latin typeface="Arial" pitchFamily="34" charset="0"/>
                <a:cs typeface="Arial" pitchFamily="34" charset="0"/>
              </a:rPr>
              <a:t>User</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Controller ID: </a:t>
            </a:r>
            <a:r>
              <a:rPr lang="en-US" sz="2400" dirty="0">
                <a:solidFill>
                  <a:srgbClr val="0070C0"/>
                </a:solidFill>
                <a:latin typeface="Arial" pitchFamily="34" charset="0"/>
                <a:cs typeface="Arial" pitchFamily="34" charset="0"/>
              </a:rPr>
              <a:t>user</a:t>
            </a:r>
            <a:r>
              <a:rPr lang="en-US" sz="2400" dirty="0">
                <a:latin typeface="Arial" pitchFamily="34" charset="0"/>
                <a:cs typeface="Arial" pitchFamily="34" charset="0"/>
              </a:rPr>
              <a:t> (in lower case)</a:t>
            </a: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Preview</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This will show us the new code files to be generated</a:t>
            </a: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Generate</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A new file named </a:t>
            </a:r>
            <a:r>
              <a:rPr lang="en-US" sz="2400" dirty="0">
                <a:solidFill>
                  <a:srgbClr val="0070C0"/>
                </a:solidFill>
                <a:latin typeface="Arial" pitchFamily="34" charset="0"/>
                <a:cs typeface="Arial" pitchFamily="34" charset="0"/>
              </a:rPr>
              <a:t>UserController.php</a:t>
            </a:r>
            <a:r>
              <a:rPr lang="en-US" sz="2400" dirty="0">
                <a:latin typeface="Arial" pitchFamily="34" charset="0"/>
                <a:cs typeface="Arial" pitchFamily="34" charset="0"/>
              </a:rPr>
              <a:t> will be generated under </a:t>
            </a:r>
            <a:r>
              <a:rPr lang="en-US" sz="2400" dirty="0">
                <a:solidFill>
                  <a:srgbClr val="0070C0"/>
                </a:solidFill>
                <a:latin typeface="Arial" pitchFamily="34" charset="0"/>
                <a:cs typeface="Arial" pitchFamily="34" charset="0"/>
              </a:rPr>
              <a:t>protected/controllers</a:t>
            </a:r>
          </a:p>
          <a:p>
            <a:pPr marL="914400" lvl="1" indent="-457200">
              <a:spcBef>
                <a:spcPts val="1000"/>
              </a:spcBef>
            </a:pPr>
            <a:r>
              <a:rPr lang="en-US" sz="2400" dirty="0">
                <a:latin typeface="Arial" pitchFamily="34" charset="0"/>
                <a:cs typeface="Arial" pitchFamily="34" charset="0"/>
              </a:rPr>
              <a:t>And, view files under </a:t>
            </a:r>
            <a:r>
              <a:rPr lang="en-US" sz="2400" dirty="0">
                <a:solidFill>
                  <a:srgbClr val="0070C0"/>
                </a:solidFill>
                <a:latin typeface="Arial" pitchFamily="34" charset="0"/>
                <a:cs typeface="Arial" pitchFamily="34" charset="0"/>
              </a:rPr>
              <a:t>protected/views/user</a:t>
            </a:r>
            <a:r>
              <a:rPr lang="en-US" sz="2400" dirty="0">
                <a:latin typeface="Arial" pitchFamily="34" charset="0"/>
                <a:cs typeface="Arial" pitchFamily="34" charset="0"/>
              </a:rPr>
              <a:t> used for the front-end</a:t>
            </a:r>
          </a:p>
        </p:txBody>
      </p:sp>
    </p:spTree>
    <p:extLst>
      <p:ext uri="{BB962C8B-B14F-4D97-AF65-F5344CB8AC3E}">
        <p14:creationId xmlns="" xmlns:p14="http://schemas.microsoft.com/office/powerpoint/2010/main" val="59582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Accessing User CRUD Pages</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27</a:t>
            </a:fld>
            <a:endParaRPr lang="en-US" dirty="0"/>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967065"/>
          </a:xfrm>
          <a:prstGeom prst="rect">
            <a:avLst/>
          </a:prstGeom>
          <a:noFill/>
        </p:spPr>
        <p:txBody>
          <a:bodyPr/>
          <a:lstStyle/>
          <a:p>
            <a:pPr marL="457200" indent="-457200">
              <a:spcBef>
                <a:spcPts val="1000"/>
              </a:spcBef>
              <a:buFont typeface="Arial" pitchFamily="34" charset="0"/>
              <a:buChar char="•"/>
            </a:pPr>
            <a:r>
              <a:rPr lang="en-US" sz="2400" dirty="0">
                <a:latin typeface="Arial" pitchFamily="34" charset="0"/>
                <a:cs typeface="Arial" pitchFamily="34" charset="0"/>
              </a:rPr>
              <a:t>Visit the URL </a:t>
            </a:r>
            <a:r>
              <a:rPr lang="en-US" sz="2400" dirty="0">
                <a:solidFill>
                  <a:srgbClr val="0070C0"/>
                </a:solidFill>
                <a:latin typeface="Arial" pitchFamily="34" charset="0"/>
                <a:cs typeface="Arial" pitchFamily="34" charset="0"/>
                <a:hlinkClick r:id="rId2"/>
              </a:rPr>
              <a:t>http://localhost/yii-app/index.php?r=user</a:t>
            </a:r>
            <a:endParaRPr lang="en-US" sz="2400" dirty="0">
              <a:solidFill>
                <a:srgbClr val="0070C0"/>
              </a:solidFill>
              <a:latin typeface="Arial" pitchFamily="34" charset="0"/>
              <a:cs typeface="Arial" pitchFamily="34" charset="0"/>
            </a:endParaRPr>
          </a:p>
          <a:p>
            <a:pPr marL="457200" indent="-457200">
              <a:spcBef>
                <a:spcPts val="1000"/>
              </a:spcBef>
              <a:buFont typeface="Arial" pitchFamily="34" charset="0"/>
              <a:buChar char="•"/>
            </a:pPr>
            <a:r>
              <a:rPr lang="en-US" sz="2400" dirty="0">
                <a:latin typeface="Arial" pitchFamily="34" charset="0"/>
                <a:cs typeface="Arial" pitchFamily="34" charset="0"/>
              </a:rPr>
              <a:t>This will display a list of user entries in the </a:t>
            </a:r>
            <a:r>
              <a:rPr lang="en-US" sz="2400" dirty="0" err="1">
                <a:solidFill>
                  <a:srgbClr val="0070C0"/>
                </a:solidFill>
                <a:latin typeface="Arial" pitchFamily="34" charset="0"/>
                <a:cs typeface="Arial" pitchFamily="34" charset="0"/>
              </a:rPr>
              <a:t>tbl_user</a:t>
            </a:r>
            <a:r>
              <a:rPr lang="en-US" sz="2400" dirty="0">
                <a:latin typeface="Arial" pitchFamily="34" charset="0"/>
                <a:cs typeface="Arial" pitchFamily="34" charset="0"/>
              </a:rPr>
              <a:t> table.</a:t>
            </a:r>
          </a:p>
          <a:p>
            <a:pPr marL="457200" indent="-457200">
              <a:spcBef>
                <a:spcPts val="1000"/>
              </a:spcBef>
              <a:buFont typeface="Arial" pitchFamily="34" charset="0"/>
              <a:buChar char="•"/>
            </a:pPr>
            <a:endParaRPr lang="en-US" sz="2400" dirty="0">
              <a:latin typeface="Arial" pitchFamily="34" charset="0"/>
              <a:cs typeface="Arial" pitchFamily="34" charset="0"/>
            </a:endParaRPr>
          </a:p>
          <a:p>
            <a:pPr marL="457200" indent="-457200">
              <a:spcBef>
                <a:spcPts val="1000"/>
              </a:spcBef>
            </a:pPr>
            <a:r>
              <a:rPr lang="en-US" sz="2400" b="1" dirty="0">
                <a:latin typeface="Arial" pitchFamily="34" charset="0"/>
                <a:cs typeface="Arial" pitchFamily="34" charset="0"/>
              </a:rPr>
              <a:t>Pages Access Rules</a:t>
            </a:r>
          </a:p>
          <a:p>
            <a:pPr marL="457200" lvl="0" indent="-457200">
              <a:spcBef>
                <a:spcPts val="1000"/>
              </a:spcBef>
              <a:buFont typeface="Arial" pitchFamily="34" charset="0"/>
              <a:buChar char="•"/>
            </a:pPr>
            <a:r>
              <a:rPr lang="en-US" sz="2400" dirty="0">
                <a:solidFill>
                  <a:srgbClr val="0070C0"/>
                </a:solidFill>
                <a:latin typeface="Arial" pitchFamily="34" charset="0"/>
                <a:cs typeface="Arial" pitchFamily="34" charset="0"/>
              </a:rPr>
              <a:t>Allow all users</a:t>
            </a:r>
            <a:r>
              <a:rPr lang="en-US" sz="2400" dirty="0">
                <a:latin typeface="Arial" pitchFamily="34" charset="0"/>
                <a:cs typeface="Arial" pitchFamily="34" charset="0"/>
              </a:rPr>
              <a:t> </a:t>
            </a:r>
            <a:r>
              <a:rPr lang="en-US" sz="2000" b="1" dirty="0">
                <a:latin typeface="Arial" pitchFamily="34" charset="0"/>
                <a:cs typeface="Arial" pitchFamily="34" charset="0"/>
              </a:rPr>
              <a:t>(*)</a:t>
            </a:r>
            <a:r>
              <a:rPr lang="en-US" sz="2400" dirty="0">
                <a:latin typeface="Arial" pitchFamily="34" charset="0"/>
                <a:cs typeface="Arial" pitchFamily="34" charset="0"/>
              </a:rPr>
              <a:t> - List User, View User</a:t>
            </a:r>
          </a:p>
          <a:p>
            <a:pPr marL="457200" lvl="0" indent="-457200">
              <a:spcBef>
                <a:spcPts val="1000"/>
              </a:spcBef>
              <a:buFont typeface="Arial" pitchFamily="34" charset="0"/>
              <a:buChar char="•"/>
            </a:pPr>
            <a:r>
              <a:rPr lang="en-US" sz="2400" dirty="0">
                <a:solidFill>
                  <a:srgbClr val="0070C0"/>
                </a:solidFill>
                <a:latin typeface="Arial" pitchFamily="34" charset="0"/>
                <a:cs typeface="Arial" pitchFamily="34" charset="0"/>
              </a:rPr>
              <a:t>Allow authenticated user</a:t>
            </a:r>
            <a:r>
              <a:rPr lang="en-US" sz="2400" dirty="0">
                <a:latin typeface="Arial" pitchFamily="34" charset="0"/>
                <a:cs typeface="Arial" pitchFamily="34" charset="0"/>
              </a:rPr>
              <a:t> </a:t>
            </a:r>
            <a:r>
              <a:rPr lang="en-US" sz="2000" b="1" dirty="0">
                <a:latin typeface="Arial" pitchFamily="34" charset="0"/>
                <a:cs typeface="Arial" pitchFamily="34" charset="0"/>
              </a:rPr>
              <a:t>(@)</a:t>
            </a:r>
            <a:r>
              <a:rPr lang="en-US" sz="2400" dirty="0">
                <a:latin typeface="Arial" pitchFamily="34" charset="0"/>
                <a:cs typeface="Arial" pitchFamily="34" charset="0"/>
              </a:rPr>
              <a:t> - Create User, Update User</a:t>
            </a:r>
          </a:p>
          <a:p>
            <a:pPr marL="457200" lvl="0" indent="-457200">
              <a:spcBef>
                <a:spcPts val="1000"/>
              </a:spcBef>
              <a:buFont typeface="Arial" pitchFamily="34" charset="0"/>
              <a:buChar char="•"/>
            </a:pPr>
            <a:r>
              <a:rPr lang="en-US" sz="2400" dirty="0">
                <a:solidFill>
                  <a:srgbClr val="0070C0"/>
                </a:solidFill>
                <a:latin typeface="Arial" pitchFamily="34" charset="0"/>
                <a:cs typeface="Arial" pitchFamily="34" charset="0"/>
              </a:rPr>
              <a:t>Allow admin user</a:t>
            </a:r>
            <a:r>
              <a:rPr lang="en-US" sz="2400" dirty="0">
                <a:latin typeface="Arial" pitchFamily="34" charset="0"/>
                <a:cs typeface="Arial" pitchFamily="34" charset="0"/>
              </a:rPr>
              <a:t> </a:t>
            </a:r>
            <a:r>
              <a:rPr lang="en-US" sz="2000" b="1" dirty="0">
                <a:latin typeface="Arial" pitchFamily="34" charset="0"/>
                <a:cs typeface="Arial" pitchFamily="34" charset="0"/>
              </a:rPr>
              <a:t>(admin)</a:t>
            </a:r>
            <a:r>
              <a:rPr lang="en-US" sz="2400" dirty="0">
                <a:latin typeface="Arial" pitchFamily="34" charset="0"/>
                <a:cs typeface="Arial" pitchFamily="34" charset="0"/>
              </a:rPr>
              <a:t> - Manage User, Delete User</a:t>
            </a:r>
          </a:p>
          <a:p>
            <a:pPr marL="457200" lvl="0" indent="-457200">
              <a:spcBef>
                <a:spcPts val="1000"/>
              </a:spcBef>
              <a:buFont typeface="Arial" pitchFamily="34" charset="0"/>
              <a:buChar char="•"/>
            </a:pP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b="1" dirty="0"/>
              <a:t>Controller Access Control Rules</a:t>
            </a:r>
            <a:endParaRPr lang="en-US" sz="4000" b="1" dirty="0"/>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28</a:t>
            </a:fld>
            <a:endParaRPr lang="en-US" dirty="0"/>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967065"/>
          </a:xfrm>
          <a:prstGeom prst="rect">
            <a:avLst/>
          </a:prstGeom>
          <a:noFill/>
        </p:spPr>
        <p:txBody>
          <a:bodyPr/>
          <a:lstStyle/>
          <a:p>
            <a:pPr marL="457200" indent="-457200">
              <a:spcBef>
                <a:spcPts val="1000"/>
              </a:spcBef>
              <a:buFont typeface="Arial" pitchFamily="34" charset="0"/>
              <a:buChar char="•"/>
            </a:pPr>
            <a:r>
              <a:rPr lang="en-US" sz="2400" dirty="0" err="1">
                <a:latin typeface="Arial" pitchFamily="34" charset="0"/>
                <a:cs typeface="Arial" pitchFamily="34" charset="0"/>
              </a:rPr>
              <a:t>WebRoot</a:t>
            </a:r>
            <a:r>
              <a:rPr lang="en-US" sz="2400" dirty="0">
                <a:latin typeface="Arial" pitchFamily="34" charset="0"/>
                <a:cs typeface="Arial" pitchFamily="34" charset="0"/>
              </a:rPr>
              <a:t>/</a:t>
            </a:r>
            <a:r>
              <a:rPr lang="en-US" sz="2400" dirty="0" err="1">
                <a:latin typeface="Arial" pitchFamily="34" charset="0"/>
                <a:cs typeface="Arial" pitchFamily="34" charset="0"/>
              </a:rPr>
              <a:t>yii</a:t>
            </a:r>
            <a:r>
              <a:rPr lang="en-US" sz="2400" dirty="0">
                <a:latin typeface="Arial" pitchFamily="34" charset="0"/>
                <a:cs typeface="Arial" pitchFamily="34" charset="0"/>
              </a:rPr>
              <a:t>-app/protected/controllers/UserController.php</a:t>
            </a:r>
          </a:p>
          <a:p>
            <a:pPr marL="45720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2322370" y="1662545"/>
            <a:ext cx="7597427" cy="4998921"/>
          </a:xfrm>
          <a:prstGeom prst="rect">
            <a:avLst/>
          </a:prstGeom>
          <a:noFill/>
          <a:ln w="9525">
            <a:noFill/>
            <a:miter lim="800000"/>
            <a:headEnd/>
            <a:tailEnd/>
          </a:ln>
        </p:spPr>
      </p:pic>
      <p:sp>
        <p:nvSpPr>
          <p:cNvPr id="10" name="TextBox 9"/>
          <p:cNvSpPr txBox="1"/>
          <p:nvPr/>
        </p:nvSpPr>
        <p:spPr>
          <a:xfrm>
            <a:off x="2917111" y="4860190"/>
            <a:ext cx="3383280" cy="731520"/>
          </a:xfrm>
          <a:prstGeom prst="rect">
            <a:avLst/>
          </a:prstGeom>
          <a:noFill/>
          <a:ln w="25400">
            <a:solidFill>
              <a:srgbClr val="FF0000"/>
            </a:solidFill>
          </a:ln>
        </p:spPr>
        <p:txBody>
          <a:bodyPr wrap="square" rtlCol="0">
            <a:spAutoFit/>
          </a:bodyPr>
          <a:lstStyle/>
          <a:p>
            <a:endParaRPr lang="en-US" dirty="0"/>
          </a:p>
        </p:txBody>
      </p:sp>
      <p:sp>
        <p:nvSpPr>
          <p:cNvPr id="11" name="TextBox 10"/>
          <p:cNvSpPr txBox="1"/>
          <p:nvPr/>
        </p:nvSpPr>
        <p:spPr>
          <a:xfrm>
            <a:off x="2917111" y="4070481"/>
            <a:ext cx="3474720" cy="731520"/>
          </a:xfrm>
          <a:prstGeom prst="rect">
            <a:avLst/>
          </a:prstGeom>
          <a:noFill/>
          <a:ln w="25400">
            <a:solidFill>
              <a:srgbClr val="FF0000"/>
            </a:solidFill>
          </a:ln>
        </p:spPr>
        <p:txBody>
          <a:bodyPr wrap="square" rtlCol="0">
            <a:spAutoFit/>
          </a:bodyPr>
          <a:lstStyle/>
          <a:p>
            <a:endParaRPr lang="en-US" dirty="0"/>
          </a:p>
        </p:txBody>
      </p:sp>
      <p:sp>
        <p:nvSpPr>
          <p:cNvPr id="12" name="TextBox 11"/>
          <p:cNvSpPr txBox="1"/>
          <p:nvPr/>
        </p:nvSpPr>
        <p:spPr>
          <a:xfrm>
            <a:off x="2917111" y="3280774"/>
            <a:ext cx="3200400" cy="73152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 xmlns:p14="http://schemas.microsoft.com/office/powerpoint/2010/main" val="59582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838411"/>
          </a:xfrm>
          <a:prstGeom prst="rect">
            <a:avLst/>
          </a:prstGeom>
          <a:noFill/>
        </p:spPr>
        <p:txBody>
          <a:bodyPr/>
          <a:lstStyle/>
          <a:p>
            <a:pPr marL="457200" indent="-457200">
              <a:spcBef>
                <a:spcPts val="1000"/>
              </a:spcBef>
            </a:pPr>
            <a:r>
              <a:rPr lang="en-US" sz="2400" b="1" dirty="0">
                <a:latin typeface="Arial" pitchFamily="34" charset="0"/>
                <a:cs typeface="Arial" pitchFamily="34" charset="0"/>
              </a:rPr>
              <a:t>Bootstrap</a:t>
            </a:r>
            <a:r>
              <a:rPr lang="en-US" sz="2400" dirty="0">
                <a:latin typeface="Arial" pitchFamily="34" charset="0"/>
                <a:cs typeface="Arial" pitchFamily="34" charset="0"/>
              </a:rPr>
              <a:t> is the most popular </a:t>
            </a:r>
            <a:r>
              <a:rPr lang="en-US" sz="2400" b="1" dirty="0">
                <a:solidFill>
                  <a:srgbClr val="0070C0"/>
                </a:solidFill>
                <a:latin typeface="Arial" pitchFamily="34" charset="0"/>
                <a:cs typeface="Arial" pitchFamily="34" charset="0"/>
              </a:rPr>
              <a:t>CSS Framework</a:t>
            </a:r>
            <a:r>
              <a:rPr lang="en-US" sz="2400" dirty="0">
                <a:latin typeface="Arial" pitchFamily="34" charset="0"/>
                <a:cs typeface="Arial" pitchFamily="34" charset="0"/>
              </a:rPr>
              <a:t> for developing responsive and mobile-first websites.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29</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Bootstrap</a:t>
            </a:r>
            <a:endParaRPr lang="en-US" sz="4000" b="1" dirty="0"/>
          </a:p>
        </p:txBody>
      </p:sp>
      <p:sp>
        <p:nvSpPr>
          <p:cNvPr id="6" name="Content Placeholder 3">
            <a:extLst>
              <a:ext uri="{FF2B5EF4-FFF2-40B4-BE49-F238E27FC236}">
                <a16:creationId xmlns="" xmlns:a16="http://schemas.microsoft.com/office/drawing/2014/main" id="{D355C61F-C8F1-4977-8E1F-F16C0D9EA88C}"/>
              </a:ext>
            </a:extLst>
          </p:cNvPr>
          <p:cNvSpPr txBox="1">
            <a:spLocks/>
          </p:cNvSpPr>
          <p:nvPr/>
        </p:nvSpPr>
        <p:spPr>
          <a:xfrm>
            <a:off x="432000" y="2202877"/>
            <a:ext cx="5580873" cy="3131123"/>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Advantages</a:t>
            </a:r>
          </a:p>
          <a:p>
            <a:pPr marL="457200" lvl="0" indent="-457200">
              <a:spcBef>
                <a:spcPts val="1000"/>
              </a:spcBef>
              <a:buFont typeface="Arial" pitchFamily="34" charset="0"/>
              <a:buChar char="•"/>
            </a:pPr>
            <a:r>
              <a:rPr lang="en-US" sz="2400" dirty="0">
                <a:latin typeface="Arial" pitchFamily="34" charset="0"/>
                <a:cs typeface="Arial" pitchFamily="34" charset="0"/>
              </a:rPr>
              <a:t>Ensure cross-browser compatibility</a:t>
            </a:r>
          </a:p>
          <a:p>
            <a:pPr marL="457200" lvl="0" indent="-457200">
              <a:spcBef>
                <a:spcPts val="1000"/>
              </a:spcBef>
              <a:buFont typeface="Arial" pitchFamily="34" charset="0"/>
              <a:buChar char="•"/>
            </a:pPr>
            <a:r>
              <a:rPr lang="en-US" sz="2400" dirty="0">
                <a:latin typeface="Arial" pitchFamily="34" charset="0"/>
                <a:cs typeface="Arial" pitchFamily="34" charset="0"/>
              </a:rPr>
              <a:t>Allow website to adapt in various screen sizes – mobile and desktop</a:t>
            </a:r>
          </a:p>
          <a:p>
            <a:pPr marL="457200" lvl="0" indent="-457200">
              <a:spcBef>
                <a:spcPts val="1000"/>
              </a:spcBef>
              <a:buFont typeface="Arial" pitchFamily="34" charset="0"/>
              <a:buChar char="•"/>
            </a:pPr>
            <a:r>
              <a:rPr lang="en-US" sz="2400" dirty="0">
                <a:latin typeface="Arial" pitchFamily="34" charset="0"/>
                <a:cs typeface="Arial" pitchFamily="34" charset="0"/>
              </a:rPr>
              <a:t>Add consistency to design and code between projects and between developers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6167938" y="2195739"/>
            <a:ext cx="5594727" cy="2085322"/>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Disadvantage</a:t>
            </a:r>
          </a:p>
          <a:p>
            <a:pPr marL="457200" lvl="0" indent="-457200">
              <a:spcBef>
                <a:spcPts val="1000"/>
              </a:spcBef>
              <a:buFont typeface="Arial" pitchFamily="34" charset="0"/>
              <a:buChar char="•"/>
            </a:pPr>
            <a:r>
              <a:rPr lang="en-US" sz="2400" dirty="0">
                <a:latin typeface="Arial" pitchFamily="34" charset="0"/>
                <a:cs typeface="Arial" pitchFamily="34" charset="0"/>
              </a:rPr>
              <a:t>Lot of requirements to style overrides or rewriting the files tends for customization of design used in Bootstrap.</a:t>
            </a: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Course Outline</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3</a:t>
            </a:fld>
            <a:endParaRPr lang="en-US" dirty="0"/>
          </a:p>
        </p:txBody>
      </p:sp>
      <p:sp>
        <p:nvSpPr>
          <p:cNvPr id="6"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5"/>
            <a:ext cx="11191964" cy="3600000"/>
          </a:xfrm>
          <a:prstGeom prst="rect">
            <a:avLst/>
          </a:prstGeom>
          <a:noFill/>
        </p:spPr>
        <p:txBody>
          <a:bodyPr/>
          <a:lstStyle/>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Introduction to PHP: The PHP Environment, Software and Frameworks</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PHP Programming with YII 1</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Web UI using Bootstrap</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Database Connection</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Generating Code with </a:t>
            </a:r>
            <a:r>
              <a:rPr lang="en-US" sz="2400" dirty="0" err="1">
                <a:latin typeface="Arial" pitchFamily="34" charset="0"/>
                <a:cs typeface="Arial" pitchFamily="34" charset="0"/>
              </a:rPr>
              <a:t>Gii</a:t>
            </a:r>
            <a:endParaRPr lang="en-US" sz="2400" dirty="0">
              <a:latin typeface="Arial" pitchFamily="34" charset="0"/>
              <a:cs typeface="Arial" pitchFamily="34" charset="0"/>
            </a:endParaRPr>
          </a:p>
          <a:p>
            <a:pPr marL="342900" lvl="0" indent="-342900">
              <a:lnSpc>
                <a:spcPct val="90000"/>
              </a:lnSpc>
              <a:spcBef>
                <a:spcPts val="1000"/>
              </a:spcBef>
              <a:buFont typeface="Arial" pitchFamily="34" charset="0"/>
              <a:buChar char="•"/>
            </a:pPr>
            <a:r>
              <a:rPr lang="en-US" sz="2400" dirty="0" err="1">
                <a:latin typeface="Arial" pitchFamily="34" charset="0"/>
                <a:cs typeface="Arial" pitchFamily="34" charset="0"/>
              </a:rPr>
              <a:t>Git</a:t>
            </a:r>
            <a:r>
              <a:rPr lang="en-US" sz="2400" dirty="0">
                <a:latin typeface="Arial" pitchFamily="34" charset="0"/>
                <a:cs typeface="Arial" pitchFamily="34" charset="0"/>
              </a:rPr>
              <a:t>: Clone, Add, Commit and Push</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Exercise: Develop Web Application</a:t>
            </a: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Download bootstrap extension from this </a:t>
            </a:r>
            <a:r>
              <a:rPr lang="en-US" sz="2400" dirty="0">
                <a:latin typeface="Arial" pitchFamily="34" charset="0"/>
                <a:cs typeface="Arial" pitchFamily="34" charset="0"/>
                <a:hlinkClick r:id="rId2"/>
              </a:rPr>
              <a:t>link</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Unpack the file archive to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-app/protected/extensions</a:t>
            </a:r>
            <a:r>
              <a:rPr lang="en-US" sz="2400" dirty="0">
                <a:latin typeface="Arial" pitchFamily="34" charset="0"/>
                <a:cs typeface="Arial" pitchFamily="34" charset="0"/>
              </a:rPr>
              <a:t>.</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Configuring Extension:</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 before starting of array:</a:t>
            </a:r>
          </a:p>
          <a:p>
            <a:pPr marL="914400" lvl="1" indent="-457200">
              <a:spcBef>
                <a:spcPts val="1000"/>
              </a:spcBef>
            </a:pP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setPathOfAlias</a:t>
            </a:r>
            <a:r>
              <a:rPr lang="en-US" sz="2400" dirty="0">
                <a:solidFill>
                  <a:srgbClr val="0070C0"/>
                </a:solidFill>
                <a:latin typeface="Arial" pitchFamily="34" charset="0"/>
                <a:cs typeface="Arial" pitchFamily="34" charset="0"/>
              </a:rPr>
              <a:t>('bootstrap', </a:t>
            </a:r>
            <a:r>
              <a:rPr lang="en-US" sz="2400" dirty="0" err="1">
                <a:solidFill>
                  <a:srgbClr val="0070C0"/>
                </a:solidFill>
                <a:latin typeface="Arial" pitchFamily="34" charset="0"/>
                <a:cs typeface="Arial" pitchFamily="34" charset="0"/>
              </a:rPr>
              <a:t>dirname</a:t>
            </a:r>
            <a:r>
              <a:rPr lang="en-US" sz="2400" dirty="0">
                <a:solidFill>
                  <a:srgbClr val="0070C0"/>
                </a:solidFill>
                <a:latin typeface="Arial" pitchFamily="34" charset="0"/>
                <a:cs typeface="Arial" pitchFamily="34" charset="0"/>
              </a:rPr>
              <a:t>(__FILE__).'/../extensions/bootstrap');</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30</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2052" name="Picture 4"/>
          <p:cNvPicPr>
            <a:picLocks noChangeAspect="1" noChangeArrowheads="1"/>
          </p:cNvPicPr>
          <p:nvPr/>
        </p:nvPicPr>
        <p:blipFill>
          <a:blip r:embed="rId3"/>
          <a:srcRect/>
          <a:stretch>
            <a:fillRect/>
          </a:stretch>
        </p:blipFill>
        <p:spPr bwMode="auto">
          <a:xfrm>
            <a:off x="1346934" y="4835222"/>
            <a:ext cx="9127104" cy="1345559"/>
          </a:xfrm>
          <a:prstGeom prst="rect">
            <a:avLst/>
          </a:prstGeom>
          <a:noFill/>
          <a:ln w="9525">
            <a:noFill/>
            <a:miter lim="800000"/>
            <a:headEnd/>
            <a:tailEnd/>
          </a:ln>
        </p:spPr>
      </p:pic>
      <p:sp>
        <p:nvSpPr>
          <p:cNvPr id="12" name="TextBox 11"/>
          <p:cNvSpPr txBox="1"/>
          <p:nvPr/>
        </p:nvSpPr>
        <p:spPr>
          <a:xfrm>
            <a:off x="1413206" y="5056908"/>
            <a:ext cx="8922287" cy="369332"/>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 xmlns:p14="http://schemas.microsoft.com/office/powerpoint/2010/main" val="59582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a:t>
            </a: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codes inside </a:t>
            </a:r>
            <a:r>
              <a:rPr lang="en-US" sz="2400" dirty="0" err="1">
                <a:latin typeface="Arial" pitchFamily="34" charset="0"/>
                <a:cs typeface="Arial" pitchFamily="34" charset="0"/>
              </a:rPr>
              <a:t>Gii</a:t>
            </a:r>
            <a:r>
              <a:rPr lang="en-US" sz="2400" dirty="0">
                <a:latin typeface="Arial" pitchFamily="34" charset="0"/>
                <a:cs typeface="Arial" pitchFamily="34" charset="0"/>
              </a:rPr>
              <a:t> module: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31</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3078" name="Picture 6"/>
          <p:cNvPicPr>
            <a:picLocks noChangeAspect="1" noChangeArrowheads="1"/>
          </p:cNvPicPr>
          <p:nvPr/>
        </p:nvPicPr>
        <p:blipFill>
          <a:blip r:embed="rId2"/>
          <a:srcRect/>
          <a:stretch>
            <a:fillRect/>
          </a:stretch>
        </p:blipFill>
        <p:spPr bwMode="auto">
          <a:xfrm>
            <a:off x="3044550" y="2161746"/>
            <a:ext cx="5814616" cy="1440439"/>
          </a:xfrm>
          <a:prstGeom prst="rect">
            <a:avLst/>
          </a:prstGeom>
          <a:noFill/>
          <a:ln w="9525">
            <a:noFill/>
            <a:miter lim="800000"/>
            <a:headEnd/>
            <a:tailEnd/>
          </a:ln>
        </p:spPr>
      </p:pic>
      <p:sp>
        <p:nvSpPr>
          <p:cNvPr id="9" name="TextBox 8"/>
          <p:cNvSpPr txBox="1"/>
          <p:nvPr/>
        </p:nvSpPr>
        <p:spPr>
          <a:xfrm>
            <a:off x="3435973" y="2812480"/>
            <a:ext cx="2341376" cy="369332"/>
          </a:xfrm>
          <a:prstGeom prst="rect">
            <a:avLst/>
          </a:prstGeom>
          <a:noFill/>
          <a:ln w="25400">
            <a:solidFill>
              <a:srgbClr val="FF0000"/>
            </a:solidFill>
          </a:ln>
        </p:spPr>
        <p:txBody>
          <a:bodyPr wrap="square" rtlCol="0">
            <a:spAutoFit/>
          </a:bodyPr>
          <a:lstStyle/>
          <a:p>
            <a:endParaRPr lang="en-US" dirty="0"/>
          </a:p>
        </p:txBody>
      </p:sp>
      <p:pic>
        <p:nvPicPr>
          <p:cNvPr id="3079" name="Picture 7"/>
          <p:cNvPicPr>
            <a:picLocks noChangeAspect="1" noChangeArrowheads="1"/>
          </p:cNvPicPr>
          <p:nvPr/>
        </p:nvPicPr>
        <p:blipFill>
          <a:blip r:embed="rId3"/>
          <a:srcRect/>
          <a:stretch>
            <a:fillRect/>
          </a:stretch>
        </p:blipFill>
        <p:spPr bwMode="auto">
          <a:xfrm>
            <a:off x="2976491" y="4078791"/>
            <a:ext cx="5876570" cy="2586112"/>
          </a:xfrm>
          <a:prstGeom prst="rect">
            <a:avLst/>
          </a:prstGeom>
          <a:noFill/>
          <a:ln w="9525">
            <a:noFill/>
            <a:miter lim="800000"/>
            <a:headEnd/>
            <a:tailEnd/>
          </a:ln>
        </p:spPr>
      </p:pic>
      <p:sp>
        <p:nvSpPr>
          <p:cNvPr id="11" name="TextBox 10"/>
          <p:cNvSpPr txBox="1"/>
          <p:nvPr/>
        </p:nvSpPr>
        <p:spPr>
          <a:xfrm>
            <a:off x="3519091" y="5472560"/>
            <a:ext cx="2188977" cy="64008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 xmlns:p14="http://schemas.microsoft.com/office/powerpoint/2010/main" val="5958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codes inside the components: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32</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4099" name="Picture 3"/>
          <p:cNvPicPr>
            <a:picLocks noChangeAspect="1" noChangeArrowheads="1"/>
          </p:cNvPicPr>
          <p:nvPr/>
        </p:nvPicPr>
        <p:blipFill>
          <a:blip r:embed="rId2"/>
          <a:srcRect/>
          <a:stretch>
            <a:fillRect/>
          </a:stretch>
        </p:blipFill>
        <p:spPr bwMode="auto">
          <a:xfrm>
            <a:off x="2540395" y="2360467"/>
            <a:ext cx="6400800" cy="2482305"/>
          </a:xfrm>
          <a:prstGeom prst="rect">
            <a:avLst/>
          </a:prstGeom>
          <a:noFill/>
          <a:ln w="9525">
            <a:noFill/>
            <a:miter lim="800000"/>
            <a:headEnd/>
            <a:tailEnd/>
          </a:ln>
        </p:spPr>
      </p:pic>
      <p:sp>
        <p:nvSpPr>
          <p:cNvPr id="10" name="TextBox 9"/>
          <p:cNvSpPr txBox="1"/>
          <p:nvPr/>
        </p:nvSpPr>
        <p:spPr>
          <a:xfrm>
            <a:off x="3068932" y="3269685"/>
            <a:ext cx="5760720" cy="100584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 xmlns:p14="http://schemas.microsoft.com/office/powerpoint/2010/main" val="59582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-app/protected/extensions/ </a:t>
            </a:r>
            <a:r>
              <a:rPr lang="en-US" sz="2400" dirty="0" err="1">
                <a:solidFill>
                  <a:srgbClr val="0070C0"/>
                </a:solidFill>
                <a:latin typeface="Arial" pitchFamily="34" charset="0"/>
                <a:cs typeface="Arial" pitchFamily="34" charset="0"/>
              </a:rPr>
              <a:t>boostrap</a:t>
            </a:r>
            <a:r>
              <a:rPr lang="en-US" sz="2400" dirty="0">
                <a:solidFill>
                  <a:srgbClr val="0070C0"/>
                </a:solidFill>
                <a:latin typeface="Arial" pitchFamily="34" charset="0"/>
                <a:cs typeface="Arial" pitchFamily="34" charset="0"/>
              </a:rPr>
              <a:t>/components/Bootstrap.php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codes inside the class: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33</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5122" name="Picture 2"/>
          <p:cNvPicPr>
            <a:picLocks noChangeAspect="1" noChangeArrowheads="1"/>
          </p:cNvPicPr>
          <p:nvPr/>
        </p:nvPicPr>
        <p:blipFill>
          <a:blip r:embed="rId2"/>
          <a:srcRect r="23954"/>
          <a:stretch>
            <a:fillRect/>
          </a:stretch>
        </p:blipFill>
        <p:spPr bwMode="auto">
          <a:xfrm>
            <a:off x="3430798" y="2726753"/>
            <a:ext cx="4535574" cy="2655311"/>
          </a:xfrm>
          <a:prstGeom prst="rect">
            <a:avLst/>
          </a:prstGeom>
          <a:noFill/>
          <a:ln w="9525">
            <a:noFill/>
            <a:miter lim="800000"/>
            <a:headEnd/>
            <a:tailEnd/>
          </a:ln>
        </p:spPr>
      </p:pic>
      <p:sp>
        <p:nvSpPr>
          <p:cNvPr id="8" name="TextBox 7"/>
          <p:cNvSpPr txBox="1"/>
          <p:nvPr/>
        </p:nvSpPr>
        <p:spPr>
          <a:xfrm>
            <a:off x="3505305" y="3131149"/>
            <a:ext cx="4206240" cy="173736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 xmlns:p14="http://schemas.microsoft.com/office/powerpoint/2010/main" val="59582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-app/protected/views/layout/main.php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 before the &lt;html&gt; tag:</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34</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6146" name="Picture 2"/>
          <p:cNvPicPr>
            <a:picLocks noChangeAspect="1" noChangeArrowheads="1"/>
          </p:cNvPicPr>
          <p:nvPr/>
        </p:nvPicPr>
        <p:blipFill>
          <a:blip r:embed="rId2"/>
          <a:srcRect/>
          <a:stretch>
            <a:fillRect/>
          </a:stretch>
        </p:blipFill>
        <p:spPr bwMode="auto">
          <a:xfrm>
            <a:off x="1206218" y="2303757"/>
            <a:ext cx="9302596" cy="2739302"/>
          </a:xfrm>
          <a:prstGeom prst="rect">
            <a:avLst/>
          </a:prstGeom>
          <a:noFill/>
          <a:ln w="9525">
            <a:noFill/>
            <a:miter lim="800000"/>
            <a:headEnd/>
            <a:tailEnd/>
          </a:ln>
        </p:spPr>
      </p:pic>
      <p:sp>
        <p:nvSpPr>
          <p:cNvPr id="9" name="TextBox 8"/>
          <p:cNvSpPr txBox="1"/>
          <p:nvPr/>
        </p:nvSpPr>
        <p:spPr>
          <a:xfrm>
            <a:off x="1288586" y="2410712"/>
            <a:ext cx="5669280" cy="45720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 xmlns:p14="http://schemas.microsoft.com/office/powerpoint/2010/main" val="59582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Default classic template: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35</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7" name="Picture 4"/>
          <p:cNvPicPr>
            <a:picLocks noChangeAspect="1" noChangeArrowheads="1"/>
          </p:cNvPicPr>
          <p:nvPr/>
        </p:nvPicPr>
        <p:blipFill>
          <a:blip r:embed="rId2"/>
          <a:srcRect t="272"/>
          <a:stretch>
            <a:fillRect/>
          </a:stretch>
        </p:blipFill>
        <p:spPr bwMode="auto">
          <a:xfrm>
            <a:off x="474955" y="1702589"/>
            <a:ext cx="10927339" cy="4686517"/>
          </a:xfrm>
          <a:prstGeom prst="rect">
            <a:avLst/>
          </a:prstGeom>
          <a:noFill/>
          <a:ln w="9525">
            <a:noFill/>
            <a:miter lim="800000"/>
            <a:headEnd/>
            <a:tailEnd/>
          </a:ln>
        </p:spPr>
      </p:pic>
      <p:pic>
        <p:nvPicPr>
          <p:cNvPr id="9218" name="Picture 2"/>
          <p:cNvPicPr>
            <a:picLocks noChangeAspect="1" noChangeArrowheads="1"/>
          </p:cNvPicPr>
          <p:nvPr/>
        </p:nvPicPr>
        <p:blipFill>
          <a:blip r:embed="rId3"/>
          <a:srcRect/>
          <a:stretch>
            <a:fillRect/>
          </a:stretch>
        </p:blipFill>
        <p:spPr bwMode="auto">
          <a:xfrm>
            <a:off x="6398613" y="1412732"/>
            <a:ext cx="4523729" cy="5237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9582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Bootstrap template: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36</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6" name="Picture 2"/>
          <p:cNvPicPr>
            <a:picLocks noChangeAspect="1" noChangeArrowheads="1"/>
          </p:cNvPicPr>
          <p:nvPr/>
        </p:nvPicPr>
        <p:blipFill>
          <a:blip r:embed="rId2"/>
          <a:srcRect r="367"/>
          <a:stretch>
            <a:fillRect/>
          </a:stretch>
        </p:blipFill>
        <p:spPr bwMode="auto">
          <a:xfrm>
            <a:off x="457204" y="1720364"/>
            <a:ext cx="10977763" cy="4001559"/>
          </a:xfrm>
          <a:prstGeom prst="rect">
            <a:avLst/>
          </a:prstGeom>
          <a:noFill/>
          <a:ln w="9525">
            <a:noFill/>
            <a:miter lim="800000"/>
            <a:headEnd/>
            <a:tailEnd/>
          </a:ln>
        </p:spPr>
      </p:pic>
      <p:pic>
        <p:nvPicPr>
          <p:cNvPr id="10243" name="Picture 3"/>
          <p:cNvPicPr>
            <a:picLocks noChangeAspect="1" noChangeArrowheads="1"/>
          </p:cNvPicPr>
          <p:nvPr/>
        </p:nvPicPr>
        <p:blipFill>
          <a:blip r:embed="rId3"/>
          <a:srcRect/>
          <a:stretch>
            <a:fillRect/>
          </a:stretch>
        </p:blipFill>
        <p:spPr bwMode="auto">
          <a:xfrm>
            <a:off x="7267575" y="1292802"/>
            <a:ext cx="3752850" cy="504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9582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Bootstrap Generator creates CRUD using bootstrap widgets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37</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Bootstrap Generator</a:t>
            </a:r>
            <a:endParaRPr lang="en-US" sz="4000" b="1" dirty="0"/>
          </a:p>
        </p:txBody>
      </p:sp>
      <p:pic>
        <p:nvPicPr>
          <p:cNvPr id="11266" name="Picture 2"/>
          <p:cNvPicPr>
            <a:picLocks noChangeAspect="1" noChangeArrowheads="1"/>
          </p:cNvPicPr>
          <p:nvPr/>
        </p:nvPicPr>
        <p:blipFill>
          <a:blip r:embed="rId2"/>
          <a:srcRect/>
          <a:stretch>
            <a:fillRect/>
          </a:stretch>
        </p:blipFill>
        <p:spPr bwMode="auto">
          <a:xfrm>
            <a:off x="1977739" y="1729657"/>
            <a:ext cx="7803572" cy="4215913"/>
          </a:xfrm>
          <a:prstGeom prst="rect">
            <a:avLst/>
          </a:prstGeom>
          <a:noFill/>
          <a:ln w="9525">
            <a:noFill/>
            <a:miter lim="800000"/>
            <a:headEnd/>
            <a:tailEnd/>
          </a:ln>
        </p:spPr>
      </p:pic>
      <p:sp>
        <p:nvSpPr>
          <p:cNvPr id="8" name="TextBox 7"/>
          <p:cNvSpPr txBox="1"/>
          <p:nvPr/>
        </p:nvSpPr>
        <p:spPr>
          <a:xfrm>
            <a:off x="2452368" y="5320168"/>
            <a:ext cx="2770796" cy="369332"/>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 xmlns:p14="http://schemas.microsoft.com/office/powerpoint/2010/main" val="59582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a:xfrm>
            <a:off x="11727656" y="6277243"/>
            <a:ext cx="464344" cy="400188"/>
          </a:xfrm>
        </p:spPr>
        <p:txBody>
          <a:bodyPr/>
          <a:lstStyle/>
          <a:p>
            <a:fld id="{19B51A1E-902D-48AF-9020-955120F399B6}" type="slidenum">
              <a:rPr lang="en-US" smtClean="0"/>
              <a:pPr/>
              <a:t>38</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GridView Widget</a:t>
            </a:r>
            <a:endParaRPr lang="en-US" sz="4000" b="1" dirty="0"/>
          </a:p>
        </p:txBody>
      </p:sp>
      <p:sp>
        <p:nvSpPr>
          <p:cNvPr id="15" name="Content Placeholder 3">
            <a:extLst>
              <a:ext uri="{FF2B5EF4-FFF2-40B4-BE49-F238E27FC236}">
                <a16:creationId xmlns="" xmlns:a16="http://schemas.microsoft.com/office/drawing/2014/main" id="{D355C61F-C8F1-4977-8E1F-F16C0D9EA88C}"/>
              </a:ext>
            </a:extLst>
          </p:cNvPr>
          <p:cNvSpPr txBox="1">
            <a:spLocks/>
          </p:cNvSpPr>
          <p:nvPr/>
        </p:nvSpPr>
        <p:spPr>
          <a:xfrm>
            <a:off x="318655" y="948802"/>
            <a:ext cx="5444836"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Default</a:t>
            </a:r>
          </a:p>
        </p:txBody>
      </p:sp>
      <p:sp>
        <p:nvSpPr>
          <p:cNvPr id="16" name="Content Placeholder 3">
            <a:extLst>
              <a:ext uri="{FF2B5EF4-FFF2-40B4-BE49-F238E27FC236}">
                <a16:creationId xmlns="" xmlns:a16="http://schemas.microsoft.com/office/drawing/2014/main" id="{D355C61F-C8F1-4977-8E1F-F16C0D9EA88C}"/>
              </a:ext>
            </a:extLst>
          </p:cNvPr>
          <p:cNvSpPr txBox="1">
            <a:spLocks/>
          </p:cNvSpPr>
          <p:nvPr/>
        </p:nvSpPr>
        <p:spPr>
          <a:xfrm>
            <a:off x="6040581" y="948803"/>
            <a:ext cx="5500255"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Bootstrap</a:t>
            </a:r>
          </a:p>
        </p:txBody>
      </p:sp>
      <p:pic>
        <p:nvPicPr>
          <p:cNvPr id="12294" name="Picture 6"/>
          <p:cNvPicPr>
            <a:picLocks noChangeAspect="1" noChangeArrowheads="1"/>
          </p:cNvPicPr>
          <p:nvPr/>
        </p:nvPicPr>
        <p:blipFill>
          <a:blip r:embed="rId2"/>
          <a:srcRect/>
          <a:stretch>
            <a:fillRect/>
          </a:stretch>
        </p:blipFill>
        <p:spPr bwMode="auto">
          <a:xfrm>
            <a:off x="319085" y="1468144"/>
            <a:ext cx="5475178" cy="3727304"/>
          </a:xfrm>
          <a:prstGeom prst="rect">
            <a:avLst/>
          </a:prstGeom>
          <a:noFill/>
          <a:ln w="9525">
            <a:noFill/>
            <a:miter lim="800000"/>
            <a:headEnd/>
            <a:tailEnd/>
          </a:ln>
        </p:spPr>
      </p:pic>
      <p:pic>
        <p:nvPicPr>
          <p:cNvPr id="12295" name="Picture 7"/>
          <p:cNvPicPr>
            <a:picLocks noChangeAspect="1" noChangeArrowheads="1"/>
          </p:cNvPicPr>
          <p:nvPr/>
        </p:nvPicPr>
        <p:blipFill>
          <a:blip r:embed="rId3"/>
          <a:srcRect/>
          <a:stretch>
            <a:fillRect/>
          </a:stretch>
        </p:blipFill>
        <p:spPr bwMode="auto">
          <a:xfrm>
            <a:off x="6045956" y="1475073"/>
            <a:ext cx="5476093" cy="3360161"/>
          </a:xfrm>
          <a:prstGeom prst="rect">
            <a:avLst/>
          </a:prstGeom>
          <a:noFill/>
          <a:ln w="9525">
            <a:noFill/>
            <a:miter lim="800000"/>
            <a:headEnd/>
            <a:tailEnd/>
          </a:ln>
        </p:spPr>
      </p:pic>
      <p:pic>
        <p:nvPicPr>
          <p:cNvPr id="12297" name="Picture 9"/>
          <p:cNvPicPr>
            <a:picLocks noChangeAspect="1" noChangeArrowheads="1"/>
          </p:cNvPicPr>
          <p:nvPr/>
        </p:nvPicPr>
        <p:blipFill>
          <a:blip r:embed="rId4"/>
          <a:srcRect l="1416" r="676" b="1088"/>
          <a:stretch>
            <a:fillRect/>
          </a:stretch>
        </p:blipFill>
        <p:spPr bwMode="auto">
          <a:xfrm>
            <a:off x="6037695" y="4804389"/>
            <a:ext cx="5486994" cy="1815771"/>
          </a:xfrm>
          <a:prstGeom prst="rect">
            <a:avLst/>
          </a:prstGeom>
          <a:noFill/>
          <a:ln w="9525">
            <a:noFill/>
            <a:miter lim="800000"/>
            <a:headEnd/>
            <a:tailEnd/>
          </a:ln>
        </p:spPr>
      </p:pic>
    </p:spTree>
    <p:extLst>
      <p:ext uri="{BB962C8B-B14F-4D97-AF65-F5344CB8AC3E}">
        <p14:creationId xmlns="" xmlns:p14="http://schemas.microsoft.com/office/powerpoint/2010/main" val="59582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5"/>
          <p:cNvPicPr>
            <a:picLocks noChangeAspect="1" noChangeArrowheads="1"/>
          </p:cNvPicPr>
          <p:nvPr/>
        </p:nvPicPr>
        <p:blipFill>
          <a:blip r:embed="rId2"/>
          <a:srcRect/>
          <a:stretch>
            <a:fillRect/>
          </a:stretch>
        </p:blipFill>
        <p:spPr bwMode="auto">
          <a:xfrm>
            <a:off x="530369" y="2440136"/>
            <a:ext cx="5224251" cy="3226378"/>
          </a:xfrm>
          <a:prstGeom prst="rect">
            <a:avLst/>
          </a:prstGeom>
          <a:noFill/>
          <a:ln w="9525">
            <a:noFill/>
            <a:miter lim="800000"/>
            <a:headEnd/>
            <a:tailEnd/>
          </a:ln>
        </p:spPr>
      </p:pic>
      <p:pic>
        <p:nvPicPr>
          <p:cNvPr id="12292" name="Picture 4"/>
          <p:cNvPicPr>
            <a:picLocks noChangeAspect="1" noChangeArrowheads="1"/>
          </p:cNvPicPr>
          <p:nvPr/>
        </p:nvPicPr>
        <p:blipFill>
          <a:blip r:embed="rId3"/>
          <a:srcRect/>
          <a:stretch>
            <a:fillRect/>
          </a:stretch>
        </p:blipFill>
        <p:spPr bwMode="auto">
          <a:xfrm>
            <a:off x="5897962" y="2440136"/>
            <a:ext cx="5447613" cy="3226377"/>
          </a:xfrm>
          <a:prstGeom prst="rect">
            <a:avLst/>
          </a:prstGeom>
          <a:noFill/>
          <a:ln w="9525">
            <a:noFill/>
            <a:miter lim="800000"/>
            <a:headEnd/>
            <a:tailEnd/>
          </a:ln>
        </p:spPr>
      </p:pic>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505901"/>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Difference between default widget and bootstrap widget</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39</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Widget</a:t>
            </a:r>
            <a:endParaRPr lang="en-US" sz="4000" b="1" dirty="0"/>
          </a:p>
        </p:txBody>
      </p:sp>
      <p:sp>
        <p:nvSpPr>
          <p:cNvPr id="8" name="TextBox 7"/>
          <p:cNvSpPr txBox="1"/>
          <p:nvPr/>
        </p:nvSpPr>
        <p:spPr>
          <a:xfrm>
            <a:off x="7647823" y="2549264"/>
            <a:ext cx="2834640" cy="369332"/>
          </a:xfrm>
          <a:prstGeom prst="rect">
            <a:avLst/>
          </a:prstGeom>
          <a:noFill/>
          <a:ln w="25400">
            <a:solidFill>
              <a:srgbClr val="FF0000"/>
            </a:solidFill>
          </a:ln>
        </p:spPr>
        <p:txBody>
          <a:bodyPr wrap="square" rtlCol="0">
            <a:spAutoFit/>
          </a:bodyPr>
          <a:lstStyle/>
          <a:p>
            <a:endParaRPr lang="en-US" dirty="0"/>
          </a:p>
        </p:txBody>
      </p:sp>
      <p:sp>
        <p:nvSpPr>
          <p:cNvPr id="9" name="TextBox 8"/>
          <p:cNvSpPr txBox="1"/>
          <p:nvPr/>
        </p:nvSpPr>
        <p:spPr>
          <a:xfrm>
            <a:off x="7010513" y="4627445"/>
            <a:ext cx="4086977" cy="369332"/>
          </a:xfrm>
          <a:prstGeom prst="rect">
            <a:avLst/>
          </a:prstGeom>
          <a:noFill/>
          <a:ln w="25400">
            <a:solidFill>
              <a:srgbClr val="FF0000"/>
            </a:solidFill>
          </a:ln>
        </p:spPr>
        <p:txBody>
          <a:bodyPr wrap="square" rtlCol="0">
            <a:spAutoFit/>
          </a:bodyPr>
          <a:lstStyle/>
          <a:p>
            <a:endParaRPr lang="en-US" dirty="0"/>
          </a:p>
        </p:txBody>
      </p:sp>
      <p:sp>
        <p:nvSpPr>
          <p:cNvPr id="12" name="TextBox 11"/>
          <p:cNvSpPr txBox="1"/>
          <p:nvPr/>
        </p:nvSpPr>
        <p:spPr>
          <a:xfrm>
            <a:off x="2313826" y="2521555"/>
            <a:ext cx="2604538" cy="369332"/>
          </a:xfrm>
          <a:prstGeom prst="rect">
            <a:avLst/>
          </a:prstGeom>
          <a:noFill/>
          <a:ln w="25400">
            <a:solidFill>
              <a:srgbClr val="FF0000"/>
            </a:solidFill>
          </a:ln>
        </p:spPr>
        <p:txBody>
          <a:bodyPr wrap="square" rtlCol="0">
            <a:spAutoFit/>
          </a:bodyPr>
          <a:lstStyle/>
          <a:p>
            <a:endParaRPr lang="en-US" dirty="0"/>
          </a:p>
        </p:txBody>
      </p:sp>
      <p:sp>
        <p:nvSpPr>
          <p:cNvPr id="13" name="TextBox 12"/>
          <p:cNvSpPr txBox="1"/>
          <p:nvPr/>
        </p:nvSpPr>
        <p:spPr>
          <a:xfrm>
            <a:off x="1662664" y="4558173"/>
            <a:ext cx="2468880" cy="369332"/>
          </a:xfrm>
          <a:prstGeom prst="rect">
            <a:avLst/>
          </a:prstGeom>
          <a:noFill/>
          <a:ln w="25400">
            <a:solidFill>
              <a:srgbClr val="FF0000"/>
            </a:solidFill>
          </a:ln>
        </p:spPr>
        <p:txBody>
          <a:bodyPr wrap="square" rtlCol="0">
            <a:spAutoFit/>
          </a:bodyPr>
          <a:lstStyle/>
          <a:p>
            <a:endParaRPr lang="en-US" dirty="0"/>
          </a:p>
        </p:txBody>
      </p:sp>
      <p:sp>
        <p:nvSpPr>
          <p:cNvPr id="15" name="Content Placeholder 3">
            <a:extLst>
              <a:ext uri="{FF2B5EF4-FFF2-40B4-BE49-F238E27FC236}">
                <a16:creationId xmlns="" xmlns:a16="http://schemas.microsoft.com/office/drawing/2014/main" id="{D355C61F-C8F1-4977-8E1F-F16C0D9EA88C}"/>
              </a:ext>
            </a:extLst>
          </p:cNvPr>
          <p:cNvSpPr txBox="1">
            <a:spLocks/>
          </p:cNvSpPr>
          <p:nvPr/>
        </p:nvSpPr>
        <p:spPr>
          <a:xfrm>
            <a:off x="556695" y="1780102"/>
            <a:ext cx="5179091"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Default Widget</a:t>
            </a:r>
          </a:p>
        </p:txBody>
      </p:sp>
      <p:sp>
        <p:nvSpPr>
          <p:cNvPr id="16" name="Content Placeholder 3">
            <a:extLst>
              <a:ext uri="{FF2B5EF4-FFF2-40B4-BE49-F238E27FC236}">
                <a16:creationId xmlns="" xmlns:a16="http://schemas.microsoft.com/office/drawing/2014/main" id="{D355C61F-C8F1-4977-8E1F-F16C0D9EA88C}"/>
              </a:ext>
            </a:extLst>
          </p:cNvPr>
          <p:cNvSpPr txBox="1">
            <a:spLocks/>
          </p:cNvSpPr>
          <p:nvPr/>
        </p:nvSpPr>
        <p:spPr>
          <a:xfrm>
            <a:off x="5890695" y="1780103"/>
            <a:ext cx="5456178"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Bootstrap Widget</a:t>
            </a:r>
          </a:p>
        </p:txBody>
      </p:sp>
    </p:spTree>
    <p:extLst>
      <p:ext uri="{BB962C8B-B14F-4D97-AF65-F5344CB8AC3E}">
        <p14:creationId xmlns=""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Introduction</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4</a:t>
            </a:fld>
            <a:endParaRPr lang="en-US" dirty="0"/>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5"/>
            <a:ext cx="11191964" cy="1697391"/>
          </a:xfrm>
          <a:prstGeom prst="rect">
            <a:avLst/>
          </a:prstGeom>
          <a:noFill/>
        </p:spPr>
        <p:txBody>
          <a:bodyPr/>
          <a:lstStyle/>
          <a:p>
            <a:pPr marL="342900" lvl="0" indent="-342900">
              <a:lnSpc>
                <a:spcPct val="90000"/>
              </a:lnSpc>
              <a:spcBef>
                <a:spcPts val="1000"/>
              </a:spcBef>
            </a:pPr>
            <a:r>
              <a:rPr lang="en-US" sz="2400" b="1" dirty="0">
                <a:latin typeface="Arial" pitchFamily="34" charset="0"/>
                <a:cs typeface="Arial" pitchFamily="34" charset="0"/>
              </a:rPr>
              <a:t>PHP</a:t>
            </a:r>
            <a:r>
              <a:rPr lang="en-US" sz="2400" dirty="0">
                <a:latin typeface="Arial" pitchFamily="34" charset="0"/>
                <a:cs typeface="Arial" pitchFamily="34" charset="0"/>
              </a:rPr>
              <a:t> (Hypertext Preprocessor)</a:t>
            </a:r>
            <a:endParaRPr lang="en-US" sz="2400" b="1" dirty="0">
              <a:latin typeface="Arial" pitchFamily="34" charset="0"/>
              <a:cs typeface="Arial" pitchFamily="34" charset="0"/>
            </a:endParaRP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Server-side scripting language</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Used to manage dynamic content, databases, session tracking, even build entire e-commerce sites</a:t>
            </a:r>
          </a:p>
          <a:p>
            <a:pPr marL="342900" lvl="0" indent="-342900">
              <a:lnSpc>
                <a:spcPct val="90000"/>
              </a:lnSpc>
              <a:spcBef>
                <a:spcPts val="1000"/>
              </a:spcBef>
              <a:buFont typeface="Arial" pitchFamily="34" charset="0"/>
              <a:buChar char="•"/>
            </a:pP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
        <p:nvSpPr>
          <p:cNvPr id="8" name="TextBox 7"/>
          <p:cNvSpPr txBox="1"/>
          <p:nvPr/>
        </p:nvSpPr>
        <p:spPr>
          <a:xfrm>
            <a:off x="6026727" y="3685309"/>
            <a:ext cx="4655128" cy="369332"/>
          </a:xfrm>
          <a:prstGeom prst="rect">
            <a:avLst/>
          </a:prstGeom>
          <a:noFill/>
        </p:spPr>
        <p:txBody>
          <a:bodyPr wrap="square" rtlCol="0">
            <a:spAutoFit/>
          </a:bodyPr>
          <a:lstStyle/>
          <a:p>
            <a:endParaRPr lang="en-US" dirty="0"/>
          </a:p>
        </p:txBody>
      </p:sp>
      <p:pic>
        <p:nvPicPr>
          <p:cNvPr id="9219" name="Picture 3"/>
          <p:cNvPicPr>
            <a:picLocks noChangeAspect="1" noChangeArrowheads="1"/>
          </p:cNvPicPr>
          <p:nvPr/>
        </p:nvPicPr>
        <p:blipFill>
          <a:blip r:embed="rId2"/>
          <a:srcRect/>
          <a:stretch>
            <a:fillRect/>
          </a:stretch>
        </p:blipFill>
        <p:spPr bwMode="auto">
          <a:xfrm>
            <a:off x="7069715" y="2581273"/>
            <a:ext cx="4422280" cy="3015961"/>
          </a:xfrm>
          <a:prstGeom prst="rect">
            <a:avLst/>
          </a:prstGeom>
          <a:noFill/>
          <a:ln w="9525">
            <a:noFill/>
            <a:miter lim="800000"/>
            <a:headEnd/>
            <a:tailEnd/>
          </a:ln>
        </p:spPr>
      </p:pic>
      <p:pic>
        <p:nvPicPr>
          <p:cNvPr id="9220" name="Picture 4"/>
          <p:cNvPicPr>
            <a:picLocks noChangeAspect="1" noChangeArrowheads="1"/>
          </p:cNvPicPr>
          <p:nvPr/>
        </p:nvPicPr>
        <p:blipFill>
          <a:blip r:embed="rId3"/>
          <a:srcRect t="-3896" r="31266"/>
          <a:stretch>
            <a:fillRect/>
          </a:stretch>
        </p:blipFill>
        <p:spPr bwMode="auto">
          <a:xfrm>
            <a:off x="7037677" y="6082154"/>
            <a:ext cx="4433887" cy="554182"/>
          </a:xfrm>
          <a:prstGeom prst="rect">
            <a:avLst/>
          </a:prstGeom>
          <a:noFill/>
          <a:ln w="9525">
            <a:noFill/>
            <a:miter lim="800000"/>
            <a:headEnd/>
            <a:tailEnd/>
          </a:ln>
        </p:spPr>
      </p:pic>
      <p:sp>
        <p:nvSpPr>
          <p:cNvPr id="11" name="TextBox 10"/>
          <p:cNvSpPr txBox="1"/>
          <p:nvPr/>
        </p:nvSpPr>
        <p:spPr>
          <a:xfrm>
            <a:off x="6954978" y="5652655"/>
            <a:ext cx="966931" cy="369332"/>
          </a:xfrm>
          <a:prstGeom prst="rect">
            <a:avLst/>
          </a:prstGeom>
          <a:noFill/>
        </p:spPr>
        <p:txBody>
          <a:bodyPr wrap="none" rtlCol="0">
            <a:spAutoFit/>
          </a:bodyPr>
          <a:lstStyle/>
          <a:p>
            <a:r>
              <a:rPr lang="en-US" b="1" dirty="0">
                <a:latin typeface="Arial" pitchFamily="34" charset="0"/>
                <a:cs typeface="Arial" pitchFamily="34" charset="0"/>
              </a:rPr>
              <a:t>Result:</a:t>
            </a:r>
          </a:p>
        </p:txBody>
      </p:sp>
      <p:sp>
        <p:nvSpPr>
          <p:cNvPr id="12" name="Content Placeholder 3">
            <a:extLst>
              <a:ext uri="{FF2B5EF4-FFF2-40B4-BE49-F238E27FC236}">
                <a16:creationId xmlns="" xmlns:a16="http://schemas.microsoft.com/office/drawing/2014/main" id="{D355C61F-C8F1-4977-8E1F-F16C0D9EA88C}"/>
              </a:ext>
            </a:extLst>
          </p:cNvPr>
          <p:cNvSpPr txBox="1">
            <a:spLocks/>
          </p:cNvSpPr>
          <p:nvPr/>
        </p:nvSpPr>
        <p:spPr>
          <a:xfrm>
            <a:off x="431998" y="2860751"/>
            <a:ext cx="6633820" cy="2847322"/>
          </a:xfrm>
          <a:prstGeom prst="rect">
            <a:avLst/>
          </a:prstGeom>
          <a:noFill/>
        </p:spPr>
        <p:txBody>
          <a:bodyPr/>
          <a:lstStyle/>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Performs system functions like create, open, read and write files</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Handle pages to view, add, edit and delete data from the database</a:t>
            </a: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5313429"/>
          </a:xfrm>
          <a:prstGeom prst="rect">
            <a:avLst/>
          </a:prstGeom>
          <a:noFill/>
        </p:spPr>
        <p:txBody>
          <a:bodyPr/>
          <a:lstStyle/>
          <a:p>
            <a:pPr marL="457200" lvl="0" indent="-457200">
              <a:spcBef>
                <a:spcPts val="1000"/>
              </a:spcBef>
              <a:buFont typeface="Arial" pitchFamily="34" charset="0"/>
              <a:buChar char="•"/>
            </a:pPr>
            <a:r>
              <a:rPr lang="en-US" sz="2400" b="1" dirty="0" err="1">
                <a:latin typeface="Arial" pitchFamily="34" charset="0"/>
                <a:cs typeface="Arial" pitchFamily="34" charset="0"/>
              </a:rPr>
              <a:t>GitHub</a:t>
            </a:r>
            <a:r>
              <a:rPr lang="en-US" sz="2400" dirty="0">
                <a:latin typeface="Arial" pitchFamily="34" charset="0"/>
                <a:cs typeface="Arial" pitchFamily="34" charset="0"/>
              </a:rPr>
              <a:t> is a </a:t>
            </a:r>
            <a:r>
              <a:rPr lang="en-US" sz="2400" dirty="0" err="1">
                <a:latin typeface="Arial" pitchFamily="34" charset="0"/>
                <a:cs typeface="Arial" pitchFamily="34" charset="0"/>
              </a:rPr>
              <a:t>Git</a:t>
            </a:r>
            <a:r>
              <a:rPr lang="en-US" sz="2400" dirty="0">
                <a:latin typeface="Arial" pitchFamily="34" charset="0"/>
                <a:cs typeface="Arial" pitchFamily="34" charset="0"/>
              </a:rPr>
              <a:t> repository hosting service.</a:t>
            </a:r>
          </a:p>
          <a:p>
            <a:pPr marL="457200" lvl="0" indent="-457200">
              <a:spcBef>
                <a:spcPts val="1000"/>
              </a:spcBef>
              <a:buFont typeface="Arial" pitchFamily="34" charset="0"/>
              <a:buChar char="•"/>
            </a:pPr>
            <a:r>
              <a:rPr lang="en-US" sz="2400" b="1" dirty="0" err="1">
                <a:latin typeface="Arial" pitchFamily="34" charset="0"/>
                <a:cs typeface="Arial" pitchFamily="34" charset="0"/>
              </a:rPr>
              <a:t>Git</a:t>
            </a:r>
            <a:r>
              <a:rPr lang="en-US" sz="2400" dirty="0">
                <a:latin typeface="Arial" pitchFamily="34" charset="0"/>
                <a:cs typeface="Arial" pitchFamily="34" charset="0"/>
              </a:rPr>
              <a:t> is a command line tool while </a:t>
            </a:r>
            <a:r>
              <a:rPr lang="en-US" sz="2400" b="1" dirty="0" err="1">
                <a:latin typeface="Arial" pitchFamily="34" charset="0"/>
                <a:cs typeface="Arial" pitchFamily="34" charset="0"/>
              </a:rPr>
              <a:t>GitHub</a:t>
            </a:r>
            <a:r>
              <a:rPr lang="en-US" sz="2400" dirty="0">
                <a:latin typeface="Arial" pitchFamily="34" charset="0"/>
                <a:cs typeface="Arial" pitchFamily="34" charset="0"/>
              </a:rPr>
              <a:t> provides a Web-based graphical interface.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Start a new </a:t>
            </a:r>
            <a:r>
              <a:rPr lang="en-US" sz="2400" b="1" dirty="0" err="1">
                <a:latin typeface="Arial" pitchFamily="34" charset="0"/>
                <a:cs typeface="Arial" pitchFamily="34" charset="0"/>
              </a:rPr>
              <a:t>git</a:t>
            </a:r>
            <a:r>
              <a:rPr lang="en-US" sz="2400" b="1" dirty="0">
                <a:latin typeface="Arial" pitchFamily="34" charset="0"/>
                <a:cs typeface="Arial" pitchFamily="34" charset="0"/>
              </a:rPr>
              <a:t> repository:</a:t>
            </a:r>
          </a:p>
          <a:p>
            <a:pPr marL="457200" lvl="0" indent="-457200">
              <a:spcBef>
                <a:spcPts val="1000"/>
              </a:spcBef>
              <a:buFont typeface="Arial" pitchFamily="34" charset="0"/>
              <a:buChar char="•"/>
            </a:pPr>
            <a:r>
              <a:rPr lang="en-US" sz="2400" dirty="0">
                <a:latin typeface="Arial" pitchFamily="34" charset="0"/>
                <a:cs typeface="Arial" pitchFamily="34" charset="0"/>
              </a:rPr>
              <a:t>Go to </a:t>
            </a:r>
            <a:r>
              <a:rPr lang="en-US" sz="2400" dirty="0">
                <a:latin typeface="Arial" pitchFamily="34" charset="0"/>
                <a:cs typeface="Arial" pitchFamily="34" charset="0"/>
                <a:hlinkClick r:id="rId2"/>
              </a:rPr>
              <a:t>github.com</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Log in to your account.</a:t>
            </a:r>
          </a:p>
          <a:p>
            <a:pPr marL="457200" lvl="0" indent="-457200">
              <a:spcBef>
                <a:spcPts val="1000"/>
              </a:spcBef>
              <a:buFont typeface="Arial" pitchFamily="34" charset="0"/>
              <a:buChar char="•"/>
            </a:pPr>
            <a:r>
              <a:rPr lang="en-US" sz="2400" dirty="0">
                <a:latin typeface="Arial" pitchFamily="34" charset="0"/>
                <a:cs typeface="Arial" pitchFamily="34" charset="0"/>
              </a:rPr>
              <a:t>Click the </a:t>
            </a:r>
            <a:r>
              <a:rPr lang="en-US" sz="2400" dirty="0">
                <a:latin typeface="Arial" pitchFamily="34" charset="0"/>
                <a:cs typeface="Arial" pitchFamily="34" charset="0"/>
                <a:hlinkClick r:id="rId3"/>
              </a:rPr>
              <a:t>new repository</a:t>
            </a:r>
            <a:r>
              <a:rPr lang="en-US" sz="2400" dirty="0">
                <a:latin typeface="Arial" pitchFamily="34" charset="0"/>
                <a:cs typeface="Arial" pitchFamily="34" charset="0"/>
              </a:rPr>
              <a:t> button in the top-right. You’ll have an option there to initialize the repository with a README file.</a:t>
            </a:r>
          </a:p>
          <a:p>
            <a:pPr marL="457200" lvl="0" indent="-457200">
              <a:spcBef>
                <a:spcPts val="1000"/>
              </a:spcBef>
              <a:buFont typeface="Arial" pitchFamily="34" charset="0"/>
              <a:buChar char="•"/>
            </a:pPr>
            <a:r>
              <a:rPr lang="en-US" sz="2400" dirty="0">
                <a:latin typeface="Arial" pitchFamily="34" charset="0"/>
                <a:cs typeface="Arial" pitchFamily="34" charset="0"/>
              </a:rPr>
              <a:t>Click the </a:t>
            </a:r>
            <a:r>
              <a:rPr lang="en-US" sz="2400" dirty="0">
                <a:solidFill>
                  <a:srgbClr val="0070C0"/>
                </a:solidFill>
                <a:latin typeface="Arial" pitchFamily="34" charset="0"/>
                <a:cs typeface="Arial" pitchFamily="34" charset="0"/>
              </a:rPr>
              <a:t>“Create repository”</a:t>
            </a:r>
            <a:r>
              <a:rPr lang="en-US" sz="2400" dirty="0">
                <a:latin typeface="Arial" pitchFamily="34" charset="0"/>
                <a:cs typeface="Arial" pitchFamily="34" charset="0"/>
              </a:rPr>
              <a:t> button.</a:t>
            </a: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40</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Connect it to GitHub</a:t>
            </a:r>
            <a:endParaRPr lang="en-US" sz="4000" b="1" dirty="0"/>
          </a:p>
        </p:txBody>
      </p:sp>
    </p:spTree>
    <p:extLst>
      <p:ext uri="{BB962C8B-B14F-4D97-AF65-F5344CB8AC3E}">
        <p14:creationId xmlns="" xmlns:p14="http://schemas.microsoft.com/office/powerpoint/2010/main" val="59582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5313429"/>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Open a </a:t>
            </a:r>
            <a:r>
              <a:rPr lang="en-US" sz="2400" dirty="0" err="1">
                <a:solidFill>
                  <a:srgbClr val="0070C0"/>
                </a:solidFill>
                <a:latin typeface="Arial" pitchFamily="34" charset="0"/>
                <a:cs typeface="Arial" pitchFamily="34" charset="0"/>
              </a:rPr>
              <a:t>Git</a:t>
            </a:r>
            <a:r>
              <a:rPr lang="en-US" sz="2400" dirty="0">
                <a:solidFill>
                  <a:srgbClr val="0070C0"/>
                </a:solidFill>
                <a:latin typeface="Arial" pitchFamily="34" charset="0"/>
                <a:cs typeface="Arial" pitchFamily="34" charset="0"/>
              </a:rPr>
              <a:t> Bash</a:t>
            </a:r>
            <a:r>
              <a:rPr lang="en-US" sz="2400" dirty="0">
                <a:latin typeface="Arial" pitchFamily="34" charset="0"/>
                <a:cs typeface="Arial" pitchFamily="34" charset="0"/>
              </a:rPr>
              <a:t> or a </a:t>
            </a:r>
            <a:r>
              <a:rPr lang="en-US" sz="2400" dirty="0">
                <a:solidFill>
                  <a:srgbClr val="0070C0"/>
                </a:solidFill>
                <a:latin typeface="Arial" pitchFamily="34" charset="0"/>
                <a:cs typeface="Arial" pitchFamily="34" charset="0"/>
              </a:rPr>
              <a:t>Command-Line</a:t>
            </a:r>
            <a:r>
              <a:rPr lang="en-US" sz="2400" dirty="0">
                <a:latin typeface="Arial" pitchFamily="34" charset="0"/>
                <a:cs typeface="Arial" pitchFamily="34" charset="0"/>
              </a:rPr>
              <a:t> in this directory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a:t>
            </a:r>
          </a:p>
          <a:p>
            <a:pPr marL="457200" lvl="0" indent="-457200">
              <a:spcBef>
                <a:spcPts val="1000"/>
              </a:spcBef>
              <a:buFont typeface="Arial" pitchFamily="34" charset="0"/>
              <a:buChar char="•"/>
            </a:pPr>
            <a:r>
              <a:rPr lang="en-US" sz="2400" dirty="0">
                <a:latin typeface="Arial" pitchFamily="34" charset="0"/>
                <a:cs typeface="Arial" pitchFamily="34" charset="0"/>
              </a:rPr>
              <a:t>Follow this set of instructions to </a:t>
            </a:r>
            <a:r>
              <a:rPr lang="en-US" sz="2400" dirty="0">
                <a:solidFill>
                  <a:srgbClr val="0070C0"/>
                </a:solidFill>
                <a:latin typeface="Arial" pitchFamily="34" charset="0"/>
                <a:cs typeface="Arial" pitchFamily="34" charset="0"/>
              </a:rPr>
              <a:t>“Push an existing repository”</a:t>
            </a:r>
            <a:r>
              <a:rPr lang="en-US" sz="2400" dirty="0">
                <a:latin typeface="Arial" pitchFamily="34" charset="0"/>
                <a:cs typeface="Arial" pitchFamily="34" charset="0"/>
              </a:rPr>
              <a:t> to </a:t>
            </a:r>
            <a:r>
              <a:rPr lang="en-US" sz="2400" dirty="0" err="1">
                <a:latin typeface="Arial" pitchFamily="34" charset="0"/>
                <a:cs typeface="Arial" pitchFamily="34" charset="0"/>
              </a:rPr>
              <a:t>GitHub</a:t>
            </a: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Visit the URL </a:t>
            </a:r>
            <a:r>
              <a:rPr lang="en-US" sz="2400" dirty="0">
                <a:solidFill>
                  <a:srgbClr val="0070C0"/>
                </a:solidFill>
                <a:latin typeface="Arial" pitchFamily="34" charset="0"/>
                <a:cs typeface="Arial" pitchFamily="34" charset="0"/>
              </a:rPr>
              <a:t>https://github.com/&lt;username&gt;/yii-app</a:t>
            </a:r>
            <a:r>
              <a:rPr lang="en-US" sz="2400" dirty="0">
                <a:latin typeface="Arial" pitchFamily="34" charset="0"/>
                <a:cs typeface="Arial" pitchFamily="34" charset="0"/>
              </a:rPr>
              <a:t> to view the code repository</a:t>
            </a:r>
          </a:p>
          <a:p>
            <a:pPr marL="457200" lvl="0"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b="1"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41</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Git Push</a:t>
            </a:r>
            <a:endParaRPr lang="en-US" sz="4000" b="1" dirty="0"/>
          </a:p>
        </p:txBody>
      </p:sp>
      <p:sp>
        <p:nvSpPr>
          <p:cNvPr id="6" name="TextBox 5"/>
          <p:cNvSpPr txBox="1"/>
          <p:nvPr/>
        </p:nvSpPr>
        <p:spPr>
          <a:xfrm>
            <a:off x="983669" y="2189021"/>
            <a:ext cx="9878295" cy="2451953"/>
          </a:xfrm>
          <a:prstGeom prst="rect">
            <a:avLst/>
          </a:prstGeom>
          <a:solidFill>
            <a:schemeClr val="bg1"/>
          </a:solidFill>
        </p:spPr>
        <p:txBody>
          <a:bodyPr wrap="square" rtlCol="0">
            <a:spAutoFit/>
          </a:bodyPr>
          <a:lstStyle/>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init</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remote add origin https://github.com/&lt;username&gt;/yii-app.git</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add . </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commit -m "first commit"</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push -u origin master</a:t>
            </a:r>
          </a:p>
        </p:txBody>
      </p:sp>
    </p:spTree>
    <p:extLst>
      <p:ext uri="{BB962C8B-B14F-4D97-AF65-F5344CB8AC3E}">
        <p14:creationId xmlns="" xmlns:p14="http://schemas.microsoft.com/office/powerpoint/2010/main" val="5958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42</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Exercise</a:t>
            </a:r>
            <a:endParaRPr lang="en-US" sz="4000" b="1" dirty="0"/>
          </a:p>
        </p:txBody>
      </p:sp>
      <p:pic>
        <p:nvPicPr>
          <p:cNvPr id="13315" name="Picture 3" descr="C:\Users\IN1GO003\OneDrive - In1go Tech\Documents\++Trainings\Malayan Colleges Laguna\Images\clipart-stick-figure-b-i-g-m-a-e-p-n-family-girl-scratching-head-holding-hand-man-student-walking-standing.jpg"/>
          <p:cNvPicPr>
            <a:picLocks noChangeAspect="1" noChangeArrowheads="1"/>
          </p:cNvPicPr>
          <p:nvPr/>
        </p:nvPicPr>
        <p:blipFill>
          <a:blip r:embed="rId2"/>
          <a:srcRect/>
          <a:stretch>
            <a:fillRect/>
          </a:stretch>
        </p:blipFill>
        <p:spPr bwMode="auto">
          <a:xfrm>
            <a:off x="1501238" y="1764896"/>
            <a:ext cx="700995" cy="1488476"/>
          </a:xfrm>
          <a:prstGeom prst="rect">
            <a:avLst/>
          </a:prstGeom>
          <a:noFill/>
        </p:spPr>
      </p:pic>
      <p:sp>
        <p:nvSpPr>
          <p:cNvPr id="9" name="TextBox 8"/>
          <p:cNvSpPr txBox="1"/>
          <p:nvPr/>
        </p:nvSpPr>
        <p:spPr>
          <a:xfrm>
            <a:off x="474099" y="3269679"/>
            <a:ext cx="2736647" cy="646331"/>
          </a:xfrm>
          <a:prstGeom prst="rect">
            <a:avLst/>
          </a:prstGeom>
          <a:noFill/>
        </p:spPr>
        <p:txBody>
          <a:bodyPr wrap="none" rtlCol="0">
            <a:spAutoFit/>
          </a:bodyPr>
          <a:lstStyle/>
          <a:p>
            <a:pPr algn="ctr"/>
            <a:r>
              <a:rPr lang="en-US" b="1" dirty="0">
                <a:latin typeface="Arial" pitchFamily="34" charset="0"/>
                <a:cs typeface="Arial" pitchFamily="34" charset="0"/>
              </a:rPr>
              <a:t>Guest</a:t>
            </a:r>
          </a:p>
          <a:p>
            <a:pPr algn="ctr"/>
            <a:r>
              <a:rPr lang="en-US" b="1" dirty="0">
                <a:latin typeface="Arial" pitchFamily="34" charset="0"/>
                <a:cs typeface="Arial" pitchFamily="34" charset="0"/>
              </a:rPr>
              <a:t>(unauthenticated user)</a:t>
            </a:r>
          </a:p>
        </p:txBody>
      </p:sp>
      <p:pic>
        <p:nvPicPr>
          <p:cNvPr id="11" name="Picture 3" descr="C:\Users\IN1GO003\OneDrive - In1go Tech\Documents\++Trainings\Malayan Colleges Laguna\Images\clipart-stick-figure-b-i-g-m-a-e-p-n-family-girl-scratching-head-holding-hand-man-student-walking-standing.jpg"/>
          <p:cNvPicPr>
            <a:picLocks noChangeAspect="1" noChangeArrowheads="1"/>
          </p:cNvPicPr>
          <p:nvPr/>
        </p:nvPicPr>
        <p:blipFill>
          <a:blip r:embed="rId2"/>
          <a:srcRect/>
          <a:stretch>
            <a:fillRect/>
          </a:stretch>
        </p:blipFill>
        <p:spPr bwMode="auto">
          <a:xfrm>
            <a:off x="10198200" y="1764821"/>
            <a:ext cx="700995" cy="1488476"/>
          </a:xfrm>
          <a:prstGeom prst="rect">
            <a:avLst/>
          </a:prstGeom>
          <a:noFill/>
        </p:spPr>
      </p:pic>
      <p:sp>
        <p:nvSpPr>
          <p:cNvPr id="12" name="TextBox 11"/>
          <p:cNvSpPr txBox="1"/>
          <p:nvPr/>
        </p:nvSpPr>
        <p:spPr>
          <a:xfrm>
            <a:off x="9704388" y="3269604"/>
            <a:ext cx="1697901" cy="646331"/>
          </a:xfrm>
          <a:prstGeom prst="rect">
            <a:avLst/>
          </a:prstGeom>
          <a:noFill/>
        </p:spPr>
        <p:txBody>
          <a:bodyPr wrap="none" rtlCol="0">
            <a:spAutoFit/>
          </a:bodyPr>
          <a:lstStyle/>
          <a:p>
            <a:pPr algn="ctr"/>
            <a:r>
              <a:rPr lang="en-US" b="1" dirty="0">
                <a:latin typeface="Arial" pitchFamily="34" charset="0"/>
                <a:cs typeface="Arial" pitchFamily="34" charset="0"/>
              </a:rPr>
              <a:t>Administrator</a:t>
            </a:r>
          </a:p>
          <a:p>
            <a:pPr algn="ctr"/>
            <a:r>
              <a:rPr lang="en-US" b="1" dirty="0">
                <a:latin typeface="Arial" pitchFamily="34" charset="0"/>
                <a:cs typeface="Arial" pitchFamily="34" charset="0"/>
              </a:rPr>
              <a:t>(admin user)</a:t>
            </a:r>
          </a:p>
        </p:txBody>
      </p:sp>
      <p:sp>
        <p:nvSpPr>
          <p:cNvPr id="13" name="Oval 12"/>
          <p:cNvSpPr/>
          <p:nvPr/>
        </p:nvSpPr>
        <p:spPr>
          <a:xfrm>
            <a:off x="4655158" y="3796165"/>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Manage Message</a:t>
            </a:r>
          </a:p>
        </p:txBody>
      </p:sp>
      <p:sp>
        <p:nvSpPr>
          <p:cNvPr id="14"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5"/>
            <a:ext cx="11150400" cy="575174"/>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Create </a:t>
            </a:r>
            <a:r>
              <a:rPr lang="en-US" sz="2400" b="1" dirty="0">
                <a:solidFill>
                  <a:srgbClr val="0070C0"/>
                </a:solidFill>
                <a:latin typeface="Arial" pitchFamily="34" charset="0"/>
                <a:cs typeface="Arial" pitchFamily="34" charset="0"/>
              </a:rPr>
              <a:t>“Message”</a:t>
            </a:r>
            <a:r>
              <a:rPr lang="en-US" sz="2400" dirty="0">
                <a:latin typeface="Arial" pitchFamily="34" charset="0"/>
                <a:cs typeface="Arial" pitchFamily="34" charset="0"/>
              </a:rPr>
              <a:t> System</a:t>
            </a:r>
            <a:r>
              <a:rPr lang="en-US" sz="2400" dirty="0">
                <a:solidFill>
                  <a:srgbClr val="0070C0"/>
                </a:solidFill>
                <a:latin typeface="Arial" pitchFamily="34" charset="0"/>
                <a:cs typeface="Arial" pitchFamily="34" charset="0"/>
              </a:rPr>
              <a:t>  </a:t>
            </a: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15" name="Oval 14"/>
          <p:cNvSpPr/>
          <p:nvPr/>
        </p:nvSpPr>
        <p:spPr>
          <a:xfrm>
            <a:off x="4627450" y="1662541"/>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Create Message</a:t>
            </a:r>
          </a:p>
        </p:txBody>
      </p:sp>
      <p:sp>
        <p:nvSpPr>
          <p:cNvPr id="16" name="Oval 15"/>
          <p:cNvSpPr/>
          <p:nvPr/>
        </p:nvSpPr>
        <p:spPr>
          <a:xfrm>
            <a:off x="7218334" y="5735814"/>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Update Message</a:t>
            </a:r>
          </a:p>
        </p:txBody>
      </p:sp>
      <p:sp>
        <p:nvSpPr>
          <p:cNvPr id="18" name="Oval 17"/>
          <p:cNvSpPr/>
          <p:nvPr/>
        </p:nvSpPr>
        <p:spPr>
          <a:xfrm>
            <a:off x="2078142" y="5735793"/>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Delete Message</a:t>
            </a:r>
          </a:p>
        </p:txBody>
      </p:sp>
      <p:sp>
        <p:nvSpPr>
          <p:cNvPr id="19" name="Oval 18"/>
          <p:cNvSpPr/>
          <p:nvPr/>
        </p:nvSpPr>
        <p:spPr>
          <a:xfrm>
            <a:off x="4655159" y="5735874"/>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View Message</a:t>
            </a:r>
          </a:p>
        </p:txBody>
      </p:sp>
      <p:cxnSp>
        <p:nvCxnSpPr>
          <p:cNvPr id="22" name="Straight Arrow Connector 21"/>
          <p:cNvCxnSpPr>
            <a:stCxn id="13315" idx="3"/>
            <a:endCxn id="15" idx="2"/>
          </p:cNvCxnSpPr>
          <p:nvPr/>
        </p:nvCxnSpPr>
        <p:spPr>
          <a:xfrm flipV="1">
            <a:off x="2202233" y="2092032"/>
            <a:ext cx="2425217" cy="41710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1"/>
            <a:endCxn id="13" idx="6"/>
          </p:cNvCxnSpPr>
          <p:nvPr/>
        </p:nvCxnSpPr>
        <p:spPr>
          <a:xfrm flipH="1">
            <a:off x="7079704" y="2509059"/>
            <a:ext cx="3118496" cy="171659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8" idx="7"/>
          </p:cNvCxnSpPr>
          <p:nvPr/>
        </p:nvCxnSpPr>
        <p:spPr>
          <a:xfrm flipH="1">
            <a:off x="4147621" y="4529352"/>
            <a:ext cx="862604" cy="133223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5"/>
            <a:endCxn id="16" idx="0"/>
          </p:cNvCxnSpPr>
          <p:nvPr/>
        </p:nvCxnSpPr>
        <p:spPr>
          <a:xfrm>
            <a:off x="6724637" y="4529352"/>
            <a:ext cx="1705970" cy="120646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4"/>
            <a:endCxn id="19" idx="0"/>
          </p:cNvCxnSpPr>
          <p:nvPr/>
        </p:nvCxnSpPr>
        <p:spPr>
          <a:xfrm>
            <a:off x="5867431" y="4655147"/>
            <a:ext cx="1" cy="108072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1"/>
            <a:endCxn id="24" idx="6"/>
          </p:cNvCxnSpPr>
          <p:nvPr/>
        </p:nvCxnSpPr>
        <p:spPr>
          <a:xfrm flipH="1">
            <a:off x="7051996" y="2509059"/>
            <a:ext cx="3146204" cy="663663"/>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627450" y="2743231"/>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List Message</a:t>
            </a:r>
          </a:p>
        </p:txBody>
      </p:sp>
      <p:cxnSp>
        <p:nvCxnSpPr>
          <p:cNvPr id="26" name="Straight Arrow Connector 25"/>
          <p:cNvCxnSpPr>
            <a:stCxn id="13315" idx="3"/>
            <a:endCxn id="24" idx="2"/>
          </p:cNvCxnSpPr>
          <p:nvPr/>
        </p:nvCxnSpPr>
        <p:spPr>
          <a:xfrm>
            <a:off x="2202233" y="2509134"/>
            <a:ext cx="2425217" cy="66358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1"/>
            <a:endCxn id="15" idx="6"/>
          </p:cNvCxnSpPr>
          <p:nvPr/>
        </p:nvCxnSpPr>
        <p:spPr>
          <a:xfrm flipH="1" flipV="1">
            <a:off x="7051996" y="2092032"/>
            <a:ext cx="3146204" cy="41702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9582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5313429"/>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Guest</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create</a:t>
            </a:r>
            <a:r>
              <a:rPr lang="en-US" sz="2400" dirty="0">
                <a:latin typeface="Arial" pitchFamily="34" charset="0"/>
                <a:cs typeface="Arial" pitchFamily="34" charset="0"/>
              </a:rPr>
              <a:t> a message</a:t>
            </a:r>
          </a:p>
          <a:p>
            <a:pPr marL="45720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view</a:t>
            </a:r>
            <a:r>
              <a:rPr lang="en-US" sz="2400" dirty="0">
                <a:latin typeface="Arial" pitchFamily="34" charset="0"/>
                <a:cs typeface="Arial" pitchFamily="34" charset="0"/>
              </a:rPr>
              <a:t> list of message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Administrator</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create </a:t>
            </a:r>
            <a:r>
              <a:rPr lang="en-US" sz="2400" dirty="0">
                <a:latin typeface="Arial" pitchFamily="34" charset="0"/>
                <a:cs typeface="Arial" pitchFamily="34" charset="0"/>
              </a:rPr>
              <a:t>a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view</a:t>
            </a:r>
            <a:r>
              <a:rPr lang="en-US" sz="2400" dirty="0">
                <a:latin typeface="Arial" pitchFamily="34" charset="0"/>
                <a:cs typeface="Arial" pitchFamily="34" charset="0"/>
              </a:rPr>
              <a:t> list of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manage</a:t>
            </a:r>
            <a:r>
              <a:rPr lang="en-US" sz="2400" dirty="0">
                <a:latin typeface="Arial" pitchFamily="34" charset="0"/>
                <a:cs typeface="Arial" pitchFamily="34" charset="0"/>
              </a:rPr>
              <a:t> list of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update</a:t>
            </a:r>
            <a:r>
              <a:rPr lang="en-US" sz="2400" dirty="0">
                <a:latin typeface="Arial" pitchFamily="34" charset="0"/>
                <a:cs typeface="Arial" pitchFamily="34" charset="0"/>
              </a:rPr>
              <a:t>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delete</a:t>
            </a:r>
            <a:r>
              <a:rPr lang="en-US" sz="2400" dirty="0">
                <a:latin typeface="Arial" pitchFamily="34" charset="0"/>
                <a:cs typeface="Arial" pitchFamily="34" charset="0"/>
              </a:rPr>
              <a:t> message</a:t>
            </a:r>
          </a:p>
          <a:p>
            <a:pPr marL="914400" lvl="1" indent="-457200">
              <a:spcBef>
                <a:spcPts val="1000"/>
              </a:spcBef>
            </a:pPr>
            <a:endParaRPr lang="en-US" sz="2400" b="1"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43</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sv-SE" b="1" dirty="0"/>
              <a:t>Exercise</a:t>
            </a:r>
            <a:endParaRPr lang="en-US" sz="4000" b="1" dirty="0"/>
          </a:p>
        </p:txBody>
      </p:sp>
    </p:spTree>
    <p:extLst>
      <p:ext uri="{BB962C8B-B14F-4D97-AF65-F5344CB8AC3E}">
        <p14:creationId xmlns="" xmlns:p14="http://schemas.microsoft.com/office/powerpoint/2010/main" val="59582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a:xfrm>
            <a:off x="11726863" y="6276975"/>
            <a:ext cx="465137" cy="400050"/>
          </a:xfrm>
        </p:spPr>
        <p:txBody>
          <a:bodyPr/>
          <a:lstStyle/>
          <a:p>
            <a:fld id="{19B51A1E-902D-48AF-9020-955120F399B6}" type="slidenum">
              <a:rPr lang="en-US" noProof="0" smtClean="0"/>
              <a:pPr/>
              <a:t>44</a:t>
            </a:fld>
            <a:endParaRPr lang="en-US" noProof="0" dirty="0"/>
          </a:p>
        </p:txBody>
      </p:sp>
      <p:pic>
        <p:nvPicPr>
          <p:cNvPr id="5" name="Picture 3" descr="C:\Users\IN1GO003\OneDrive - In1go Tech\Documents\++Trainings\Malayan Colleges Laguna\Images\PaitXUM.png"/>
          <p:cNvPicPr>
            <a:picLocks noChangeAspect="1" noChangeArrowheads="1"/>
          </p:cNvPicPr>
          <p:nvPr/>
        </p:nvPicPr>
        <p:blipFill>
          <a:blip r:embed="rId2"/>
          <a:srcRect/>
          <a:stretch>
            <a:fillRect/>
          </a:stretch>
        </p:blipFill>
        <p:spPr bwMode="auto">
          <a:xfrm>
            <a:off x="7135093" y="936363"/>
            <a:ext cx="2743200" cy="624035"/>
          </a:xfrm>
          <a:prstGeom prst="rect">
            <a:avLst/>
          </a:prstGeom>
          <a:noFill/>
        </p:spPr>
      </p:pic>
      <p:pic>
        <p:nvPicPr>
          <p:cNvPr id="6" name="Picture 8" descr="C:\Users\IN1GO003\OneDrive - In1go Tech\Documents\++Trainings\Malayan Colleges Laguna\Images\visualstudio_code-card.jpg"/>
          <p:cNvPicPr>
            <a:picLocks noChangeAspect="1" noChangeArrowheads="1"/>
          </p:cNvPicPr>
          <p:nvPr/>
        </p:nvPicPr>
        <p:blipFill>
          <a:blip r:embed="rId3"/>
          <a:srcRect/>
          <a:stretch>
            <a:fillRect/>
          </a:stretch>
        </p:blipFill>
        <p:spPr bwMode="auto">
          <a:xfrm>
            <a:off x="7120886" y="1827596"/>
            <a:ext cx="2743200" cy="731520"/>
          </a:xfrm>
          <a:prstGeom prst="rect">
            <a:avLst/>
          </a:prstGeom>
          <a:noFill/>
        </p:spPr>
      </p:pic>
      <p:pic>
        <p:nvPicPr>
          <p:cNvPr id="7" name="Picture 2" descr="C:\Users\IN1GO003\OneDrive - In1go Tech\Documents\++Trainings\Malayan Colleges Laguna\Yii_Framework_logo_logotype.png"/>
          <p:cNvPicPr>
            <a:picLocks noChangeAspect="1" noChangeArrowheads="1"/>
          </p:cNvPicPr>
          <p:nvPr/>
        </p:nvPicPr>
        <p:blipFill>
          <a:blip r:embed="rId4"/>
          <a:srcRect/>
          <a:stretch>
            <a:fillRect/>
          </a:stretch>
        </p:blipFill>
        <p:spPr bwMode="auto">
          <a:xfrm>
            <a:off x="1942233" y="2230591"/>
            <a:ext cx="2743200" cy="717915"/>
          </a:xfrm>
          <a:prstGeom prst="rect">
            <a:avLst/>
          </a:prstGeom>
          <a:noFill/>
        </p:spPr>
      </p:pic>
      <p:pic>
        <p:nvPicPr>
          <p:cNvPr id="8" name="Picture 4" descr="C:\Users\IN1GO003\OneDrive - In1go Tech\Documents\++Trainings\Malayan Colleges Laguna\Images\iis-logo.png"/>
          <p:cNvPicPr>
            <a:picLocks noChangeAspect="1" noChangeArrowheads="1"/>
          </p:cNvPicPr>
          <p:nvPr/>
        </p:nvPicPr>
        <p:blipFill>
          <a:blip r:embed="rId5"/>
          <a:srcRect t="26528" b="28018"/>
          <a:stretch>
            <a:fillRect/>
          </a:stretch>
        </p:blipFill>
        <p:spPr bwMode="auto">
          <a:xfrm>
            <a:off x="1854774" y="942092"/>
            <a:ext cx="2897331" cy="877979"/>
          </a:xfrm>
          <a:prstGeom prst="rect">
            <a:avLst/>
          </a:prstGeom>
          <a:noFill/>
          <a:ln w="3175">
            <a:noFill/>
          </a:ln>
        </p:spPr>
      </p:pic>
      <p:pic>
        <p:nvPicPr>
          <p:cNvPr id="9" name="Picture 2" descr="C:\Users\IN1GO003\OneDrive - In1go Tech\Documents\++Trainings\Malayan Colleges Laguna\Images\20161021181736_7360.png"/>
          <p:cNvPicPr>
            <a:picLocks noChangeAspect="1" noChangeArrowheads="1"/>
          </p:cNvPicPr>
          <p:nvPr/>
        </p:nvPicPr>
        <p:blipFill>
          <a:blip r:embed="rId6"/>
          <a:srcRect l="42847" t="23064" r="6473" b="10943"/>
          <a:stretch>
            <a:fillRect/>
          </a:stretch>
        </p:blipFill>
        <p:spPr bwMode="auto">
          <a:xfrm>
            <a:off x="1611454" y="3325093"/>
            <a:ext cx="3312319" cy="678872"/>
          </a:xfrm>
          <a:prstGeom prst="rect">
            <a:avLst/>
          </a:prstGeom>
          <a:noFill/>
          <a:ln>
            <a:noFill/>
          </a:ln>
        </p:spPr>
      </p:pic>
      <p:cxnSp>
        <p:nvCxnSpPr>
          <p:cNvPr id="12" name="Straight Connector 11"/>
          <p:cNvCxnSpPr/>
          <p:nvPr/>
        </p:nvCxnSpPr>
        <p:spPr>
          <a:xfrm>
            <a:off x="0" y="-180109"/>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IN1GO003\OneDrive - In1go Tech\Documents\++Trainings\Malayan Colleges Laguna\Images\bootstrap-logo.png"/>
          <p:cNvPicPr>
            <a:picLocks noChangeAspect="1" noChangeArrowheads="1"/>
          </p:cNvPicPr>
          <p:nvPr/>
        </p:nvPicPr>
        <p:blipFill>
          <a:blip r:embed="rId7"/>
          <a:srcRect l="15897" t="4516" r="16489" b="5711"/>
          <a:stretch>
            <a:fillRect/>
          </a:stretch>
        </p:blipFill>
        <p:spPr bwMode="auto">
          <a:xfrm>
            <a:off x="7966367" y="2951036"/>
            <a:ext cx="1108364" cy="1471609"/>
          </a:xfrm>
          <a:prstGeom prst="rect">
            <a:avLst/>
          </a:prstGeom>
          <a:noFill/>
        </p:spPr>
      </p:pic>
      <p:pic>
        <p:nvPicPr>
          <p:cNvPr id="1028" name="Picture 4" descr="C:\Users\IN1GO003\OneDrive - In1go Tech\Documents\++Trainings\Malayan Colleges Laguna\Images\_github-512.png"/>
          <p:cNvPicPr>
            <a:picLocks noChangeAspect="1" noChangeArrowheads="1"/>
          </p:cNvPicPr>
          <p:nvPr/>
        </p:nvPicPr>
        <p:blipFill>
          <a:blip r:embed="rId8"/>
          <a:srcRect/>
          <a:stretch>
            <a:fillRect/>
          </a:stretch>
        </p:blipFill>
        <p:spPr bwMode="auto">
          <a:xfrm>
            <a:off x="2522702" y="4336988"/>
            <a:ext cx="1453553" cy="1453552"/>
          </a:xfrm>
          <a:prstGeom prst="rect">
            <a:avLst/>
          </a:prstGeom>
          <a:noFill/>
        </p:spPr>
      </p:pic>
      <p:pic>
        <p:nvPicPr>
          <p:cNvPr id="1029" name="Picture 5" descr="C:\Users\IN1GO003\OneDrive - In1go Tech\Documents\++Trainings\Malayan Colleges Laguna\Images\1280px-Git-logo.svg.png"/>
          <p:cNvPicPr>
            <a:picLocks noChangeAspect="1" noChangeArrowheads="1"/>
          </p:cNvPicPr>
          <p:nvPr/>
        </p:nvPicPr>
        <p:blipFill>
          <a:blip r:embed="rId9"/>
          <a:srcRect/>
          <a:stretch>
            <a:fillRect/>
          </a:stretch>
        </p:blipFill>
        <p:spPr bwMode="auto">
          <a:xfrm>
            <a:off x="7497226" y="4758168"/>
            <a:ext cx="1900152" cy="794204"/>
          </a:xfrm>
          <a:prstGeom prst="rect">
            <a:avLst/>
          </a:prstGeom>
          <a:noFill/>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45</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b="1" dirty="0"/>
              <a:t>References</a:t>
            </a:r>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5"/>
            <a:ext cx="11205818" cy="5216446"/>
          </a:xfrm>
          <a:prstGeom prst="rect">
            <a:avLst/>
          </a:prstGeom>
          <a:noFill/>
        </p:spPr>
        <p:txBody>
          <a:bodyPr/>
          <a:lstStyle/>
          <a:p>
            <a:pPr marL="342900" lvl="0" indent="-342900"/>
            <a:r>
              <a:rPr lang="en-US" dirty="0">
                <a:solidFill>
                  <a:schemeClr val="tx2"/>
                </a:solidFill>
                <a:latin typeface="Arial" pitchFamily="34" charset="0"/>
                <a:cs typeface="Arial" pitchFamily="34" charset="0"/>
                <a:hlinkClick r:id="rId2"/>
              </a:rPr>
              <a:t>https://www.tutorialspoint.com/php/php_introduction.htm</a:t>
            </a:r>
          </a:p>
          <a:p>
            <a:pPr marL="342900" lvl="0" indent="-342900"/>
            <a:r>
              <a:rPr lang="en-US" dirty="0">
                <a:solidFill>
                  <a:schemeClr val="tx2"/>
                </a:solidFill>
                <a:latin typeface="Arial" pitchFamily="34" charset="0"/>
                <a:cs typeface="Arial" pitchFamily="34" charset="0"/>
                <a:hlinkClick r:id="rId2"/>
              </a:rPr>
              <a:t>https://economictimes.indiatimes.com/definition/web-server</a:t>
            </a:r>
          </a:p>
          <a:p>
            <a:pPr marL="342900" lvl="0" indent="-342900"/>
            <a:r>
              <a:rPr lang="en-US" dirty="0">
                <a:solidFill>
                  <a:schemeClr val="tx2"/>
                </a:solidFill>
                <a:latin typeface="Arial" pitchFamily="34" charset="0"/>
                <a:cs typeface="Arial" pitchFamily="34" charset="0"/>
                <a:hlinkClick r:id="rId2"/>
              </a:rPr>
              <a:t>https://dzone.com/articles/the-5-most-popular-code-editors-for-2018</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3"/>
              </a:rPr>
              <a:t>https://stackoverflow.com/questions/30527522/what-are-the-differences-between-visual-studio-code-and-visual-studio</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4"/>
              </a:rPr>
              <a:t>https://code.visualstudio.com/</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5"/>
              </a:rPr>
              <a:t>https://medium.com/@mindfiresolutions.usa/advantages-and-disadvantages-of-php-frameworks-c046d50754e5</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6"/>
              </a:rPr>
              <a:t>https://en.wikipedia.org/wiki/Yii</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7"/>
              </a:rPr>
              <a:t>https://www.yiiframework.com/doc/guide/1.1/en/quickstart.what-is-yii</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8"/>
              </a:rPr>
              <a:t>https://github.com/yiisoft/yii/releases/download/1.1.21/yii-1.1.21.733ac5.tar.gz</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9"/>
              </a:rPr>
              <a:t>https://gunnarpeipman.com/vs-code-php-development/</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0"/>
              </a:rPr>
              <a:t>https://techterms.com/definition/iis</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1"/>
              </a:rPr>
              <a:t>https://en.wikipedia.org/wiki/Zend_Server</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2"/>
              </a:rPr>
              <a:t>https://raygun.com/blog/top-php-frameworks/</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3"/>
              </a:rPr>
              <a:t>https://www.quora.com/What-is-the-use-of-code-editor</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4"/>
              </a:rPr>
              <a:t>https://www.w3schools.com/whatis/whatis_bootstrap.asp</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5"/>
              </a:rPr>
              <a:t>https://webbymonks.com/blog/what-are-the-pros-cons-of-foundation-and-bootstrap/</a:t>
            </a:r>
            <a:endParaRPr lang="en-US" dirty="0">
              <a:solidFill>
                <a:schemeClr val="tx2"/>
              </a:solidFill>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46</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b="1" dirty="0"/>
              <a:t>References</a:t>
            </a:r>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5"/>
            <a:ext cx="11205818" cy="5216446"/>
          </a:xfrm>
          <a:prstGeom prst="rect">
            <a:avLst/>
          </a:prstGeom>
          <a:noFill/>
        </p:spPr>
        <p:txBody>
          <a:bodyPr/>
          <a:lstStyle/>
          <a:p>
            <a:pPr marL="342900" lvl="0" indent="-342900"/>
            <a:r>
              <a:rPr lang="en-US" dirty="0">
                <a:solidFill>
                  <a:schemeClr val="tx2"/>
                </a:solidFill>
                <a:latin typeface="Arial" pitchFamily="34" charset="0"/>
                <a:cs typeface="Arial" pitchFamily="34" charset="0"/>
                <a:hlinkClick r:id="rId2"/>
              </a:rPr>
              <a:t>https://www.taniarascia.com/what-is-bootstrap-and-how-do-i-use-it/</a:t>
            </a:r>
          </a:p>
          <a:p>
            <a:pPr marL="342900" lvl="0" indent="-342900"/>
            <a:r>
              <a:rPr lang="en-US" dirty="0">
                <a:solidFill>
                  <a:schemeClr val="tx2"/>
                </a:solidFill>
                <a:latin typeface="Arial" pitchFamily="34" charset="0"/>
                <a:cs typeface="Arial" pitchFamily="34" charset="0"/>
                <a:hlinkClick r:id="rId2"/>
              </a:rPr>
              <a:t>https://techcrunch.com/2012/07/14/what-exactly-is-github-anyway/</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3"/>
              </a:rPr>
              <a:t>https://kbroman.org/github_tutorial/pages/init.html</a:t>
            </a:r>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Web Server</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5</a:t>
            </a:fld>
            <a:endParaRPr lang="en-US" dirty="0"/>
          </a:p>
        </p:txBody>
      </p:sp>
      <p:sp>
        <p:nvSpPr>
          <p:cNvPr id="5"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dirty="0">
                <a:latin typeface="Arial" pitchFamily="34" charset="0"/>
                <a:cs typeface="Arial" pitchFamily="34" charset="0"/>
              </a:rPr>
              <a:t>The basic objective of the web server is to store, process and deliver web pages to the users.</a:t>
            </a:r>
          </a:p>
          <a:p>
            <a:pPr marL="342900" lvl="0" indent="-342900">
              <a:spcBef>
                <a:spcPts val="1000"/>
              </a:spcBef>
              <a:buFont typeface="Arial" pitchFamily="34" charset="0"/>
              <a:buChar char="•"/>
            </a:pPr>
            <a:r>
              <a:rPr lang="en-US" sz="2400" dirty="0">
                <a:latin typeface="Arial" pitchFamily="34" charset="0"/>
                <a:cs typeface="Arial" pitchFamily="34" charset="0"/>
              </a:rPr>
              <a:t>Intercommunication is done through </a:t>
            </a:r>
            <a:r>
              <a:rPr lang="en-US" sz="2400" b="1" dirty="0">
                <a:solidFill>
                  <a:srgbClr val="0070C0"/>
                </a:solidFill>
                <a:latin typeface="Arial" pitchFamily="34" charset="0"/>
                <a:cs typeface="Arial" pitchFamily="34" charset="0"/>
              </a:rPr>
              <a:t>Hypertext Transfer Protocol</a:t>
            </a:r>
            <a:r>
              <a:rPr lang="en-US" sz="2400" dirty="0">
                <a:latin typeface="Arial" pitchFamily="34" charset="0"/>
                <a:cs typeface="Arial" pitchFamily="34" charset="0"/>
              </a:rPr>
              <a:t> (HTTP)</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Microsoft IIS</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6</a:t>
            </a:fld>
            <a:endParaRPr lang="en-US" dirty="0"/>
          </a:p>
        </p:txBody>
      </p:sp>
      <p:sp>
        <p:nvSpPr>
          <p:cNvPr id="7" name="Content Placeholder 3">
            <a:extLst>
              <a:ext uri="{FF2B5EF4-FFF2-40B4-BE49-F238E27FC236}">
                <a16:creationId xmlns="" xmlns:a16="http://schemas.microsoft.com/office/drawing/2014/main" id="{D355C61F-C8F1-4977-8E1F-F16C0D9EA88C}"/>
              </a:ext>
            </a:extLst>
          </p:cNvPr>
          <p:cNvSpPr txBox="1">
            <a:spLocks/>
          </p:cNvSpPr>
          <p:nvPr/>
        </p:nvSpPr>
        <p:spPr>
          <a:xfrm>
            <a:off x="432000" y="1627715"/>
            <a:ext cx="9113782" cy="1849791"/>
          </a:xfrm>
          <a:prstGeom prst="rect">
            <a:avLst/>
          </a:prstGeom>
          <a:noFill/>
        </p:spPr>
        <p:txBody>
          <a:bodyPr/>
          <a:lstStyle/>
          <a:p>
            <a:pPr lvl="0"/>
            <a:endParaRPr kumimoji="0" lang="en-US" sz="2000" b="0" i="0" u="none" strike="noStrike" kern="1200" cap="none" spc="0" normalizeH="0" baseline="0" noProof="0" dirty="0">
              <a:ln>
                <a:noFill/>
              </a:ln>
              <a:effectLst/>
              <a:uLnTx/>
              <a:uFillTx/>
              <a:latin typeface="Arial" pitchFamily="34" charset="0"/>
              <a:cs typeface="Arial" pitchFamily="34" charset="0"/>
            </a:endParaRPr>
          </a:p>
        </p:txBody>
      </p:sp>
      <p:pic>
        <p:nvPicPr>
          <p:cNvPr id="5122" name="Picture 2" descr="C:\Users\IN1GO003\OneDrive - In1go Tech\Documents\++Trainings\Malayan Colleges Laguna\Images\enable_iis-1.png"/>
          <p:cNvPicPr>
            <a:picLocks noChangeAspect="1" noChangeArrowheads="1"/>
          </p:cNvPicPr>
          <p:nvPr/>
        </p:nvPicPr>
        <p:blipFill>
          <a:blip r:embed="rId2"/>
          <a:srcRect/>
          <a:stretch>
            <a:fillRect/>
          </a:stretch>
        </p:blipFill>
        <p:spPr bwMode="auto">
          <a:xfrm>
            <a:off x="3990005" y="2690858"/>
            <a:ext cx="4459144" cy="3954133"/>
          </a:xfrm>
          <a:prstGeom prst="rect">
            <a:avLst/>
          </a:prstGeom>
          <a:noFill/>
        </p:spPr>
      </p:pic>
      <p:sp>
        <p:nvSpPr>
          <p:cNvPr id="12"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a:latin typeface="Arial" pitchFamily="34" charset="0"/>
                <a:cs typeface="Arial" pitchFamily="34" charset="0"/>
              </a:rPr>
              <a:t>Internet Information Services</a:t>
            </a:r>
          </a:p>
          <a:p>
            <a:pPr marL="342900" lvl="0" indent="-342900">
              <a:spcBef>
                <a:spcPts val="1000"/>
              </a:spcBef>
              <a:buFont typeface="Arial" pitchFamily="34" charset="0"/>
              <a:buChar char="•"/>
            </a:pPr>
            <a:r>
              <a:rPr lang="en-US" sz="2400" dirty="0">
                <a:latin typeface="Arial" pitchFamily="34" charset="0"/>
                <a:cs typeface="Arial" pitchFamily="34" charset="0"/>
              </a:rPr>
              <a:t>IIS is a web server software package designed for Windows.</a:t>
            </a:r>
          </a:p>
          <a:p>
            <a:pPr marL="342900" lvl="0" indent="-342900">
              <a:spcBef>
                <a:spcPts val="1000"/>
              </a:spcBef>
              <a:buFont typeface="Arial" pitchFamily="34" charset="0"/>
              <a:buChar char="•"/>
            </a:pPr>
            <a:r>
              <a:rPr lang="en-US" sz="2400" dirty="0">
                <a:latin typeface="Arial" pitchFamily="34" charset="0"/>
                <a:cs typeface="Arial" pitchFamily="34" charset="0"/>
              </a:rPr>
              <a:t>It is used for hosting websites and other content on the Web.</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7</a:t>
            </a:fld>
            <a:endParaRPr lang="en-US" dirty="0"/>
          </a:p>
        </p:txBody>
      </p:sp>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IIS Web Server: Internet Information Services</a:t>
            </a:r>
          </a:p>
        </p:txBody>
      </p:sp>
      <p:pic>
        <p:nvPicPr>
          <p:cNvPr id="6146" name="Picture 2" descr="C:\Users\IN1GO003\OneDrive - In1go Tech\Documents\++Trainings\Malayan Colleges Laguna\Images\iis-web-server-iis-manager-18346.png"/>
          <p:cNvPicPr>
            <a:picLocks noChangeAspect="1" noChangeArrowheads="1"/>
          </p:cNvPicPr>
          <p:nvPr/>
        </p:nvPicPr>
        <p:blipFill>
          <a:blip r:embed="rId2"/>
          <a:srcRect/>
          <a:stretch>
            <a:fillRect/>
          </a:stretch>
        </p:blipFill>
        <p:spPr bwMode="auto">
          <a:xfrm>
            <a:off x="450561" y="959826"/>
            <a:ext cx="10896305" cy="5696778"/>
          </a:xfrm>
          <a:prstGeom prst="rect">
            <a:avLst/>
          </a:prstGeom>
          <a:noFill/>
        </p:spPr>
      </p:pic>
    </p:spTree>
    <p:extLst>
      <p:ext uri="{BB962C8B-B14F-4D97-AF65-F5344CB8AC3E}">
        <p14:creationId xmlns="" xmlns:p14="http://schemas.microsoft.com/office/powerpoint/2010/main" val="5958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err="1"/>
              <a:t>Zend</a:t>
            </a:r>
            <a:r>
              <a:rPr lang="en-US" sz="4000" b="1" dirty="0"/>
              <a:t> Server</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8</a:t>
            </a:fld>
            <a:endParaRPr lang="en-US" dirty="0"/>
          </a:p>
        </p:txBody>
      </p:sp>
      <p:sp>
        <p:nvSpPr>
          <p:cNvPr id="10"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err="1">
                <a:latin typeface="Arial" pitchFamily="34" charset="0"/>
                <a:cs typeface="Arial" pitchFamily="34" charset="0"/>
              </a:rPr>
              <a:t>Zend</a:t>
            </a:r>
            <a:r>
              <a:rPr lang="en-US" sz="2400" b="1" dirty="0">
                <a:latin typeface="Arial" pitchFamily="34" charset="0"/>
                <a:cs typeface="Arial" pitchFamily="34" charset="0"/>
              </a:rPr>
              <a:t> Server</a:t>
            </a:r>
            <a:r>
              <a:rPr lang="en-US" sz="2400" dirty="0">
                <a:latin typeface="Arial" pitchFamily="34" charset="0"/>
                <a:cs typeface="Arial" pitchFamily="34" charset="0"/>
              </a:rPr>
              <a:t> is a complete and certified PHP distribution stack fully maintained and supported by </a:t>
            </a:r>
            <a:r>
              <a:rPr lang="en-US" sz="2400" dirty="0" err="1">
                <a:latin typeface="Arial" pitchFamily="34" charset="0"/>
                <a:cs typeface="Arial" pitchFamily="34" charset="0"/>
              </a:rPr>
              <a:t>Zend</a:t>
            </a:r>
            <a:r>
              <a:rPr lang="en-US" sz="2400" dirty="0">
                <a:latin typeface="Arial" pitchFamily="34" charset="0"/>
                <a:cs typeface="Arial" pitchFamily="34" charset="0"/>
              </a:rPr>
              <a:t> Technologies.</a:t>
            </a:r>
          </a:p>
          <a:p>
            <a:pPr marL="342900" lvl="0" indent="-342900">
              <a:spcBef>
                <a:spcPts val="1000"/>
              </a:spcBef>
              <a:buFont typeface="Arial" pitchFamily="34" charset="0"/>
              <a:buChar char="•"/>
            </a:pPr>
            <a:r>
              <a:rPr lang="en-US" sz="2400" dirty="0">
                <a:latin typeface="Arial" pitchFamily="34" charset="0"/>
                <a:cs typeface="Arial" pitchFamily="34" charset="0"/>
              </a:rPr>
              <a:t>It is includes over 80 PHP extensions and supports Apache, NGINX and IIS Web servers.</a:t>
            </a:r>
          </a:p>
        </p:txBody>
      </p:sp>
      <p:pic>
        <p:nvPicPr>
          <p:cNvPr id="6" name="Picture 3" descr="C:\Users\IN1GO003\OneDrive - In1go Tech\Documents\++Trainings\Malayan Colleges Laguna\Images\gs_dashboard_page_thumb_700_550.png"/>
          <p:cNvPicPr>
            <a:picLocks noChangeAspect="1" noChangeArrowheads="1"/>
          </p:cNvPicPr>
          <p:nvPr/>
        </p:nvPicPr>
        <p:blipFill>
          <a:blip r:embed="rId2"/>
          <a:srcRect b="21840"/>
          <a:stretch>
            <a:fillRect/>
          </a:stretch>
        </p:blipFill>
        <p:spPr bwMode="auto">
          <a:xfrm>
            <a:off x="2788861" y="2549236"/>
            <a:ext cx="7144216" cy="4075315"/>
          </a:xfrm>
          <a:prstGeom prst="rect">
            <a:avLst/>
          </a:prstGeom>
          <a:noFill/>
        </p:spPr>
      </p:pic>
    </p:spTree>
    <p:extLst>
      <p:ext uri="{BB962C8B-B14F-4D97-AF65-F5344CB8AC3E}">
        <p14:creationId xmlns="" xmlns:p14="http://schemas.microsoft.com/office/powerpoint/2010/main" val="5958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sz="4000" b="1" dirty="0"/>
              <a:t>Code Editors and IDE</a:t>
            </a:r>
          </a:p>
        </p:txBody>
      </p:sp>
      <p:sp>
        <p:nvSpPr>
          <p:cNvPr id="2" name="Slide Number Placeholder 1">
            <a:extLst>
              <a:ext uri="{FF2B5EF4-FFF2-40B4-BE49-F238E27FC236}">
                <a16:creationId xmlns="" xmlns:a16="http://schemas.microsoft.com/office/drawing/2014/main" id="{5E0A2811-986E-4EBF-9612-8E79971C972D}"/>
              </a:ext>
            </a:extLst>
          </p:cNvPr>
          <p:cNvSpPr>
            <a:spLocks noGrp="1"/>
          </p:cNvSpPr>
          <p:nvPr>
            <p:ph type="sldNum" sz="quarter" idx="4"/>
          </p:nvPr>
        </p:nvSpPr>
        <p:spPr/>
        <p:txBody>
          <a:bodyPr/>
          <a:lstStyle/>
          <a:p>
            <a:fld id="{19B51A1E-902D-48AF-9020-955120F399B6}" type="slidenum">
              <a:rPr lang="en-US" smtClean="0"/>
              <a:pPr/>
              <a:t>9</a:t>
            </a:fld>
            <a:endParaRPr lang="en-US" dirty="0"/>
          </a:p>
        </p:txBody>
      </p:sp>
      <p:sp>
        <p:nvSpPr>
          <p:cNvPr id="8" name="Content Placeholder 3">
            <a:extLst>
              <a:ext uri="{FF2B5EF4-FFF2-40B4-BE49-F238E27FC236}">
                <a16:creationId xmlns="" xmlns:a16="http://schemas.microsoft.com/office/drawing/2014/main"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pPr>
            <a:r>
              <a:rPr lang="en-US" sz="2400" b="1" dirty="0">
                <a:latin typeface="Arial" pitchFamily="34" charset="0"/>
                <a:cs typeface="Arial" pitchFamily="34" charset="0"/>
              </a:rPr>
              <a:t>Code Editor</a:t>
            </a:r>
          </a:p>
          <a:p>
            <a:pPr marL="342900" lvl="0" indent="-342900">
              <a:spcBef>
                <a:spcPts val="1000"/>
              </a:spcBef>
              <a:buFont typeface="Arial" pitchFamily="34" charset="0"/>
              <a:buChar char="•"/>
            </a:pPr>
            <a:r>
              <a:rPr lang="en-US" sz="2400" dirty="0">
                <a:latin typeface="Arial" pitchFamily="34" charset="0"/>
                <a:cs typeface="Arial" pitchFamily="34" charset="0"/>
              </a:rPr>
              <a:t>Small piece of software like a text editor.</a:t>
            </a:r>
          </a:p>
          <a:p>
            <a:pPr marL="342900" lvl="0" indent="-342900">
              <a:spcBef>
                <a:spcPts val="1000"/>
              </a:spcBef>
              <a:buFont typeface="Arial" pitchFamily="34" charset="0"/>
              <a:buChar char="•"/>
            </a:pPr>
            <a:r>
              <a:rPr lang="en-US" sz="2400" dirty="0">
                <a:latin typeface="Arial" pitchFamily="34" charset="0"/>
                <a:cs typeface="Arial" pitchFamily="34" charset="0"/>
              </a:rPr>
              <a:t>It highlights special keywords, give suggestions, automatic indentation features and other has a integrated terminal.</a:t>
            </a:r>
          </a:p>
          <a:p>
            <a:pPr marL="342900" lvl="0" indent="-342900">
              <a:spcBef>
                <a:spcPts val="1000"/>
              </a:spcBef>
              <a:buFont typeface="Arial" pitchFamily="34" charset="0"/>
              <a:buChar char="•"/>
            </a:pPr>
            <a:endParaRPr lang="en-US" sz="2400" dirty="0">
              <a:latin typeface="Arial" pitchFamily="34" charset="0"/>
              <a:cs typeface="Arial" pitchFamily="34" charset="0"/>
            </a:endParaRPr>
          </a:p>
          <a:p>
            <a:pPr marL="342900" lvl="0" indent="-342900">
              <a:spcBef>
                <a:spcPts val="1000"/>
              </a:spcBef>
            </a:pPr>
            <a:r>
              <a:rPr lang="en-US" sz="2400" b="1" dirty="0">
                <a:latin typeface="Arial" pitchFamily="34" charset="0"/>
                <a:cs typeface="Arial" pitchFamily="34" charset="0"/>
              </a:rPr>
              <a:t>IDE</a:t>
            </a:r>
            <a:r>
              <a:rPr lang="en-US" sz="2400" dirty="0">
                <a:latin typeface="Arial" pitchFamily="34" charset="0"/>
                <a:cs typeface="Arial" pitchFamily="34" charset="0"/>
              </a:rPr>
              <a:t> (Integrated Development Environment)</a:t>
            </a:r>
          </a:p>
          <a:p>
            <a:pPr marL="342900" lvl="0" indent="-342900">
              <a:spcBef>
                <a:spcPts val="1000"/>
              </a:spcBef>
              <a:buFont typeface="Arial" pitchFamily="34" charset="0"/>
              <a:buChar char="•"/>
            </a:pPr>
            <a:r>
              <a:rPr lang="en-US" sz="2400" dirty="0">
                <a:latin typeface="Arial" pitchFamily="34" charset="0"/>
                <a:cs typeface="Arial" pitchFamily="34" charset="0"/>
              </a:rPr>
              <a:t>Has more sophisticated complex functionalities to make the developer life more easy.</a:t>
            </a:r>
          </a:p>
          <a:p>
            <a:pPr marL="342900" lvl="0" indent="-342900">
              <a:spcBef>
                <a:spcPts val="1000"/>
              </a:spcBef>
              <a:buFont typeface="Arial" pitchFamily="34" charset="0"/>
              <a:buChar char="•"/>
            </a:pPr>
            <a:r>
              <a:rPr lang="en-US" sz="2400" dirty="0">
                <a:latin typeface="Arial" pitchFamily="34" charset="0"/>
                <a:cs typeface="Arial" pitchFamily="34" charset="0"/>
              </a:rPr>
              <a:t>It supports debugging, build automation tools, </a:t>
            </a:r>
            <a:r>
              <a:rPr lang="en-US" sz="2400" dirty="0" err="1">
                <a:latin typeface="Arial" pitchFamily="34" charset="0"/>
                <a:cs typeface="Arial" pitchFamily="34" charset="0"/>
              </a:rPr>
              <a:t>Git</a:t>
            </a:r>
            <a:r>
              <a:rPr lang="en-US" sz="2400" dirty="0">
                <a:latin typeface="Arial" pitchFamily="34" charset="0"/>
                <a:cs typeface="Arial" pitchFamily="34" charset="0"/>
              </a:rPr>
              <a:t> plug-ins, code generators, managing project history and etc.</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59582380"/>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0070C0"/>
      </a:hlink>
      <a:folHlink>
        <a:srgbClr val="0070C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2.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1727</Words>
  <Application>Microsoft Office PowerPoint</Application>
  <PresentationFormat>Custom</PresentationFormat>
  <Paragraphs>388</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YII 1 for PHP Development</vt:lpstr>
      <vt:lpstr>Objectives</vt:lpstr>
      <vt:lpstr>Course Outline</vt:lpstr>
      <vt:lpstr>Introduction</vt:lpstr>
      <vt:lpstr>Web Server</vt:lpstr>
      <vt:lpstr>Microsoft IIS</vt:lpstr>
      <vt:lpstr>IIS Web Server: Internet Information Services</vt:lpstr>
      <vt:lpstr>Zend Server</vt:lpstr>
      <vt:lpstr>Code Editors and IDE</vt:lpstr>
      <vt:lpstr>Sublime Text</vt:lpstr>
      <vt:lpstr>Visual Studio Code</vt:lpstr>
      <vt:lpstr>PHP Frameworks</vt:lpstr>
      <vt:lpstr>PHP Frameworks</vt:lpstr>
      <vt:lpstr>YII Framework</vt:lpstr>
      <vt:lpstr>Yii 1.1 Installation</vt:lpstr>
      <vt:lpstr>Creating Your First Yii Application</vt:lpstr>
      <vt:lpstr>Creating Your First Yii Application</vt:lpstr>
      <vt:lpstr>Database Connection</vt:lpstr>
      <vt:lpstr>Connecting to MySQL Database</vt:lpstr>
      <vt:lpstr>Connecting to MySQL Database</vt:lpstr>
      <vt:lpstr>Gii</vt:lpstr>
      <vt:lpstr>Gii Page</vt:lpstr>
      <vt:lpstr>Generating the User Model</vt:lpstr>
      <vt:lpstr>Generating the User Model</vt:lpstr>
      <vt:lpstr>Generating User CRUD Code</vt:lpstr>
      <vt:lpstr>Generating User CRUD Code</vt:lpstr>
      <vt:lpstr>Accessing User CRUD Pages</vt:lpstr>
      <vt:lpstr>Controller Access Control Rules</vt:lpstr>
      <vt:lpstr>Bootstrap</vt:lpstr>
      <vt:lpstr>Install Bootstrap Extension in YII</vt:lpstr>
      <vt:lpstr>Install Bootstrap Extension in YII</vt:lpstr>
      <vt:lpstr>Install Bootstrap Extension in YII</vt:lpstr>
      <vt:lpstr>Install Bootstrap Extension in YII</vt:lpstr>
      <vt:lpstr>Install Bootstrap Extension in YII</vt:lpstr>
      <vt:lpstr>Install Bootstrap Extension in YII</vt:lpstr>
      <vt:lpstr>Install Bootstrap Extension in YII</vt:lpstr>
      <vt:lpstr>Bootstrap Generator</vt:lpstr>
      <vt:lpstr>GridView Widget</vt:lpstr>
      <vt:lpstr>Widget</vt:lpstr>
      <vt:lpstr>Connect it to GitHub</vt:lpstr>
      <vt:lpstr>Git Push</vt:lpstr>
      <vt:lpstr>Exercise</vt:lpstr>
      <vt:lpstr>Exercise</vt:lpstr>
      <vt:lpstr>Slide 44</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YII 1 for PHP Development</dc:title>
  <dc:creator/>
  <cp:lastModifiedBy/>
  <cp:revision>4</cp:revision>
  <dcterms:created xsi:type="dcterms:W3CDTF">2019-04-02T19:24:37Z</dcterms:created>
  <dcterms:modified xsi:type="dcterms:W3CDTF">2020-09-23T02:00:20Z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