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9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/>
    <p:restoredTop sz="94661"/>
  </p:normalViewPr>
  <p:slideViewPr>
    <p:cSldViewPr snapToGrid="0">
      <p:cViewPr varScale="1">
        <p:scale>
          <a:sx n="120" d="100"/>
          <a:sy n="120" d="100"/>
        </p:scale>
        <p:origin x="200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7B6E-7299-6576-4F49-FB96F1D36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FA857-950D-3EF9-9585-1D988C04E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FCEB-92A7-3219-1F1E-C0193BD2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79-195B-A645-8453-5D642785EB6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FA3CA-190B-7B60-FB28-ED898C6A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7A2D0-E762-C445-1F1D-A037F91B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A57-1645-2E44-9AF5-3D491B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9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A8CD-B5E6-5700-DD59-85361D33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9DA2A-ECAA-90A5-9076-A0D805FEC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11DA7-6CEA-FBAB-3B5A-20EB771E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79-195B-A645-8453-5D642785EB6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C8F34-3EF0-1DA1-2FBD-0EC59408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4A2B7-458E-9F85-2818-28C4EB3C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A57-1645-2E44-9AF5-3D491B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9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A4023-10F5-76AA-3F30-87DE2DABC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693FC-9EE6-E9A2-080B-F14E7D864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93F3A-7C6F-DBE0-15E6-5BAFCAC5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79-195B-A645-8453-5D642785EB6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55C15-CB2B-6F7D-7C7C-02E99541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E5C48-8747-4CAD-CBA5-AC8672E5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A57-1645-2E44-9AF5-3D491B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4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5287-AC72-AC50-B24C-6EFBABDE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57BFC-9C97-C242-E0AE-204D7F42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9699-3B63-7CFE-D375-83947CB3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79-195B-A645-8453-5D642785EB6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6FED2-252B-ECB9-966C-83D58446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D0A0A-EB3B-15FA-76F9-30EF5D41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A57-1645-2E44-9AF5-3D491B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1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D374-703A-43D0-0DBD-29454819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BAB34-C04B-956C-650D-F676FB2D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DB3AC-B7A7-FA01-8FC9-C721061C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79-195B-A645-8453-5D642785EB6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2F215-180F-D7E9-3473-55F9E10A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A9E3C-48F2-59D4-8A0D-3CCB43DC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A57-1645-2E44-9AF5-3D491B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5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9018-26D8-3FE3-3EDC-07EDAD09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679B-7914-E2DA-6B61-AB16D86D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83C0E-68F0-8CBE-301F-BCBD97EF9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D8FA3-24F2-142A-CAF2-F2931ADC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79-195B-A645-8453-5D642785EB6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3B364-4E27-0ED4-8D3E-FA206A5D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9F3D-DA58-69AF-9212-7BB8D4A6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A57-1645-2E44-9AF5-3D491B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9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AB79-948A-80CB-8071-B5B58FB5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D6795-3E16-927A-800C-12A6F224C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10DBF-1197-165F-A12B-A6BB89604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E1D39-2BAC-E471-7B81-0C55A7E25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72C03-B0D9-55F3-65E1-74C97BF4D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EFC9A-BACB-26E0-6035-508521A2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79-195B-A645-8453-5D642785EB6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86E70-622A-AF03-CA23-5F71BF0B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419500-CF54-D41B-9AEE-E4598839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A57-1645-2E44-9AF5-3D491B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8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A6F1-97BF-3C77-53B8-6CCBC5E6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B2900-6BD9-B5C7-AB08-88C255BB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79-195B-A645-8453-5D642785EB6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DA7D6-DC6E-E3E7-2235-34EFCEDD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D9DE8-2961-2018-5903-A2CCF000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A57-1645-2E44-9AF5-3D491B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5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1CBD8-F155-47F7-F920-6B5CE2FC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79-195B-A645-8453-5D642785EB6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8B75B-D765-FDDD-8525-A804E545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5A18C-A6C4-8BB9-CFE1-AB59BCE9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A57-1645-2E44-9AF5-3D491B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A05E-ABD0-8AC1-9916-2C8490CB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8883-1C39-64C5-1F4F-D88CC9743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4E1BE-9FD1-F1D5-68CE-BBE2A469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278FC-9ADD-7BC0-64E5-299147C0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79-195B-A645-8453-5D642785EB6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74E3F-B4F5-4241-D85E-29661117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18E12-A3A9-0F99-26B1-592D482C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A57-1645-2E44-9AF5-3D491B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3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D125-6FA0-616C-CDA4-B1FCB2DB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8E2EF-617D-E308-93CA-FB7300B4D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20A65-EE6A-DBCA-F9F9-05B2E2DC3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F54ED-9050-B535-EF9B-84F0F4C1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79-195B-A645-8453-5D642785EB6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96DB8-5DF4-BD25-69BD-1735EFBC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FE64E-8BBC-7A0D-693D-FA53BB1D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AA57-1645-2E44-9AF5-3D491B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0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B8530-F3D4-E7B2-C199-E998C5D6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4B3A2-4F61-B110-D30B-B0EC85845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C6C5D-5014-F32F-04A2-E9F384954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28679-195B-A645-8453-5D642785EB6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7549E-8DF1-9191-0F0F-2171CD440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E6B58-6E38-684F-217E-6F53339BE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AA57-1645-2E44-9AF5-3D491B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2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ue race track with numbers painted on it">
            <a:extLst>
              <a:ext uri="{FF2B5EF4-FFF2-40B4-BE49-F238E27FC236}">
                <a16:creationId xmlns:a16="http://schemas.microsoft.com/office/drawing/2014/main" id="{A64400E8-EF8D-A238-73F9-341F4CF236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43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0FD45F-6CE9-62E9-EB50-469F0EBCB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2: Sports Betting With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A29E5-CB34-1D22-FC6E-75644D0F8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Justin Tunley</a:t>
            </a:r>
          </a:p>
        </p:txBody>
      </p:sp>
    </p:spTree>
    <p:extLst>
      <p:ext uri="{BB962C8B-B14F-4D97-AF65-F5344CB8AC3E}">
        <p14:creationId xmlns:p14="http://schemas.microsoft.com/office/powerpoint/2010/main" val="1385202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1D924-7D53-F89A-0106-AEE017BF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" y="294538"/>
            <a:ext cx="1219200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Statement, Opportunity and Impact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1EE02-87EA-1622-F06F-02CA87579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9351" y="1891970"/>
            <a:ext cx="5636649" cy="46714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1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use team analytics to make predictions on future NFL games?</a:t>
            </a:r>
          </a:p>
          <a:p>
            <a:pPr>
              <a:lnSpc>
                <a:spcPct val="100000"/>
              </a:lnSpc>
            </a:pPr>
            <a:r>
              <a:rPr lang="en-US" sz="21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Sportsbook: Create accurate lines that can help you make money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 Bettors: Beat the system by finding advantageous bets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Sportsbooks must adjust for user betting trends. You do not, giving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you an opportunity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beat the system.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MPM – Make People Money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of blue and grey bars&#10;&#10;Description automatically generated">
            <a:extLst>
              <a:ext uri="{FF2B5EF4-FFF2-40B4-BE49-F238E27FC236}">
                <a16:creationId xmlns:a16="http://schemas.microsoft.com/office/drawing/2014/main" id="{B2CCC43E-EC3D-439C-2F91-BEAC8806F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0" y="2207153"/>
            <a:ext cx="5969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4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1D924-7D53-F89A-0106-AEE017BF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" y="294538"/>
            <a:ext cx="1219200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(Re)-Intro to Sports Betting</a:t>
            </a:r>
            <a:endParaRPr lang="en-US" sz="40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1EE02-87EA-1622-F06F-02CA87579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9351" y="1891970"/>
            <a:ext cx="7156791" cy="46714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1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Terms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Moneyline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Who will win?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expected points between home and away teams.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much should the favored team win by?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in expected points between teams.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Total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(O/U)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of expected points for both teams.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1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with Data Science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Regression models: 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Offense vs Away Defense --&gt; Home Team Expected Points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Away Offense vs Home Defense --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&gt; Away Team Expected Points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s screenshot of a sports app&#10;&#10;Description automatically generated">
            <a:extLst>
              <a:ext uri="{FF2B5EF4-FFF2-40B4-BE49-F238E27FC236}">
                <a16:creationId xmlns:a16="http://schemas.microsoft.com/office/drawing/2014/main" id="{46A6E134-3EBA-8540-C909-94E668A04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493" y="1708914"/>
            <a:ext cx="3862383" cy="503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7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1D924-7D53-F89A-0106-AEE017BF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" y="294538"/>
            <a:ext cx="1219200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 and Preprocessing (Set 1) – Off/Def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1EE02-87EA-1622-F06F-02CA87579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0873" y="1891970"/>
            <a:ext cx="6574013" cy="467149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1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Scraping from ESPN (Season-Long Data)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for-loop cycling through ESPN hyperlink.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teams x 19 seasons x 2 rows per season (playoffs not included)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and Def are two separate rows. Split DF and rejoin along season index.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1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column for number of games.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 Features ---&gt; 70 Features (1 of 4 options)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columns that are redundant (i.e.,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OFF_Games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DEF_Games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columns with ‘yearly totals’ by # of games (season points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PPG)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columns into two new columns for more information (Kicks-Yds)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(Kicks),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K_Yds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 ratios as is.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columns were renamed, and defensive features begin with ‘DEF_’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095D70D-1D0B-E8D6-3883-6933DD6B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86" y="2526242"/>
            <a:ext cx="5096241" cy="340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9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1D924-7D53-F89A-0106-AEE017BF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" y="294538"/>
            <a:ext cx="1219200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 and Preprocessing (Set 2) – </a:t>
            </a: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endParaRPr lang="en-US" sz="40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1EE02-87EA-1622-F06F-02CA87579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9351" y="1891970"/>
            <a:ext cx="7156791" cy="467149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1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from Pro Football Reference (Ind. Game Data)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Fairly clean on import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Dating back to 1960 so some teams don’t exist anymore, but this won’t matter for our objective.</a:t>
            </a:r>
          </a:p>
          <a:p>
            <a:pPr lvl="1"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1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and Dummying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Points + Away Points = Total 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columns that must be dummied: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Temperature, Wind (mph), Humidity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ranges for each and dummy to determine how each affects total points.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1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Goal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coefficients for each data type and range, which can be added to my findings from DF1 to create even more accurate predictions.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E18E388-B303-D9B7-D1A0-BDC4F2266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720" y="1744701"/>
            <a:ext cx="3084701" cy="496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9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1D924-7D53-F89A-0106-AEE017BF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" y="294538"/>
            <a:ext cx="1219200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1EE02-87EA-1622-F06F-02CA87579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9351" y="1891970"/>
            <a:ext cx="7156791" cy="46714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1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 Takeaways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rushing or passing metrics have a higher impact on expected points?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types of turnovers are more detrimental to a team?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special teams still matter in the NFL?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1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Learn More: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questions I want to pursue but need more to answer…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weather affect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teams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others? Is there a way to quantify this?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BDA302E-621B-02BF-14EA-2D6422093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955" y="1587396"/>
            <a:ext cx="2119013" cy="52672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BE3032-CBCB-49BE-A5AC-44DCAF3002DA}"/>
              </a:ext>
            </a:extLst>
          </p:cNvPr>
          <p:cNvSpPr/>
          <p:nvPr/>
        </p:nvSpPr>
        <p:spPr>
          <a:xfrm>
            <a:off x="9294312" y="1810011"/>
            <a:ext cx="1684751" cy="2129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D2E3FD-3965-0F52-A84B-BDDCDF2E7F0D}"/>
              </a:ext>
            </a:extLst>
          </p:cNvPr>
          <p:cNvSpPr/>
          <p:nvPr/>
        </p:nvSpPr>
        <p:spPr>
          <a:xfrm>
            <a:off x="9294312" y="3064536"/>
            <a:ext cx="1684751" cy="2129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4435A8-9C82-629D-2484-9AB5EF484D50}"/>
              </a:ext>
            </a:extLst>
          </p:cNvPr>
          <p:cNvSpPr/>
          <p:nvPr/>
        </p:nvSpPr>
        <p:spPr>
          <a:xfrm>
            <a:off x="9294312" y="3281063"/>
            <a:ext cx="1684751" cy="2129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1CB22F-2364-54B4-8EF8-6A3E9978B4E3}"/>
              </a:ext>
            </a:extLst>
          </p:cNvPr>
          <p:cNvSpPr/>
          <p:nvPr/>
        </p:nvSpPr>
        <p:spPr>
          <a:xfrm>
            <a:off x="9294312" y="4121245"/>
            <a:ext cx="1684751" cy="21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0064EA-86E9-FE0D-6BC2-81A14027B740}"/>
              </a:ext>
            </a:extLst>
          </p:cNvPr>
          <p:cNvSpPr/>
          <p:nvPr/>
        </p:nvSpPr>
        <p:spPr>
          <a:xfrm>
            <a:off x="9294311" y="3691776"/>
            <a:ext cx="1684751" cy="21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4409A1-8D18-E6E5-F5FD-2D204FD19740}"/>
              </a:ext>
            </a:extLst>
          </p:cNvPr>
          <p:cNvSpPr/>
          <p:nvPr/>
        </p:nvSpPr>
        <p:spPr>
          <a:xfrm>
            <a:off x="9294311" y="4961426"/>
            <a:ext cx="1684751" cy="410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9919F9-C452-7BC2-DF44-336E902416A9}"/>
              </a:ext>
            </a:extLst>
          </p:cNvPr>
          <p:cNvSpPr/>
          <p:nvPr/>
        </p:nvSpPr>
        <p:spPr>
          <a:xfrm>
            <a:off x="9294311" y="5795221"/>
            <a:ext cx="1684751" cy="41039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0241AF-1DFB-7709-372D-3F86DA8F2EE5}"/>
              </a:ext>
            </a:extLst>
          </p:cNvPr>
          <p:cNvSpPr/>
          <p:nvPr/>
        </p:nvSpPr>
        <p:spPr>
          <a:xfrm>
            <a:off x="9294310" y="6428134"/>
            <a:ext cx="1684751" cy="41039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3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1D924-7D53-F89A-0106-AEE017BF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" y="294538"/>
            <a:ext cx="1219200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 Modeling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1EE02-87EA-1622-F06F-02CA87579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9351" y="1891970"/>
            <a:ext cx="6323493" cy="46714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1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Logistical Regression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in the unit interval’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 to run with less features still create problems…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try a linear model.</a:t>
            </a:r>
          </a:p>
          <a:p>
            <a:pPr>
              <a:lnSpc>
                <a:spcPct val="100000"/>
              </a:lnSpc>
            </a:pPr>
            <a:r>
              <a:rPr lang="en-US" sz="21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 R-squared = 0.998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Really high…. Like way too high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problems: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– too many features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much correlation between features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Probable solution: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696BC2BB-AA62-8F6F-13ED-84BF2D8FF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326" y="2170290"/>
            <a:ext cx="5458168" cy="399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5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Dice and casino chips on an NFL board">
            <a:extLst>
              <a:ext uri="{FF2B5EF4-FFF2-40B4-BE49-F238E27FC236}">
                <a16:creationId xmlns:a16="http://schemas.microsoft.com/office/drawing/2014/main" id="{2A28F079-EDAB-BCCA-CE7D-1BAED1907E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E1D924-7D53-F89A-0106-AEE017BF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1EE02-87EA-1622-F06F-02CA87579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8181" y="2957665"/>
            <a:ext cx="9792471" cy="31714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i="1" u="sng" dirty="0">
                <a:solidFill>
                  <a:srgbClr val="FFFFFF"/>
                </a:solidFill>
              </a:rPr>
              <a:t>Gameplan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Step 1: Neural Network on my clean data.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Step 2: More data (tendencies, redzone conversion, players)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Step 3: Incorporate weather data (</a:t>
            </a:r>
            <a:r>
              <a:rPr lang="en-US" sz="2000" dirty="0" err="1">
                <a:solidFill>
                  <a:srgbClr val="FFFFFF"/>
                </a:solidFill>
              </a:rPr>
              <a:t>Meteostat</a:t>
            </a:r>
            <a:r>
              <a:rPr lang="en-US" sz="2000" dirty="0">
                <a:solidFill>
                  <a:srgbClr val="FFFFFF"/>
                </a:solidFill>
              </a:rPr>
              <a:t> API)</a:t>
            </a:r>
          </a:p>
        </p:txBody>
      </p:sp>
    </p:spTree>
    <p:extLst>
      <p:ext uri="{BB962C8B-B14F-4D97-AF65-F5344CB8AC3E}">
        <p14:creationId xmlns:p14="http://schemas.microsoft.com/office/powerpoint/2010/main" val="410378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602</Words>
  <Application>Microsoft Macintosh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Sprint 2: Sports Betting With Data Science</vt:lpstr>
      <vt:lpstr>Problem Statement, Opportunity and Impact</vt:lpstr>
      <vt:lpstr>(Re)-Intro to Sports Betting</vt:lpstr>
      <vt:lpstr>Datasets and Preprocessing (Set 1) – Off/Def</vt:lpstr>
      <vt:lpstr>Datasets and Preprocessing (Set 2) – Weather</vt:lpstr>
      <vt:lpstr>Exploratory Data Analysis</vt:lpstr>
      <vt:lpstr>Preliminary Modeling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2: Sports Betting With Data Science</dc:title>
  <dc:creator>Justin Tunley</dc:creator>
  <cp:lastModifiedBy>Justin Tunley</cp:lastModifiedBy>
  <cp:revision>10</cp:revision>
  <dcterms:created xsi:type="dcterms:W3CDTF">2023-11-09T18:37:54Z</dcterms:created>
  <dcterms:modified xsi:type="dcterms:W3CDTF">2023-11-10T14:00:30Z</dcterms:modified>
</cp:coreProperties>
</file>