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57" r:id="rId5"/>
    <p:sldId id="267" r:id="rId6"/>
    <p:sldId id="272" r:id="rId7"/>
    <p:sldId id="271" r:id="rId8"/>
    <p:sldId id="274" r:id="rId9"/>
    <p:sldId id="273" r:id="rId10"/>
    <p:sldId id="268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12/3/2017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12/3/2017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00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12/3/2017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IE" smtClean="0"/>
              <a:t>Text Classification Assignment - Unstructured Data And Visualisation - CIT - R00157699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br>
              <a:rPr lang="en-US" dirty="0" smtClean="0"/>
            </a:br>
            <a:r>
              <a:rPr lang="en-US" sz="3600" dirty="0" smtClean="0"/>
              <a:t>Assignment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95400" y="3803904"/>
            <a:ext cx="9601200" cy="122529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Data8003: Unstructured Data and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Higher Diploma in Data Science and Analytics (2007-2008)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Cork Institute of Technology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Joao Viegas (R00157699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03.12.2017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the end</a:t>
            </a:r>
            <a:br>
              <a:rPr lang="en-US" dirty="0" smtClean="0"/>
            </a:br>
            <a:r>
              <a:rPr lang="en-US" dirty="0" smtClean="0"/>
              <a:t>this is the beginning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38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IE" dirty="0"/>
              <a:t>Support Vector Machine – Linear Kernel</a:t>
            </a:r>
            <a:endParaRPr lang="en-US" dirty="0" smtClean="0"/>
          </a:p>
          <a:p>
            <a:r>
              <a:rPr lang="en-US" dirty="0" smtClean="0"/>
              <a:t>The experiments:</a:t>
            </a:r>
          </a:p>
          <a:p>
            <a:pPr lvl="1"/>
            <a:r>
              <a:rPr lang="en-US" dirty="0" smtClean="0"/>
              <a:t>The Naïve Bayes approach</a:t>
            </a:r>
          </a:p>
          <a:p>
            <a:pPr lvl="1"/>
            <a:r>
              <a:rPr lang="en-US" dirty="0" smtClean="0"/>
              <a:t>Support Vector Matrices (SVM)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1267275"/>
          </a:xfrm>
        </p:spPr>
        <p:txBody>
          <a:bodyPr/>
          <a:lstStyle/>
          <a:p>
            <a:r>
              <a:rPr lang="en-IE" dirty="0" smtClean="0"/>
              <a:t>Classify text messages:</a:t>
            </a:r>
          </a:p>
          <a:p>
            <a:pPr lvl="1"/>
            <a:r>
              <a:rPr lang="en-IE" dirty="0" smtClean="0"/>
              <a:t>Spam</a:t>
            </a:r>
          </a:p>
          <a:p>
            <a:pPr lvl="1"/>
            <a:r>
              <a:rPr lang="en-IE" dirty="0" smtClean="0"/>
              <a:t>Ham</a:t>
            </a:r>
          </a:p>
          <a:p>
            <a:pPr lvl="1"/>
            <a:endParaRPr lang="en-IE" dirty="0" smtClean="0"/>
          </a:p>
          <a:p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1517072" y="3117273"/>
            <a:ext cx="808266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E" sz="1600" dirty="0" err="1"/>
              <a:t>ham,Ok</a:t>
            </a:r>
            <a:r>
              <a:rPr lang="en-IE" sz="1600" dirty="0"/>
              <a:t> lar... Joking </a:t>
            </a:r>
            <a:r>
              <a:rPr lang="en-IE" sz="1600" dirty="0" err="1"/>
              <a:t>wif</a:t>
            </a:r>
            <a:r>
              <a:rPr lang="en-IE" sz="1600" dirty="0"/>
              <a:t> u </a:t>
            </a:r>
            <a:r>
              <a:rPr lang="en-IE" sz="1600" dirty="0" err="1"/>
              <a:t>oni</a:t>
            </a:r>
            <a:r>
              <a:rPr lang="en-IE" sz="1600" dirty="0"/>
              <a:t>...</a:t>
            </a:r>
          </a:p>
          <a:p>
            <a:r>
              <a:rPr lang="en-IE" sz="1600" dirty="0" err="1"/>
              <a:t>spam,Are</a:t>
            </a:r>
            <a:r>
              <a:rPr lang="en-IE" sz="1600" dirty="0"/>
              <a:t> you unique enough? Find out from 30th August. www.areyouunique.co.uk</a:t>
            </a:r>
          </a:p>
          <a:p>
            <a:r>
              <a:rPr lang="en-IE" sz="1600" dirty="0" err="1"/>
              <a:t>ham,U</a:t>
            </a:r>
            <a:r>
              <a:rPr lang="en-IE" sz="1600" dirty="0"/>
              <a:t> dun say so early hor... U c already then say...</a:t>
            </a:r>
          </a:p>
          <a:p>
            <a:r>
              <a:rPr lang="en-IE" sz="1600" dirty="0" err="1"/>
              <a:t>ham,"Nah</a:t>
            </a:r>
            <a:r>
              <a:rPr lang="en-IE" sz="1600" dirty="0"/>
              <a:t> I don't think he goes to </a:t>
            </a:r>
            <a:r>
              <a:rPr lang="en-IE" sz="1600" dirty="0" err="1"/>
              <a:t>usf</a:t>
            </a:r>
            <a:r>
              <a:rPr lang="en-IE" sz="1600" dirty="0"/>
              <a:t>, he lives around here though"</a:t>
            </a:r>
          </a:p>
          <a:p>
            <a:r>
              <a:rPr lang="en-IE" sz="1600" dirty="0" err="1"/>
              <a:t>ham,Even</a:t>
            </a:r>
            <a:r>
              <a:rPr lang="en-IE" sz="1600" dirty="0"/>
              <a:t> my brother is not like to speak with me. They treat me like aids patent.</a:t>
            </a:r>
          </a:p>
          <a:p>
            <a:r>
              <a:rPr lang="en-IE" sz="1600" dirty="0" err="1"/>
              <a:t>ham,I</a:t>
            </a:r>
            <a:r>
              <a:rPr lang="en-IE" sz="1600" dirty="0"/>
              <a:t> HAVE A DATE ON SUNDAY WITH WILL!!</a:t>
            </a:r>
          </a:p>
          <a:p>
            <a:r>
              <a:rPr lang="en-IE" sz="1600" dirty="0" err="1"/>
              <a:t>ham,Oh</a:t>
            </a:r>
            <a:r>
              <a:rPr lang="en-IE" sz="1600" dirty="0"/>
              <a:t> k...</a:t>
            </a:r>
            <a:r>
              <a:rPr lang="en-IE" sz="1600" dirty="0" err="1"/>
              <a:t>i'm</a:t>
            </a:r>
            <a:r>
              <a:rPr lang="en-IE" sz="1600" dirty="0"/>
              <a:t> watching here:)</a:t>
            </a:r>
          </a:p>
          <a:p>
            <a:r>
              <a:rPr lang="en-IE" sz="1600" dirty="0" err="1"/>
              <a:t>spam,"Did</a:t>
            </a:r>
            <a:r>
              <a:rPr lang="en-IE" sz="1600" dirty="0"/>
              <a:t> you hear about the new ""Divorce Barbie""? It comes with all of Ken's stuff!"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(Supervised learning)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5070071" cy="4197512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P(spam ∩ </a:t>
            </a:r>
            <a:r>
              <a:rPr lang="en-IE" dirty="0" smtClean="0"/>
              <a:t>&lt;word&gt;)</a:t>
            </a:r>
            <a:endParaRPr lang="en-IE" b="1" dirty="0" smtClean="0"/>
          </a:p>
          <a:p>
            <a:r>
              <a:rPr lang="en-IE" b="1" dirty="0" smtClean="0"/>
              <a:t>non-mutually </a:t>
            </a:r>
            <a:r>
              <a:rPr lang="en-IE" b="1" dirty="0"/>
              <a:t>exclusive</a:t>
            </a:r>
            <a:r>
              <a:rPr lang="en-IE" dirty="0"/>
              <a:t> </a:t>
            </a:r>
            <a:r>
              <a:rPr lang="en-IE" dirty="0" smtClean="0"/>
              <a:t>events: some words might be part of </a:t>
            </a:r>
            <a:r>
              <a:rPr lang="en-IE" i="1" dirty="0" smtClean="0"/>
              <a:t>ham</a:t>
            </a:r>
            <a:r>
              <a:rPr lang="en-IE" dirty="0" smtClean="0"/>
              <a:t> and </a:t>
            </a:r>
            <a:r>
              <a:rPr lang="en-IE" i="1" dirty="0" smtClean="0"/>
              <a:t>spam</a:t>
            </a:r>
            <a:r>
              <a:rPr lang="en-IE" dirty="0" smtClean="0"/>
              <a:t> messages</a:t>
            </a:r>
            <a:r>
              <a:rPr lang="en-US" dirty="0" smtClean="0"/>
              <a:t>;</a:t>
            </a:r>
          </a:p>
          <a:p>
            <a:r>
              <a:rPr lang="en-US" dirty="0"/>
              <a:t>d</a:t>
            </a:r>
            <a:r>
              <a:rPr lang="en-US" dirty="0" smtClean="0"/>
              <a:t>ependent events: </a:t>
            </a:r>
            <a:r>
              <a:rPr lang="en-IE" i="1" dirty="0" smtClean="0"/>
              <a:t>P(&lt;word&gt;</a:t>
            </a:r>
            <a:r>
              <a:rPr lang="en-IE" dirty="0" smtClean="0"/>
              <a:t>) </a:t>
            </a:r>
            <a:r>
              <a:rPr lang="en-IE" dirty="0"/>
              <a:t>and </a:t>
            </a:r>
            <a:r>
              <a:rPr lang="en-IE" i="1" dirty="0"/>
              <a:t>P(spam</a:t>
            </a:r>
            <a:r>
              <a:rPr lang="en-IE" dirty="0"/>
              <a:t>) are likely highly </a:t>
            </a:r>
            <a:r>
              <a:rPr lang="en-IE" dirty="0" smtClean="0"/>
              <a:t>dependent;</a:t>
            </a:r>
          </a:p>
          <a:p>
            <a:r>
              <a:rPr lang="en-IE" dirty="0"/>
              <a:t>p</a:t>
            </a:r>
            <a:r>
              <a:rPr lang="en-IE" dirty="0" smtClean="0"/>
              <a:t>rior probability: P(spam)</a:t>
            </a:r>
          </a:p>
          <a:p>
            <a:r>
              <a:rPr lang="en-IE" dirty="0"/>
              <a:t>m</a:t>
            </a:r>
            <a:r>
              <a:rPr lang="en-IE" dirty="0" smtClean="0"/>
              <a:t>arginal Likelihood: P(&lt;word&gt;)</a:t>
            </a:r>
          </a:p>
          <a:p>
            <a:r>
              <a:rPr lang="en-IE" dirty="0" smtClean="0"/>
              <a:t>likelihood: P(&lt;word&gt; ∩ spam)</a:t>
            </a:r>
          </a:p>
          <a:p>
            <a:r>
              <a:rPr lang="en-IE" dirty="0"/>
              <a:t>p</a:t>
            </a:r>
            <a:r>
              <a:rPr lang="en-IE" dirty="0" smtClean="0"/>
              <a:t>osterior probability = </a:t>
            </a:r>
          </a:p>
          <a:p>
            <a:pPr lvl="1"/>
            <a:r>
              <a:rPr lang="en-IE" dirty="0" smtClean="0"/>
              <a:t>likelihood ∗prior probability /marginal likelihood</a:t>
            </a:r>
          </a:p>
          <a:p>
            <a:pPr lvl="1"/>
            <a:r>
              <a:rPr lang="en-IE" dirty="0" smtClean="0"/>
              <a:t>P</a:t>
            </a:r>
            <a:r>
              <a:rPr lang="en-IE" dirty="0"/>
              <a:t>(&lt;word&gt; ∩ spam</a:t>
            </a:r>
            <a:r>
              <a:rPr lang="en-IE" dirty="0" smtClean="0"/>
              <a:t>) * </a:t>
            </a:r>
            <a:r>
              <a:rPr lang="en-IE" dirty="0"/>
              <a:t>P(spam</a:t>
            </a:r>
            <a:r>
              <a:rPr lang="en-IE" dirty="0" smtClean="0"/>
              <a:t>) / </a:t>
            </a:r>
            <a:r>
              <a:rPr lang="en-IE" dirty="0"/>
              <a:t>P(&lt;word</a:t>
            </a:r>
            <a:r>
              <a:rPr lang="en-IE" dirty="0" smtClean="0"/>
              <a:t>&gt;)</a:t>
            </a:r>
            <a:r>
              <a:rPr lang="en-IE" dirty="0"/>
              <a:t/>
            </a:r>
            <a:br>
              <a:rPr lang="en-IE" dirty="0"/>
            </a:b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00602" y="1901952"/>
            <a:ext cx="4314997" cy="4197512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Strengths:</a:t>
            </a:r>
          </a:p>
          <a:p>
            <a:pPr lvl="1"/>
            <a:r>
              <a:rPr lang="en-IE" i="1" dirty="0" smtClean="0"/>
              <a:t>de </a:t>
            </a:r>
            <a:r>
              <a:rPr lang="en-IE" i="1" dirty="0"/>
              <a:t>facto</a:t>
            </a:r>
            <a:r>
              <a:rPr lang="en-IE" dirty="0"/>
              <a:t> standard for text </a:t>
            </a:r>
            <a:r>
              <a:rPr lang="en-IE" dirty="0" smtClean="0"/>
              <a:t>classification;</a:t>
            </a:r>
          </a:p>
          <a:p>
            <a:pPr lvl="1"/>
            <a:r>
              <a:rPr lang="en-IE" dirty="0"/>
              <a:t>simple, fast and </a:t>
            </a:r>
            <a:r>
              <a:rPr lang="en-IE" dirty="0" smtClean="0"/>
              <a:t>effective;</a:t>
            </a:r>
          </a:p>
          <a:p>
            <a:pPr lvl="1"/>
            <a:r>
              <a:rPr lang="en-IE" dirty="0" smtClean="0"/>
              <a:t> good with </a:t>
            </a:r>
            <a:r>
              <a:rPr lang="en-IE" dirty="0"/>
              <a:t>noisy or missing </a:t>
            </a:r>
            <a:r>
              <a:rPr lang="en-IE" dirty="0" smtClean="0"/>
              <a:t>data;</a:t>
            </a:r>
          </a:p>
          <a:p>
            <a:pPr lvl="1"/>
            <a:r>
              <a:rPr lang="en-IE" dirty="0" smtClean="0"/>
              <a:t>requires few </a:t>
            </a:r>
            <a:r>
              <a:rPr lang="en-IE" dirty="0"/>
              <a:t>examples for training</a:t>
            </a:r>
            <a:endParaRPr lang="en-IE" dirty="0" smtClean="0"/>
          </a:p>
          <a:p>
            <a:r>
              <a:rPr lang="en-IE" dirty="0" smtClean="0"/>
              <a:t>Weaknesses:</a:t>
            </a:r>
          </a:p>
          <a:p>
            <a:pPr lvl="1"/>
            <a:r>
              <a:rPr lang="en-IE" dirty="0"/>
              <a:t>not well suited to lots of numeric data (these have to be bucketed as factors</a:t>
            </a:r>
            <a:r>
              <a:rPr lang="en-IE" dirty="0" smtClean="0"/>
              <a:t>)</a:t>
            </a:r>
          </a:p>
          <a:p>
            <a:pPr lvl="1"/>
            <a:r>
              <a:rPr lang="en-IE" dirty="0"/>
              <a:t>resultant estimated probabilities aren’t as accurate as its classification </a:t>
            </a:r>
            <a:r>
              <a:rPr lang="en-IE" dirty="0" smtClean="0"/>
              <a:t>results</a:t>
            </a:r>
            <a:r>
              <a:rPr lang="en-IE" dirty="0"/>
              <a:t/>
            </a:r>
            <a:br>
              <a:rPr lang="en-IE" dirty="0"/>
            </a:b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Support Vector </a:t>
            </a:r>
            <a:r>
              <a:rPr lang="en-IE" dirty="0" smtClean="0"/>
              <a:t>Machine – Linear Kernel </a:t>
            </a:r>
            <a:r>
              <a:rPr lang="en-US" dirty="0" smtClean="0"/>
              <a:t>(Supervised learning)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8405554" cy="4197512"/>
          </a:xfrm>
        </p:spPr>
        <p:txBody>
          <a:bodyPr>
            <a:normAutofit/>
          </a:bodyPr>
          <a:lstStyle/>
          <a:p>
            <a:r>
              <a:rPr lang="en-IE" dirty="0" smtClean="0"/>
              <a:t>Rationale: </a:t>
            </a:r>
          </a:p>
          <a:p>
            <a:pPr lvl="1"/>
            <a:r>
              <a:rPr lang="en-IE" dirty="0" smtClean="0"/>
              <a:t>Every text is a vector in a multidimensional space;</a:t>
            </a:r>
          </a:p>
          <a:p>
            <a:pPr lvl="1"/>
            <a:r>
              <a:rPr lang="en-IE" dirty="0" smtClean="0"/>
              <a:t>Finds an optimal hyperplane that divides the vectors/separates the data;</a:t>
            </a:r>
          </a:p>
          <a:p>
            <a:pPr lvl="1"/>
            <a:r>
              <a:rPr lang="en-IE" dirty="0" smtClean="0"/>
              <a:t>That hyperplane is a vector and the angle between the text vector and the hyperplane defines the classification;</a:t>
            </a:r>
          </a:p>
          <a:p>
            <a:r>
              <a:rPr lang="en-IE" dirty="0"/>
              <a:t>Performs well with sparse data (think doc term matrix sparsity) ;</a:t>
            </a:r>
          </a:p>
          <a:p>
            <a:r>
              <a:rPr lang="en-IE" dirty="0"/>
              <a:t>Good in non-separable data;</a:t>
            </a:r>
          </a:p>
          <a:p>
            <a:r>
              <a:rPr lang="en-IE" dirty="0"/>
              <a:t>Large data sets;</a:t>
            </a:r>
          </a:p>
          <a:p>
            <a:r>
              <a:rPr lang="en-IE" dirty="0"/>
              <a:t>Fast</a:t>
            </a:r>
            <a:r>
              <a:rPr lang="en-IE" dirty="0" smtClean="0"/>
              <a:t>;</a:t>
            </a:r>
          </a:p>
          <a:p>
            <a:endParaRPr lang="en-IE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53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br>
              <a:rPr lang="en-US" dirty="0" smtClean="0"/>
            </a:br>
            <a:r>
              <a:rPr lang="en-US" sz="2400" dirty="0" smtClean="0"/>
              <a:t>Naïve Bayes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896964"/>
            <a:ext cx="3914775" cy="372427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1341120" y="5817419"/>
            <a:ext cx="180686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 cases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1374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false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positives: 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false negatives: 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0081" y="1896964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with </a:t>
            </a:r>
            <a:r>
              <a:rPr lang="en-IE" dirty="0"/>
              <a:t>Laplace </a:t>
            </a:r>
            <a:r>
              <a:rPr lang="en-IE" dirty="0" smtClean="0"/>
              <a:t>smoothing:</a:t>
            </a:r>
            <a:endParaRPr lang="en-IE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081" y="2462476"/>
            <a:ext cx="3924300" cy="2114550"/>
          </a:xfrm>
          <a:prstGeom prst="rect">
            <a:avLst/>
          </a:prstGeom>
        </p:spPr>
      </p:pic>
      <p:sp>
        <p:nvSpPr>
          <p:cNvPr id="19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5850081" y="4773206"/>
            <a:ext cx="180686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 cases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1374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false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positives: 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false negatives:  4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345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br>
              <a:rPr lang="en-US" dirty="0" smtClean="0"/>
            </a:br>
            <a:r>
              <a:rPr lang="en-US" sz="2400" dirty="0" smtClean="0"/>
              <a:t>Naïve Bayes (continuation)</a:t>
            </a:r>
            <a:br>
              <a:rPr lang="en-US" sz="2400" dirty="0" smtClean="0"/>
            </a:br>
            <a:r>
              <a:rPr lang="en-IE" sz="1600" b="0" dirty="0"/>
              <a:t>75% test data partition and word stemming</a:t>
            </a:r>
            <a:endParaRPr lang="en-US" sz="1600" b="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1341120" y="5817418"/>
            <a:ext cx="180686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 cases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1394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false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positives: 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false negatives: 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9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0081" y="1896964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with </a:t>
            </a:r>
            <a:r>
              <a:rPr lang="en-IE" dirty="0"/>
              <a:t>Laplace </a:t>
            </a:r>
            <a:r>
              <a:rPr lang="en-IE" dirty="0" smtClean="0"/>
              <a:t>smoothing:</a:t>
            </a:r>
            <a:endParaRPr lang="en-IE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5850081" y="4773206"/>
            <a:ext cx="180686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 cases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1394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false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positives: 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false negatives: 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7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920776"/>
            <a:ext cx="3924300" cy="3676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081" y="2424376"/>
            <a:ext cx="3971925" cy="21907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59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br>
              <a:rPr lang="en-US" dirty="0" smtClean="0"/>
            </a:br>
            <a:r>
              <a:rPr lang="en-IE" sz="2400" dirty="0"/>
              <a:t>Support Vector Machine – Linear </a:t>
            </a:r>
            <a:r>
              <a:rPr lang="en-IE" sz="2400" dirty="0" smtClean="0"/>
              <a:t>Kernel</a:t>
            </a:r>
            <a:endParaRPr lang="en-US" sz="24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1341120" y="5703119"/>
            <a:ext cx="180686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 cases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1394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false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positives: 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false negatives:  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800225"/>
            <a:ext cx="3990975" cy="37147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05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6267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5" name="Content Placeholder 13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661548"/>
              </p:ext>
            </p:extLst>
          </p:nvPr>
        </p:nvGraphicFramePr>
        <p:xfrm>
          <a:off x="665017" y="1330036"/>
          <a:ext cx="10806545" cy="47113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1309"/>
                <a:gridCol w="2161309"/>
                <a:gridCol w="2161309"/>
                <a:gridCol w="2161309"/>
                <a:gridCol w="2161309"/>
              </a:tblGrid>
              <a:tr h="526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cases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 negatives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 positives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false</a:t>
                      </a:r>
                      <a:endParaRPr lang="en-US" dirty="0"/>
                    </a:p>
                  </a:txBody>
                  <a:tcPr anchor="ctr"/>
                </a:tc>
              </a:tr>
              <a:tr h="5268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/>
                </a:tc>
              </a:tr>
              <a:tr h="5268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Naïve Bayes w/ </a:t>
                      </a:r>
                      <a:r>
                        <a:rPr lang="en-IE" dirty="0" smtClean="0"/>
                        <a:t>Laplace smoothing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/>
                </a:tc>
              </a:tr>
              <a:tr h="5268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Naïve Bayes + </a:t>
                      </a:r>
                      <a:r>
                        <a:rPr lang="en-IE" sz="1800" b="0" dirty="0" smtClean="0"/>
                        <a:t>75% partition + stemming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/>
                </a:tc>
              </a:tr>
              <a:tr h="5268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Naïve Bayes + </a:t>
                      </a:r>
                      <a:r>
                        <a:rPr lang="en-IE" sz="1800" b="0" dirty="0" smtClean="0"/>
                        <a:t>75% partition + stemming </a:t>
                      </a:r>
                      <a:r>
                        <a:rPr lang="en-US" sz="1800" dirty="0" smtClean="0"/>
                        <a:t>+ </a:t>
                      </a:r>
                      <a:r>
                        <a:rPr lang="en-IE" dirty="0" smtClean="0"/>
                        <a:t>Laplace smoothing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/>
                </a:tc>
              </a:tr>
              <a:tr h="526867"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Support Vector Machine – Linear Kernel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Text Classification Assignment - Unstructured Data And Visualisation - CIT - R00157699</a:t>
            </a:r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62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534</Words>
  <Application>Microsoft Office PowerPoint</Application>
  <PresentationFormat>Widescreen</PresentationFormat>
  <Paragraphs>142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 Antiqua</vt:lpstr>
      <vt:lpstr>Lucida Console</vt:lpstr>
      <vt:lpstr>Banded Design Yellow 16x9</vt:lpstr>
      <vt:lpstr>Text Classification Assignment</vt:lpstr>
      <vt:lpstr>Text Classification</vt:lpstr>
      <vt:lpstr>The challenge</vt:lpstr>
      <vt:lpstr>Naïve Bayes (Supervised learning)</vt:lpstr>
      <vt:lpstr>Support Vector Machine – Linear Kernel (Supervised learning)</vt:lpstr>
      <vt:lpstr>Experiment Naïve Bayes</vt:lpstr>
      <vt:lpstr>Experiment Naïve Bayes (continuation) 75% test data partition and word stemming</vt:lpstr>
      <vt:lpstr>Experiment Support Vector Machine – Linear Kernel</vt:lpstr>
      <vt:lpstr>Conclusion</vt:lpstr>
      <vt:lpstr>This is not the end this is the beginning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2017-12-03T13:05:42Z</dcterms:created>
  <dcterms:modified xsi:type="dcterms:W3CDTF">2017-12-03T15:35:44Z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