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12"/>
  </p:notesMasterIdLst>
  <p:sldIdLst>
    <p:sldId id="335" r:id="rId3"/>
    <p:sldId id="945" r:id="rId4"/>
    <p:sldId id="946" r:id="rId5"/>
    <p:sldId id="947" r:id="rId6"/>
    <p:sldId id="948" r:id="rId7"/>
    <p:sldId id="949" r:id="rId8"/>
    <p:sldId id="951" r:id="rId9"/>
    <p:sldId id="950" r:id="rId10"/>
    <p:sldId id="884" r:id="rId1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charset="0"/>
        <a:ea typeface="黑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  <a:srgbClr val="A50021"/>
    <a:srgbClr val="000066"/>
    <a:srgbClr val="97FFFF"/>
    <a:srgbClr val="2CA9D1"/>
    <a:srgbClr val="33CCFF"/>
    <a:srgbClr val="E509B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46" autoAdjust="0"/>
    <p:restoredTop sz="94666"/>
  </p:normalViewPr>
  <p:slideViewPr>
    <p:cSldViewPr>
      <p:cViewPr>
        <p:scale>
          <a:sx n="98" d="100"/>
          <a:sy n="98" d="100"/>
        </p:scale>
        <p:origin x="336" y="280"/>
      </p:cViewPr>
      <p:guideLst>
        <p:guide orient="horz" pos="935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99DA72-5689-F34A-A476-FEFCA0D6D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24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charset="0"/>
              <a:ea typeface="宋体" charset="-122"/>
            </a:endParaRPr>
          </a:p>
          <a:p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28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0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4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086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46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70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19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57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82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665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3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829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3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3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183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4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3000"/>
              </a:lnSpc>
            </a:pPr>
            <a:r>
              <a:rPr lang="zh-CN" altLang="en-US" sz="4400">
                <a:solidFill>
                  <a:srgbClr val="A50021"/>
                </a:solidFill>
                <a:latin typeface="Times New Roman" charset="0"/>
              </a:rPr>
              <a:t>国家奖学金答辩</a:t>
            </a:r>
            <a:endParaRPr lang="en-US" altLang="zh-CN" sz="4400">
              <a:solidFill>
                <a:srgbClr val="A50021"/>
              </a:solidFill>
              <a:latin typeface="Times New Roman" charset="0"/>
            </a:endParaRPr>
          </a:p>
        </p:txBody>
      </p:sp>
      <p:sp>
        <p:nvSpPr>
          <p:cNvPr id="4098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申请人：王君弢</a:t>
            </a:r>
            <a:endParaRPr kumimoji="1" lang="en-US" altLang="zh-CN"/>
          </a:p>
          <a:p>
            <a:r>
              <a:rPr kumimoji="1" lang="zh-CN" altLang="en-US"/>
              <a:t>导师：邓小铁</a:t>
            </a:r>
            <a:endParaRPr kumimoji="1" lang="en-US" altLang="zh-CN"/>
          </a:p>
          <a:p>
            <a:r>
              <a:rPr kumimoji="1" lang="zh-CN" altLang="en-US"/>
              <a:t>时间：</a:t>
            </a:r>
            <a:r>
              <a:rPr kumimoji="1" lang="en-US" altLang="zh-CN"/>
              <a:t>2016</a:t>
            </a:r>
            <a:r>
              <a:rPr kumimoji="1" lang="zh-CN" altLang="en-US"/>
              <a:t>年</a:t>
            </a:r>
            <a:r>
              <a:rPr kumimoji="1" lang="en-US" altLang="zh-CN"/>
              <a:t>9</a:t>
            </a:r>
            <a:r>
              <a:rPr kumimoji="1" lang="zh-CN" altLang="en-US"/>
              <a:t>月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68425" y="4508500"/>
            <a:ext cx="6400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charset="-122"/>
                <a:ea typeface="黑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charset="-122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buFontTx/>
              <a:buNone/>
            </a:pPr>
            <a:endParaRPr lang="zh-CN" altLang="en-US" sz="3200">
              <a:solidFill>
                <a:srgbClr val="A5002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charset="-122"/>
                <a:ea typeface="黑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charset="-122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zh-CN" altLang="en-US" sz="3200">
              <a:solidFill>
                <a:srgbClr val="A50021"/>
              </a:solidFill>
              <a:latin typeface="Times New Roman" charset="0"/>
            </a:endParaRPr>
          </a:p>
        </p:txBody>
      </p:sp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charset="-122"/>
                <a:ea typeface="黑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charset="-122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None/>
            </a:pPr>
            <a:endParaRPr lang="zh-CN" altLang="en-US" sz="2000">
              <a:latin typeface="Times New Roman" charset="0"/>
            </a:endParaRPr>
          </a:p>
        </p:txBody>
      </p:sp>
      <p:sp>
        <p:nvSpPr>
          <p:cNvPr id="5123" name="标题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/>
              <a:t>个人介绍</a:t>
            </a:r>
          </a:p>
        </p:txBody>
      </p:sp>
      <p:sp>
        <p:nvSpPr>
          <p:cNvPr id="512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年获</a:t>
            </a:r>
            <a:r>
              <a:rPr kumimoji="1" lang="zh-CN" altLang="en-US" dirty="0"/>
              <a:t>上海交通大学计算机科学与技术学士学位。现在主攻博弈论在不同领域的应用，导师为邓小铁教授。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/>
              <a:t>坚持科研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18487" cy="5732462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When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group-buying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meets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cloud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computing.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INFOCOM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2016,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CCF</a:t>
            </a:r>
            <a:r>
              <a:rPr kumimoji="1" lang="zh-CN" alt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ea typeface="Helvetica" charset="0"/>
                <a:cs typeface="Helvetica" charset="0"/>
              </a:rPr>
              <a:t>类</a:t>
            </a:r>
            <a:r>
              <a:rPr kumimoji="1" lang="en-US" altLang="zh-CN" sz="2400" dirty="0">
                <a:solidFill>
                  <a:srgbClr val="FF0000"/>
                </a:solidFill>
                <a:ea typeface="Helvetica" charset="0"/>
                <a:cs typeface="Helvetica" charset="0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ea typeface="Helvetica" charset="0"/>
                <a:cs typeface="Helvetica" charset="0"/>
              </a:rPr>
              <a:t> 第一作者</a:t>
            </a:r>
            <a:r>
              <a:rPr kumimoji="1" lang="en-US" altLang="zh-CN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How to design a common telecom infrastructure by competitors individually rational and collectively optimal. INFOCOM Workshops 2015.	</a:t>
            </a:r>
          </a:p>
          <a:p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SAIL: A Strategy-Proof Auction Mechanism for Cooperative Communication. ICPADS 2013.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CCF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kumimoji="1" lang="zh-CN" altLang="en-US" sz="2400" dirty="0">
                <a:ea typeface="Helvetica" charset="0"/>
                <a:cs typeface="Helvetica" charset="0"/>
              </a:rPr>
              <a:t>类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zh-CN" altLang="en-US" sz="2400" dirty="0"/>
              <a:t>科技创新：开发双拍卖商竞争实验平台</a:t>
            </a:r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endParaRPr kumimoji="1" lang="zh-CN" alt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7675" y="2030413"/>
            <a:ext cx="595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</a:rPr>
              <a:t>利用博弈论帮助云服务买家进行最优团购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/>
              <a:t>选题广泛、致力于将博弈论应用于不同领域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732462"/>
          </a:xfrm>
        </p:spPr>
        <p:txBody>
          <a:bodyPr/>
          <a:lstStyle/>
          <a:p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How to design a common telecom infrastructure by competitors individually rational and collectively optimal.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JSAC</a:t>
            </a:r>
            <a:r>
              <a:rPr kumimoji="1"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CCF</a:t>
            </a:r>
            <a:r>
              <a:rPr kumimoji="1"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ea typeface="Helvetica" charset="0"/>
                <a:cs typeface="Helvetica" charset="0"/>
              </a:rPr>
              <a:t>类</a:t>
            </a:r>
            <a:r>
              <a:rPr kumimoji="1" lang="en-US" altLang="zh-CN" sz="2400" dirty="0">
                <a:ea typeface="Helvetica" charset="0"/>
                <a:cs typeface="Helvetica" charset="0"/>
              </a:rPr>
              <a:t>.</a:t>
            </a:r>
            <a:r>
              <a:rPr kumimoji="1" lang="zh-CN" altLang="en-US" sz="2400" dirty="0">
                <a:ea typeface="Helvetica" charset="0"/>
                <a:cs typeface="Helvetica" charset="0"/>
              </a:rPr>
              <a:t> 第一学生作者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2016.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(Submitted).</a:t>
            </a:r>
          </a:p>
          <a:p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A Game-theoretic Solution to Mitigate Cross-VM Covert Channels in Clouds.</a:t>
            </a:r>
            <a:r>
              <a:rPr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TCC</a:t>
            </a:r>
            <a:r>
              <a:rPr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IEEE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Transaction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on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Cloud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Computing</a:t>
            </a:r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).</a:t>
            </a:r>
            <a:r>
              <a:rPr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2016.</a:t>
            </a:r>
            <a:r>
              <a:rPr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400" dirty="0">
                <a:latin typeface="Helvetica" charset="0"/>
                <a:ea typeface="Helvetica" charset="0"/>
                <a:cs typeface="Helvetica" charset="0"/>
              </a:rPr>
              <a:t>(Submitted)</a:t>
            </a:r>
            <a:r>
              <a:rPr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endParaRPr kumimoji="1" lang="en-US" altLang="zh-CN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zh-CN" altLang="en-US" sz="2400" b="1" dirty="0">
                <a:ea typeface="Helvetica" charset="0"/>
                <a:cs typeface="Helvetica" charset="0"/>
              </a:rPr>
              <a:t>国际专利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：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PCT/CN2016/085713.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MITIGATION OF CROSS-VM COVERT CHANNEL.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Submitted,</a:t>
            </a:r>
            <a:r>
              <a:rPr kumimoji="1" lang="zh-CN" alt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400" dirty="0">
                <a:latin typeface="Helvetica" charset="0"/>
                <a:ea typeface="Helvetica" charset="0"/>
                <a:cs typeface="Helvetica" charset="0"/>
              </a:rPr>
              <a:t>14 Jun 2016.</a:t>
            </a:r>
            <a:endParaRPr kumimoji="1" lang="zh-CN" alt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123728" y="2420888"/>
            <a:ext cx="691727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kumimoji="1" lang="zh-CN" altLang="en-US" b="0" dirty="0" smtClean="0">
                <a:solidFill>
                  <a:srgbClr val="FF0000"/>
                </a:solidFill>
              </a:rPr>
              <a:t>中国</a:t>
            </a:r>
            <a:r>
              <a:rPr kumimoji="1" lang="zh-CN" altLang="en-US" b="0" dirty="0">
                <a:solidFill>
                  <a:srgbClr val="FF0000"/>
                </a:solidFill>
              </a:rPr>
              <a:t>铁塔公司与电信三巨头博弈的社会福利</a:t>
            </a:r>
            <a:r>
              <a:rPr kumimoji="1" lang="zh-CN" altLang="en-US" b="0" dirty="0" smtClean="0">
                <a:solidFill>
                  <a:srgbClr val="FF0000"/>
                </a:solidFill>
              </a:rPr>
              <a:t>分析</a:t>
            </a:r>
            <a:endParaRPr kumimoji="1"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71582" y="4161215"/>
            <a:ext cx="59563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/>
            <a:r>
              <a:rPr kumimoji="1" lang="zh-CN" altLang="en-US" b="0" dirty="0">
                <a:solidFill>
                  <a:srgbClr val="FF0000"/>
                </a:solidFill>
              </a:rPr>
              <a:t>利用博弈理论解决云服务多隐藏信道攻击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/>
              <a:t>积极参加学术交流活动、关注技术前沿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err="1">
                <a:latin typeface="Helvetica" charset="0"/>
                <a:ea typeface="Helvetica" charset="0"/>
                <a:cs typeface="Helvetica" charset="0"/>
              </a:rPr>
              <a:t>ShanghaiTech</a:t>
            </a:r>
            <a:r>
              <a:rPr lang="en-US" altLang="zh-CN" sz="2600" dirty="0">
                <a:latin typeface="Helvetica" charset="0"/>
                <a:ea typeface="Helvetica" charset="0"/>
                <a:cs typeface="Helvetica" charset="0"/>
              </a:rPr>
              <a:t> Symposium on Information Science and Technology (SSIST). 2016.</a:t>
            </a:r>
            <a:r>
              <a:rPr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zh-CN" altLang="en-US" sz="2600" dirty="0">
                <a:latin typeface="+mn-ea"/>
                <a:cs typeface="Helvetica" charset="0"/>
              </a:rPr>
              <a:t>介绍人工智能前沿课题，包括：无人驾驶、</a:t>
            </a:r>
            <a:r>
              <a:rPr lang="en-US" altLang="zh-CN" sz="2600" dirty="0">
                <a:latin typeface="+mn-ea"/>
                <a:cs typeface="Helvetica" charset="0"/>
              </a:rPr>
              <a:t>3D</a:t>
            </a:r>
            <a:r>
              <a:rPr lang="zh-CN" altLang="en-US" sz="2600" dirty="0">
                <a:latin typeface="+mn-ea"/>
                <a:cs typeface="Helvetica" charset="0"/>
              </a:rPr>
              <a:t>城市构建、无人飞行器组团等</a:t>
            </a:r>
            <a:endParaRPr lang="en-US" altLang="zh-CN" sz="2600" dirty="0">
              <a:latin typeface="+mn-ea"/>
              <a:cs typeface="Helvetica" charset="0"/>
            </a:endParaRPr>
          </a:p>
          <a:p>
            <a:endParaRPr lang="en-US" altLang="zh-CN" sz="2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Sketching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as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tool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for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numerical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linear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algebra.</a:t>
            </a:r>
            <a:r>
              <a:rPr kumimoji="1"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zh-CN" altLang="en-US" sz="2600" dirty="0">
                <a:latin typeface="+mn-ea"/>
                <a:cs typeface="Helvetica" charset="0"/>
              </a:rPr>
              <a:t>上海财经大学暑期课程</a:t>
            </a:r>
            <a:r>
              <a:rPr kumimoji="1" lang="en-US" altLang="zh-CN" sz="2600" dirty="0">
                <a:latin typeface="+mn-ea"/>
                <a:cs typeface="Helvetica" charset="0"/>
              </a:rPr>
              <a:t>.</a:t>
            </a:r>
            <a:r>
              <a:rPr kumimoji="1" lang="zh-CN" altLang="en-US" sz="2600" dirty="0">
                <a:latin typeface="+mn-ea"/>
                <a:cs typeface="Helvetica" charset="0"/>
              </a:rPr>
              <a:t> </a:t>
            </a:r>
            <a:r>
              <a:rPr kumimoji="1" lang="en-US" altLang="zh-CN" sz="2600" dirty="0">
                <a:latin typeface="Helvetica" charset="0"/>
                <a:ea typeface="Helvetica" charset="0"/>
                <a:cs typeface="Helvetica" charset="0"/>
              </a:rPr>
              <a:t>2016</a:t>
            </a:r>
            <a:r>
              <a:rPr kumimoji="1" lang="en-US" altLang="zh-CN" sz="26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kumimoji="1" lang="en-US" altLang="zh-CN" sz="2600" dirty="0" smtClean="0">
              <a:latin typeface="+mn-ea"/>
              <a:cs typeface="Helvetica" charset="0"/>
            </a:endParaRPr>
          </a:p>
          <a:p>
            <a:endParaRPr kumimoji="1" lang="en-US" altLang="zh-CN" sz="2600" dirty="0" smtClean="0">
              <a:latin typeface="+mn-ea"/>
              <a:cs typeface="Helvetica" charset="0"/>
            </a:endParaRPr>
          </a:p>
          <a:p>
            <a:r>
              <a:rPr kumimoji="1" lang="en-US" altLang="zh-CN" sz="2600" dirty="0" smtClean="0">
                <a:latin typeface="+mn-ea"/>
                <a:cs typeface="Helvetica" charset="0"/>
              </a:rPr>
              <a:t>2015</a:t>
            </a:r>
            <a:r>
              <a:rPr kumimoji="1" lang="zh-CN" altLang="en-US" sz="2600" dirty="0">
                <a:latin typeface="+mn-ea"/>
                <a:cs typeface="Helvetica" charset="0"/>
              </a:rPr>
              <a:t>年</a:t>
            </a:r>
            <a:r>
              <a:rPr kumimoji="1" lang="en-US" altLang="zh-CN" sz="2600" dirty="0">
                <a:latin typeface="+mn-ea"/>
                <a:cs typeface="Helvetica" charset="0"/>
              </a:rPr>
              <a:t>4</a:t>
            </a:r>
            <a:r>
              <a:rPr kumimoji="1" lang="zh-CN" altLang="en-US" sz="2600" dirty="0">
                <a:latin typeface="+mn-ea"/>
                <a:cs typeface="Helvetica" charset="0"/>
              </a:rPr>
              <a:t>月至</a:t>
            </a:r>
            <a:r>
              <a:rPr kumimoji="1" lang="en-US" altLang="zh-CN" sz="2600" dirty="0">
                <a:latin typeface="+mn-ea"/>
                <a:cs typeface="Helvetica" charset="0"/>
              </a:rPr>
              <a:t>10</a:t>
            </a:r>
            <a:r>
              <a:rPr kumimoji="1" lang="zh-CN" altLang="en-US" sz="2600" dirty="0">
                <a:latin typeface="+mn-ea"/>
                <a:cs typeface="Helvetica" charset="0"/>
              </a:rPr>
              <a:t>月，任香港城市大学计算机系助</a:t>
            </a:r>
            <a:r>
              <a:rPr kumimoji="1" lang="zh-CN" altLang="en-US" sz="2600" dirty="0" smtClean="0">
                <a:latin typeface="+mn-ea"/>
                <a:cs typeface="Helvetica" charset="0"/>
              </a:rPr>
              <a:t>研</a:t>
            </a:r>
            <a:endParaRPr kumimoji="1" lang="en-US" altLang="zh-CN" sz="2600" dirty="0" smtClean="0">
              <a:latin typeface="+mn-ea"/>
              <a:cs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/>
              <a:t>未来展望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用博弈论</a:t>
            </a:r>
            <a:r>
              <a:rPr kumimoji="1" lang="zh-CN" altLang="en-US" dirty="0"/>
              <a:t>的方法论去</a:t>
            </a:r>
            <a:r>
              <a:rPr kumimoji="1" lang="zh-CN" altLang="en-US" dirty="0"/>
              <a:t>解决人工智能技术的</a:t>
            </a:r>
            <a:r>
              <a:rPr kumimoji="1" lang="zh-CN" altLang="en-US" dirty="0" smtClean="0"/>
              <a:t>发展带来的</a:t>
            </a:r>
            <a:r>
              <a:rPr kumimoji="1" lang="zh-CN" altLang="en-US" dirty="0" smtClean="0"/>
              <a:t>新经济</a:t>
            </a:r>
            <a:r>
              <a:rPr kumimoji="1" lang="zh-CN" altLang="en-US" dirty="0"/>
              <a:t>问题，促进人工智能相关行业的</a:t>
            </a:r>
            <a:r>
              <a:rPr kumimoji="1" lang="zh-CN" altLang="en-US" dirty="0" smtClean="0"/>
              <a:t>发展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" y="2790990"/>
            <a:ext cx="2232248" cy="2419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74" y="2844517"/>
            <a:ext cx="4281793" cy="23074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24032" y="3365701"/>
            <a:ext cx="2736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</a:t>
            </a:r>
            <a:r>
              <a:rPr lang="zh-CN" alt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Theory</a:t>
            </a:r>
            <a:endParaRPr lang="zh-CN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右箭头 4"/>
          <p:cNvSpPr/>
          <p:nvPr/>
        </p:nvSpPr>
        <p:spPr bwMode="auto">
          <a:xfrm rot="13484155">
            <a:off x="2438786" y="3032662"/>
            <a:ext cx="576064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 rot="18931911">
            <a:off x="3992658" y="3042749"/>
            <a:ext cx="576064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 rot="2679782">
            <a:off x="3968140" y="4729068"/>
            <a:ext cx="576064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8107417">
            <a:off x="2427035" y="4692869"/>
            <a:ext cx="576064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3936" y="5462185"/>
            <a:ext cx="2272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Cloudsourcing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55209" y="5433084"/>
            <a:ext cx="1709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City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热心社会服务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本学期，任大数据算法与分析课程助教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年上学期，任互联网机制设计课程助教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年下学期，任高级算法、互联网机制设计课程助教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热心社会服务</a:t>
            </a:r>
          </a:p>
        </p:txBody>
      </p:sp>
      <p:pic>
        <p:nvPicPr>
          <p:cNvPr id="2" name="1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6020" y="1700808"/>
            <a:ext cx="6551959" cy="360332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Box 1"/>
          <p:cNvSpPr txBox="1">
            <a:spLocks noChangeArrowheads="1"/>
          </p:cNvSpPr>
          <p:nvPr/>
        </p:nvSpPr>
        <p:spPr bwMode="auto">
          <a:xfrm>
            <a:off x="3421063" y="1592263"/>
            <a:ext cx="22987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12"/>
              </a:buBlip>
              <a:defRPr sz="2800">
                <a:solidFill>
                  <a:srgbClr val="133984"/>
                </a:solidFill>
                <a:latin typeface="黑体" charset="-122"/>
                <a:ea typeface="黑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charset="-122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0">
                <a:solidFill>
                  <a:srgbClr val="000066"/>
                </a:solidFill>
                <a:latin typeface="华文行楷" charset="-122"/>
                <a:ea typeface="华文行楷" charset="-122"/>
                <a:cs typeface="华文行楷" charset="-122"/>
              </a:rPr>
              <a:t>谢谢聆听！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Pages>0</Pages>
  <Words>339</Words>
  <Characters>0</Characters>
  <Application>Microsoft Macintosh PowerPoint</Application>
  <DocSecurity>0</DocSecurity>
  <PresentationFormat>全屏显示(4:3)</PresentationFormat>
  <Lines>0</Lines>
  <Paragraphs>42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</vt:lpstr>
      <vt:lpstr>Times New Roman</vt:lpstr>
      <vt:lpstr>黑体</vt:lpstr>
      <vt:lpstr>华文行楷</vt:lpstr>
      <vt:lpstr>宋体</vt:lpstr>
      <vt:lpstr>Arial</vt:lpstr>
      <vt:lpstr>中国发展论坛张杰校长报告070930</vt:lpstr>
      <vt:lpstr>1_中国发展论坛张杰校长报告070930</vt:lpstr>
      <vt:lpstr>国家奖学金答辩</vt:lpstr>
      <vt:lpstr>个人介绍</vt:lpstr>
      <vt:lpstr>坚持科研</vt:lpstr>
      <vt:lpstr>选题广泛、致力于将博弈论应用于不同领域</vt:lpstr>
      <vt:lpstr>积极参加学术交流活动、关注技术前沿</vt:lpstr>
      <vt:lpstr>未来展望</vt:lpstr>
      <vt:lpstr>热心社会服务</vt:lpstr>
      <vt:lpstr>热心社会服务</vt:lpstr>
      <vt:lpstr>PowerPoint 演示文稿</vt:lpstr>
    </vt:vector>
  </TitlesOfParts>
  <Manager/>
  <Company>sjtu</Company>
  <LinksUpToDate>false</LinksUpToDate>
  <CharactersWithSpaces>0</CharactersWithSpaces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加强研究型大学建设，提升高校国际竞争力  ——中国发展论坛上海交通大学校长的发言</dc:title>
  <dc:subject/>
  <dc:creator>hanqi</dc:creator>
  <cp:keywords/>
  <dc:description/>
  <cp:lastModifiedBy>Microsoft Office 用户</cp:lastModifiedBy>
  <cp:revision>2949</cp:revision>
  <cp:lastPrinted>1601-01-01T00:00:00Z</cp:lastPrinted>
  <dcterms:created xsi:type="dcterms:W3CDTF">2007-10-04T06:04:40Z</dcterms:created>
  <dcterms:modified xsi:type="dcterms:W3CDTF">2016-09-28T05:43:17Z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