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63" r:id="rId4"/>
    <p:sldId id="364" r:id="rId5"/>
    <p:sldId id="257" r:id="rId6"/>
    <p:sldId id="258" r:id="rId7"/>
    <p:sldId id="366" r:id="rId8"/>
    <p:sldId id="365" r:id="rId9"/>
    <p:sldId id="367" r:id="rId10"/>
    <p:sldId id="259" r:id="rId11"/>
    <p:sldId id="368" r:id="rId12"/>
    <p:sldId id="279" r:id="rId13"/>
    <p:sldId id="282" r:id="rId14"/>
    <p:sldId id="281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4" r:id="rId29"/>
    <p:sldId id="296" r:id="rId30"/>
    <p:sldId id="297" r:id="rId31"/>
    <p:sldId id="310" r:id="rId32"/>
    <p:sldId id="311" r:id="rId33"/>
    <p:sldId id="309" r:id="rId34"/>
    <p:sldId id="305" r:id="rId35"/>
    <p:sldId id="312" r:id="rId36"/>
    <p:sldId id="381" r:id="rId37"/>
    <p:sldId id="298" r:id="rId38"/>
    <p:sldId id="301" r:id="rId39"/>
    <p:sldId id="300" r:id="rId40"/>
    <p:sldId id="299" r:id="rId41"/>
    <p:sldId id="303" r:id="rId42"/>
    <p:sldId id="302" r:id="rId43"/>
    <p:sldId id="304" r:id="rId44"/>
    <p:sldId id="307" r:id="rId45"/>
    <p:sldId id="306" r:id="rId46"/>
    <p:sldId id="308" r:id="rId47"/>
    <p:sldId id="265" r:id="rId48"/>
    <p:sldId id="313" r:id="rId49"/>
    <p:sldId id="314" r:id="rId50"/>
    <p:sldId id="315" r:id="rId51"/>
    <p:sldId id="316" r:id="rId52"/>
    <p:sldId id="317" r:id="rId53"/>
    <p:sldId id="319" r:id="rId54"/>
    <p:sldId id="320" r:id="rId55"/>
    <p:sldId id="321" r:id="rId56"/>
    <p:sldId id="267" r:id="rId57"/>
    <p:sldId id="370" r:id="rId58"/>
    <p:sldId id="372" r:id="rId59"/>
    <p:sldId id="371" r:id="rId60"/>
    <p:sldId id="373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6" r:id="rId74"/>
    <p:sldId id="335" r:id="rId75"/>
    <p:sldId id="334" r:id="rId76"/>
    <p:sldId id="341" r:id="rId77"/>
    <p:sldId id="342" r:id="rId78"/>
    <p:sldId id="343" r:id="rId79"/>
    <p:sldId id="344" r:id="rId80"/>
    <p:sldId id="346" r:id="rId81"/>
    <p:sldId id="347" r:id="rId82"/>
    <p:sldId id="348" r:id="rId83"/>
    <p:sldId id="349" r:id="rId84"/>
    <p:sldId id="362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273" r:id="rId98"/>
    <p:sldId id="337" r:id="rId99"/>
    <p:sldId id="338" r:id="rId100"/>
    <p:sldId id="275" r:id="rId101"/>
    <p:sldId id="339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9256-AA38-4E18-A6FD-3D053E25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B247-94B3-4B41-A741-EC687C6A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9FF4-ADDF-40F8-BB67-2A5785D4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4B56-9CD2-49BC-BABD-4C3BDAEB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520-0D03-49BE-8903-963914E2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5A5A-F875-443C-9E6A-B0346840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B98E8-F3DA-4653-8E5E-51BF1208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12D2-E23D-42EA-AA91-42126A1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DE4B-DF6F-4C3E-AFAD-F81E159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A5B0-DB84-464C-AA8B-F1AA5CAB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1215-5A24-4ADE-BA62-F4EAE3DA7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CDB30-84DC-4F27-A689-EB2539448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1460-6CC0-4077-94B7-DD9E78E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D0CA-D050-4540-B58C-D61552DB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DCC7-C8B8-4FF2-A76C-95DF311D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CC2-456F-4B7B-BEF2-E163B02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C39A-8C89-41FB-8ACF-90C0AEE0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BC53-4D15-450E-A482-BF13120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5C10-F1C6-4A7B-A07B-A3F79DDB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6A81-7ABA-4991-8979-8A3CC00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CDA0-1B67-4810-9B60-164DE7FE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F4B2-4A6F-4D80-9D2B-B073918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4AF7-B4CD-4F71-8FA4-3AA92DFB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83DF-8B88-47C6-BA77-3631A68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9085-15FB-4770-B3F4-496526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4094-5B7C-4255-8968-DCE3FCB4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0411-BCDE-4949-87A2-7C26A5C5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89041-946C-46A3-8D22-DC640333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471F-F2D0-483A-B471-139BFD5B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7D19D-957E-4300-967C-D477A94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2943-861E-4C23-8CFC-DB1EE502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5FA-3D19-4C95-AE4E-24B2A9C9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4294E-F919-46D6-BB67-F56A6EBD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4F18-5366-4B20-996B-CCD5B5B4D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9593A-FFFC-4EDD-9106-C4D4C0E5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B11C-916F-43A4-939A-2314023C4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A142C-C5BE-440A-AC0E-51A5A53B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258F5-FCBA-4DC8-944D-0C1D661B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D50D-A07D-406C-AFB7-7F2245F3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E00-6FEF-4F19-8071-014D3A9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18329-48DB-4E3C-9000-2B715E02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9039-7E76-42B7-A210-E60ED4D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0EB1B-45E2-4FD8-A12B-308759D6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2A248-FFB8-49A9-94BC-6C6BB4A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CC2E-0914-4821-8D58-FD2C1D30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A05E-9D62-47AA-803D-A8DA86A0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3C1C-D00A-47E4-9D13-3DF6592D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AC5-C9A6-4A2E-B4D9-4FEC0B60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D478-7CB2-405E-A771-F5CD31B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46-7E4B-417E-9654-A176F132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3CFF-0E5B-41A9-A245-800369C1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DA49C-95CB-446B-8D43-B7671E1A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C0FD-7821-41A8-9D39-0DCF8B40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6045C-66BE-473D-AF4F-C928218DA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5F49-1F02-42DD-8B6B-DD71E534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82C0-77E5-41C1-AA8D-A8B8D02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126B-9253-4954-9B27-7FAED6B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F0F0D-C565-4E07-9F9D-33717A4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B4895-343B-4543-9A20-8E5BD656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AE4C-B72B-449A-9F4F-8989B7E6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E5E6-BA19-4E89-87D0-CB33EAB93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7E1-E1B1-4326-97D1-F73AC1AEE829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737A-34AE-4DDA-AE55-58BC4ECD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1498-0D82-477A-B9FF-2E72886D6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831D-4C65-44FD-9691-70C62AE5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26.png"/><Relationship Id="rId26" Type="http://schemas.openxmlformats.org/officeDocument/2006/relationships/image" Target="../media/image4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0.png"/><Relationship Id="rId17" Type="http://schemas.openxmlformats.org/officeDocument/2006/relationships/image" Target="../media/image25.png"/><Relationship Id="rId25" Type="http://schemas.openxmlformats.org/officeDocument/2006/relationships/image" Target="../media/image4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70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69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70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9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70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9.png"/><Relationship Id="rId14" Type="http://schemas.openxmlformats.org/officeDocument/2006/relationships/image" Target="../media/image24.png"/><Relationship Id="rId22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7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7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7.png"/><Relationship Id="rId22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7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7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7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7.png"/><Relationship Id="rId22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7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8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81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77.png"/><Relationship Id="rId22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7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8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8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81.png"/><Relationship Id="rId4" Type="http://schemas.openxmlformats.org/officeDocument/2006/relationships/image" Target="../media/image50.png"/><Relationship Id="rId9" Type="http://schemas.openxmlformats.org/officeDocument/2006/relationships/image" Target="../media/image82.png"/><Relationship Id="rId14" Type="http://schemas.openxmlformats.org/officeDocument/2006/relationships/image" Target="../media/image77.png"/><Relationship Id="rId22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7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76.png"/><Relationship Id="rId2" Type="http://schemas.openxmlformats.org/officeDocument/2006/relationships/image" Target="../media/image48.png"/><Relationship Id="rId16" Type="http://schemas.openxmlformats.org/officeDocument/2006/relationships/image" Target="../media/image8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8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79.png"/><Relationship Id="rId10" Type="http://schemas.openxmlformats.org/officeDocument/2006/relationships/image" Target="../media/image56.png"/><Relationship Id="rId19" Type="http://schemas.openxmlformats.org/officeDocument/2006/relationships/image" Target="../media/image81.png"/><Relationship Id="rId4" Type="http://schemas.openxmlformats.org/officeDocument/2006/relationships/image" Target="../media/image50.png"/><Relationship Id="rId9" Type="http://schemas.openxmlformats.org/officeDocument/2006/relationships/image" Target="../media/image8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8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8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78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8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78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13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138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136.png"/><Relationship Id="rId19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139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136.png"/><Relationship Id="rId19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139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140.png"/><Relationship Id="rId19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139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27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140.png"/><Relationship Id="rId19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41.png"/><Relationship Id="rId14" Type="http://schemas.openxmlformats.org/officeDocument/2006/relationships/image" Target="../media/image12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41.png"/><Relationship Id="rId14" Type="http://schemas.openxmlformats.org/officeDocument/2006/relationships/image" Target="../media/image12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41.png"/><Relationship Id="rId14" Type="http://schemas.openxmlformats.org/officeDocument/2006/relationships/image" Target="../media/image12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41.png"/><Relationship Id="rId14" Type="http://schemas.openxmlformats.org/officeDocument/2006/relationships/image" Target="../media/image12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3.png"/><Relationship Id="rId7" Type="http://schemas.openxmlformats.org/officeDocument/2006/relationships/image" Target="../media/image154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1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44.png"/><Relationship Id="rId9" Type="http://schemas.openxmlformats.org/officeDocument/2006/relationships/image" Target="../media/image156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3.png"/><Relationship Id="rId7" Type="http://schemas.openxmlformats.org/officeDocument/2006/relationships/image" Target="../media/image154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1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44.png"/><Relationship Id="rId9" Type="http://schemas.openxmlformats.org/officeDocument/2006/relationships/image" Target="../media/image1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58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5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58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60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5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60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5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62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61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5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62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61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58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8CB-463A-49F9-9C6B-FB150C37D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Obvious Strategy-Proof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F16A-4B88-432C-BF03-D812C73D4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Alon Eden</a:t>
            </a:r>
          </a:p>
          <a:p>
            <a:r>
              <a:rPr lang="en-US"/>
              <a:t>Harvard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111E-301A-4D9A-9F3A-5B3C91B9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95" y="-141315"/>
            <a:ext cx="10515600" cy="1325563"/>
          </a:xfrm>
        </p:spPr>
        <p:txBody>
          <a:bodyPr/>
          <a:lstStyle/>
          <a:p>
            <a:r>
              <a:rPr lang="en-US" dirty="0"/>
              <a:t>Ascending auctions are easier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8CA89-ED74-45D3-AC44-7905A8C2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8" y="1114402"/>
            <a:ext cx="7669882" cy="55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A6E8E-33E8-4675-84FF-52D98F0DBEBB}"/>
              </a:ext>
            </a:extLst>
          </p:cNvPr>
          <p:cNvSpPr txBox="1"/>
          <p:nvPr/>
        </p:nvSpPr>
        <p:spPr>
          <a:xfrm>
            <a:off x="841660" y="1114402"/>
            <a:ext cx="2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[Li]:</a:t>
            </a:r>
          </a:p>
        </p:txBody>
      </p:sp>
    </p:spTree>
    <p:extLst>
      <p:ext uri="{BB962C8B-B14F-4D97-AF65-F5344CB8AC3E}">
        <p14:creationId xmlns:p14="http://schemas.microsoft.com/office/powerpoint/2010/main" val="2068844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EDAF-2C0E-48E8-985B-79D860B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96160"/>
            <a:ext cx="10515600" cy="1325563"/>
          </a:xfrm>
        </p:spPr>
        <p:txBody>
          <a:bodyPr/>
          <a:lstStyle/>
          <a:p>
            <a:r>
              <a:rPr lang="en-US" dirty="0"/>
              <a:t>Millipede games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7830D8-2571-4F52-9001-59D493440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876"/>
                <a:ext cx="10658061" cy="4833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Each player can:</a:t>
                </a:r>
              </a:p>
              <a:p>
                <a:r>
                  <a:rPr lang="en-US" dirty="0"/>
                  <a:t>Clinch one of several options, and leave the game</a:t>
                </a:r>
              </a:p>
              <a:p>
                <a:r>
                  <a:rPr lang="en-US" dirty="0"/>
                  <a:t>Pass, and may play again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After a pass: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If an outcome that was possible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disappears,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offered everything that was </a:t>
                </a:r>
                <a:r>
                  <a:rPr lang="en-US" dirty="0" err="1"/>
                  <a:t>clinchable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something that was </a:t>
                </a:r>
                <a:r>
                  <a:rPr lang="en-US" dirty="0" err="1"/>
                  <a:t>clinchable</a:t>
                </a:r>
                <a:r>
                  <a:rPr lang="en-US" dirty="0"/>
                  <a:t> disappears,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offered everything that was previously possible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7830D8-2571-4F52-9001-59D493440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876"/>
                <a:ext cx="10658061" cy="4833254"/>
              </a:xfrm>
              <a:blipFill>
                <a:blip r:embed="rId2"/>
                <a:stretch>
                  <a:fillRect l="-1201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2975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CBD-1244-4F25-9BB3-D3C94F14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1" y="18255"/>
            <a:ext cx="10515600" cy="1325563"/>
          </a:xfrm>
        </p:spPr>
        <p:txBody>
          <a:bodyPr/>
          <a:lstStyle/>
          <a:p>
            <a:r>
              <a:rPr lang="en-US" dirty="0"/>
              <a:t>Equivalence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905F-E038-4DD1-AC23-2AFDD578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2" y="3401216"/>
            <a:ext cx="120561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Thm</a:t>
            </a:r>
            <a:r>
              <a:rPr lang="en-US" sz="4000" b="1" dirty="0"/>
              <a:t>.</a:t>
            </a:r>
            <a:r>
              <a:rPr lang="en-US" sz="4000" dirty="0"/>
              <a:t> a game with no transfers is OSP </a:t>
            </a:r>
            <a:r>
              <a:rPr lang="en-US" sz="4000" dirty="0" err="1"/>
              <a:t>iff</a:t>
            </a:r>
            <a:r>
              <a:rPr lang="en-US" sz="4000" dirty="0"/>
              <a:t> it is equivalent to a millipede game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2954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810-8721-443D-9305-AD2DC2F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36525"/>
            <a:ext cx="10515600" cy="1325563"/>
          </a:xfrm>
        </p:spPr>
        <p:txBody>
          <a:bodyPr/>
          <a:lstStyle/>
          <a:p>
            <a:r>
              <a:rPr lang="en-US" dirty="0"/>
              <a:t>Not all about the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F4A4-3D65-4902-8E60-D6AA5CAA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368425"/>
            <a:ext cx="11536018" cy="5161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compare 5 conditions:</a:t>
            </a:r>
          </a:p>
          <a:p>
            <a:pPr marL="514350" indent="-514350">
              <a:buAutoNum type="arabicPeriod"/>
            </a:pPr>
            <a:r>
              <a:rPr lang="en-US" dirty="0"/>
              <a:t>2P auction</a:t>
            </a:r>
          </a:p>
          <a:p>
            <a:pPr marL="514350" indent="-514350">
              <a:buAutoNum type="arabicPeriod"/>
            </a:pPr>
            <a:r>
              <a:rPr lang="en-US" dirty="0"/>
              <a:t>2P auction + simulation of 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2P + simulation of 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</p:txBody>
      </p:sp>
    </p:spTree>
    <p:extLst>
      <p:ext uri="{BB962C8B-B14F-4D97-AF65-F5344CB8AC3E}">
        <p14:creationId xmlns:p14="http://schemas.microsoft.com/office/powerpoint/2010/main" val="20791627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810-8721-443D-9305-AD2DC2F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36525"/>
            <a:ext cx="10515600" cy="1325563"/>
          </a:xfrm>
        </p:spPr>
        <p:txBody>
          <a:bodyPr/>
          <a:lstStyle/>
          <a:p>
            <a:r>
              <a:rPr lang="en-US" dirty="0"/>
              <a:t>Not all about the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F4A4-3D65-4902-8E60-D6AA5CAA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368425"/>
            <a:ext cx="11536018" cy="5161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compare 5 conditions:</a:t>
            </a:r>
          </a:p>
          <a:p>
            <a:pPr marL="514350" indent="-514350">
              <a:buAutoNum type="arabicPeriod"/>
            </a:pPr>
            <a:r>
              <a:rPr lang="en-US" dirty="0"/>
              <a:t>2P auction</a:t>
            </a:r>
          </a:p>
          <a:p>
            <a:pPr marL="514350" indent="-514350">
              <a:buAutoNum type="arabicPeriod"/>
            </a:pPr>
            <a:r>
              <a:rPr lang="en-US" dirty="0"/>
              <a:t>2P auction + simulation of 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2P + simulation of 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EA8E22-819B-4170-BE2E-2A2940B266CC}"/>
              </a:ext>
            </a:extLst>
          </p:cNvPr>
          <p:cNvSpPr/>
          <p:nvPr/>
        </p:nvSpPr>
        <p:spPr>
          <a:xfrm>
            <a:off x="351182" y="1878496"/>
            <a:ext cx="9766853" cy="1550504"/>
          </a:xfrm>
          <a:prstGeom prst="roundRect">
            <a:avLst/>
          </a:prstGeom>
          <a:solidFill>
            <a:srgbClr val="FF0000">
              <a:alpha val="4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84D74F-A079-44A8-84D5-8258212F39B0}"/>
              </a:ext>
            </a:extLst>
          </p:cNvPr>
          <p:cNvSpPr/>
          <p:nvPr/>
        </p:nvSpPr>
        <p:spPr>
          <a:xfrm>
            <a:off x="351183" y="3429000"/>
            <a:ext cx="5986556" cy="974834"/>
          </a:xfrm>
          <a:prstGeom prst="roundRect">
            <a:avLst/>
          </a:prstGeom>
          <a:solidFill>
            <a:schemeClr val="accent5">
              <a:lumMod val="50000"/>
              <a:alpha val="46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23FE2-F974-443F-ACDA-A3CFD414BD6F}"/>
              </a:ext>
            </a:extLst>
          </p:cNvPr>
          <p:cNvSpPr txBox="1">
            <a:spLocks/>
          </p:cNvSpPr>
          <p:nvPr/>
        </p:nvSpPr>
        <p:spPr>
          <a:xfrm>
            <a:off x="6602553" y="3680238"/>
            <a:ext cx="1322247" cy="53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F627B3-A9A4-42E5-8AEC-2C9CCF16C0B8}"/>
              </a:ext>
            </a:extLst>
          </p:cNvPr>
          <p:cNvSpPr txBox="1">
            <a:spLocks/>
          </p:cNvSpPr>
          <p:nvPr/>
        </p:nvSpPr>
        <p:spPr>
          <a:xfrm>
            <a:off x="10306877" y="2384768"/>
            <a:ext cx="1769165" cy="67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Not simple</a:t>
            </a:r>
          </a:p>
        </p:txBody>
      </p:sp>
    </p:spTree>
    <p:extLst>
      <p:ext uri="{BB962C8B-B14F-4D97-AF65-F5344CB8AC3E}">
        <p14:creationId xmlns:p14="http://schemas.microsoft.com/office/powerpoint/2010/main" val="38025414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810-8721-443D-9305-AD2DC2F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36525"/>
            <a:ext cx="10515600" cy="1325563"/>
          </a:xfrm>
        </p:spPr>
        <p:txBody>
          <a:bodyPr/>
          <a:lstStyle/>
          <a:p>
            <a:r>
              <a:rPr lang="en-US" dirty="0"/>
              <a:t>Not all about the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F4A4-3D65-4902-8E60-D6AA5CAA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368425"/>
            <a:ext cx="11536018" cy="5161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compare 5 conditions:</a:t>
            </a:r>
          </a:p>
          <a:p>
            <a:pPr marL="514350" indent="-514350">
              <a:buAutoNum type="arabicPeriod"/>
            </a:pPr>
            <a:r>
              <a:rPr lang="en-US" dirty="0"/>
              <a:t>2P auction</a:t>
            </a:r>
          </a:p>
          <a:p>
            <a:pPr marL="514350" indent="-514350">
              <a:buAutoNum type="arabicPeriod"/>
            </a:pPr>
            <a:r>
              <a:rPr lang="en-US" dirty="0"/>
              <a:t>2P auction + simulation of 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2P + simulation of 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6D1A45-BFF4-4355-8FFB-7F4B3AB3B201}"/>
              </a:ext>
            </a:extLst>
          </p:cNvPr>
          <p:cNvSpPr txBox="1">
            <a:spLocks/>
          </p:cNvSpPr>
          <p:nvPr/>
        </p:nvSpPr>
        <p:spPr>
          <a:xfrm>
            <a:off x="6592043" y="4022790"/>
            <a:ext cx="2835736" cy="53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70C0"/>
                </a:solidFill>
              </a:rPr>
              <a:t>Best performance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0D6CD-BD1C-41B1-83A4-07D7A153F742}"/>
              </a:ext>
            </a:extLst>
          </p:cNvPr>
          <p:cNvCxnSpPr/>
          <p:nvPr/>
        </p:nvCxnSpPr>
        <p:spPr>
          <a:xfrm flipH="1">
            <a:off x="6011917" y="4183117"/>
            <a:ext cx="5801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11B751-E379-42A1-B3B0-BFADA95C1989}"/>
              </a:ext>
            </a:extLst>
          </p:cNvPr>
          <p:cNvSpPr txBox="1">
            <a:spLocks/>
          </p:cNvSpPr>
          <p:nvPr/>
        </p:nvSpPr>
        <p:spPr>
          <a:xfrm>
            <a:off x="3320128" y="1836226"/>
            <a:ext cx="2835736" cy="53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Worst performance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CEB84E-6728-46FA-B462-8D23BD11386D}"/>
              </a:ext>
            </a:extLst>
          </p:cNvPr>
          <p:cNvCxnSpPr/>
          <p:nvPr/>
        </p:nvCxnSpPr>
        <p:spPr>
          <a:xfrm flipH="1">
            <a:off x="2680138" y="2079322"/>
            <a:ext cx="5801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975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810-8721-443D-9305-AD2DC2F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136525"/>
            <a:ext cx="10515600" cy="1325563"/>
          </a:xfrm>
        </p:spPr>
        <p:txBody>
          <a:bodyPr/>
          <a:lstStyle/>
          <a:p>
            <a:r>
              <a:rPr lang="en-US" dirty="0"/>
              <a:t>Not all about the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F4A4-3D65-4902-8E60-D6AA5CAA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368425"/>
            <a:ext cx="11536018" cy="5161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compare 5 conditions:</a:t>
            </a:r>
          </a:p>
          <a:p>
            <a:pPr marL="514350" indent="-514350">
              <a:buAutoNum type="arabicPeriod"/>
            </a:pPr>
            <a:r>
              <a:rPr lang="en-US" dirty="0"/>
              <a:t>2P auction</a:t>
            </a:r>
          </a:p>
          <a:p>
            <a:pPr marL="514350" indent="-514350">
              <a:buAutoNum type="arabicPeriod"/>
            </a:pPr>
            <a:r>
              <a:rPr lang="en-US" dirty="0"/>
              <a:t>2P auction + simulation of 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2P + simulation of 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C00000"/>
                </a:solidFill>
              </a:rPr>
              <a:t>w/o</a:t>
            </a:r>
            <a:r>
              <a:rPr lang="en-US" dirty="0"/>
              <a:t> dropout info</a:t>
            </a:r>
          </a:p>
          <a:p>
            <a:pPr marL="514350" indent="-514350">
              <a:buAutoNum type="arabicPeriod"/>
            </a:pPr>
            <a:r>
              <a:rPr lang="en-US" dirty="0"/>
              <a:t>Ascending auction </a:t>
            </a:r>
            <a:r>
              <a:rPr lang="en-US" dirty="0">
                <a:solidFill>
                  <a:srgbClr val="00B050"/>
                </a:solidFill>
              </a:rPr>
              <a:t>w.</a:t>
            </a:r>
            <a:r>
              <a:rPr lang="en-US" dirty="0"/>
              <a:t> dropout info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6D1A45-BFF4-4355-8FFB-7F4B3AB3B201}"/>
              </a:ext>
            </a:extLst>
          </p:cNvPr>
          <p:cNvSpPr txBox="1">
            <a:spLocks/>
          </p:cNvSpPr>
          <p:nvPr/>
        </p:nvSpPr>
        <p:spPr>
          <a:xfrm>
            <a:off x="6592043" y="4022790"/>
            <a:ext cx="2835736" cy="53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70C0"/>
                </a:solidFill>
              </a:rPr>
              <a:t>Best performance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0D6CD-BD1C-41B1-83A4-07D7A153F742}"/>
              </a:ext>
            </a:extLst>
          </p:cNvPr>
          <p:cNvCxnSpPr/>
          <p:nvPr/>
        </p:nvCxnSpPr>
        <p:spPr>
          <a:xfrm flipH="1">
            <a:off x="6011917" y="4183117"/>
            <a:ext cx="5801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11B751-E379-42A1-B3B0-BFADA95C1989}"/>
              </a:ext>
            </a:extLst>
          </p:cNvPr>
          <p:cNvSpPr txBox="1">
            <a:spLocks/>
          </p:cNvSpPr>
          <p:nvPr/>
        </p:nvSpPr>
        <p:spPr>
          <a:xfrm>
            <a:off x="3320128" y="1836226"/>
            <a:ext cx="2835736" cy="53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Worst performance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CEB84E-6728-46FA-B462-8D23BD11386D}"/>
              </a:ext>
            </a:extLst>
          </p:cNvPr>
          <p:cNvCxnSpPr/>
          <p:nvPr/>
        </p:nvCxnSpPr>
        <p:spPr>
          <a:xfrm flipH="1">
            <a:off x="2680138" y="2079322"/>
            <a:ext cx="5801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1C2D1046-AEF1-4EC3-8712-EF08EF94B808}"/>
              </a:ext>
            </a:extLst>
          </p:cNvPr>
          <p:cNvSpPr/>
          <p:nvPr/>
        </p:nvSpPr>
        <p:spPr>
          <a:xfrm>
            <a:off x="10079879" y="1836225"/>
            <a:ext cx="230657" cy="204209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09052A-5618-4F7A-87DC-FB7E7AEA17CE}"/>
              </a:ext>
            </a:extLst>
          </p:cNvPr>
          <p:cNvSpPr txBox="1">
            <a:spLocks/>
          </p:cNvSpPr>
          <p:nvPr/>
        </p:nvSpPr>
        <p:spPr>
          <a:xfrm>
            <a:off x="10677940" y="2451656"/>
            <a:ext cx="2835736" cy="173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9984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AF2A-0E8F-4DA2-9E6A-7559BA55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154918"/>
            <a:ext cx="10515600" cy="1325563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881F8-8501-457A-A378-02589321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61"/>
            <a:ext cx="12192000" cy="46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28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AF2A-0E8F-4DA2-9E6A-7559BA55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154918"/>
            <a:ext cx="10515600" cy="1325563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881F8-8501-457A-A378-02589321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61"/>
            <a:ext cx="12192000" cy="464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B206-6B39-4AF8-A86F-5B98592E3C77}"/>
              </a:ext>
            </a:extLst>
          </p:cNvPr>
          <p:cNvSpPr txBox="1"/>
          <p:nvPr/>
        </p:nvSpPr>
        <p:spPr>
          <a:xfrm>
            <a:off x="357350" y="4637688"/>
            <a:ext cx="560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ways to make a game easier</a:t>
            </a:r>
          </a:p>
        </p:txBody>
      </p:sp>
    </p:spTree>
    <p:extLst>
      <p:ext uri="{BB962C8B-B14F-4D97-AF65-F5344CB8AC3E}">
        <p14:creationId xmlns:p14="http://schemas.microsoft.com/office/powerpoint/2010/main" val="24579496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AF2A-0E8F-4DA2-9E6A-7559BA55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154918"/>
            <a:ext cx="10515600" cy="1325563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Breitmoser</a:t>
            </a:r>
            <a:r>
              <a:rPr lang="en-US" dirty="0"/>
              <a:t> </a:t>
            </a:r>
            <a:r>
              <a:rPr lang="en-US" dirty="0" err="1"/>
              <a:t>Schweighofer-Kodritsch</a:t>
            </a:r>
            <a:r>
              <a:rPr lang="en-US" dirty="0"/>
              <a:t>]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881F8-8501-457A-A378-02589321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61"/>
            <a:ext cx="12192000" cy="464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B206-6B39-4AF8-A86F-5B98592E3C77}"/>
              </a:ext>
            </a:extLst>
          </p:cNvPr>
          <p:cNvSpPr txBox="1"/>
          <p:nvPr/>
        </p:nvSpPr>
        <p:spPr>
          <a:xfrm>
            <a:off x="357350" y="4637688"/>
            <a:ext cx="560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ways to make a game easier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B170C0-7D65-4A16-953E-B5B38E77D382}"/>
              </a:ext>
            </a:extLst>
          </p:cNvPr>
          <p:cNvSpPr/>
          <p:nvPr/>
        </p:nvSpPr>
        <p:spPr>
          <a:xfrm>
            <a:off x="7483366" y="1744719"/>
            <a:ext cx="767255" cy="74623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85652B-6A8D-4773-A31B-2ADF44F58F99}"/>
              </a:ext>
            </a:extLst>
          </p:cNvPr>
          <p:cNvSpPr/>
          <p:nvPr/>
        </p:nvSpPr>
        <p:spPr>
          <a:xfrm>
            <a:off x="7483366" y="5323491"/>
            <a:ext cx="767255" cy="74623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111E-301A-4D9A-9F3A-5B3C91B9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95" y="-141315"/>
            <a:ext cx="10515600" cy="1325563"/>
          </a:xfrm>
        </p:spPr>
        <p:txBody>
          <a:bodyPr/>
          <a:lstStyle/>
          <a:p>
            <a:r>
              <a:rPr lang="en-US" dirty="0"/>
              <a:t>Ascending auctions are easier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8CA89-ED74-45D3-AC44-7905A8C2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8" y="1114402"/>
            <a:ext cx="7669882" cy="55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A6E8E-33E8-4675-84FF-52D98F0DBEBB}"/>
              </a:ext>
            </a:extLst>
          </p:cNvPr>
          <p:cNvSpPr txBox="1"/>
          <p:nvPr/>
        </p:nvSpPr>
        <p:spPr>
          <a:xfrm>
            <a:off x="841660" y="1114402"/>
            <a:ext cx="2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[Li]: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45B08-8FC9-42BA-A385-8A3CC1C3225B}"/>
              </a:ext>
            </a:extLst>
          </p:cNvPr>
          <p:cNvSpPr txBox="1"/>
          <p:nvPr/>
        </p:nvSpPr>
        <p:spPr>
          <a:xfrm>
            <a:off x="6096000" y="2905780"/>
            <a:ext cx="2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31%</a:t>
            </a:r>
          </a:p>
        </p:txBody>
      </p:sp>
    </p:spTree>
    <p:extLst>
      <p:ext uri="{BB962C8B-B14F-4D97-AF65-F5344CB8AC3E}">
        <p14:creationId xmlns:p14="http://schemas.microsoft.com/office/powerpoint/2010/main" val="20721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5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1B6A7D-448B-4C74-9786-2A1639FAC388}"/>
                  </a:ext>
                </a:extLst>
              </p:cNvPr>
              <p:cNvSpPr txBox="1"/>
              <p:nvPr/>
            </p:nvSpPr>
            <p:spPr>
              <a:xfrm>
                <a:off x="6861311" y="3045920"/>
                <a:ext cx="2709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Player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 node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1B6A7D-448B-4C74-9786-2A1639FA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3045920"/>
                <a:ext cx="2709400" cy="523220"/>
              </a:xfrm>
              <a:prstGeom prst="rect">
                <a:avLst/>
              </a:prstGeom>
              <a:blipFill>
                <a:blip r:embed="rId27"/>
                <a:stretch>
                  <a:fillRect l="-4730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312AED-DB6D-4325-AB47-D0AD16CAB409}"/>
              </a:ext>
            </a:extLst>
          </p:cNvPr>
          <p:cNvCxnSpPr>
            <a:cxnSpLocks/>
          </p:cNvCxnSpPr>
          <p:nvPr/>
        </p:nvCxnSpPr>
        <p:spPr>
          <a:xfrm>
            <a:off x="8021537" y="3457076"/>
            <a:ext cx="612252" cy="36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2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8B51B2-4519-4585-8422-45CDD660C34E}"/>
                  </a:ext>
                </a:extLst>
              </p:cNvPr>
              <p:cNvSpPr txBox="1"/>
              <p:nvPr/>
            </p:nvSpPr>
            <p:spPr>
              <a:xfrm>
                <a:off x="3271853" y="2994708"/>
                <a:ext cx="2709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Player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 node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8B51B2-4519-4585-8422-45CDD660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53" y="2994708"/>
                <a:ext cx="2709400" cy="523220"/>
              </a:xfrm>
              <a:prstGeom prst="rect">
                <a:avLst/>
              </a:prstGeom>
              <a:blipFill>
                <a:blip r:embed="rId27"/>
                <a:stretch>
                  <a:fillRect l="-473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75E674-406E-4B46-AB60-C6DFCCCF73D2}"/>
              </a:ext>
            </a:extLst>
          </p:cNvPr>
          <p:cNvCxnSpPr>
            <a:cxnSpLocks/>
          </p:cNvCxnSpPr>
          <p:nvPr/>
        </p:nvCxnSpPr>
        <p:spPr>
          <a:xfrm flipV="1">
            <a:off x="4752667" y="2869662"/>
            <a:ext cx="815892" cy="2154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0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8B51B2-4519-4585-8422-45CDD660C34E}"/>
              </a:ext>
            </a:extLst>
          </p:cNvPr>
          <p:cNvSpPr txBox="1"/>
          <p:nvPr/>
        </p:nvSpPr>
        <p:spPr>
          <a:xfrm>
            <a:off x="698397" y="4622763"/>
            <a:ext cx="2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outcome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75E674-406E-4B46-AB60-C6DFCCCF73D2}"/>
              </a:ext>
            </a:extLst>
          </p:cNvPr>
          <p:cNvCxnSpPr>
            <a:cxnSpLocks/>
          </p:cNvCxnSpPr>
          <p:nvPr/>
        </p:nvCxnSpPr>
        <p:spPr>
          <a:xfrm flipV="1">
            <a:off x="1481306" y="4210254"/>
            <a:ext cx="682880" cy="520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4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334813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20918255">
            <a:off x="5260441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3907818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7409295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6CCB711-574E-4133-8E8D-997EF8932E0B}"/>
              </a:ext>
            </a:extLst>
          </p:cNvPr>
          <p:cNvSpPr/>
          <p:nvPr/>
        </p:nvSpPr>
        <p:spPr>
          <a:xfrm rot="20918255">
            <a:off x="10841900" y="500298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9883640">
            <a:off x="9028710" y="306535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/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blipFill>
                <a:blip r:embed="rId27"/>
                <a:stretch>
                  <a:fillRect l="-61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6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Extensive form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334813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20918255">
            <a:off x="5260441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3907818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7409295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6CCB711-574E-4133-8E8D-997EF8932E0B}"/>
              </a:ext>
            </a:extLst>
          </p:cNvPr>
          <p:cNvSpPr/>
          <p:nvPr/>
        </p:nvSpPr>
        <p:spPr>
          <a:xfrm rot="20918255">
            <a:off x="10841900" y="500298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9883640">
            <a:off x="9028710" y="306535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/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blipFill>
                <a:blip r:embed="rId27"/>
                <a:stretch>
                  <a:fillRect l="-61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7B77261-5022-475E-B40D-5A31D7D9685B}"/>
              </a:ext>
            </a:extLst>
          </p:cNvPr>
          <p:cNvSpPr/>
          <p:nvPr/>
        </p:nvSpPr>
        <p:spPr>
          <a:xfrm rot="8717167">
            <a:off x="6160714" y="329055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4572762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2075922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2599651">
            <a:off x="8903282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8081372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/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blipFill>
                <a:blip r:embed="rId28"/>
                <a:stretch>
                  <a:fillRect l="-6118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1105BF41-B1D6-4BA1-9735-798CD7A05242}"/>
              </a:ext>
            </a:extLst>
          </p:cNvPr>
          <p:cNvSpPr/>
          <p:nvPr/>
        </p:nvSpPr>
        <p:spPr>
          <a:xfrm rot="8717167">
            <a:off x="11534096" y="509472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Earliest points of departure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334813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20918255">
            <a:off x="5260441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3907818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7409295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6CCB711-574E-4133-8E8D-997EF8932E0B}"/>
              </a:ext>
            </a:extLst>
          </p:cNvPr>
          <p:cNvSpPr/>
          <p:nvPr/>
        </p:nvSpPr>
        <p:spPr>
          <a:xfrm rot="20918255">
            <a:off x="10841900" y="500298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9883640">
            <a:off x="9028710" y="306535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/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blipFill>
                <a:blip r:embed="rId27"/>
                <a:stretch>
                  <a:fillRect l="-61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7B77261-5022-475E-B40D-5A31D7D9685B}"/>
              </a:ext>
            </a:extLst>
          </p:cNvPr>
          <p:cNvSpPr/>
          <p:nvPr/>
        </p:nvSpPr>
        <p:spPr>
          <a:xfrm rot="8717167">
            <a:off x="6160714" y="329055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4572762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2075922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2599651">
            <a:off x="8903282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8081372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/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blipFill>
                <a:blip r:embed="rId28"/>
                <a:stretch>
                  <a:fillRect l="-6118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421296" y="2209439"/>
            <a:ext cx="5253932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7588852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A2A8E42-ACFA-4EC6-9392-3CE477A25950}"/>
              </a:ext>
            </a:extLst>
          </p:cNvPr>
          <p:cNvSpPr/>
          <p:nvPr/>
        </p:nvSpPr>
        <p:spPr>
          <a:xfrm rot="8717167">
            <a:off x="11534096" y="509472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BB3-23D4-4EF9-A2A7-0A8DF29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6644-B5DB-41D5-AC01-9AFA5EFB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80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Defining Obvious Strategy-</a:t>
            </a:r>
            <a:r>
              <a:rPr lang="en-US" sz="3600" dirty="0" err="1"/>
              <a:t>Proofness</a:t>
            </a:r>
            <a:r>
              <a:rPr lang="en-US" sz="3600" dirty="0"/>
              <a:t> (OSP) [Li]</a:t>
            </a:r>
          </a:p>
          <a:p>
            <a:r>
              <a:rPr lang="en-US" sz="3600" dirty="0"/>
              <a:t>Demonstration and characterization</a:t>
            </a:r>
          </a:p>
          <a:p>
            <a:r>
              <a:rPr lang="en-US" sz="3600" dirty="0"/>
              <a:t>Refinement of Obviousness [</a:t>
            </a:r>
            <a:r>
              <a:rPr lang="en-US" sz="3600" dirty="0" err="1"/>
              <a:t>Pycia</a:t>
            </a:r>
            <a:r>
              <a:rPr lang="en-US" sz="3600" dirty="0"/>
              <a:t> </a:t>
            </a:r>
            <a:r>
              <a:rPr lang="en-US" sz="3600" dirty="0" err="1"/>
              <a:t>Troyan</a:t>
            </a:r>
            <a:r>
              <a:rPr lang="en-US" sz="3600" dirty="0"/>
              <a:t>]</a:t>
            </a:r>
          </a:p>
          <a:p>
            <a:r>
              <a:rPr lang="en-US" sz="3600" dirty="0"/>
              <a:t>Experimental evidence of limitation of theory </a:t>
            </a:r>
            <a:br>
              <a:rPr lang="en-US" sz="3600" dirty="0"/>
            </a:br>
            <a:r>
              <a:rPr lang="en-US" sz="3600" dirty="0"/>
              <a:t>[</a:t>
            </a:r>
            <a:r>
              <a:rPr lang="en-US" sz="3600" dirty="0" err="1"/>
              <a:t>Breitmoser</a:t>
            </a:r>
            <a:r>
              <a:rPr lang="en-US" sz="3600" dirty="0"/>
              <a:t> </a:t>
            </a:r>
            <a:r>
              <a:rPr lang="en-US" sz="3600" dirty="0" err="1"/>
              <a:t>Schweighofer-Korditsch</a:t>
            </a:r>
            <a:r>
              <a:rPr lang="en-US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6520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Earliest points of departure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334813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20918255">
            <a:off x="5260441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3907818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7409295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6CCB711-574E-4133-8E8D-997EF8932E0B}"/>
              </a:ext>
            </a:extLst>
          </p:cNvPr>
          <p:cNvSpPr/>
          <p:nvPr/>
        </p:nvSpPr>
        <p:spPr>
          <a:xfrm rot="20918255">
            <a:off x="10841900" y="500298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9883640">
            <a:off x="9028710" y="306535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/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blipFill>
                <a:blip r:embed="rId27"/>
                <a:stretch>
                  <a:fillRect l="-61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7B77261-5022-475E-B40D-5A31D7D9685B}"/>
              </a:ext>
            </a:extLst>
          </p:cNvPr>
          <p:cNvSpPr/>
          <p:nvPr/>
        </p:nvSpPr>
        <p:spPr>
          <a:xfrm rot="8717167">
            <a:off x="6160714" y="329055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4572762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2075922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2599651">
            <a:off x="8903282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8081372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/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blipFill>
                <a:blip r:embed="rId28"/>
                <a:stretch>
                  <a:fillRect l="-6118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421296" y="2209439"/>
            <a:ext cx="5253932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7588852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684AAE-390A-4E04-9A71-A259ECCD4F17}"/>
              </a:ext>
            </a:extLst>
          </p:cNvPr>
          <p:cNvSpPr/>
          <p:nvPr/>
        </p:nvSpPr>
        <p:spPr>
          <a:xfrm>
            <a:off x="4039022" y="4490497"/>
            <a:ext cx="732747" cy="660742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F5DACE9-8693-4B2F-A16F-657E2D850361}"/>
              </a:ext>
            </a:extLst>
          </p:cNvPr>
          <p:cNvSpPr/>
          <p:nvPr/>
        </p:nvSpPr>
        <p:spPr>
          <a:xfrm rot="8717167">
            <a:off x="11534096" y="509472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Earliest points of departure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85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0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47" y="265375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70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15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7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4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/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4CFBF1-6652-48A0-BBB6-AA04B099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19" y="5443338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67" y="5443338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11" y="3740434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4" y="6301051"/>
                <a:ext cx="715618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/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DC1489-F5C8-44EE-A5D1-596F15BF3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77" y="6301051"/>
                <a:ext cx="715618" cy="365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89" y="3740434"/>
                <a:ext cx="365760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89" y="4659807"/>
                <a:ext cx="365760" cy="365760"/>
              </a:xfrm>
              <a:prstGeom prst="ellipse">
                <a:avLst/>
              </a:prstGeom>
              <a:blipFill>
                <a:blip r:embed="rId1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/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EA4408-B831-4033-A80B-B15F3086D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69" y="3740434"/>
                <a:ext cx="365760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2" y="4659807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1" y="5443338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37" y="5443338"/>
                <a:ext cx="715618" cy="36576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/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1E1ACF-9ADF-42F6-AEB4-C2B08F95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11" y="4659807"/>
                <a:ext cx="365760" cy="365760"/>
              </a:xfrm>
              <a:prstGeom prst="ellipse">
                <a:avLst/>
              </a:prstGeom>
              <a:blipFill>
                <a:blip r:embed="rId2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/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39D857-6E3D-4392-B418-39D024057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1" y="4661479"/>
                <a:ext cx="715618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/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0A07C4-50C5-479D-B7BF-63D1E58F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56" y="5443338"/>
                <a:ext cx="715618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82" y="5443338"/>
                <a:ext cx="715618" cy="36576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217750" y="1663922"/>
            <a:ext cx="3014099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5361165" y="1717486"/>
            <a:ext cx="523462" cy="93626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490481" y="1663922"/>
            <a:ext cx="3776653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034870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063487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66411" y="2965948"/>
            <a:ext cx="688900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36EBE4-3953-482B-A2E8-D10D743810EE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013943" y="2965948"/>
            <a:ext cx="478628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8945985" y="2965948"/>
            <a:ext cx="321149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9525766" y="2965948"/>
            <a:ext cx="1036767" cy="82805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4407007" y="4052630"/>
            <a:ext cx="40077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0" y="4726129"/>
                <a:ext cx="715618" cy="36576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5066411" y="4052630"/>
            <a:ext cx="571728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3797515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536323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/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1802BC-6F79-4161-8E0C-40456402E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1" y="3734119"/>
                <a:ext cx="715618" cy="36576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843A9-4946-45CF-B347-315AB32C5E48}"/>
              </a:ext>
            </a:extLst>
          </p:cNvPr>
          <p:cNvCxnSpPr>
            <a:cxnSpLocks/>
            <a:stCxn id="75" idx="1"/>
            <a:endCxn id="5" idx="5"/>
          </p:cNvCxnSpPr>
          <p:nvPr/>
        </p:nvCxnSpPr>
        <p:spPr>
          <a:xfrm flipH="1" flipV="1">
            <a:off x="2164186" y="2965948"/>
            <a:ext cx="1055535" cy="8217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1E07CE-8C79-49C6-9EAB-B012B566573E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931272" y="5755534"/>
            <a:ext cx="607611" cy="59908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1F2C04-7700-4B37-A819-FFBC1247E52B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3797515" y="5755534"/>
            <a:ext cx="406071" cy="54551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8107785" y="4052630"/>
            <a:ext cx="579568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8816669" y="4106194"/>
            <a:ext cx="392932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7219120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7978469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704042-58D9-43A0-BC03-63D2A38F25B8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10330060" y="4052630"/>
            <a:ext cx="232473" cy="60884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A237B-EF6A-4D87-92B4-E591D71E1A99}"/>
              </a:ext>
            </a:extLst>
          </p:cNvPr>
          <p:cNvCxnSpPr>
            <a:cxnSpLocks/>
            <a:stCxn id="26" idx="1"/>
            <a:endCxn id="21" idx="5"/>
          </p:cNvCxnSpPr>
          <p:nvPr/>
        </p:nvCxnSpPr>
        <p:spPr>
          <a:xfrm flipH="1" flipV="1">
            <a:off x="10821165" y="4052630"/>
            <a:ext cx="355610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9F00DA-5FA8-443C-A5F1-61DB3B441639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V="1">
            <a:off x="10673965" y="4972003"/>
            <a:ext cx="502810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D03AA7-C01C-445A-BE0F-946ECA823E3F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11435407" y="4972003"/>
            <a:ext cx="398784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334813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20918255">
            <a:off x="5260441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3907818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7409295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6CCB711-574E-4133-8E8D-997EF8932E0B}"/>
              </a:ext>
            </a:extLst>
          </p:cNvPr>
          <p:cNvSpPr/>
          <p:nvPr/>
        </p:nvSpPr>
        <p:spPr>
          <a:xfrm rot="20918255">
            <a:off x="10841900" y="500298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9883640">
            <a:off x="9028710" y="306535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/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B5963-FD45-43C9-AB4C-6359D5AF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2" y="857637"/>
                <a:ext cx="2591906" cy="584775"/>
              </a:xfrm>
              <a:prstGeom prst="rect">
                <a:avLst/>
              </a:prstGeom>
              <a:blipFill>
                <a:blip r:embed="rId27"/>
                <a:stretch>
                  <a:fillRect l="-61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7B77261-5022-475E-B40D-5A31D7D9685B}"/>
              </a:ext>
            </a:extLst>
          </p:cNvPr>
          <p:cNvSpPr/>
          <p:nvPr/>
        </p:nvSpPr>
        <p:spPr>
          <a:xfrm rot="8717167">
            <a:off x="6160715" y="329055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4572762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2075922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2599651">
            <a:off x="8903282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8081372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/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AE2AE2-B8E5-4811-B450-B955FCCC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4" y="1368630"/>
                <a:ext cx="2591906" cy="584775"/>
              </a:xfrm>
              <a:prstGeom prst="rect">
                <a:avLst/>
              </a:prstGeom>
              <a:blipFill>
                <a:blip r:embed="rId28"/>
                <a:stretch>
                  <a:fillRect l="-6118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421296" y="2209439"/>
            <a:ext cx="5253932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7588852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684AAE-390A-4E04-9A71-A259ECCD4F17}"/>
              </a:ext>
            </a:extLst>
          </p:cNvPr>
          <p:cNvSpPr/>
          <p:nvPr/>
        </p:nvSpPr>
        <p:spPr>
          <a:xfrm>
            <a:off x="10965314" y="4490497"/>
            <a:ext cx="732747" cy="660742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6FC8A098-A009-4B91-B091-661C86B6E499}"/>
              </a:ext>
            </a:extLst>
          </p:cNvPr>
          <p:cNvSpPr/>
          <p:nvPr/>
        </p:nvSpPr>
        <p:spPr>
          <a:xfrm rot="8717167">
            <a:off x="11534096" y="509472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7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26E5684-E83F-41B9-B170-966C9C3F1874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26E5684-E83F-41B9-B170-966C9C3F1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02B891-5A4B-4878-A670-DC84F38486AE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02B891-5A4B-4878-A670-DC84F3848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9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4348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974C7D-87A1-4DF6-9B1B-BE407A37568B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974C7D-87A1-4DF6-9B1B-BE407A375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B81FBE-69E2-4E46-A842-133847ADAA4D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B81FBE-69E2-4E46-A842-133847ADA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4348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69A4064-0BD9-416E-BA3D-83EA0E738CB1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69A4064-0BD9-416E-BA3D-83EA0E73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40C4F6-05B1-4446-B583-B0AA29EB715A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40C4F6-05B1-4446-B583-B0AA29EB7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5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4348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96CDF94-BD8F-48AD-84E4-9420A0187E0E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96CDF94-BD8F-48AD-84E4-9420A0187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C1117B-C253-48AF-974D-8709A9FE0733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C1117B-C253-48AF-974D-8709A9FE0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2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E2157F-1838-4BDD-946C-5CA1D723B5FE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E2157F-1838-4BDD-946C-5CA1D723B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B571204-0A68-40DE-8656-4DD811928F02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B571204-0A68-40DE-8656-4DD811928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EB5F1B-3629-46B1-B7C9-099D1EEA97AA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EB5F1B-3629-46B1-B7C9-099D1EEA9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012309-CFBD-47D1-BCE0-EBDB1B8CE7C5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012309-CFBD-47D1-BCE0-EBDB1B8CE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4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4CFC5E-39C6-4066-BEDE-7DF3809EEAE1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4CFC5E-39C6-4066-BEDE-7DF3809E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CA8F1F-F78F-44A4-8311-E0EA487BBA0D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CA8F1F-F78F-44A4-8311-E0EA487BB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2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6D38379-BB46-4C3A-A4FC-781A3CC4E974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6D38379-BB46-4C3A-A4FC-781A3CC4E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B7D038A-1B14-4831-8B53-7EB4AD1B7873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B7D038A-1B14-4831-8B53-7EB4AD1B7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0130-3344-4FB9-9FC9-2FC71027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5812-FA80-4CE4-A17D-3E3C58CEC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661" y="1570383"/>
                <a:ext cx="10515600" cy="439785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dominant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game is dominant strategy incentive compatible (DSIC):</a:t>
                </a:r>
              </a:p>
              <a:p>
                <a:pPr marL="0" indent="0">
                  <a:buNone/>
                </a:pPr>
                <a:r>
                  <a:rPr lang="en-US" dirty="0"/>
                  <a:t>Every player has a dominant strategy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5812-FA80-4CE4-A17D-3E3C58CEC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61" y="1570383"/>
                <a:ext cx="10515600" cy="4397858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900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6795BC-2C41-4A71-BF1A-D197EC3F7308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6795BC-2C41-4A71-BF1A-D197EC3F7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C416216-488F-41FA-B6D5-D42E3536540E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C416216-488F-41FA-B6D5-D42E35365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55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47C2404-77CC-4611-9320-4DF37E534EDC}"/>
                  </a:ext>
                </a:extLst>
              </p:cNvPr>
              <p:cNvSpPr/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47C2404-77CC-4611-9320-4DF37E534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8" y="2681371"/>
                <a:ext cx="4661917" cy="6190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FF047B-23E8-4E1F-AB9D-444E3935CBD3}"/>
                  </a:ext>
                </a:extLst>
              </p:cNvPr>
              <p:cNvSpPr/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FF047B-23E8-4E1F-AB9D-444E3935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71" y="2012182"/>
                <a:ext cx="2673361" cy="557910"/>
              </a:xfrm>
              <a:prstGeom prst="rect">
                <a:avLst/>
              </a:prstGeom>
              <a:blipFill>
                <a:blip r:embed="rId22"/>
                <a:stretch>
                  <a:fillRect t="-9783" r="-38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900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5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989-4881-4A77-91C9-73D464D03478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989-4881-4A77-91C9-73D464D0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1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D904C2B-0591-49AF-9467-1FB2F0B10576}"/>
                  </a:ext>
                </a:extLst>
              </p:cNvPr>
              <p:cNvSpPr/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D904C2B-0591-49AF-9467-1FB2F0B1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41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27195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7CE97-04FC-4219-9DFF-FF920080072A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7CE97-04FC-4219-9DFF-FF920080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1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B05D446-3159-4AA0-8972-A006CDEEF8BE}"/>
                  </a:ext>
                </a:extLst>
              </p:cNvPr>
              <p:cNvSpPr/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B05D446-3159-4AA0-8972-A006CDEEF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4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6E01AD-BC41-46B0-AAE3-5C4569A9659C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6E01AD-BC41-46B0-AAE3-5C4569A96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1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F89F90-9F3B-4589-B608-61F2A2F471DF}"/>
                  </a:ext>
                </a:extLst>
              </p:cNvPr>
              <p:cNvSpPr/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F89F90-9F3B-4589-B608-61F2A2F47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08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6E01AD-BC41-46B0-AAE3-5C4569A9659C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6E01AD-BC41-46B0-AAE3-5C4569A96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1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EC5A92-6646-49F5-A6D8-112EC6A70DB4}"/>
                  </a:ext>
                </a:extLst>
              </p:cNvPr>
              <p:cNvSpPr txBox="1"/>
              <p:nvPr/>
            </p:nvSpPr>
            <p:spPr>
              <a:xfrm>
                <a:off x="343286" y="6219101"/>
                <a:ext cx="115649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best outcome made possible by dev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</a:rPr>
                  <a:t> worst outcome by not dev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EC5A92-6646-49F5-A6D8-112EC6A7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" y="6219101"/>
                <a:ext cx="11564934" cy="584775"/>
              </a:xfrm>
              <a:prstGeom prst="rect">
                <a:avLst/>
              </a:prstGeom>
              <a:blipFill>
                <a:blip r:embed="rId22"/>
                <a:stretch>
                  <a:fillRect l="-131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992E72-4876-4D60-94D5-FBB50EB2109C}"/>
                  </a:ext>
                </a:extLst>
              </p:cNvPr>
              <p:cNvSpPr/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992E72-4876-4D60-94D5-FBB50EB21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2" y="4909009"/>
                <a:ext cx="4925900" cy="99431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59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/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is obviously dominant: </a:t>
                </a:r>
              </a:p>
              <a:p>
                <a:r>
                  <a:rPr lang="en-US" sz="3200" dirty="0"/>
                  <a:t>obviously dominates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blipFill>
                <a:blip r:embed="rId21"/>
                <a:stretch>
                  <a:fillRect l="-2962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A7BA5A-6A27-4E52-A849-9D180746E742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A7BA5A-6A27-4E52-A849-9D180746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2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38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/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is obviously dominant: </a:t>
                </a:r>
              </a:p>
              <a:p>
                <a:r>
                  <a:rPr lang="en-US" sz="3200" dirty="0"/>
                  <a:t>obviously dominates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blipFill>
                <a:blip r:embed="rId21"/>
                <a:stretch>
                  <a:fillRect l="-2962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A701D45-9887-4DC2-B081-EB496C25FA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624" y="5459085"/>
            <a:ext cx="790220" cy="1361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1FFF7A-695E-482A-ABFB-9C2003A44255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1FFF7A-695E-482A-ABFB-9C2003A44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3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65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Obviously dominates [Li]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9E771-7BF2-4B30-8DBA-A7BB5BEE0E40}"/>
              </a:ext>
            </a:extLst>
          </p:cNvPr>
          <p:cNvSpPr/>
          <p:nvPr/>
        </p:nvSpPr>
        <p:spPr>
          <a:xfrm>
            <a:off x="1190070" y="2209439"/>
            <a:ext cx="3163895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ED73F-A935-494B-93F4-5E4E7843F952}"/>
              </a:ext>
            </a:extLst>
          </p:cNvPr>
          <p:cNvSpPr/>
          <p:nvPr/>
        </p:nvSpPr>
        <p:spPr>
          <a:xfrm>
            <a:off x="5150458" y="4492434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00" y="848469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/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is obviously dominant: </a:t>
                </a:r>
              </a:p>
              <a:p>
                <a:r>
                  <a:rPr lang="en-US" sz="3200" dirty="0"/>
                  <a:t>obviously dominates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B8700-D792-4902-959C-51DC3964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08" y="4296760"/>
                <a:ext cx="5147067" cy="1077218"/>
              </a:xfrm>
              <a:prstGeom prst="rect">
                <a:avLst/>
              </a:prstGeom>
              <a:blipFill>
                <a:blip r:embed="rId21"/>
                <a:stretch>
                  <a:fillRect l="-2962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12B7D5B-2086-41AF-8E6B-BE8C2E41F512}"/>
                  </a:ext>
                </a:extLst>
              </p:cNvPr>
              <p:cNvSpPr txBox="1"/>
              <p:nvPr/>
            </p:nvSpPr>
            <p:spPr>
              <a:xfrm>
                <a:off x="6648619" y="5657225"/>
                <a:ext cx="57430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OSP if every player has an obviously dominant strategy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12B7D5B-2086-41AF-8E6B-BE8C2E41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19" y="5657225"/>
                <a:ext cx="5743078" cy="1077218"/>
              </a:xfrm>
              <a:prstGeom prst="rect">
                <a:avLst/>
              </a:prstGeom>
              <a:blipFill>
                <a:blip r:embed="rId22"/>
                <a:stretch>
                  <a:fillRect l="-2760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759039-3E23-49EA-AFB7-DDAF65C4F609}"/>
                  </a:ext>
                </a:extLst>
              </p:cNvPr>
              <p:cNvSpPr txBox="1"/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obviously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3200" dirty="0"/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worst</a:t>
                </a:r>
                <a:r>
                  <a:rPr lang="en-US" sz="3200" dirty="0"/>
                  <a:t> outcome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/>
                  <a:t>outcome under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ysClr val="windowText" lastClr="000000"/>
                    </a:solidFill>
                  </a:rPr>
                  <a:t>over all points of dept.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759039-3E23-49EA-AFB7-DDAF65C4F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71" y="1920758"/>
                <a:ext cx="4602830" cy="2213748"/>
              </a:xfrm>
              <a:prstGeom prst="rect">
                <a:avLst/>
              </a:prstGeom>
              <a:blipFill>
                <a:blip r:embed="rId23"/>
                <a:stretch>
                  <a:fillRect l="-3444" t="-330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58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0130-3344-4FB9-9FC9-2FC71027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5812-FA80-4CE4-A17D-3E3C58CEC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661" y="1570383"/>
                <a:ext cx="10515600" cy="439785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dominant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game is dominant strategy incentive compatible (DSIC):</a:t>
                </a:r>
              </a:p>
              <a:p>
                <a:pPr marL="0" indent="0">
                  <a:buNone/>
                </a:pPr>
                <a:r>
                  <a:rPr lang="en-US" dirty="0"/>
                  <a:t>Every player has a dominant strategy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5812-FA80-4CE4-A17D-3E3C58CEC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61" y="1570383"/>
                <a:ext cx="10515600" cy="4397858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2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</p:spTree>
    <p:extLst>
      <p:ext uri="{BB962C8B-B14F-4D97-AF65-F5344CB8AC3E}">
        <p14:creationId xmlns:p14="http://schemas.microsoft.com/office/powerpoint/2010/main" val="90588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01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1405D3-4892-46BF-8906-FDB6C06DB7FB}"/>
              </a:ext>
            </a:extLst>
          </p:cNvPr>
          <p:cNvSpPr/>
          <p:nvPr/>
        </p:nvSpPr>
        <p:spPr>
          <a:xfrm rot="10977593">
            <a:off x="1707952" y="408760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725E65-E4CE-400F-BACA-7DE49D52ABCD}"/>
              </a:ext>
            </a:extLst>
          </p:cNvPr>
          <p:cNvSpPr/>
          <p:nvPr/>
        </p:nvSpPr>
        <p:spPr>
          <a:xfrm rot="9657470">
            <a:off x="4498440" y="41769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59B95A1-5307-4ECB-97DC-D9A89C2329BB}"/>
              </a:ext>
            </a:extLst>
          </p:cNvPr>
          <p:cNvSpPr/>
          <p:nvPr/>
        </p:nvSpPr>
        <p:spPr>
          <a:xfrm rot="10500001">
            <a:off x="7244718" y="421342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971553-8BC5-48B0-B4B9-6E606D3399E7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B874A6-D467-4F57-B2EE-51D5D7481E4F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9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1405D3-4892-46BF-8906-FDB6C06DB7FB}"/>
              </a:ext>
            </a:extLst>
          </p:cNvPr>
          <p:cNvSpPr/>
          <p:nvPr/>
        </p:nvSpPr>
        <p:spPr>
          <a:xfrm rot="10977593">
            <a:off x="1707952" y="408760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725E65-E4CE-400F-BACA-7DE49D52ABCD}"/>
              </a:ext>
            </a:extLst>
          </p:cNvPr>
          <p:cNvSpPr/>
          <p:nvPr/>
        </p:nvSpPr>
        <p:spPr>
          <a:xfrm rot="9657470">
            <a:off x="4498440" y="41769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59B95A1-5307-4ECB-97DC-D9A89C2329BB}"/>
              </a:ext>
            </a:extLst>
          </p:cNvPr>
          <p:cNvSpPr/>
          <p:nvPr/>
        </p:nvSpPr>
        <p:spPr>
          <a:xfrm rot="10500001">
            <a:off x="7244718" y="421342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971553-8BC5-48B0-B4B9-6E606D3399E7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10EA4FB-2EC6-4FC0-8251-379410DABB57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93E1AE-F3A2-46B9-83A5-C8E733733B0D}"/>
              </a:ext>
            </a:extLst>
          </p:cNvPr>
          <p:cNvSpPr txBox="1"/>
          <p:nvPr/>
        </p:nvSpPr>
        <p:spPr>
          <a:xfrm>
            <a:off x="10032051" y="4047610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57F79F9-8B2D-4ACD-A13E-6324A187C601}"/>
              </a:ext>
            </a:extLst>
          </p:cNvPr>
          <p:cNvSpPr/>
          <p:nvPr/>
        </p:nvSpPr>
        <p:spPr>
          <a:xfrm rot="10800000">
            <a:off x="9745330" y="4228013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D292E0-D199-4CFF-8817-F5CC034611B7}"/>
              </a:ext>
            </a:extLst>
          </p:cNvPr>
          <p:cNvSpPr/>
          <p:nvPr/>
        </p:nvSpPr>
        <p:spPr>
          <a:xfrm rot="8948333">
            <a:off x="7671420" y="398769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D9D09B-B711-4675-81C1-85547993F1B7}"/>
              </a:ext>
            </a:extLst>
          </p:cNvPr>
          <p:cNvSpPr/>
          <p:nvPr/>
        </p:nvSpPr>
        <p:spPr>
          <a:xfrm rot="8948333">
            <a:off x="5059624" y="4063781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2665086-5177-4362-82DD-622FCAC4570B}"/>
              </a:ext>
            </a:extLst>
          </p:cNvPr>
          <p:cNvSpPr/>
          <p:nvPr/>
        </p:nvSpPr>
        <p:spPr>
          <a:xfrm rot="9286792">
            <a:off x="2257784" y="404514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1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1405D3-4892-46BF-8906-FDB6C06DB7FB}"/>
              </a:ext>
            </a:extLst>
          </p:cNvPr>
          <p:cNvSpPr/>
          <p:nvPr/>
        </p:nvSpPr>
        <p:spPr>
          <a:xfrm rot="10977593">
            <a:off x="1707952" y="408760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725E65-E4CE-400F-BACA-7DE49D52ABCD}"/>
              </a:ext>
            </a:extLst>
          </p:cNvPr>
          <p:cNvSpPr/>
          <p:nvPr/>
        </p:nvSpPr>
        <p:spPr>
          <a:xfrm rot="9657470">
            <a:off x="4498440" y="41769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59B95A1-5307-4ECB-97DC-D9A89C2329BB}"/>
              </a:ext>
            </a:extLst>
          </p:cNvPr>
          <p:cNvSpPr/>
          <p:nvPr/>
        </p:nvSpPr>
        <p:spPr>
          <a:xfrm rot="10500001">
            <a:off x="7244718" y="421342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971553-8BC5-48B0-B4B9-6E606D3399E7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10EA4FB-2EC6-4FC0-8251-379410DABB57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93E1AE-F3A2-46B9-83A5-C8E733733B0D}"/>
              </a:ext>
            </a:extLst>
          </p:cNvPr>
          <p:cNvSpPr txBox="1"/>
          <p:nvPr/>
        </p:nvSpPr>
        <p:spPr>
          <a:xfrm>
            <a:off x="10032051" y="4047610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57F79F9-8B2D-4ACD-A13E-6324A187C601}"/>
              </a:ext>
            </a:extLst>
          </p:cNvPr>
          <p:cNvSpPr/>
          <p:nvPr/>
        </p:nvSpPr>
        <p:spPr>
          <a:xfrm rot="10800000">
            <a:off x="9745330" y="4228013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D292E0-D199-4CFF-8817-F5CC034611B7}"/>
              </a:ext>
            </a:extLst>
          </p:cNvPr>
          <p:cNvSpPr/>
          <p:nvPr/>
        </p:nvSpPr>
        <p:spPr>
          <a:xfrm rot="8948333">
            <a:off x="7671420" y="398769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D9D09B-B711-4675-81C1-85547993F1B7}"/>
              </a:ext>
            </a:extLst>
          </p:cNvPr>
          <p:cNvSpPr/>
          <p:nvPr/>
        </p:nvSpPr>
        <p:spPr>
          <a:xfrm rot="8948333">
            <a:off x="5059624" y="4063781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2665086-5177-4362-82DD-622FCAC4570B}"/>
              </a:ext>
            </a:extLst>
          </p:cNvPr>
          <p:cNvSpPr/>
          <p:nvPr/>
        </p:nvSpPr>
        <p:spPr>
          <a:xfrm rot="9286792">
            <a:off x="2257784" y="404514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63F124-E6B6-4E55-A520-0B2FBBFACF05}"/>
              </a:ext>
            </a:extLst>
          </p:cNvPr>
          <p:cNvSpPr/>
          <p:nvPr/>
        </p:nvSpPr>
        <p:spPr>
          <a:xfrm>
            <a:off x="1003223" y="2671042"/>
            <a:ext cx="6874290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7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1405D3-4892-46BF-8906-FDB6C06DB7FB}"/>
              </a:ext>
            </a:extLst>
          </p:cNvPr>
          <p:cNvSpPr/>
          <p:nvPr/>
        </p:nvSpPr>
        <p:spPr>
          <a:xfrm rot="10977593">
            <a:off x="1707952" y="408760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725E65-E4CE-400F-BACA-7DE49D52ABCD}"/>
              </a:ext>
            </a:extLst>
          </p:cNvPr>
          <p:cNvSpPr/>
          <p:nvPr/>
        </p:nvSpPr>
        <p:spPr>
          <a:xfrm rot="9657470">
            <a:off x="4498440" y="41769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59B95A1-5307-4ECB-97DC-D9A89C2329BB}"/>
              </a:ext>
            </a:extLst>
          </p:cNvPr>
          <p:cNvSpPr/>
          <p:nvPr/>
        </p:nvSpPr>
        <p:spPr>
          <a:xfrm rot="10500001">
            <a:off x="7244718" y="421342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971553-8BC5-48B0-B4B9-6E606D3399E7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10EA4FB-2EC6-4FC0-8251-379410DABB57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93E1AE-F3A2-46B9-83A5-C8E733733B0D}"/>
              </a:ext>
            </a:extLst>
          </p:cNvPr>
          <p:cNvSpPr txBox="1"/>
          <p:nvPr/>
        </p:nvSpPr>
        <p:spPr>
          <a:xfrm>
            <a:off x="10032051" y="4047610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57F79F9-8B2D-4ACD-A13E-6324A187C601}"/>
              </a:ext>
            </a:extLst>
          </p:cNvPr>
          <p:cNvSpPr/>
          <p:nvPr/>
        </p:nvSpPr>
        <p:spPr>
          <a:xfrm rot="10800000">
            <a:off x="9745330" y="4228013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D292E0-D199-4CFF-8817-F5CC034611B7}"/>
              </a:ext>
            </a:extLst>
          </p:cNvPr>
          <p:cNvSpPr/>
          <p:nvPr/>
        </p:nvSpPr>
        <p:spPr>
          <a:xfrm rot="8948333">
            <a:off x="7671420" y="398769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D9D09B-B711-4675-81C1-85547993F1B7}"/>
              </a:ext>
            </a:extLst>
          </p:cNvPr>
          <p:cNvSpPr/>
          <p:nvPr/>
        </p:nvSpPr>
        <p:spPr>
          <a:xfrm rot="8948333">
            <a:off x="5059624" y="4063781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2665086-5177-4362-82DD-622FCAC4570B}"/>
              </a:ext>
            </a:extLst>
          </p:cNvPr>
          <p:cNvSpPr/>
          <p:nvPr/>
        </p:nvSpPr>
        <p:spPr>
          <a:xfrm rot="9286792">
            <a:off x="2257784" y="404514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63F124-E6B6-4E55-A520-0B2FBBFACF05}"/>
              </a:ext>
            </a:extLst>
          </p:cNvPr>
          <p:cNvSpPr/>
          <p:nvPr/>
        </p:nvSpPr>
        <p:spPr>
          <a:xfrm>
            <a:off x="1003223" y="2671042"/>
            <a:ext cx="6874290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9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AC8-55FB-4532-BA37-901DE25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5" y="7772"/>
            <a:ext cx="10515600" cy="1325563"/>
          </a:xfrm>
        </p:spPr>
        <p:txBody>
          <a:bodyPr/>
          <a:lstStyle/>
          <a:p>
            <a:r>
              <a:rPr lang="en-US" dirty="0"/>
              <a:t>Second price auction is not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/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694D50-2A63-451E-A515-CEBFB49A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70" y="1730097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/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607DD5-FD3B-402A-8F1E-D8F59B358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3032123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/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99346C-7808-428F-A86B-E16BBDE0A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59" y="3042627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/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404133-7ADD-47CF-B639-FF29BE15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8" y="3053619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AD3D0-5055-42D3-AA5B-585B36CF45F4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2042293"/>
            <a:ext cx="2110210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20148-3E3F-4329-97C3-738984F4A60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225039" y="2095857"/>
            <a:ext cx="1011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36743-5147-4A20-A08C-974A4BB7738E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5366" y="2042293"/>
            <a:ext cx="2645446" cy="106489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/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 2, 4</m:t>
                    </m:r>
                  </m:oMath>
                </a14:m>
                <a:r>
                  <a:rPr lang="en-US" sz="2800" b="0" dirty="0"/>
                  <a:t>}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∈{1, 3, 5}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753A99-CE49-420E-999A-D012BE59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1587064"/>
                <a:ext cx="440383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/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DC4282-9481-4393-AD46-B7ADCF09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34" y="2195742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/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42F66A-5F1E-4BC6-805B-96A41394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74" y="2358653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/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99B96-06C3-4AC7-99C1-4D92D04A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1" y="2153703"/>
                <a:ext cx="593815" cy="461665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4C436-0EA2-4F8D-957A-E5F01FE86C00}"/>
              </a:ext>
            </a:extLst>
          </p:cNvPr>
          <p:cNvCxnSpPr>
            <a:cxnSpLocks/>
            <a:stCxn id="35" idx="0"/>
            <a:endCxn id="5" idx="4"/>
          </p:cNvCxnSpPr>
          <p:nvPr/>
        </p:nvCxnSpPr>
        <p:spPr>
          <a:xfrm flipH="1" flipV="1">
            <a:off x="1803644" y="3397883"/>
            <a:ext cx="30288" cy="98983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FB05B-5E95-45D7-A87A-60749D155022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V="1">
            <a:off x="1111013" y="3344319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/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E4D18F-20BE-41FD-A3EA-CE2E28A2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5" y="3596563"/>
                <a:ext cx="593815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/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F8E5B-F023-436E-A8C9-D4144F83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67" y="3664879"/>
                <a:ext cx="593815" cy="461665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78C13-9F00-4355-B3E3-5EC7D4DC181C}"/>
              </a:ext>
            </a:extLst>
          </p:cNvPr>
          <p:cNvCxnSpPr>
            <a:cxnSpLocks/>
            <a:stCxn id="35" idx="7"/>
            <a:endCxn id="5" idx="5"/>
          </p:cNvCxnSpPr>
          <p:nvPr/>
        </p:nvCxnSpPr>
        <p:spPr>
          <a:xfrm flipH="1" flipV="1">
            <a:off x="1932960" y="3344319"/>
            <a:ext cx="623891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/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74576E-FD9F-4ED2-BB5E-F2622AFC7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44" y="3544013"/>
                <a:ext cx="593815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B524ECC6-3E15-4F22-8950-CF3D3002BCA7}"/>
              </a:ext>
            </a:extLst>
          </p:cNvPr>
          <p:cNvSpPr/>
          <p:nvPr/>
        </p:nvSpPr>
        <p:spPr>
          <a:xfrm>
            <a:off x="811570" y="4387713"/>
            <a:ext cx="2044724" cy="7089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 wins, pays nothing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BF9015-90E2-4A57-B56B-10F18662255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225039" y="3408387"/>
            <a:ext cx="501524" cy="109365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/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7331B-153E-4FE0-8D66-9BE365E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191" y="3764728"/>
                <a:ext cx="593815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A67714-FE61-46D0-AE1D-20324F467707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354355" y="3354823"/>
            <a:ext cx="1105342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/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55C9C-DE61-456E-B939-221E7E5D8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29" y="3601822"/>
                <a:ext cx="593815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4CD28-EE14-48A4-B45A-EC4B065DAEC1}"/>
              </a:ext>
            </a:extLst>
          </p:cNvPr>
          <p:cNvCxnSpPr>
            <a:cxnSpLocks/>
          </p:cNvCxnSpPr>
          <p:nvPr/>
        </p:nvCxnSpPr>
        <p:spPr>
          <a:xfrm flipV="1">
            <a:off x="3533642" y="3339066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/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0DEB14-A501-4880-A1E5-E097EFCE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4" y="3591310"/>
                <a:ext cx="593815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9B21DBF-48DB-492F-8FCF-52693306ACCD}"/>
              </a:ext>
            </a:extLst>
          </p:cNvPr>
          <p:cNvSpPr/>
          <p:nvPr/>
        </p:nvSpPr>
        <p:spPr>
          <a:xfrm>
            <a:off x="2957271" y="4413990"/>
            <a:ext cx="1239212" cy="577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/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0168DB-8090-43D0-80E6-EA0A5DB3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76" y="4419247"/>
                <a:ext cx="1451810" cy="577920"/>
              </a:xfrm>
              <a:prstGeom prst="ellipse">
                <a:avLst/>
              </a:prstGeom>
              <a:blipFill>
                <a:blip r:embed="rId16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4455A3-57D7-4052-9FA7-8EB90BB16B38}"/>
              </a:ext>
            </a:extLst>
          </p:cNvPr>
          <p:cNvCxnSpPr>
            <a:cxnSpLocks/>
          </p:cNvCxnSpPr>
          <p:nvPr/>
        </p:nvCxnSpPr>
        <p:spPr>
          <a:xfrm flipH="1" flipV="1">
            <a:off x="7183693" y="3413644"/>
            <a:ext cx="228939" cy="118149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/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511628-C2A6-4229-9E7B-3EB9A2EF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45" y="3832654"/>
                <a:ext cx="593815" cy="461665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1BEECE-E9EE-41BB-BF9F-3C68808760B3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7259444" y="3365815"/>
            <a:ext cx="828764" cy="112046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/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E677C0-27A6-4E97-BA3A-7593F6DA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82" y="3680649"/>
                <a:ext cx="593815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65535-9109-4490-B671-ECA09258E913}"/>
              </a:ext>
            </a:extLst>
          </p:cNvPr>
          <p:cNvCxnSpPr>
            <a:cxnSpLocks/>
          </p:cNvCxnSpPr>
          <p:nvPr/>
        </p:nvCxnSpPr>
        <p:spPr>
          <a:xfrm flipV="1">
            <a:off x="6492295" y="3396873"/>
            <a:ext cx="563315" cy="114721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/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CC3564-E7C4-4056-8C1D-31F1B3DC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17" y="3670137"/>
                <a:ext cx="593815" cy="461665"/>
              </a:xfrm>
              <a:prstGeom prst="rect">
                <a:avLst/>
              </a:prstGeom>
              <a:blipFill>
                <a:blip r:embed="rId1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/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 wins, pays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354DC4-5848-4E3C-9EE1-53D2F1B1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3" y="4466544"/>
                <a:ext cx="1451810" cy="577920"/>
              </a:xfrm>
              <a:prstGeom prst="ellipse">
                <a:avLst/>
              </a:prstGeom>
              <a:blipFill>
                <a:blip r:embed="rId20"/>
                <a:stretch>
                  <a:fillRect t="-15464" b="-27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D909D7D4-F6E0-4520-8A7D-8F761A87DAC6}"/>
              </a:ext>
            </a:extLst>
          </p:cNvPr>
          <p:cNvSpPr/>
          <p:nvPr/>
        </p:nvSpPr>
        <p:spPr>
          <a:xfrm>
            <a:off x="6252363" y="4471295"/>
            <a:ext cx="1239212" cy="577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 looses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/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954ED3-5647-402A-966F-654A23D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8" y="2649736"/>
                <a:ext cx="2517299" cy="523220"/>
              </a:xfrm>
              <a:prstGeom prst="rect">
                <a:avLst/>
              </a:prstGeom>
              <a:blipFill>
                <a:blip r:embed="rId21"/>
                <a:stretch>
                  <a:fillRect l="-484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1405D3-4892-46BF-8906-FDB6C06DB7FB}"/>
              </a:ext>
            </a:extLst>
          </p:cNvPr>
          <p:cNvSpPr/>
          <p:nvPr/>
        </p:nvSpPr>
        <p:spPr>
          <a:xfrm rot="10977593">
            <a:off x="1707952" y="408760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725E65-E4CE-400F-BACA-7DE49D52ABCD}"/>
              </a:ext>
            </a:extLst>
          </p:cNvPr>
          <p:cNvSpPr/>
          <p:nvPr/>
        </p:nvSpPr>
        <p:spPr>
          <a:xfrm rot="9657470">
            <a:off x="4498440" y="41769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59B95A1-5307-4ECB-97DC-D9A89C2329BB}"/>
              </a:ext>
            </a:extLst>
          </p:cNvPr>
          <p:cNvSpPr/>
          <p:nvPr/>
        </p:nvSpPr>
        <p:spPr>
          <a:xfrm rot="10500001">
            <a:off x="7244718" y="421342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971553-8BC5-48B0-B4B9-6E606D3399E7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10EA4FB-2EC6-4FC0-8251-379410DABB57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93E1AE-F3A2-46B9-83A5-C8E733733B0D}"/>
              </a:ext>
            </a:extLst>
          </p:cNvPr>
          <p:cNvSpPr txBox="1"/>
          <p:nvPr/>
        </p:nvSpPr>
        <p:spPr>
          <a:xfrm>
            <a:off x="10032051" y="4047610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57F79F9-8B2D-4ACD-A13E-6324A187C601}"/>
              </a:ext>
            </a:extLst>
          </p:cNvPr>
          <p:cNvSpPr/>
          <p:nvPr/>
        </p:nvSpPr>
        <p:spPr>
          <a:xfrm rot="10800000">
            <a:off x="9745330" y="4228013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D292E0-D199-4CFF-8817-F5CC034611B7}"/>
              </a:ext>
            </a:extLst>
          </p:cNvPr>
          <p:cNvSpPr/>
          <p:nvPr/>
        </p:nvSpPr>
        <p:spPr>
          <a:xfrm rot="8948333">
            <a:off x="7671420" y="398769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D9D09B-B711-4675-81C1-85547993F1B7}"/>
              </a:ext>
            </a:extLst>
          </p:cNvPr>
          <p:cNvSpPr/>
          <p:nvPr/>
        </p:nvSpPr>
        <p:spPr>
          <a:xfrm rot="8948333">
            <a:off x="5059624" y="4063781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2665086-5177-4362-82DD-622FCAC4570B}"/>
              </a:ext>
            </a:extLst>
          </p:cNvPr>
          <p:cNvSpPr/>
          <p:nvPr/>
        </p:nvSpPr>
        <p:spPr>
          <a:xfrm rot="9286792">
            <a:off x="2257784" y="404514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63F124-E6B6-4E55-A520-0B2FBBFACF05}"/>
              </a:ext>
            </a:extLst>
          </p:cNvPr>
          <p:cNvSpPr/>
          <p:nvPr/>
        </p:nvSpPr>
        <p:spPr>
          <a:xfrm>
            <a:off x="1003223" y="2671042"/>
            <a:ext cx="6874290" cy="114148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0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5EA088-6E32-4EB0-9F98-398C4B5E0075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5EA088-6E32-4EB0-9F98-398C4B5E0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65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8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8697D50-6E7F-4AC4-89DD-68528FDD8AD4}"/>
              </a:ext>
            </a:extLst>
          </p:cNvPr>
          <p:cNvSpPr/>
          <p:nvPr/>
        </p:nvSpPr>
        <p:spPr>
          <a:xfrm rot="5400000">
            <a:off x="386144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B8C39BE-2C8A-4FB1-BDB3-DF6834994688}"/>
              </a:ext>
            </a:extLst>
          </p:cNvPr>
          <p:cNvSpPr/>
          <p:nvPr/>
        </p:nvSpPr>
        <p:spPr>
          <a:xfrm rot="5400000">
            <a:off x="610403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F2CE-F230-4591-85A2-A18383B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price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DAFF-FD4F-4E2F-B176-A171E4873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item for sale</a:t>
                </a:r>
              </a:p>
              <a:p>
                <a:r>
                  <a:rPr lang="en-US" dirty="0"/>
                  <a:t>Players bid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Highest bidder wins</a:t>
                </a:r>
              </a:p>
              <a:p>
                <a:r>
                  <a:rPr lang="en-US" dirty="0"/>
                  <a:t>Pays second highest bid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Dominant strategy: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DAFF-FD4F-4E2F-B176-A171E4873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150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8697D50-6E7F-4AC4-89DD-68528FDD8AD4}"/>
              </a:ext>
            </a:extLst>
          </p:cNvPr>
          <p:cNvSpPr/>
          <p:nvPr/>
        </p:nvSpPr>
        <p:spPr>
          <a:xfrm rot="5400000">
            <a:off x="386144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B8C39BE-2C8A-4FB1-BDB3-DF6834994688}"/>
              </a:ext>
            </a:extLst>
          </p:cNvPr>
          <p:cNvSpPr/>
          <p:nvPr/>
        </p:nvSpPr>
        <p:spPr>
          <a:xfrm rot="5400000">
            <a:off x="610403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C6641E-6248-4E3F-8884-627218DDBED1}"/>
              </a:ext>
            </a:extLst>
          </p:cNvPr>
          <p:cNvSpPr/>
          <p:nvPr/>
        </p:nvSpPr>
        <p:spPr>
          <a:xfrm>
            <a:off x="5412838" y="2348219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5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8697D50-6E7F-4AC4-89DD-68528FDD8AD4}"/>
              </a:ext>
            </a:extLst>
          </p:cNvPr>
          <p:cNvSpPr/>
          <p:nvPr/>
        </p:nvSpPr>
        <p:spPr>
          <a:xfrm rot="5400000">
            <a:off x="386144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B8C39BE-2C8A-4FB1-BDB3-DF6834994688}"/>
              </a:ext>
            </a:extLst>
          </p:cNvPr>
          <p:cNvSpPr/>
          <p:nvPr/>
        </p:nvSpPr>
        <p:spPr>
          <a:xfrm rot="5400000">
            <a:off x="610403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C6641E-6248-4E3F-8884-627218DDBED1}"/>
              </a:ext>
            </a:extLst>
          </p:cNvPr>
          <p:cNvSpPr/>
          <p:nvPr/>
        </p:nvSpPr>
        <p:spPr>
          <a:xfrm>
            <a:off x="5412838" y="2348219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7ACE5-D073-4E5D-A114-841ACF1B450E}"/>
              </a:ext>
            </a:extLst>
          </p:cNvPr>
          <p:cNvSpPr txBox="1"/>
          <p:nvPr/>
        </p:nvSpPr>
        <p:spPr>
          <a:xfrm>
            <a:off x="758257" y="4224182"/>
            <a:ext cx="776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chemeClr val="accent6">
                    <a:lumMod val="75000"/>
                  </a:schemeClr>
                </a:solidFill>
              </a:rPr>
              <a:t>w.c.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</a:rPr>
              <a:t> under truth-telling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 2 dropouts</a:t>
            </a:r>
            <a:endParaRPr lang="en-US" sz="28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4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8697D50-6E7F-4AC4-89DD-68528FDD8AD4}"/>
              </a:ext>
            </a:extLst>
          </p:cNvPr>
          <p:cNvSpPr/>
          <p:nvPr/>
        </p:nvSpPr>
        <p:spPr>
          <a:xfrm rot="5400000">
            <a:off x="386144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B8C39BE-2C8A-4FB1-BDB3-DF6834994688}"/>
              </a:ext>
            </a:extLst>
          </p:cNvPr>
          <p:cNvSpPr/>
          <p:nvPr/>
        </p:nvSpPr>
        <p:spPr>
          <a:xfrm rot="5400000">
            <a:off x="6104035" y="25608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C6641E-6248-4E3F-8884-627218DDBED1}"/>
              </a:ext>
            </a:extLst>
          </p:cNvPr>
          <p:cNvSpPr/>
          <p:nvPr/>
        </p:nvSpPr>
        <p:spPr>
          <a:xfrm>
            <a:off x="5412838" y="2348219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7ACE5-D073-4E5D-A114-841ACF1B450E}"/>
              </a:ext>
            </a:extLst>
          </p:cNvPr>
          <p:cNvSpPr txBox="1"/>
          <p:nvPr/>
        </p:nvSpPr>
        <p:spPr>
          <a:xfrm>
            <a:off x="758257" y="4224182"/>
            <a:ext cx="776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chemeClr val="accent6">
                    <a:lumMod val="75000"/>
                  </a:schemeClr>
                </a:solidFill>
              </a:rPr>
              <a:t>w.c.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</a:rPr>
              <a:t> under truth-telling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 2 dropouts</a:t>
            </a:r>
            <a:endParaRPr lang="en-US" sz="28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8D6B8D-C4E2-492D-ADAB-6E79DD7BAFB0}"/>
              </a:ext>
            </a:extLst>
          </p:cNvPr>
          <p:cNvSpPr txBox="1"/>
          <p:nvPr/>
        </p:nvSpPr>
        <p:spPr>
          <a:xfrm>
            <a:off x="717962" y="4914507"/>
            <a:ext cx="776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rgbClr val="FF0000"/>
                </a:solidFill>
              </a:rPr>
              <a:t>b.c.</a:t>
            </a:r>
            <a:r>
              <a:rPr lang="en-US" sz="2800" b="0" dirty="0">
                <a:solidFill>
                  <a:srgbClr val="FF0000"/>
                </a:solidFill>
              </a:rPr>
              <a:t> under deviation </a:t>
            </a:r>
            <a:r>
              <a:rPr lang="en-US" sz="2800" b="0" dirty="0">
                <a:solidFill>
                  <a:srgbClr val="FF0000"/>
                </a:solidFill>
                <a:sym typeface="Wingdings" panose="05000000000000000000" pitchFamily="2" charset="2"/>
              </a:rPr>
              <a:t> 2 dropouts</a:t>
            </a:r>
            <a:endParaRPr lang="en-US" sz="2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7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99652BC-9EEF-43C7-8EC0-D876584BDB32}"/>
              </a:ext>
            </a:extLst>
          </p:cNvPr>
          <p:cNvSpPr/>
          <p:nvPr/>
        </p:nvSpPr>
        <p:spPr>
          <a:xfrm rot="10800000">
            <a:off x="5667317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A25A05C-06A4-4DFC-B4FF-FF5F385F5071}"/>
              </a:ext>
            </a:extLst>
          </p:cNvPr>
          <p:cNvSpPr/>
          <p:nvPr/>
        </p:nvSpPr>
        <p:spPr>
          <a:xfrm rot="10800000">
            <a:off x="2980779" y="339506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2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99652BC-9EEF-43C7-8EC0-D876584BDB32}"/>
              </a:ext>
            </a:extLst>
          </p:cNvPr>
          <p:cNvSpPr/>
          <p:nvPr/>
        </p:nvSpPr>
        <p:spPr>
          <a:xfrm rot="10800000">
            <a:off x="5667317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A25A05C-06A4-4DFC-B4FF-FF5F385F5071}"/>
              </a:ext>
            </a:extLst>
          </p:cNvPr>
          <p:cNvSpPr/>
          <p:nvPr/>
        </p:nvSpPr>
        <p:spPr>
          <a:xfrm rot="10800000">
            <a:off x="2980779" y="339506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3DB4AD-8635-491B-ACCB-AC47F16DE7FE}"/>
              </a:ext>
            </a:extLst>
          </p:cNvPr>
          <p:cNvSpPr/>
          <p:nvPr/>
        </p:nvSpPr>
        <p:spPr>
          <a:xfrm>
            <a:off x="2742729" y="2315732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3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 is 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7B51634-F69A-4D28-AC00-BCCAC0B4CE0E}"/>
              </a:ext>
            </a:extLst>
          </p:cNvPr>
          <p:cNvSpPr/>
          <p:nvPr/>
        </p:nvSpPr>
        <p:spPr>
          <a:xfrm rot="10800000">
            <a:off x="8386478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2C3C9-765E-47EF-B34A-DFBD33CF464E}"/>
              </a:ext>
            </a:extLst>
          </p:cNvPr>
          <p:cNvSpPr txBox="1"/>
          <p:nvPr/>
        </p:nvSpPr>
        <p:spPr>
          <a:xfrm>
            <a:off x="10032051" y="418424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deviation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F57E0B-A287-48ED-A851-1FDD97FBD5CD}"/>
              </a:ext>
            </a:extLst>
          </p:cNvPr>
          <p:cNvSpPr/>
          <p:nvPr/>
        </p:nvSpPr>
        <p:spPr>
          <a:xfrm rot="10800000">
            <a:off x="9745330" y="4364648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99652BC-9EEF-43C7-8EC0-D876584BDB32}"/>
              </a:ext>
            </a:extLst>
          </p:cNvPr>
          <p:cNvSpPr/>
          <p:nvPr/>
        </p:nvSpPr>
        <p:spPr>
          <a:xfrm rot="10800000">
            <a:off x="5667317" y="339446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A25A05C-06A4-4DFC-B4FF-FF5F385F5071}"/>
              </a:ext>
            </a:extLst>
          </p:cNvPr>
          <p:cNvSpPr/>
          <p:nvPr/>
        </p:nvSpPr>
        <p:spPr>
          <a:xfrm rot="10800000">
            <a:off x="2980779" y="339506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3DB4AD-8635-491B-ACCB-AC47F16DE7FE}"/>
              </a:ext>
            </a:extLst>
          </p:cNvPr>
          <p:cNvSpPr/>
          <p:nvPr/>
        </p:nvSpPr>
        <p:spPr>
          <a:xfrm>
            <a:off x="2742729" y="2315732"/>
            <a:ext cx="732747" cy="660742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A4438-046F-4675-8D91-5978692BF166}"/>
              </a:ext>
            </a:extLst>
          </p:cNvPr>
          <p:cNvSpPr txBox="1"/>
          <p:nvPr/>
        </p:nvSpPr>
        <p:spPr>
          <a:xfrm>
            <a:off x="758257" y="4224182"/>
            <a:ext cx="776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chemeClr val="accent6">
                    <a:lumMod val="75000"/>
                  </a:schemeClr>
                </a:solidFill>
              </a:rPr>
              <a:t>w.c.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</a:rPr>
              <a:t> under truth-telling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 2 dropouts</a:t>
            </a:r>
            <a:endParaRPr lang="en-US" sz="28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BE44B9-B461-4993-A3B3-2A403E10C97D}"/>
              </a:ext>
            </a:extLst>
          </p:cNvPr>
          <p:cNvSpPr txBox="1"/>
          <p:nvPr/>
        </p:nvSpPr>
        <p:spPr>
          <a:xfrm>
            <a:off x="717962" y="4914507"/>
            <a:ext cx="776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rgbClr val="FF0000"/>
                </a:solidFill>
              </a:rPr>
              <a:t>b.c.</a:t>
            </a:r>
            <a:r>
              <a:rPr lang="en-US" sz="2800" b="0" dirty="0">
                <a:solidFill>
                  <a:srgbClr val="FF0000"/>
                </a:solidFill>
              </a:rPr>
              <a:t> under deviation </a:t>
            </a:r>
            <a:r>
              <a:rPr lang="en-US" sz="2800" b="0" dirty="0">
                <a:solidFill>
                  <a:srgbClr val="FF0000"/>
                </a:solidFill>
                <a:sym typeface="Wingdings" panose="05000000000000000000" pitchFamily="2" charset="2"/>
              </a:rPr>
              <a:t> 2 dropouts</a:t>
            </a:r>
            <a:endParaRPr lang="en-US" sz="2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03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48F-4745-44E9-A25E-3764461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96769"/>
            <a:ext cx="10515600" cy="1325563"/>
          </a:xfrm>
        </p:spPr>
        <p:txBody>
          <a:bodyPr/>
          <a:lstStyle/>
          <a:p>
            <a:r>
              <a:rPr lang="en-US" dirty="0"/>
              <a:t>Random serial dictatorship (RSD)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9B366-B6E2-4039-8516-3E0C73DC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79513"/>
            <a:ext cx="11098213" cy="55499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set of items to be allocated</a:t>
            </a:r>
          </a:p>
          <a:p>
            <a:r>
              <a:rPr lang="en-US" dirty="0"/>
              <a:t>Order agents in a random order</a:t>
            </a:r>
          </a:p>
          <a:p>
            <a:r>
              <a:rPr lang="en-US" dirty="0"/>
              <a:t>Each agent clinches its favorite remaining item</a:t>
            </a:r>
          </a:p>
        </p:txBody>
      </p:sp>
    </p:spTree>
    <p:extLst>
      <p:ext uri="{BB962C8B-B14F-4D97-AF65-F5344CB8AC3E}">
        <p14:creationId xmlns:p14="http://schemas.microsoft.com/office/powerpoint/2010/main" val="2406019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48F-4745-44E9-A25E-3764461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96769"/>
            <a:ext cx="10515600" cy="1325563"/>
          </a:xfrm>
        </p:spPr>
        <p:txBody>
          <a:bodyPr/>
          <a:lstStyle/>
          <a:p>
            <a:r>
              <a:rPr lang="en-US" dirty="0"/>
              <a:t>Random serial dictatorship (RSD)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9B366-B6E2-4039-8516-3E0C73DC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79513"/>
            <a:ext cx="11098213" cy="55499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set of items to be allocated</a:t>
            </a:r>
          </a:p>
          <a:p>
            <a:r>
              <a:rPr lang="en-US" dirty="0"/>
              <a:t>Order agents in a random order</a:t>
            </a:r>
          </a:p>
          <a:p>
            <a:r>
              <a:rPr lang="en-US" dirty="0"/>
              <a:t>Each agent clinches its favorite remaining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RSD is OSP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00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48F-4745-44E9-A25E-3764461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96769"/>
            <a:ext cx="10515600" cy="1325563"/>
          </a:xfrm>
        </p:spPr>
        <p:txBody>
          <a:bodyPr/>
          <a:lstStyle/>
          <a:p>
            <a:r>
              <a:rPr lang="en-US" dirty="0"/>
              <a:t>Random serial dictatorship (RSD)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9B366-B6E2-4039-8516-3E0C73DC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79513"/>
            <a:ext cx="11098213" cy="55499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set of items to be allocated</a:t>
            </a:r>
          </a:p>
          <a:p>
            <a:r>
              <a:rPr lang="en-US" dirty="0"/>
              <a:t>Order agents in a random order</a:t>
            </a:r>
          </a:p>
          <a:p>
            <a:r>
              <a:rPr lang="en-US" dirty="0"/>
              <a:t>Each agent clinches its favorite remaining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RSD is OSP</a:t>
            </a:r>
          </a:p>
          <a:p>
            <a:pPr marL="0" indent="0">
              <a:buNone/>
            </a:pPr>
            <a:r>
              <a:rPr lang="en-US" dirty="0"/>
              <a:t>RSD is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OSP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6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48F-4745-44E9-A25E-3764461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96769"/>
            <a:ext cx="10515600" cy="1325563"/>
          </a:xfrm>
        </p:spPr>
        <p:txBody>
          <a:bodyPr/>
          <a:lstStyle/>
          <a:p>
            <a:r>
              <a:rPr lang="en-US" dirty="0"/>
              <a:t>Random serial dictatorship (RSD)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9B366-B6E2-4039-8516-3E0C73DC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79513"/>
            <a:ext cx="11098213" cy="55499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set of items to be allocated</a:t>
            </a:r>
          </a:p>
          <a:p>
            <a:r>
              <a:rPr lang="en-US" dirty="0"/>
              <a:t>Order agents in a random order</a:t>
            </a:r>
          </a:p>
          <a:p>
            <a:r>
              <a:rPr lang="en-US" dirty="0"/>
              <a:t>Each agent clinches its favorite remaining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RSD is OSP</a:t>
            </a:r>
          </a:p>
          <a:p>
            <a:pPr marL="0" indent="0">
              <a:buNone/>
            </a:pPr>
            <a:r>
              <a:rPr lang="en-US" dirty="0"/>
              <a:t>RSD is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OSP </a:t>
            </a:r>
            <a:r>
              <a:rPr lang="en-US" dirty="0">
                <a:solidFill>
                  <a:srgbClr val="C00000"/>
                </a:solidFill>
              </a:rPr>
              <a:t>when bidders submit preference list in advance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0CB87-CB72-4FC3-AB2D-AC599860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5359" y="1798983"/>
            <a:ext cx="1459681" cy="1459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4425-4DDA-417D-9A1F-BDBA47A6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Ascending (clock)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item for sale</a:t>
                </a:r>
              </a:p>
              <a:p>
                <a:r>
                  <a:rPr lang="en-US" dirty="0"/>
                  <a:t>All players are initially in</a:t>
                </a:r>
              </a:p>
              <a:p>
                <a:r>
                  <a:rPr lang="en-US" dirty="0"/>
                  <a:t>Prices ascends slowly </a:t>
                </a:r>
              </a:p>
              <a:p>
                <a:r>
                  <a:rPr lang="en-US" dirty="0"/>
                  <a:t>Players dropout until one player remains</a:t>
                </a:r>
              </a:p>
              <a:p>
                <a:r>
                  <a:rPr lang="en-US" dirty="0"/>
                  <a:t>Pays the price in which the last agent dropped out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Dominant strategy: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Price: stay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Price: dropout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Strategically equivalent to second price auction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(same winner and payment, same normal form)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  <a:blipFill>
                <a:blip r:embed="rId3"/>
                <a:stretch>
                  <a:fillRect l="-988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42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48F-4745-44E9-A25E-3764461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96769"/>
            <a:ext cx="10515600" cy="1325563"/>
          </a:xfrm>
        </p:spPr>
        <p:txBody>
          <a:bodyPr/>
          <a:lstStyle/>
          <a:p>
            <a:r>
              <a:rPr lang="en-US" dirty="0"/>
              <a:t>Random serial dictatorship (RSD)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E9B366-B6E2-4039-8516-3E0C73DC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79513"/>
            <a:ext cx="11376715" cy="55499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set of items to be allocated</a:t>
            </a:r>
          </a:p>
          <a:p>
            <a:r>
              <a:rPr lang="en-US" dirty="0"/>
              <a:t>Order agents in a random order</a:t>
            </a:r>
          </a:p>
          <a:p>
            <a:r>
              <a:rPr lang="en-US" dirty="0"/>
              <a:t>Each agent clinches its favorite remaining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RSD is OSP</a:t>
            </a:r>
          </a:p>
          <a:p>
            <a:pPr marL="0" indent="0">
              <a:buNone/>
            </a:pPr>
            <a:r>
              <a:rPr lang="en-US" dirty="0"/>
              <a:t>RSD is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OSP </a:t>
            </a:r>
            <a:r>
              <a:rPr lang="en-US" dirty="0">
                <a:solidFill>
                  <a:srgbClr val="C00000"/>
                </a:solidFill>
              </a:rPr>
              <a:t>when bidders submit preference list in advance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[Li] people are more prone to in RSD when preferences are given in advance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0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9C17-0C6B-430A-9DD6-899F8A90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4" y="1120013"/>
            <a:ext cx="737235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5750B-FE09-4971-BB53-4A782810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37" y="2253318"/>
            <a:ext cx="291465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C3ED0-E308-4697-BD51-983F2C3141D7}"/>
                  </a:ext>
                </a:extLst>
              </p:cNvPr>
              <p:cNvSpPr txBox="1"/>
              <p:nvPr/>
            </p:nvSpPr>
            <p:spPr>
              <a:xfrm>
                <a:off x="604304" y="5044313"/>
                <a:ext cx="8098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Playing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dirty="0"/>
                  <a:t> is a dominant strategy </a:t>
                </a:r>
                <a:r>
                  <a:rPr lang="en-US" sz="2800" dirty="0"/>
                  <a:t>at (</a:t>
                </a:r>
                <a:r>
                  <a:rPr lang="en-US" sz="2800" dirty="0" err="1"/>
                  <a:t>i</a:t>
                </a:r>
                <a:r>
                  <a:rPr lang="en-US" sz="2800" dirty="0"/>
                  <a:t>) but not at (ii)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C3ED0-E308-4697-BD51-983F2C3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4" y="5044313"/>
                <a:ext cx="8098262" cy="523220"/>
              </a:xfrm>
              <a:prstGeom prst="rect">
                <a:avLst/>
              </a:prstGeom>
              <a:blipFill>
                <a:blip r:embed="rId4"/>
                <a:stretch>
                  <a:fillRect l="-150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75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9C17-0C6B-430A-9DD6-899F8A90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4" y="1120013"/>
            <a:ext cx="737235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5750B-FE09-4971-BB53-4A782810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37" y="2253318"/>
            <a:ext cx="291465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C3ED0-E308-4697-BD51-983F2C3141D7}"/>
                  </a:ext>
                </a:extLst>
              </p:cNvPr>
              <p:cNvSpPr txBox="1"/>
              <p:nvPr/>
            </p:nvSpPr>
            <p:spPr>
              <a:xfrm>
                <a:off x="604304" y="5044313"/>
                <a:ext cx="8098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Playing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dirty="0"/>
                  <a:t> is a dominant strategy </a:t>
                </a:r>
                <a:r>
                  <a:rPr lang="en-US" sz="2800" dirty="0"/>
                  <a:t>at (</a:t>
                </a:r>
                <a:r>
                  <a:rPr lang="en-US" sz="2800" dirty="0" err="1"/>
                  <a:t>i</a:t>
                </a:r>
                <a:r>
                  <a:rPr lang="en-US" sz="2800" dirty="0"/>
                  <a:t>) but not at (ii)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C3ED0-E308-4697-BD51-983F2C3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4" y="5044313"/>
                <a:ext cx="8098262" cy="523220"/>
              </a:xfrm>
              <a:prstGeom prst="rect">
                <a:avLst/>
              </a:prstGeom>
              <a:blipFill>
                <a:blip r:embed="rId4"/>
                <a:stretch>
                  <a:fillRect l="-150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241063-1DB3-4873-BA97-55ED01297AC6}"/>
              </a:ext>
            </a:extLst>
          </p:cNvPr>
          <p:cNvSpPr txBox="1"/>
          <p:nvPr/>
        </p:nvSpPr>
        <p:spPr>
          <a:xfrm>
            <a:off x="604304" y="5737987"/>
            <a:ext cx="809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 1’s experience is very similar 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621108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9C17-0C6B-430A-9DD6-899F8A90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4" y="1120013"/>
            <a:ext cx="737235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5750B-FE09-4971-BB53-4A782810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37" y="2253318"/>
            <a:ext cx="291465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819A6-6B56-4D25-9351-AD324B78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79" y="4943475"/>
            <a:ext cx="6315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75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9C17-0C6B-430A-9DD6-899F8A90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4" y="1120013"/>
            <a:ext cx="737235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5750B-FE09-4971-BB53-4A782810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37" y="2253318"/>
            <a:ext cx="291465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819A6-6B56-4D25-9351-AD324B78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79" y="4943475"/>
            <a:ext cx="63150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7BB546-E1ED-42F7-9676-D90A2005DB83}"/>
                  </a:ext>
                </a:extLst>
              </p:cNvPr>
              <p:cNvSpPr txBox="1"/>
              <p:nvPr/>
            </p:nvSpPr>
            <p:spPr>
              <a:xfrm>
                <a:off x="6337738" y="5330380"/>
                <a:ext cx="57206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800" dirty="0"/>
                  <a:t>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  <a:p>
                <a:r>
                  <a:rPr lang="en-US" sz="2800" dirty="0"/>
                  <a:t>if they generate the same experience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7BB546-E1ED-42F7-9676-D90A2005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738" y="5330380"/>
                <a:ext cx="5720683" cy="1384995"/>
              </a:xfrm>
              <a:prstGeom prst="rect">
                <a:avLst/>
              </a:prstGeom>
              <a:blipFill>
                <a:blip r:embed="rId5"/>
                <a:stretch>
                  <a:fillRect l="-2239" t="-3947" r="-320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27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8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08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/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dominant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blipFill>
                <a:blip r:embed="rId3"/>
                <a:stretch>
                  <a:fillRect l="-5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286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/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dominant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blipFill>
                <a:blip r:embed="rId3"/>
                <a:stretch>
                  <a:fillRect l="-5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/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blipFill>
                <a:blip r:embed="rId4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/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blipFill>
                <a:blip r:embed="rId5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302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/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dominant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blipFill>
                <a:blip r:embed="rId3"/>
                <a:stretch>
                  <a:fillRect l="-5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/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blipFill>
                <a:blip r:embed="rId4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/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blipFill>
                <a:blip r:embed="rId5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0CB87-CB72-4FC3-AB2D-AC599860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5359" y="1798983"/>
            <a:ext cx="1459681" cy="1459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4425-4DDA-417D-9A1F-BDBA47A6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Ascending (clock)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item for sale</a:t>
                </a:r>
              </a:p>
              <a:p>
                <a:r>
                  <a:rPr lang="en-US" dirty="0"/>
                  <a:t>All players are initially in</a:t>
                </a:r>
              </a:p>
              <a:p>
                <a:r>
                  <a:rPr lang="en-US" dirty="0"/>
                  <a:t>Prices ascends slowly </a:t>
                </a:r>
              </a:p>
              <a:p>
                <a:r>
                  <a:rPr lang="en-US" dirty="0"/>
                  <a:t>Players dropout until one player remains</a:t>
                </a:r>
              </a:p>
              <a:p>
                <a:r>
                  <a:rPr lang="en-US" dirty="0"/>
                  <a:t>Pays the price in which the last agent dropped 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Dominant strategy: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Price: stay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Price: dropout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Strategically equivalent to second price auction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(same winner and payment, same normal form)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  <a:blipFill>
                <a:blip r:embed="rId3"/>
                <a:stretch>
                  <a:fillRect l="-988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6804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/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dominant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blipFill>
                <a:blip r:embed="rId3"/>
                <a:stretch>
                  <a:fillRect l="-5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/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blipFill>
                <a:blip r:embed="rId4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/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blipFill>
                <a:blip r:embed="rId5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9B6C0-3A4F-4CBE-B20C-9AE908965345}"/>
                  </a:ext>
                </a:extLst>
              </p:cNvPr>
              <p:cNvSpPr txBox="1"/>
              <p:nvPr/>
            </p:nvSpPr>
            <p:spPr>
              <a:xfrm flipH="1">
                <a:off x="2286525" y="2102173"/>
                <a:ext cx="22119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obviously dominant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9B6C0-3A4F-4CBE-B20C-9AE90896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86525" y="2102173"/>
                <a:ext cx="2211903" cy="830997"/>
              </a:xfrm>
              <a:prstGeom prst="rect">
                <a:avLst/>
              </a:prstGeom>
              <a:blipFill>
                <a:blip r:embed="rId6"/>
                <a:stretch>
                  <a:fillRect l="-413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B0864-8FF7-4C10-8B0F-65AAC8E91A74}"/>
                  </a:ext>
                </a:extLst>
              </p:cNvPr>
              <p:cNvSpPr txBox="1"/>
              <p:nvPr/>
            </p:nvSpPr>
            <p:spPr>
              <a:xfrm flipH="1">
                <a:off x="4990047" y="4534534"/>
                <a:ext cx="3123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obviously dominant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B0864-8FF7-4C10-8B0F-65AAC8E91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90047" y="4534534"/>
                <a:ext cx="3123938" cy="830997"/>
              </a:xfrm>
              <a:prstGeom prst="rect">
                <a:avLst/>
              </a:prstGeom>
              <a:blipFill>
                <a:blip r:embed="rId7"/>
                <a:stretch>
                  <a:fillRect l="-31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747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522-DD0B-4B93-8E93-92F8B3D9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1" y="-34439"/>
            <a:ext cx="10515600" cy="1325563"/>
          </a:xfrm>
        </p:spPr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72816-8989-4BC2-9C0B-0BC2450BC855}"/>
              </a:ext>
            </a:extLst>
          </p:cNvPr>
          <p:cNvSpPr/>
          <p:nvPr/>
        </p:nvSpPr>
        <p:spPr>
          <a:xfrm>
            <a:off x="987974" y="1818291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CC1DA-E367-42D4-B2E5-5D80C4E9AF3A}"/>
              </a:ext>
            </a:extLst>
          </p:cNvPr>
          <p:cNvSpPr/>
          <p:nvPr/>
        </p:nvSpPr>
        <p:spPr>
          <a:xfrm>
            <a:off x="2480443" y="1818290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8E20C-9E66-4DE1-A7D7-126F74B4B88D}"/>
              </a:ext>
            </a:extLst>
          </p:cNvPr>
          <p:cNvSpPr/>
          <p:nvPr/>
        </p:nvSpPr>
        <p:spPr>
          <a:xfrm>
            <a:off x="3972912" y="1818289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937F1-3AC4-402A-B908-2DF4B40D1172}"/>
              </a:ext>
            </a:extLst>
          </p:cNvPr>
          <p:cNvSpPr/>
          <p:nvPr/>
        </p:nvSpPr>
        <p:spPr>
          <a:xfrm>
            <a:off x="5465382" y="1818288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F7D-82EA-4B56-882C-EDEE1956C441}"/>
              </a:ext>
            </a:extLst>
          </p:cNvPr>
          <p:cNvSpPr/>
          <p:nvPr/>
        </p:nvSpPr>
        <p:spPr>
          <a:xfrm>
            <a:off x="987974" y="2886735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F0A438-F3C3-41AB-8C47-01D59E59D6BC}"/>
              </a:ext>
            </a:extLst>
          </p:cNvPr>
          <p:cNvSpPr/>
          <p:nvPr/>
        </p:nvSpPr>
        <p:spPr>
          <a:xfrm>
            <a:off x="2480443" y="2886734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D663E-F462-4BC6-BA2A-1A6F74E32F6C}"/>
              </a:ext>
            </a:extLst>
          </p:cNvPr>
          <p:cNvSpPr/>
          <p:nvPr/>
        </p:nvSpPr>
        <p:spPr>
          <a:xfrm>
            <a:off x="3972912" y="2886733"/>
            <a:ext cx="274320" cy="2732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0A923-DCA0-44AD-8AAD-8D83C29164FE}"/>
              </a:ext>
            </a:extLst>
          </p:cNvPr>
          <p:cNvSpPr/>
          <p:nvPr/>
        </p:nvSpPr>
        <p:spPr>
          <a:xfrm>
            <a:off x="5465382" y="2886732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1592C-9115-42F8-8F97-6DDE5C55CEB0}"/>
              </a:ext>
            </a:extLst>
          </p:cNvPr>
          <p:cNvSpPr/>
          <p:nvPr/>
        </p:nvSpPr>
        <p:spPr>
          <a:xfrm>
            <a:off x="987974" y="3955178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93FD0-B959-49C9-8179-5C37E8936C9B}"/>
              </a:ext>
            </a:extLst>
          </p:cNvPr>
          <p:cNvSpPr/>
          <p:nvPr/>
        </p:nvSpPr>
        <p:spPr>
          <a:xfrm>
            <a:off x="2480443" y="3955177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D1739-004C-43CB-8846-A19FE4DCEF33}"/>
              </a:ext>
            </a:extLst>
          </p:cNvPr>
          <p:cNvSpPr/>
          <p:nvPr/>
        </p:nvSpPr>
        <p:spPr>
          <a:xfrm>
            <a:off x="3972912" y="3955176"/>
            <a:ext cx="274320" cy="273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22DC7E-CDA2-4782-A98A-7B506A973B87}"/>
              </a:ext>
            </a:extLst>
          </p:cNvPr>
          <p:cNvSpPr/>
          <p:nvPr/>
        </p:nvSpPr>
        <p:spPr>
          <a:xfrm>
            <a:off x="5465382" y="3955175"/>
            <a:ext cx="274320" cy="2732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810A8-499A-4CF8-8A75-4B6F4528D53D}"/>
              </a:ext>
            </a:extLst>
          </p:cNvPr>
          <p:cNvSpPr/>
          <p:nvPr/>
        </p:nvSpPr>
        <p:spPr>
          <a:xfrm>
            <a:off x="5181600" y="1492469"/>
            <a:ext cx="914400" cy="299544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5D8DAD-5ECF-4090-A831-EEF7B1C7D09B}"/>
              </a:ext>
            </a:extLst>
          </p:cNvPr>
          <p:cNvSpPr/>
          <p:nvPr/>
        </p:nvSpPr>
        <p:spPr>
          <a:xfrm>
            <a:off x="2196662" y="1492469"/>
            <a:ext cx="2301766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F7C42-EB2C-4BBF-BF48-75A487CA6587}"/>
              </a:ext>
            </a:extLst>
          </p:cNvPr>
          <p:cNvSpPr/>
          <p:nvPr/>
        </p:nvSpPr>
        <p:spPr>
          <a:xfrm>
            <a:off x="688953" y="3630346"/>
            <a:ext cx="3809475" cy="85757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729D3C-CD6A-4ECE-9E0A-F775FE923660}"/>
              </a:ext>
            </a:extLst>
          </p:cNvPr>
          <p:cNvSpPr/>
          <p:nvPr/>
        </p:nvSpPr>
        <p:spPr>
          <a:xfrm>
            <a:off x="688953" y="1486233"/>
            <a:ext cx="914400" cy="193653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/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games that are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dirty="0"/>
                  <a:t>-indistinguishable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6186E-D6D9-43F1-A13C-A661AA8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15" y="1431702"/>
                <a:ext cx="3100552" cy="954107"/>
              </a:xfrm>
              <a:prstGeom prst="rect">
                <a:avLst/>
              </a:prstGeom>
              <a:blipFill>
                <a:blip r:embed="rId2"/>
                <a:stretch>
                  <a:fillRect l="-3929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/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dominant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152AC-4669-49A3-8A3C-AA2BA1FC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4" y="1692555"/>
                <a:ext cx="2049517" cy="461665"/>
              </a:xfrm>
              <a:prstGeom prst="rect">
                <a:avLst/>
              </a:prstGeom>
              <a:blipFill>
                <a:blip r:embed="rId3"/>
                <a:stretch>
                  <a:fillRect l="-5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/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6B4CB-AB43-49D3-80B6-B3AF5CC9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2" y="2792533"/>
                <a:ext cx="2468883" cy="461665"/>
              </a:xfrm>
              <a:prstGeom prst="rect">
                <a:avLst/>
              </a:prstGeom>
              <a:blipFill>
                <a:blip r:embed="rId4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/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dominant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84F232-1695-4318-A2AD-87627E90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4701" y="3828299"/>
                <a:ext cx="2468883" cy="461665"/>
              </a:xfrm>
              <a:prstGeom prst="rect">
                <a:avLst/>
              </a:prstGeom>
              <a:blipFill>
                <a:blip r:embed="rId5"/>
                <a:stretch>
                  <a:fillRect l="-494" t="-10526" r="-27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9B6C0-3A4F-4CBE-B20C-9AE908965345}"/>
                  </a:ext>
                </a:extLst>
              </p:cNvPr>
              <p:cNvSpPr txBox="1"/>
              <p:nvPr/>
            </p:nvSpPr>
            <p:spPr>
              <a:xfrm flipH="1">
                <a:off x="2286525" y="2102173"/>
                <a:ext cx="22119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obviously dominant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9B6C0-3A4F-4CBE-B20C-9AE90896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86525" y="2102173"/>
                <a:ext cx="2211903" cy="830997"/>
              </a:xfrm>
              <a:prstGeom prst="rect">
                <a:avLst/>
              </a:prstGeom>
              <a:blipFill>
                <a:blip r:embed="rId6"/>
                <a:stretch>
                  <a:fillRect l="-413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B0864-8FF7-4C10-8B0F-65AAC8E91A74}"/>
                  </a:ext>
                </a:extLst>
              </p:cNvPr>
              <p:cNvSpPr txBox="1"/>
              <p:nvPr/>
            </p:nvSpPr>
            <p:spPr>
              <a:xfrm flipH="1">
                <a:off x="4990047" y="4534534"/>
                <a:ext cx="3123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obviously dominant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B0864-8FF7-4C10-8B0F-65AAC8E91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90047" y="4534534"/>
                <a:ext cx="3123938" cy="830997"/>
              </a:xfrm>
              <a:prstGeom prst="rect">
                <a:avLst/>
              </a:prstGeom>
              <a:blipFill>
                <a:blip r:embed="rId7"/>
                <a:stretch>
                  <a:fillRect l="-31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45A11-3B85-49EB-B88A-114AD772D998}"/>
                  </a:ext>
                </a:extLst>
              </p:cNvPr>
              <p:cNvSpPr txBox="1"/>
              <p:nvPr/>
            </p:nvSpPr>
            <p:spPr>
              <a:xfrm>
                <a:off x="385030" y="5583303"/>
                <a:ext cx="110817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[Li] </a:t>
                </a:r>
                <a:r>
                  <a:rPr lang="en-US" sz="2800" b="1" dirty="0" err="1"/>
                  <a:t>Thm</a:t>
                </a:r>
                <a:r>
                  <a:rPr lang="en-US" sz="2800" b="1" dirty="0"/>
                  <a:t>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/>
                  <a:t> is obviously dominant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err="1"/>
                  <a:t>iff</a:t>
                </a:r>
                <a:r>
                  <a:rPr lang="en-US" sz="2800" b="0" dirty="0"/>
                  <a:t> it is dominant in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/>
                  <a:t> in its equivalence class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45A11-3B85-49EB-B88A-114AD772D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30" y="5583303"/>
                <a:ext cx="11081755" cy="954107"/>
              </a:xfrm>
              <a:prstGeom prst="rect">
                <a:avLst/>
              </a:prstGeom>
              <a:blipFill>
                <a:blip r:embed="rId8"/>
                <a:stretch>
                  <a:fillRect l="-110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784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9D6-1759-4C97-9802-5DF2DA2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9" y="115362"/>
            <a:ext cx="10515600" cy="1325563"/>
          </a:xfrm>
        </p:spPr>
        <p:txBody>
          <a:bodyPr/>
          <a:lstStyle/>
          <a:p>
            <a:r>
              <a:rPr lang="en-US" dirty="0"/>
              <a:t>Is this game “obvious”?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1CB9-A4C9-4190-B5A3-E5CA6E1C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1" y="2100041"/>
            <a:ext cx="9764317" cy="3174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/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blipFill>
                <a:blip r:embed="rId3"/>
                <a:stretch>
                  <a:fillRect r="-70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44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9D6-1759-4C97-9802-5DF2DA2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9" y="115362"/>
            <a:ext cx="10515600" cy="1325563"/>
          </a:xfrm>
        </p:spPr>
        <p:txBody>
          <a:bodyPr/>
          <a:lstStyle/>
          <a:p>
            <a:r>
              <a:rPr lang="en-US" dirty="0"/>
              <a:t>Is this game “obvious”?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1CB9-A4C9-4190-B5A3-E5CA6E1C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1" y="2100041"/>
            <a:ext cx="9764317" cy="3174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/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blipFill>
                <a:blip r:embed="rId3"/>
                <a:stretch>
                  <a:fillRect r="-70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/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Passing is obviously dominant for agent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blipFill>
                <a:blip r:embed="rId4"/>
                <a:stretch>
                  <a:fillRect l="-18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877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9D6-1759-4C97-9802-5DF2DA2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9" y="115362"/>
            <a:ext cx="10515600" cy="1325563"/>
          </a:xfrm>
        </p:spPr>
        <p:txBody>
          <a:bodyPr/>
          <a:lstStyle/>
          <a:p>
            <a:r>
              <a:rPr lang="en-US" dirty="0"/>
              <a:t>Is this game “obvious”?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1CB9-A4C9-4190-B5A3-E5CA6E1C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1" y="2100041"/>
            <a:ext cx="9764317" cy="3174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/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blipFill>
                <a:blip r:embed="rId3"/>
                <a:stretch>
                  <a:fillRect r="-70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/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Passing is obviously dominant for agent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blipFill>
                <a:blip r:embed="rId4"/>
                <a:stretch>
                  <a:fillRect l="-18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3B86A-05AF-4D9C-96E8-EC887C49DE79}"/>
              </a:ext>
            </a:extLst>
          </p:cNvPr>
          <p:cNvSpPr txBox="1"/>
          <p:nvPr/>
        </p:nvSpPr>
        <p:spPr>
          <a:xfrm>
            <a:off x="556387" y="5846210"/>
            <a:ext cx="671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chess obvious to the white player?</a:t>
            </a:r>
          </a:p>
        </p:txBody>
      </p:sp>
    </p:spTree>
    <p:extLst>
      <p:ext uri="{BB962C8B-B14F-4D97-AF65-F5344CB8AC3E}">
        <p14:creationId xmlns:p14="http://schemas.microsoft.com/office/powerpoint/2010/main" val="23768818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9D6-1759-4C97-9802-5DF2DA2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9" y="115362"/>
            <a:ext cx="10515600" cy="1325563"/>
          </a:xfrm>
        </p:spPr>
        <p:txBody>
          <a:bodyPr/>
          <a:lstStyle/>
          <a:p>
            <a:r>
              <a:rPr lang="en-US" dirty="0"/>
              <a:t>Is this game “obvious”?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1CB9-A4C9-4190-B5A3-E5CA6E1C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1" y="2100041"/>
            <a:ext cx="9764317" cy="3174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/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D9582-772C-4B40-9116-581A64D9D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0" y="1493740"/>
                <a:ext cx="2584174" cy="523220"/>
              </a:xfrm>
              <a:prstGeom prst="rect">
                <a:avLst/>
              </a:prstGeom>
              <a:blipFill>
                <a:blip r:embed="rId3"/>
                <a:stretch>
                  <a:fillRect r="-70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/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Passing is obviously dominant for agent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B4908-38B6-45CF-9C30-A53CDC93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7" y="5357640"/>
                <a:ext cx="6715538" cy="523220"/>
              </a:xfrm>
              <a:prstGeom prst="rect">
                <a:avLst/>
              </a:prstGeom>
              <a:blipFill>
                <a:blip r:embed="rId4"/>
                <a:stretch>
                  <a:fillRect l="-18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1367E7-3929-4351-AA1F-C8943A4AB76E}"/>
              </a:ext>
            </a:extLst>
          </p:cNvPr>
          <p:cNvSpPr txBox="1"/>
          <p:nvPr/>
        </p:nvSpPr>
        <p:spPr>
          <a:xfrm>
            <a:off x="556387" y="6334780"/>
            <a:ext cx="830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complexity notion is not captured by OSP theory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3B86A-05AF-4D9C-96E8-EC887C49DE79}"/>
              </a:ext>
            </a:extLst>
          </p:cNvPr>
          <p:cNvSpPr txBox="1"/>
          <p:nvPr/>
        </p:nvSpPr>
        <p:spPr>
          <a:xfrm>
            <a:off x="556387" y="5846210"/>
            <a:ext cx="671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chess obvious to the white player?</a:t>
            </a:r>
          </a:p>
        </p:txBody>
      </p:sp>
    </p:spTree>
    <p:extLst>
      <p:ext uri="{BB962C8B-B14F-4D97-AF65-F5344CB8AC3E}">
        <p14:creationId xmlns:p14="http://schemas.microsoft.com/office/powerpoint/2010/main" val="4218374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Strong OSP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369195D-3D29-4033-90FB-C50645D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14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OSP:</a:t>
            </a:r>
          </a:p>
          <a:p>
            <a:pPr marL="0" indent="0">
              <a:buNone/>
            </a:pPr>
            <a:r>
              <a:rPr lang="en-US" dirty="0"/>
              <a:t>the player has a </a:t>
            </a:r>
            <a:r>
              <a:rPr lang="en-US" b="1" dirty="0"/>
              <a:t>complete </a:t>
            </a:r>
            <a:r>
              <a:rPr lang="en-US" dirty="0"/>
              <a:t>strategic plan</a:t>
            </a:r>
          </a:p>
        </p:txBody>
      </p:sp>
    </p:spTree>
    <p:extLst>
      <p:ext uri="{BB962C8B-B14F-4D97-AF65-F5344CB8AC3E}">
        <p14:creationId xmlns:p14="http://schemas.microsoft.com/office/powerpoint/2010/main" val="37545255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Strong OSP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3E0D-32D2-4F51-B23C-880C8B71CCE0}"/>
              </a:ext>
            </a:extLst>
          </p:cNvPr>
          <p:cNvSpPr/>
          <p:nvPr/>
        </p:nvSpPr>
        <p:spPr>
          <a:xfrm rot="20918255">
            <a:off x="1103587" y="32192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A2BB6ED-AD17-459C-8BD3-FD093C849011}"/>
              </a:ext>
            </a:extLst>
          </p:cNvPr>
          <p:cNvSpPr/>
          <p:nvPr/>
        </p:nvSpPr>
        <p:spPr>
          <a:xfrm rot="20918255">
            <a:off x="2615051" y="5078849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D73BE65-CBFB-46C5-A643-3ED6A3354FA4}"/>
              </a:ext>
            </a:extLst>
          </p:cNvPr>
          <p:cNvSpPr/>
          <p:nvPr/>
        </p:nvSpPr>
        <p:spPr>
          <a:xfrm rot="20918255">
            <a:off x="4970901" y="504851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A09AE8-47A5-43D5-8577-B777EDF0A0CB}"/>
              </a:ext>
            </a:extLst>
          </p:cNvPr>
          <p:cNvSpPr/>
          <p:nvPr/>
        </p:nvSpPr>
        <p:spPr>
          <a:xfrm rot="12234330">
            <a:off x="5844083" y="3117908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6304DC9-3677-439C-B14B-5794AFD0BFDC}"/>
              </a:ext>
            </a:extLst>
          </p:cNvPr>
          <p:cNvSpPr/>
          <p:nvPr/>
        </p:nvSpPr>
        <p:spPr>
          <a:xfrm rot="8717167">
            <a:off x="3279995" y="5104800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ECAFCC-80C4-4A57-A885-CD28F9023369}"/>
              </a:ext>
            </a:extLst>
          </p:cNvPr>
          <p:cNvSpPr/>
          <p:nvPr/>
        </p:nvSpPr>
        <p:spPr>
          <a:xfrm rot="9693336">
            <a:off x="1844696" y="331929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177A5E2-2E0A-4A51-A5ED-43C655C3D7CF}"/>
              </a:ext>
            </a:extLst>
          </p:cNvPr>
          <p:cNvSpPr/>
          <p:nvPr/>
        </p:nvSpPr>
        <p:spPr>
          <a:xfrm rot="11812232">
            <a:off x="5750187" y="3450172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4D15C4E-C9F0-4CF3-890B-9227777975D3}"/>
              </a:ext>
            </a:extLst>
          </p:cNvPr>
          <p:cNvSpPr/>
          <p:nvPr/>
        </p:nvSpPr>
        <p:spPr>
          <a:xfrm rot="8371215">
            <a:off x="5642978" y="5145965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369195D-3D29-4033-90FB-C50645D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14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OSP:</a:t>
            </a:r>
          </a:p>
          <a:p>
            <a:pPr marL="0" indent="0">
              <a:buNone/>
            </a:pPr>
            <a:r>
              <a:rPr lang="en-US" dirty="0"/>
              <a:t>the player has a </a:t>
            </a:r>
            <a:r>
              <a:rPr lang="en-US" b="1" dirty="0"/>
              <a:t>complete </a:t>
            </a:r>
            <a:r>
              <a:rPr lang="en-US" dirty="0"/>
              <a:t>strategic plan</a:t>
            </a:r>
          </a:p>
        </p:txBody>
      </p:sp>
    </p:spTree>
    <p:extLst>
      <p:ext uri="{BB962C8B-B14F-4D97-AF65-F5344CB8AC3E}">
        <p14:creationId xmlns:p14="http://schemas.microsoft.com/office/powerpoint/2010/main" val="4445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Strong OSP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369195D-3D29-4033-90FB-C50645D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14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SOSP:</a:t>
            </a:r>
          </a:p>
          <a:p>
            <a:pPr marL="0" indent="0">
              <a:buNone/>
            </a:pPr>
            <a:r>
              <a:rPr lang="en-US" dirty="0"/>
              <a:t>Player cannot plan ahead</a:t>
            </a:r>
          </a:p>
        </p:txBody>
      </p:sp>
    </p:spTree>
    <p:extLst>
      <p:ext uri="{BB962C8B-B14F-4D97-AF65-F5344CB8AC3E}">
        <p14:creationId xmlns:p14="http://schemas.microsoft.com/office/powerpoint/2010/main" val="4183163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Strong OSP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369195D-3D29-4033-90FB-C50645D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14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SOSP:</a:t>
            </a:r>
          </a:p>
          <a:p>
            <a:pPr marL="0" indent="0">
              <a:buNone/>
            </a:pPr>
            <a:r>
              <a:rPr lang="en-US" dirty="0"/>
              <a:t>Player cannot plan ahead</a:t>
            </a:r>
          </a:p>
        </p:txBody>
      </p:sp>
    </p:spTree>
    <p:extLst>
      <p:ext uri="{BB962C8B-B14F-4D97-AF65-F5344CB8AC3E}">
        <p14:creationId xmlns:p14="http://schemas.microsoft.com/office/powerpoint/2010/main" val="29068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0CB87-CB72-4FC3-AB2D-AC599860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5359" y="1798983"/>
            <a:ext cx="1459681" cy="1459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4425-4DDA-417D-9A1F-BDBA47A6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Ascending (clock)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item for sale</a:t>
                </a:r>
              </a:p>
              <a:p>
                <a:r>
                  <a:rPr lang="en-US" dirty="0"/>
                  <a:t>All players are initially in</a:t>
                </a:r>
              </a:p>
              <a:p>
                <a:r>
                  <a:rPr lang="en-US" dirty="0"/>
                  <a:t>Prices ascends slowly </a:t>
                </a:r>
              </a:p>
              <a:p>
                <a:r>
                  <a:rPr lang="en-US" dirty="0"/>
                  <a:t>Players dropout until one player remains</a:t>
                </a:r>
              </a:p>
              <a:p>
                <a:r>
                  <a:rPr lang="en-US" dirty="0"/>
                  <a:t>Pays the price in which the last agent dropped 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Dominant strategy: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Price: stay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Price: dropout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Strategically equivalent to second price auction </a:t>
                </a:r>
              </a:p>
              <a:p>
                <a:pPr marL="0" indent="0">
                  <a:buNone/>
                </a:pPr>
                <a:r>
                  <a:rPr lang="en-US" dirty="0"/>
                  <a:t>(same winner and payment, same normal form)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  <a:blipFill>
                <a:blip r:embed="rId3"/>
                <a:stretch>
                  <a:fillRect l="-988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791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9D94-72D8-453D-B668-7A55956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1" y="37134"/>
            <a:ext cx="10515600" cy="1325563"/>
          </a:xfrm>
        </p:spPr>
        <p:txBody>
          <a:bodyPr/>
          <a:lstStyle/>
          <a:p>
            <a:r>
              <a:rPr lang="en-US" dirty="0"/>
              <a:t>Strong OSP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/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3288A3-75CB-486D-AF8A-9BB54FE9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84" y="1351726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/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0C5E25-9E9D-4E98-AB60-580FF3F31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64" y="2653752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/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259F2-9164-4771-8A00-389976D5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84" y="2664256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 b="-579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/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C3150D-F1F9-4927-AA0F-B2C309D3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16" y="2653752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/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68BC9D-3B21-46C2-8854-88697CBBC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58" y="3740434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/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4FF53-6AA6-405B-80FF-74FCF6F4F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0" y="4664770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/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7E1341-7750-40A7-93EC-15E4183F0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3740434"/>
                <a:ext cx="715618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/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CF62CD-115D-4F4E-8284-8D3B2771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18" y="3740434"/>
                <a:ext cx="715618" cy="365760"/>
              </a:xfrm>
              <a:prstGeom prst="ellipse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/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B885CC-95B4-43C9-8A37-E4118634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00" y="5443338"/>
                <a:ext cx="715618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/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08F15C-E6F2-4979-98B9-5593979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06" y="3740434"/>
                <a:ext cx="715618" cy="365760"/>
              </a:xfrm>
              <a:prstGeom prst="ellipse">
                <a:avLst/>
              </a:prstGeom>
              <a:blipFill>
                <a:blip r:embed="rId11"/>
                <a:stretch>
                  <a:fillRect b="-303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/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9D30D3-47A5-45ED-8F78-4FDA4D39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06" y="5496902"/>
                <a:ext cx="715618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/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078110-E46C-4589-9C78-459D62538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58" y="3740434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/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0D4C8B-CAA9-4B90-B5B2-F8DA3D57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95" y="4659807"/>
                <a:ext cx="365760" cy="365760"/>
              </a:xfrm>
              <a:prstGeom prst="ellipse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/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4C4329-6573-4A60-9259-605E8665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16" y="4659807"/>
                <a:ext cx="715618" cy="365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/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02EFC3-EBAF-400D-8B7C-67DD48D2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17" y="5443338"/>
                <a:ext cx="715618" cy="36576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/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6232C0-F172-43D2-91C8-919B96DF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43" y="5443338"/>
                <a:ext cx="715618" cy="36576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/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AAE7C-A93C-4760-999C-1267EDC87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53" y="3861142"/>
                <a:ext cx="715618" cy="36576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798FC-FE7A-442A-954E-1A2396D90CA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1986524" y="1663922"/>
            <a:ext cx="2530624" cy="11727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A3F9E2-E861-43BE-A020-15148E0C463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741564" y="1717486"/>
            <a:ext cx="904900" cy="94677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45A2D-7C38-4641-8EB0-B1ECACB3BDF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775780" y="1663922"/>
            <a:ext cx="1075500" cy="10433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9D66FC-0ACA-4B93-8E81-4EA124FD134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1803644" y="3019512"/>
            <a:ext cx="264383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545BAC-4C2B-4F57-B4B4-C0F8C9E2B4A2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832261" y="2965948"/>
            <a:ext cx="842067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47B28F-E2E8-48EE-A44A-9D10852899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4838" y="2989660"/>
            <a:ext cx="39306" cy="75077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9FE75-E63E-4864-A33C-4D96FEFBC4DB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V="1">
            <a:off x="5831738" y="3019512"/>
            <a:ext cx="148858" cy="72092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C66B61-7D5E-4B31-9CCB-5AD5D92E9444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6109912" y="2965948"/>
            <a:ext cx="1115950" cy="89519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854C54-45A3-41C8-A593-658115519B30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114240" y="4052630"/>
            <a:ext cx="411282" cy="61214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/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F65355-5D62-4817-AABE-CF2608A67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7" y="4726129"/>
                <a:ext cx="715618" cy="36576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4A6912-B187-4B08-9D4D-A463AD2D0C13}"/>
              </a:ext>
            </a:extLst>
          </p:cNvPr>
          <p:cNvCxnSpPr>
            <a:cxnSpLocks/>
            <a:stCxn id="63" idx="0"/>
            <a:endCxn id="9" idx="5"/>
          </p:cNvCxnSpPr>
          <p:nvPr/>
        </p:nvCxnSpPr>
        <p:spPr>
          <a:xfrm flipH="1" flipV="1">
            <a:off x="3784154" y="4052630"/>
            <a:ext cx="372032" cy="673499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F8651D-C182-48EB-8DE3-8CD7C25A9B8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504748" y="4976966"/>
            <a:ext cx="480176" cy="5199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149E9D-D197-493D-BA82-CEE9B6040C42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243556" y="4976966"/>
            <a:ext cx="284153" cy="46637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FEA9BF-DF03-48A9-A242-63762DECCDC0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5669391" y="4052630"/>
            <a:ext cx="33031" cy="66074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5A6D32-DFA0-410E-A20A-CEE46B67B1E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5831738" y="4106194"/>
            <a:ext cx="855387" cy="55361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D349E-2A61-448E-B319-F4675AD47FC0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4780726" y="4972003"/>
            <a:ext cx="630033" cy="47133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BC92DE-3E9C-4D6A-8EB9-9305EB9AF1D4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H="1" flipV="1">
            <a:off x="5540075" y="5025567"/>
            <a:ext cx="400877" cy="41777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8C857C0-98A7-4092-BE01-C0D33DEF1712}"/>
              </a:ext>
            </a:extLst>
          </p:cNvPr>
          <p:cNvSpPr/>
          <p:nvPr/>
        </p:nvSpPr>
        <p:spPr>
          <a:xfrm rot="18640716">
            <a:off x="3526239" y="3257293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61A60C-E435-4EA3-9900-823D7008FD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3072" y="2965948"/>
            <a:ext cx="793243" cy="77448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0D819FBC-B310-4CF6-ADE3-FD01E428C6DF}"/>
              </a:ext>
            </a:extLst>
          </p:cNvPr>
          <p:cNvSpPr/>
          <p:nvPr/>
        </p:nvSpPr>
        <p:spPr>
          <a:xfrm rot="8421338">
            <a:off x="4251937" y="3344477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/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18DF2C-87D6-45F5-8A23-A67F306F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" y="6171762"/>
                <a:ext cx="2591906" cy="624338"/>
              </a:xfrm>
              <a:prstGeom prst="rect">
                <a:avLst/>
              </a:prstGeom>
              <a:blipFill>
                <a:blip r:embed="rId20"/>
                <a:stretch>
                  <a:fillRect r="-1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369195D-3D29-4033-90FB-C50645D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46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SOSP:</a:t>
            </a:r>
          </a:p>
          <a:p>
            <a:pPr marL="0" indent="0">
              <a:buNone/>
            </a:pPr>
            <a:r>
              <a:rPr lang="en-US" dirty="0"/>
              <a:t>Player cannot plan ahead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special cases:</a:t>
            </a:r>
          </a:p>
          <a:p>
            <a:r>
              <a:rPr lang="en-US" dirty="0"/>
              <a:t>Random serial dictatorship</a:t>
            </a:r>
          </a:p>
          <a:p>
            <a:r>
              <a:rPr lang="en-US" dirty="0"/>
              <a:t>Posted price mechanisms</a:t>
            </a:r>
          </a:p>
        </p:txBody>
      </p:sp>
    </p:spTree>
    <p:extLst>
      <p:ext uri="{BB962C8B-B14F-4D97-AF65-F5344CB8AC3E}">
        <p14:creationId xmlns:p14="http://schemas.microsoft.com/office/powerpoint/2010/main" val="3685516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are not SOSP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6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are not SOSP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8CC9E2C-B8D1-4725-BD2B-DEDF8A28C377}"/>
              </a:ext>
            </a:extLst>
          </p:cNvPr>
          <p:cNvSpPr/>
          <p:nvPr/>
        </p:nvSpPr>
        <p:spPr>
          <a:xfrm rot="10962487">
            <a:off x="8393641" y="310719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3EAC62C-5F35-41D3-BE87-14AC77AFD03D}"/>
              </a:ext>
            </a:extLst>
          </p:cNvPr>
          <p:cNvSpPr txBox="1"/>
          <p:nvPr/>
        </p:nvSpPr>
        <p:spPr>
          <a:xfrm>
            <a:off x="10037303" y="3411735"/>
            <a:ext cx="251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truth-telling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0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are not SOSP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4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are not SOSP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D47AF9B-246C-465D-BC0C-2C0C0304EC60}"/>
              </a:ext>
            </a:extLst>
          </p:cNvPr>
          <p:cNvSpPr/>
          <p:nvPr/>
        </p:nvSpPr>
        <p:spPr>
          <a:xfrm rot="11065833">
            <a:off x="2991319" y="3030824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F3B2CA8-7CBD-4BF2-A035-B96FA8C87AD0}"/>
              </a:ext>
            </a:extLst>
          </p:cNvPr>
          <p:cNvSpPr/>
          <p:nvPr/>
        </p:nvSpPr>
        <p:spPr>
          <a:xfrm rot="10800000">
            <a:off x="9746432" y="407958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57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are not SOSP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5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65E56E3-F460-49F6-85D6-11B3B162512A}"/>
              </a:ext>
            </a:extLst>
          </p:cNvPr>
          <p:cNvSpPr/>
          <p:nvPr/>
        </p:nvSpPr>
        <p:spPr>
          <a:xfrm rot="10800000">
            <a:off x="9745330" y="360385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D47AF9B-246C-465D-BC0C-2C0C0304EC60}"/>
              </a:ext>
            </a:extLst>
          </p:cNvPr>
          <p:cNvSpPr/>
          <p:nvPr/>
        </p:nvSpPr>
        <p:spPr>
          <a:xfrm rot="11065833">
            <a:off x="2991319" y="3030824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F3B2CA8-7CBD-4BF2-A035-B96FA8C87AD0}"/>
              </a:ext>
            </a:extLst>
          </p:cNvPr>
          <p:cNvSpPr/>
          <p:nvPr/>
        </p:nvSpPr>
        <p:spPr>
          <a:xfrm rot="10800000">
            <a:off x="9746432" y="4079589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89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" y="8316"/>
            <a:ext cx="10515600" cy="1325563"/>
          </a:xfrm>
        </p:spPr>
        <p:txBody>
          <a:bodyPr/>
          <a:lstStyle/>
          <a:p>
            <a:r>
              <a:rPr lang="en-US" dirty="0"/>
              <a:t>One Step Foresight (OSF)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/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/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/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/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C299DC-B91D-40CF-ABC0-10EBF30B6D84}"/>
              </a:ext>
            </a:extLst>
          </p:cNvPr>
          <p:cNvCxnSpPr>
            <a:cxnSpLocks/>
          </p:cNvCxnSpPr>
          <p:nvPr/>
        </p:nvCxnSpPr>
        <p:spPr>
          <a:xfrm>
            <a:off x="973339" y="2455604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3D0B7A-8216-4DC0-8B24-9DE78B37FE72}"/>
              </a:ext>
            </a:extLst>
          </p:cNvPr>
          <p:cNvCxnSpPr>
            <a:cxnSpLocks/>
          </p:cNvCxnSpPr>
          <p:nvPr/>
        </p:nvCxnSpPr>
        <p:spPr>
          <a:xfrm flipH="1">
            <a:off x="2140993" y="2455604"/>
            <a:ext cx="182926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27104F-5854-4089-BEC7-C706162274DF}"/>
              </a:ext>
            </a:extLst>
          </p:cNvPr>
          <p:cNvCxnSpPr>
            <a:cxnSpLocks/>
          </p:cNvCxnSpPr>
          <p:nvPr/>
        </p:nvCxnSpPr>
        <p:spPr>
          <a:xfrm>
            <a:off x="1170202" y="2272724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7561D8-A495-4EC2-B35D-A0B87B257189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06753" y="2272724"/>
            <a:ext cx="1311279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19217C-2679-42E1-8D7F-B476E50EB1E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4183792" y="2272724"/>
            <a:ext cx="148762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6930A5-8804-4A40-A13B-E37C991C91D8}"/>
              </a:ext>
            </a:extLst>
          </p:cNvPr>
          <p:cNvSpPr txBox="1"/>
          <p:nvPr/>
        </p:nvSpPr>
        <p:spPr>
          <a:xfrm>
            <a:off x="646384" y="276909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4FA8721-22F5-479F-969A-86FD9AAC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46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OSF: </a:t>
            </a:r>
          </a:p>
          <a:p>
            <a:pPr marL="0" indent="0">
              <a:buNone/>
            </a:pPr>
            <a:r>
              <a:rPr lang="en-US" dirty="0"/>
              <a:t>Players are able to plan one step ahead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i.e.</a:t>
            </a:r>
            <a:r>
              <a:rPr lang="en-US" dirty="0"/>
              <a:t> have a strategic plan for the current and next node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1B4CC-11BB-4501-B37E-4CB4FAD6D6D4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447261" y="2402040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40393C-5703-408F-A26F-4E1A1EE68F01}"/>
              </a:ext>
            </a:extLst>
          </p:cNvPr>
          <p:cNvSpPr txBox="1"/>
          <p:nvPr/>
        </p:nvSpPr>
        <p:spPr>
          <a:xfrm>
            <a:off x="275475" y="260495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8103AE-C4AB-45DC-85B6-126638F560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116638" y="2402040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077BBA-F9BE-4A2C-9070-33240ED00694}"/>
              </a:ext>
            </a:extLst>
          </p:cNvPr>
          <p:cNvSpPr txBox="1"/>
          <p:nvPr/>
        </p:nvSpPr>
        <p:spPr>
          <a:xfrm>
            <a:off x="1278314" y="2584921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CAF0E1A-0829-4549-8B54-8B9DB7C82554}"/>
              </a:ext>
            </a:extLst>
          </p:cNvPr>
          <p:cNvSpPr txBox="1">
            <a:spLocks/>
          </p:cNvSpPr>
          <p:nvPr/>
        </p:nvSpPr>
        <p:spPr>
          <a:xfrm>
            <a:off x="-16878" y="1297972"/>
            <a:ext cx="3872680" cy="60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[Bade </a:t>
            </a:r>
            <a:r>
              <a:rPr lang="en-US" dirty="0" err="1"/>
              <a:t>Gonczarowski</a:t>
            </a:r>
            <a:r>
              <a:rPr lang="en-US" dirty="0"/>
              <a:t>]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A55D20-4F96-42AE-8586-DBBD79443A8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323873" y="2455604"/>
            <a:ext cx="316193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7C933B-3D63-4244-ABFB-7E2E4DF4835B}"/>
              </a:ext>
            </a:extLst>
          </p:cNvPr>
          <p:cNvSpPr txBox="1"/>
          <p:nvPr/>
        </p:nvSpPr>
        <p:spPr>
          <a:xfrm>
            <a:off x="1918710" y="262353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654775-2CAC-4B97-AC6B-05F614995F52}"/>
              </a:ext>
            </a:extLst>
          </p:cNvPr>
          <p:cNvSpPr txBox="1"/>
          <p:nvPr/>
        </p:nvSpPr>
        <p:spPr>
          <a:xfrm>
            <a:off x="2428958" y="259279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/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B66B41E-C986-48E3-8E65-13BCF87D6706}"/>
              </a:ext>
            </a:extLst>
          </p:cNvPr>
          <p:cNvSpPr txBox="1"/>
          <p:nvPr/>
        </p:nvSpPr>
        <p:spPr>
          <a:xfrm>
            <a:off x="1274343" y="1791424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BB6501-B77A-4D4F-9912-D67A852E5601}"/>
              </a:ext>
            </a:extLst>
          </p:cNvPr>
          <p:cNvSpPr txBox="1"/>
          <p:nvPr/>
        </p:nvSpPr>
        <p:spPr>
          <a:xfrm>
            <a:off x="2635612" y="1822925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DBC3CC-2D2C-46A3-A913-BA62433BB24A}"/>
              </a:ext>
            </a:extLst>
          </p:cNvPr>
          <p:cNvSpPr txBox="1"/>
          <p:nvPr/>
        </p:nvSpPr>
        <p:spPr>
          <a:xfrm>
            <a:off x="4258229" y="1821240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/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23DAAA-FF24-4054-92FA-3EDFE7BCE15B}"/>
              </a:ext>
            </a:extLst>
          </p:cNvPr>
          <p:cNvCxnSpPr>
            <a:cxnSpLocks/>
          </p:cNvCxnSpPr>
          <p:nvPr/>
        </p:nvCxnSpPr>
        <p:spPr>
          <a:xfrm>
            <a:off x="2119655" y="371124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FD3BB9-E991-4FD7-B8E6-03C858F20019}"/>
              </a:ext>
            </a:extLst>
          </p:cNvPr>
          <p:cNvSpPr txBox="1"/>
          <p:nvPr/>
        </p:nvSpPr>
        <p:spPr>
          <a:xfrm>
            <a:off x="1752944" y="3796147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968C3-ACE8-45C6-9CFB-C9C8B9C3C7A8}"/>
              </a:ext>
            </a:extLst>
          </p:cNvPr>
          <p:cNvCxnSpPr>
            <a:cxnSpLocks/>
          </p:cNvCxnSpPr>
          <p:nvPr/>
        </p:nvCxnSpPr>
        <p:spPr>
          <a:xfrm>
            <a:off x="2675683" y="371832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8C7A65-6B43-4750-A327-19CAB30AD761}"/>
              </a:ext>
            </a:extLst>
          </p:cNvPr>
          <p:cNvSpPr txBox="1"/>
          <p:nvPr/>
        </p:nvSpPr>
        <p:spPr>
          <a:xfrm>
            <a:off x="2308972" y="3803226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FC1928-E935-4991-BD4F-8320B32BF3A8}"/>
              </a:ext>
            </a:extLst>
          </p:cNvPr>
          <p:cNvCxnSpPr>
            <a:cxnSpLocks/>
          </p:cNvCxnSpPr>
          <p:nvPr/>
        </p:nvCxnSpPr>
        <p:spPr>
          <a:xfrm>
            <a:off x="3978106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5EB72F-7E95-430D-B79F-07A6B1AC5B75}"/>
              </a:ext>
            </a:extLst>
          </p:cNvPr>
          <p:cNvSpPr txBox="1"/>
          <p:nvPr/>
        </p:nvSpPr>
        <p:spPr>
          <a:xfrm>
            <a:off x="3651151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CDC89-8FB7-40B7-9A31-2C30E81C39D6}"/>
              </a:ext>
            </a:extLst>
          </p:cNvPr>
          <p:cNvCxnSpPr>
            <a:cxnSpLocks/>
          </p:cNvCxnSpPr>
          <p:nvPr/>
        </p:nvCxnSpPr>
        <p:spPr>
          <a:xfrm flipH="1">
            <a:off x="3452028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4612791-A68B-4946-A21F-39F6F5C4FFB8}"/>
              </a:ext>
            </a:extLst>
          </p:cNvPr>
          <p:cNvSpPr txBox="1"/>
          <p:nvPr/>
        </p:nvSpPr>
        <p:spPr>
          <a:xfrm>
            <a:off x="3280242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D576D9-15F4-4A6F-B2D0-8939A5875FBE}"/>
              </a:ext>
            </a:extLst>
          </p:cNvPr>
          <p:cNvCxnSpPr>
            <a:cxnSpLocks/>
          </p:cNvCxnSpPr>
          <p:nvPr/>
        </p:nvCxnSpPr>
        <p:spPr>
          <a:xfrm>
            <a:off x="4121405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0100AC5-5FDB-42E3-91DB-5F55C7D44A88}"/>
              </a:ext>
            </a:extLst>
          </p:cNvPr>
          <p:cNvSpPr txBox="1"/>
          <p:nvPr/>
        </p:nvSpPr>
        <p:spPr>
          <a:xfrm>
            <a:off x="4283081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/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5AEE4C-1F97-4ED0-84D0-DC9391079967}"/>
              </a:ext>
            </a:extLst>
          </p:cNvPr>
          <p:cNvCxnSpPr>
            <a:cxnSpLocks/>
          </p:cNvCxnSpPr>
          <p:nvPr/>
        </p:nvCxnSpPr>
        <p:spPr>
          <a:xfrm>
            <a:off x="3461533" y="37526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/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6DB36-FDED-436A-924E-ABC14A4EB1B7}"/>
              </a:ext>
            </a:extLst>
          </p:cNvPr>
          <p:cNvCxnSpPr>
            <a:cxnSpLocks/>
          </p:cNvCxnSpPr>
          <p:nvPr/>
        </p:nvCxnSpPr>
        <p:spPr>
          <a:xfrm>
            <a:off x="3970591" y="3754976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3A5417-F292-44D4-997E-C04075D9FF8C}"/>
              </a:ext>
            </a:extLst>
          </p:cNvPr>
          <p:cNvCxnSpPr>
            <a:cxnSpLocks/>
          </p:cNvCxnSpPr>
          <p:nvPr/>
        </p:nvCxnSpPr>
        <p:spPr>
          <a:xfrm>
            <a:off x="5855120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C951CF-2BD0-4F5E-A92E-35ABB6EA5050}"/>
              </a:ext>
            </a:extLst>
          </p:cNvPr>
          <p:cNvSpPr txBox="1"/>
          <p:nvPr/>
        </p:nvSpPr>
        <p:spPr>
          <a:xfrm>
            <a:off x="5528165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C0DA4C-6F72-4989-9C71-74DA4FCFA784}"/>
              </a:ext>
            </a:extLst>
          </p:cNvPr>
          <p:cNvCxnSpPr>
            <a:cxnSpLocks/>
          </p:cNvCxnSpPr>
          <p:nvPr/>
        </p:nvCxnSpPr>
        <p:spPr>
          <a:xfrm flipH="1">
            <a:off x="5329042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589D5D-B198-496A-94B4-D73C94BC64CD}"/>
              </a:ext>
            </a:extLst>
          </p:cNvPr>
          <p:cNvSpPr txBox="1"/>
          <p:nvPr/>
        </p:nvSpPr>
        <p:spPr>
          <a:xfrm>
            <a:off x="5157256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9ADCD6-5D20-45B1-A655-FD4E11A1517B}"/>
              </a:ext>
            </a:extLst>
          </p:cNvPr>
          <p:cNvCxnSpPr>
            <a:cxnSpLocks/>
          </p:cNvCxnSpPr>
          <p:nvPr/>
        </p:nvCxnSpPr>
        <p:spPr>
          <a:xfrm>
            <a:off x="5998419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5A038-DECC-49BF-BCA2-B6CB9AF1CEDE}"/>
              </a:ext>
            </a:extLst>
          </p:cNvPr>
          <p:cNvSpPr txBox="1"/>
          <p:nvPr/>
        </p:nvSpPr>
        <p:spPr>
          <a:xfrm>
            <a:off x="6160095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E61A43-35E1-4E06-8D77-1CCD0244253B}"/>
              </a:ext>
            </a:extLst>
          </p:cNvPr>
          <p:cNvSpPr txBox="1"/>
          <p:nvPr/>
        </p:nvSpPr>
        <p:spPr>
          <a:xfrm>
            <a:off x="3079126" y="382051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6F5A26-2C68-4DE2-99A6-A84E796E3C12}"/>
              </a:ext>
            </a:extLst>
          </p:cNvPr>
          <p:cNvSpPr txBox="1"/>
          <p:nvPr/>
        </p:nvSpPr>
        <p:spPr>
          <a:xfrm>
            <a:off x="3615276" y="3827598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/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62330-A755-4AE6-AEB5-B924A82528D8}"/>
              </a:ext>
            </a:extLst>
          </p:cNvPr>
          <p:cNvCxnSpPr>
            <a:cxnSpLocks/>
          </p:cNvCxnSpPr>
          <p:nvPr/>
        </p:nvCxnSpPr>
        <p:spPr>
          <a:xfrm>
            <a:off x="4490219" y="3739090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7C75DF9-D1BD-40E5-AAAD-A43EB549E5E5}"/>
              </a:ext>
            </a:extLst>
          </p:cNvPr>
          <p:cNvSpPr txBox="1"/>
          <p:nvPr/>
        </p:nvSpPr>
        <p:spPr>
          <a:xfrm>
            <a:off x="4134904" y="3811712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/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blipFill>
                <a:blip r:embed="rId11"/>
                <a:stretch>
                  <a:fillRect r="-518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454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" y="8316"/>
            <a:ext cx="10515600" cy="1325563"/>
          </a:xfrm>
        </p:spPr>
        <p:txBody>
          <a:bodyPr/>
          <a:lstStyle/>
          <a:p>
            <a:r>
              <a:rPr lang="en-US" dirty="0"/>
              <a:t>One Step Foresight (OSF)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/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/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/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/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C299DC-B91D-40CF-ABC0-10EBF30B6D84}"/>
              </a:ext>
            </a:extLst>
          </p:cNvPr>
          <p:cNvCxnSpPr>
            <a:cxnSpLocks/>
          </p:cNvCxnSpPr>
          <p:nvPr/>
        </p:nvCxnSpPr>
        <p:spPr>
          <a:xfrm>
            <a:off x="973339" y="2455604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3D0B7A-8216-4DC0-8B24-9DE78B37FE72}"/>
              </a:ext>
            </a:extLst>
          </p:cNvPr>
          <p:cNvCxnSpPr>
            <a:cxnSpLocks/>
          </p:cNvCxnSpPr>
          <p:nvPr/>
        </p:nvCxnSpPr>
        <p:spPr>
          <a:xfrm flipH="1">
            <a:off x="2140993" y="2455604"/>
            <a:ext cx="182926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27104F-5854-4089-BEC7-C706162274DF}"/>
              </a:ext>
            </a:extLst>
          </p:cNvPr>
          <p:cNvCxnSpPr>
            <a:cxnSpLocks/>
          </p:cNvCxnSpPr>
          <p:nvPr/>
        </p:nvCxnSpPr>
        <p:spPr>
          <a:xfrm>
            <a:off x="1170202" y="2272724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7561D8-A495-4EC2-B35D-A0B87B257189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06753" y="2272724"/>
            <a:ext cx="1311279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19217C-2679-42E1-8D7F-B476E50EB1E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4183792" y="2272724"/>
            <a:ext cx="148762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6930A5-8804-4A40-A13B-E37C991C91D8}"/>
              </a:ext>
            </a:extLst>
          </p:cNvPr>
          <p:cNvSpPr txBox="1"/>
          <p:nvPr/>
        </p:nvSpPr>
        <p:spPr>
          <a:xfrm>
            <a:off x="646384" y="276909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4FA8721-22F5-479F-969A-86FD9AAC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46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OSF: </a:t>
            </a:r>
          </a:p>
          <a:p>
            <a:pPr marL="0" indent="0">
              <a:buNone/>
            </a:pPr>
            <a:r>
              <a:rPr lang="en-US" dirty="0"/>
              <a:t>Players are able to plan one step ahead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i.e.</a:t>
            </a:r>
            <a:r>
              <a:rPr lang="en-US" dirty="0"/>
              <a:t> have a strategic plan for the current and next node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1B4CC-11BB-4501-B37E-4CB4FAD6D6D4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447261" y="2402040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40393C-5703-408F-A26F-4E1A1EE68F01}"/>
              </a:ext>
            </a:extLst>
          </p:cNvPr>
          <p:cNvSpPr txBox="1"/>
          <p:nvPr/>
        </p:nvSpPr>
        <p:spPr>
          <a:xfrm>
            <a:off x="275475" y="260495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8103AE-C4AB-45DC-85B6-126638F560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116638" y="2402040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077BBA-F9BE-4A2C-9070-33240ED00694}"/>
              </a:ext>
            </a:extLst>
          </p:cNvPr>
          <p:cNvSpPr txBox="1"/>
          <p:nvPr/>
        </p:nvSpPr>
        <p:spPr>
          <a:xfrm>
            <a:off x="1278314" y="2584921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CAF0E1A-0829-4549-8B54-8B9DB7C82554}"/>
              </a:ext>
            </a:extLst>
          </p:cNvPr>
          <p:cNvSpPr txBox="1">
            <a:spLocks/>
          </p:cNvSpPr>
          <p:nvPr/>
        </p:nvSpPr>
        <p:spPr>
          <a:xfrm>
            <a:off x="-16878" y="1297972"/>
            <a:ext cx="3872680" cy="60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[Bade </a:t>
            </a:r>
            <a:r>
              <a:rPr lang="en-US" dirty="0" err="1"/>
              <a:t>Gonczarowski</a:t>
            </a:r>
            <a:r>
              <a:rPr lang="en-US" dirty="0"/>
              <a:t>]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A55D20-4F96-42AE-8586-DBBD79443A8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323873" y="2455604"/>
            <a:ext cx="316193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7C933B-3D63-4244-ABFB-7E2E4DF4835B}"/>
              </a:ext>
            </a:extLst>
          </p:cNvPr>
          <p:cNvSpPr txBox="1"/>
          <p:nvPr/>
        </p:nvSpPr>
        <p:spPr>
          <a:xfrm>
            <a:off x="1918710" y="262353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654775-2CAC-4B97-AC6B-05F614995F52}"/>
              </a:ext>
            </a:extLst>
          </p:cNvPr>
          <p:cNvSpPr txBox="1"/>
          <p:nvPr/>
        </p:nvSpPr>
        <p:spPr>
          <a:xfrm>
            <a:off x="2428958" y="259279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/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B66B41E-C986-48E3-8E65-13BCF87D6706}"/>
              </a:ext>
            </a:extLst>
          </p:cNvPr>
          <p:cNvSpPr txBox="1"/>
          <p:nvPr/>
        </p:nvSpPr>
        <p:spPr>
          <a:xfrm>
            <a:off x="1274343" y="1791424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BB6501-B77A-4D4F-9912-D67A852E5601}"/>
              </a:ext>
            </a:extLst>
          </p:cNvPr>
          <p:cNvSpPr txBox="1"/>
          <p:nvPr/>
        </p:nvSpPr>
        <p:spPr>
          <a:xfrm>
            <a:off x="2635612" y="1822925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DBC3CC-2D2C-46A3-A913-BA62433BB24A}"/>
              </a:ext>
            </a:extLst>
          </p:cNvPr>
          <p:cNvSpPr txBox="1"/>
          <p:nvPr/>
        </p:nvSpPr>
        <p:spPr>
          <a:xfrm>
            <a:off x="4258229" y="1821240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/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23DAAA-FF24-4054-92FA-3EDFE7BCE15B}"/>
              </a:ext>
            </a:extLst>
          </p:cNvPr>
          <p:cNvCxnSpPr>
            <a:cxnSpLocks/>
          </p:cNvCxnSpPr>
          <p:nvPr/>
        </p:nvCxnSpPr>
        <p:spPr>
          <a:xfrm>
            <a:off x="2119655" y="371124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FD3BB9-E991-4FD7-B8E6-03C858F20019}"/>
              </a:ext>
            </a:extLst>
          </p:cNvPr>
          <p:cNvSpPr txBox="1"/>
          <p:nvPr/>
        </p:nvSpPr>
        <p:spPr>
          <a:xfrm>
            <a:off x="1752944" y="3796147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968C3-ACE8-45C6-9CFB-C9C8B9C3C7A8}"/>
              </a:ext>
            </a:extLst>
          </p:cNvPr>
          <p:cNvCxnSpPr>
            <a:cxnSpLocks/>
          </p:cNvCxnSpPr>
          <p:nvPr/>
        </p:nvCxnSpPr>
        <p:spPr>
          <a:xfrm>
            <a:off x="2675683" y="371832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8C7A65-6B43-4750-A327-19CAB30AD761}"/>
              </a:ext>
            </a:extLst>
          </p:cNvPr>
          <p:cNvSpPr txBox="1"/>
          <p:nvPr/>
        </p:nvSpPr>
        <p:spPr>
          <a:xfrm>
            <a:off x="2308972" y="3803226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FC1928-E935-4991-BD4F-8320B32BF3A8}"/>
              </a:ext>
            </a:extLst>
          </p:cNvPr>
          <p:cNvCxnSpPr>
            <a:cxnSpLocks/>
          </p:cNvCxnSpPr>
          <p:nvPr/>
        </p:nvCxnSpPr>
        <p:spPr>
          <a:xfrm>
            <a:off x="3978106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5EB72F-7E95-430D-B79F-07A6B1AC5B75}"/>
              </a:ext>
            </a:extLst>
          </p:cNvPr>
          <p:cNvSpPr txBox="1"/>
          <p:nvPr/>
        </p:nvSpPr>
        <p:spPr>
          <a:xfrm>
            <a:off x="3651151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CDC89-8FB7-40B7-9A31-2C30E81C39D6}"/>
              </a:ext>
            </a:extLst>
          </p:cNvPr>
          <p:cNvCxnSpPr>
            <a:cxnSpLocks/>
          </p:cNvCxnSpPr>
          <p:nvPr/>
        </p:nvCxnSpPr>
        <p:spPr>
          <a:xfrm flipH="1">
            <a:off x="3452028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4612791-A68B-4946-A21F-39F6F5C4FFB8}"/>
              </a:ext>
            </a:extLst>
          </p:cNvPr>
          <p:cNvSpPr txBox="1"/>
          <p:nvPr/>
        </p:nvSpPr>
        <p:spPr>
          <a:xfrm>
            <a:off x="3280242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D576D9-15F4-4A6F-B2D0-8939A5875FBE}"/>
              </a:ext>
            </a:extLst>
          </p:cNvPr>
          <p:cNvCxnSpPr>
            <a:cxnSpLocks/>
          </p:cNvCxnSpPr>
          <p:nvPr/>
        </p:nvCxnSpPr>
        <p:spPr>
          <a:xfrm>
            <a:off x="4121405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0100AC5-5FDB-42E3-91DB-5F55C7D44A88}"/>
              </a:ext>
            </a:extLst>
          </p:cNvPr>
          <p:cNvSpPr txBox="1"/>
          <p:nvPr/>
        </p:nvSpPr>
        <p:spPr>
          <a:xfrm>
            <a:off x="4283081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/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5AEE4C-1F97-4ED0-84D0-DC9391079967}"/>
              </a:ext>
            </a:extLst>
          </p:cNvPr>
          <p:cNvCxnSpPr>
            <a:cxnSpLocks/>
          </p:cNvCxnSpPr>
          <p:nvPr/>
        </p:nvCxnSpPr>
        <p:spPr>
          <a:xfrm>
            <a:off x="3461533" y="37526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/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6DB36-FDED-436A-924E-ABC14A4EB1B7}"/>
              </a:ext>
            </a:extLst>
          </p:cNvPr>
          <p:cNvCxnSpPr>
            <a:cxnSpLocks/>
          </p:cNvCxnSpPr>
          <p:nvPr/>
        </p:nvCxnSpPr>
        <p:spPr>
          <a:xfrm>
            <a:off x="3970591" y="3754976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3A5417-F292-44D4-997E-C04075D9FF8C}"/>
              </a:ext>
            </a:extLst>
          </p:cNvPr>
          <p:cNvCxnSpPr>
            <a:cxnSpLocks/>
          </p:cNvCxnSpPr>
          <p:nvPr/>
        </p:nvCxnSpPr>
        <p:spPr>
          <a:xfrm>
            <a:off x="5855120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C951CF-2BD0-4F5E-A92E-35ABB6EA5050}"/>
              </a:ext>
            </a:extLst>
          </p:cNvPr>
          <p:cNvSpPr txBox="1"/>
          <p:nvPr/>
        </p:nvSpPr>
        <p:spPr>
          <a:xfrm>
            <a:off x="5528165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C0DA4C-6F72-4989-9C71-74DA4FCFA784}"/>
              </a:ext>
            </a:extLst>
          </p:cNvPr>
          <p:cNvCxnSpPr>
            <a:cxnSpLocks/>
          </p:cNvCxnSpPr>
          <p:nvPr/>
        </p:nvCxnSpPr>
        <p:spPr>
          <a:xfrm flipH="1">
            <a:off x="5329042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589D5D-B198-496A-94B4-D73C94BC64CD}"/>
              </a:ext>
            </a:extLst>
          </p:cNvPr>
          <p:cNvSpPr txBox="1"/>
          <p:nvPr/>
        </p:nvSpPr>
        <p:spPr>
          <a:xfrm>
            <a:off x="5157256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9ADCD6-5D20-45B1-A655-FD4E11A1517B}"/>
              </a:ext>
            </a:extLst>
          </p:cNvPr>
          <p:cNvCxnSpPr>
            <a:cxnSpLocks/>
          </p:cNvCxnSpPr>
          <p:nvPr/>
        </p:nvCxnSpPr>
        <p:spPr>
          <a:xfrm>
            <a:off x="5998419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5A038-DECC-49BF-BCA2-B6CB9AF1CEDE}"/>
              </a:ext>
            </a:extLst>
          </p:cNvPr>
          <p:cNvSpPr txBox="1"/>
          <p:nvPr/>
        </p:nvSpPr>
        <p:spPr>
          <a:xfrm>
            <a:off x="6160095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E61A43-35E1-4E06-8D77-1CCD0244253B}"/>
              </a:ext>
            </a:extLst>
          </p:cNvPr>
          <p:cNvSpPr txBox="1"/>
          <p:nvPr/>
        </p:nvSpPr>
        <p:spPr>
          <a:xfrm>
            <a:off x="3079126" y="382051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6F5A26-2C68-4DE2-99A6-A84E796E3C12}"/>
              </a:ext>
            </a:extLst>
          </p:cNvPr>
          <p:cNvSpPr txBox="1"/>
          <p:nvPr/>
        </p:nvSpPr>
        <p:spPr>
          <a:xfrm>
            <a:off x="3615276" y="3827598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/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62330-A755-4AE6-AEB5-B924A82528D8}"/>
              </a:ext>
            </a:extLst>
          </p:cNvPr>
          <p:cNvCxnSpPr>
            <a:cxnSpLocks/>
          </p:cNvCxnSpPr>
          <p:nvPr/>
        </p:nvCxnSpPr>
        <p:spPr>
          <a:xfrm>
            <a:off x="4490219" y="3739090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7C75DF9-D1BD-40E5-AAAD-A43EB549E5E5}"/>
              </a:ext>
            </a:extLst>
          </p:cNvPr>
          <p:cNvSpPr txBox="1"/>
          <p:nvPr/>
        </p:nvSpPr>
        <p:spPr>
          <a:xfrm>
            <a:off x="4134904" y="3811712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/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blipFill>
                <a:blip r:embed="rId11"/>
                <a:stretch>
                  <a:fillRect r="-518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9600B0A-ED7C-48BC-BB63-765B3B2AA5F1}"/>
              </a:ext>
            </a:extLst>
          </p:cNvPr>
          <p:cNvSpPr/>
          <p:nvPr/>
        </p:nvSpPr>
        <p:spPr>
          <a:xfrm rot="5400000">
            <a:off x="1530260" y="21559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90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" y="8316"/>
            <a:ext cx="10515600" cy="1325563"/>
          </a:xfrm>
        </p:spPr>
        <p:txBody>
          <a:bodyPr/>
          <a:lstStyle/>
          <a:p>
            <a:r>
              <a:rPr lang="en-US" dirty="0"/>
              <a:t>One Step Foresight (OSF)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/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/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/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/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C299DC-B91D-40CF-ABC0-10EBF30B6D84}"/>
              </a:ext>
            </a:extLst>
          </p:cNvPr>
          <p:cNvCxnSpPr>
            <a:cxnSpLocks/>
          </p:cNvCxnSpPr>
          <p:nvPr/>
        </p:nvCxnSpPr>
        <p:spPr>
          <a:xfrm>
            <a:off x="973339" y="2455604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3D0B7A-8216-4DC0-8B24-9DE78B37FE72}"/>
              </a:ext>
            </a:extLst>
          </p:cNvPr>
          <p:cNvCxnSpPr>
            <a:cxnSpLocks/>
          </p:cNvCxnSpPr>
          <p:nvPr/>
        </p:nvCxnSpPr>
        <p:spPr>
          <a:xfrm flipH="1">
            <a:off x="2140993" y="2455604"/>
            <a:ext cx="182926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27104F-5854-4089-BEC7-C706162274DF}"/>
              </a:ext>
            </a:extLst>
          </p:cNvPr>
          <p:cNvCxnSpPr>
            <a:cxnSpLocks/>
          </p:cNvCxnSpPr>
          <p:nvPr/>
        </p:nvCxnSpPr>
        <p:spPr>
          <a:xfrm>
            <a:off x="1170202" y="2272724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7561D8-A495-4EC2-B35D-A0B87B257189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06753" y="2272724"/>
            <a:ext cx="1311279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19217C-2679-42E1-8D7F-B476E50EB1E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4183792" y="2272724"/>
            <a:ext cx="148762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6930A5-8804-4A40-A13B-E37C991C91D8}"/>
              </a:ext>
            </a:extLst>
          </p:cNvPr>
          <p:cNvSpPr txBox="1"/>
          <p:nvPr/>
        </p:nvSpPr>
        <p:spPr>
          <a:xfrm>
            <a:off x="646384" y="276909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4FA8721-22F5-479F-969A-86FD9AAC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46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OSF: </a:t>
            </a:r>
          </a:p>
          <a:p>
            <a:pPr marL="0" indent="0">
              <a:buNone/>
            </a:pPr>
            <a:r>
              <a:rPr lang="en-US" dirty="0"/>
              <a:t>Players are able to plan one step ahead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i.e.</a:t>
            </a:r>
            <a:r>
              <a:rPr lang="en-US" dirty="0"/>
              <a:t> have a strategic plan for the current and next node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1B4CC-11BB-4501-B37E-4CB4FAD6D6D4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447261" y="2402040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40393C-5703-408F-A26F-4E1A1EE68F01}"/>
              </a:ext>
            </a:extLst>
          </p:cNvPr>
          <p:cNvSpPr txBox="1"/>
          <p:nvPr/>
        </p:nvSpPr>
        <p:spPr>
          <a:xfrm>
            <a:off x="275475" y="260495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8103AE-C4AB-45DC-85B6-126638F560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116638" y="2402040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077BBA-F9BE-4A2C-9070-33240ED00694}"/>
              </a:ext>
            </a:extLst>
          </p:cNvPr>
          <p:cNvSpPr txBox="1"/>
          <p:nvPr/>
        </p:nvSpPr>
        <p:spPr>
          <a:xfrm>
            <a:off x="1278314" y="2584921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CAF0E1A-0829-4549-8B54-8B9DB7C82554}"/>
              </a:ext>
            </a:extLst>
          </p:cNvPr>
          <p:cNvSpPr txBox="1">
            <a:spLocks/>
          </p:cNvSpPr>
          <p:nvPr/>
        </p:nvSpPr>
        <p:spPr>
          <a:xfrm>
            <a:off x="-16878" y="1297972"/>
            <a:ext cx="3872680" cy="60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[Bade </a:t>
            </a:r>
            <a:r>
              <a:rPr lang="en-US" dirty="0" err="1"/>
              <a:t>Gonczarowski</a:t>
            </a:r>
            <a:r>
              <a:rPr lang="en-US" dirty="0"/>
              <a:t>]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A55D20-4F96-42AE-8586-DBBD79443A8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323873" y="2455604"/>
            <a:ext cx="316193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7C933B-3D63-4244-ABFB-7E2E4DF4835B}"/>
              </a:ext>
            </a:extLst>
          </p:cNvPr>
          <p:cNvSpPr txBox="1"/>
          <p:nvPr/>
        </p:nvSpPr>
        <p:spPr>
          <a:xfrm>
            <a:off x="1918710" y="262353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654775-2CAC-4B97-AC6B-05F614995F52}"/>
              </a:ext>
            </a:extLst>
          </p:cNvPr>
          <p:cNvSpPr txBox="1"/>
          <p:nvPr/>
        </p:nvSpPr>
        <p:spPr>
          <a:xfrm>
            <a:off x="2428958" y="259279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/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B66B41E-C986-48E3-8E65-13BCF87D6706}"/>
              </a:ext>
            </a:extLst>
          </p:cNvPr>
          <p:cNvSpPr txBox="1"/>
          <p:nvPr/>
        </p:nvSpPr>
        <p:spPr>
          <a:xfrm>
            <a:off x="1274343" y="1791424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BB6501-B77A-4D4F-9912-D67A852E5601}"/>
              </a:ext>
            </a:extLst>
          </p:cNvPr>
          <p:cNvSpPr txBox="1"/>
          <p:nvPr/>
        </p:nvSpPr>
        <p:spPr>
          <a:xfrm>
            <a:off x="2635612" y="1822925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DBC3CC-2D2C-46A3-A913-BA62433BB24A}"/>
              </a:ext>
            </a:extLst>
          </p:cNvPr>
          <p:cNvSpPr txBox="1"/>
          <p:nvPr/>
        </p:nvSpPr>
        <p:spPr>
          <a:xfrm>
            <a:off x="4258229" y="1821240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/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23DAAA-FF24-4054-92FA-3EDFE7BCE15B}"/>
              </a:ext>
            </a:extLst>
          </p:cNvPr>
          <p:cNvCxnSpPr>
            <a:cxnSpLocks/>
          </p:cNvCxnSpPr>
          <p:nvPr/>
        </p:nvCxnSpPr>
        <p:spPr>
          <a:xfrm>
            <a:off x="2119655" y="371124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FD3BB9-E991-4FD7-B8E6-03C858F20019}"/>
              </a:ext>
            </a:extLst>
          </p:cNvPr>
          <p:cNvSpPr txBox="1"/>
          <p:nvPr/>
        </p:nvSpPr>
        <p:spPr>
          <a:xfrm>
            <a:off x="1752944" y="3796147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968C3-ACE8-45C6-9CFB-C9C8B9C3C7A8}"/>
              </a:ext>
            </a:extLst>
          </p:cNvPr>
          <p:cNvCxnSpPr>
            <a:cxnSpLocks/>
          </p:cNvCxnSpPr>
          <p:nvPr/>
        </p:nvCxnSpPr>
        <p:spPr>
          <a:xfrm>
            <a:off x="2675683" y="371832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8C7A65-6B43-4750-A327-19CAB30AD761}"/>
              </a:ext>
            </a:extLst>
          </p:cNvPr>
          <p:cNvSpPr txBox="1"/>
          <p:nvPr/>
        </p:nvSpPr>
        <p:spPr>
          <a:xfrm>
            <a:off x="2308972" y="3803226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FC1928-E935-4991-BD4F-8320B32BF3A8}"/>
              </a:ext>
            </a:extLst>
          </p:cNvPr>
          <p:cNvCxnSpPr>
            <a:cxnSpLocks/>
          </p:cNvCxnSpPr>
          <p:nvPr/>
        </p:nvCxnSpPr>
        <p:spPr>
          <a:xfrm>
            <a:off x="3978106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5EB72F-7E95-430D-B79F-07A6B1AC5B75}"/>
              </a:ext>
            </a:extLst>
          </p:cNvPr>
          <p:cNvSpPr txBox="1"/>
          <p:nvPr/>
        </p:nvSpPr>
        <p:spPr>
          <a:xfrm>
            <a:off x="3651151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CDC89-8FB7-40B7-9A31-2C30E81C39D6}"/>
              </a:ext>
            </a:extLst>
          </p:cNvPr>
          <p:cNvCxnSpPr>
            <a:cxnSpLocks/>
          </p:cNvCxnSpPr>
          <p:nvPr/>
        </p:nvCxnSpPr>
        <p:spPr>
          <a:xfrm flipH="1">
            <a:off x="3452028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4612791-A68B-4946-A21F-39F6F5C4FFB8}"/>
              </a:ext>
            </a:extLst>
          </p:cNvPr>
          <p:cNvSpPr txBox="1"/>
          <p:nvPr/>
        </p:nvSpPr>
        <p:spPr>
          <a:xfrm>
            <a:off x="3280242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D576D9-15F4-4A6F-B2D0-8939A5875FBE}"/>
              </a:ext>
            </a:extLst>
          </p:cNvPr>
          <p:cNvCxnSpPr>
            <a:cxnSpLocks/>
          </p:cNvCxnSpPr>
          <p:nvPr/>
        </p:nvCxnSpPr>
        <p:spPr>
          <a:xfrm>
            <a:off x="4121405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0100AC5-5FDB-42E3-91DB-5F55C7D44A88}"/>
              </a:ext>
            </a:extLst>
          </p:cNvPr>
          <p:cNvSpPr txBox="1"/>
          <p:nvPr/>
        </p:nvSpPr>
        <p:spPr>
          <a:xfrm>
            <a:off x="4283081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/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5AEE4C-1F97-4ED0-84D0-DC9391079967}"/>
              </a:ext>
            </a:extLst>
          </p:cNvPr>
          <p:cNvCxnSpPr>
            <a:cxnSpLocks/>
          </p:cNvCxnSpPr>
          <p:nvPr/>
        </p:nvCxnSpPr>
        <p:spPr>
          <a:xfrm>
            <a:off x="3461533" y="37526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/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6DB36-FDED-436A-924E-ABC14A4EB1B7}"/>
              </a:ext>
            </a:extLst>
          </p:cNvPr>
          <p:cNvCxnSpPr>
            <a:cxnSpLocks/>
          </p:cNvCxnSpPr>
          <p:nvPr/>
        </p:nvCxnSpPr>
        <p:spPr>
          <a:xfrm>
            <a:off x="3970591" y="3754976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3A5417-F292-44D4-997E-C04075D9FF8C}"/>
              </a:ext>
            </a:extLst>
          </p:cNvPr>
          <p:cNvCxnSpPr>
            <a:cxnSpLocks/>
          </p:cNvCxnSpPr>
          <p:nvPr/>
        </p:nvCxnSpPr>
        <p:spPr>
          <a:xfrm>
            <a:off x="5855120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C951CF-2BD0-4F5E-A92E-35ABB6EA5050}"/>
              </a:ext>
            </a:extLst>
          </p:cNvPr>
          <p:cNvSpPr txBox="1"/>
          <p:nvPr/>
        </p:nvSpPr>
        <p:spPr>
          <a:xfrm>
            <a:off x="5528165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C0DA4C-6F72-4989-9C71-74DA4FCFA784}"/>
              </a:ext>
            </a:extLst>
          </p:cNvPr>
          <p:cNvCxnSpPr>
            <a:cxnSpLocks/>
          </p:cNvCxnSpPr>
          <p:nvPr/>
        </p:nvCxnSpPr>
        <p:spPr>
          <a:xfrm flipH="1">
            <a:off x="5329042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589D5D-B198-496A-94B4-D73C94BC64CD}"/>
              </a:ext>
            </a:extLst>
          </p:cNvPr>
          <p:cNvSpPr txBox="1"/>
          <p:nvPr/>
        </p:nvSpPr>
        <p:spPr>
          <a:xfrm>
            <a:off x="5157256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9ADCD6-5D20-45B1-A655-FD4E11A1517B}"/>
              </a:ext>
            </a:extLst>
          </p:cNvPr>
          <p:cNvCxnSpPr>
            <a:cxnSpLocks/>
          </p:cNvCxnSpPr>
          <p:nvPr/>
        </p:nvCxnSpPr>
        <p:spPr>
          <a:xfrm>
            <a:off x="5998419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5A038-DECC-49BF-BCA2-B6CB9AF1CEDE}"/>
              </a:ext>
            </a:extLst>
          </p:cNvPr>
          <p:cNvSpPr txBox="1"/>
          <p:nvPr/>
        </p:nvSpPr>
        <p:spPr>
          <a:xfrm>
            <a:off x="6160095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E61A43-35E1-4E06-8D77-1CCD0244253B}"/>
              </a:ext>
            </a:extLst>
          </p:cNvPr>
          <p:cNvSpPr txBox="1"/>
          <p:nvPr/>
        </p:nvSpPr>
        <p:spPr>
          <a:xfrm>
            <a:off x="3079126" y="382051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6F5A26-2C68-4DE2-99A6-A84E796E3C12}"/>
              </a:ext>
            </a:extLst>
          </p:cNvPr>
          <p:cNvSpPr txBox="1"/>
          <p:nvPr/>
        </p:nvSpPr>
        <p:spPr>
          <a:xfrm>
            <a:off x="3615276" y="3827598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/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62330-A755-4AE6-AEB5-B924A82528D8}"/>
              </a:ext>
            </a:extLst>
          </p:cNvPr>
          <p:cNvCxnSpPr>
            <a:cxnSpLocks/>
          </p:cNvCxnSpPr>
          <p:nvPr/>
        </p:nvCxnSpPr>
        <p:spPr>
          <a:xfrm>
            <a:off x="4490219" y="3739090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7C75DF9-D1BD-40E5-AAAD-A43EB549E5E5}"/>
              </a:ext>
            </a:extLst>
          </p:cNvPr>
          <p:cNvSpPr txBox="1"/>
          <p:nvPr/>
        </p:nvSpPr>
        <p:spPr>
          <a:xfrm>
            <a:off x="4134904" y="3811712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/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blipFill>
                <a:blip r:embed="rId11"/>
                <a:stretch>
                  <a:fillRect r="-518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9600B0A-ED7C-48BC-BB63-765B3B2AA5F1}"/>
              </a:ext>
            </a:extLst>
          </p:cNvPr>
          <p:cNvSpPr/>
          <p:nvPr/>
        </p:nvSpPr>
        <p:spPr>
          <a:xfrm rot="5400000">
            <a:off x="1530260" y="21559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0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" y="8316"/>
            <a:ext cx="10515600" cy="1325563"/>
          </a:xfrm>
        </p:spPr>
        <p:txBody>
          <a:bodyPr/>
          <a:lstStyle/>
          <a:p>
            <a:r>
              <a:rPr lang="en-US" dirty="0"/>
              <a:t>One Step Foresight (OSF) [</a:t>
            </a:r>
            <a:r>
              <a:rPr lang="en-US" dirty="0" err="1"/>
              <a:t>Pycia</a:t>
            </a:r>
            <a:r>
              <a:rPr lang="en-US" dirty="0"/>
              <a:t> </a:t>
            </a:r>
            <a:r>
              <a:rPr lang="en-US" dirty="0" err="1"/>
              <a:t>Troyan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/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CF451E8-440E-49EF-A41C-F756BE87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2" y="2089844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/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D4ABF2-0D96-48E4-9F35-8D0446918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93" y="2089844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/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97E96D-9E27-4E05-9170-5BDFF92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32" y="2089844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/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1AFC81-B777-49B2-BA6E-DC8A090F2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18" y="2089844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C299DC-B91D-40CF-ABC0-10EBF30B6D84}"/>
              </a:ext>
            </a:extLst>
          </p:cNvPr>
          <p:cNvCxnSpPr>
            <a:cxnSpLocks/>
          </p:cNvCxnSpPr>
          <p:nvPr/>
        </p:nvCxnSpPr>
        <p:spPr>
          <a:xfrm>
            <a:off x="973339" y="2455604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3D0B7A-8216-4DC0-8B24-9DE78B37FE72}"/>
              </a:ext>
            </a:extLst>
          </p:cNvPr>
          <p:cNvCxnSpPr>
            <a:cxnSpLocks/>
          </p:cNvCxnSpPr>
          <p:nvPr/>
        </p:nvCxnSpPr>
        <p:spPr>
          <a:xfrm flipH="1">
            <a:off x="2140993" y="2455604"/>
            <a:ext cx="182926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27104F-5854-4089-BEC7-C706162274DF}"/>
              </a:ext>
            </a:extLst>
          </p:cNvPr>
          <p:cNvCxnSpPr>
            <a:cxnSpLocks/>
          </p:cNvCxnSpPr>
          <p:nvPr/>
        </p:nvCxnSpPr>
        <p:spPr>
          <a:xfrm>
            <a:off x="1170202" y="2272724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7561D8-A495-4EC2-B35D-A0B87B257189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06753" y="2272724"/>
            <a:ext cx="1311279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19217C-2679-42E1-8D7F-B476E50EB1E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4183792" y="2272724"/>
            <a:ext cx="148762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6930A5-8804-4A40-A13B-E37C991C91D8}"/>
              </a:ext>
            </a:extLst>
          </p:cNvPr>
          <p:cNvSpPr txBox="1"/>
          <p:nvPr/>
        </p:nvSpPr>
        <p:spPr>
          <a:xfrm>
            <a:off x="646384" y="276909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4FA8721-22F5-479F-969A-86FD9AAC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626" y="1411448"/>
            <a:ext cx="4593700" cy="46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OSF: </a:t>
            </a:r>
          </a:p>
          <a:p>
            <a:pPr marL="0" indent="0">
              <a:buNone/>
            </a:pPr>
            <a:r>
              <a:rPr lang="en-US" dirty="0"/>
              <a:t>Players are able to plan one step ahead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i.e.</a:t>
            </a:r>
            <a:r>
              <a:rPr lang="en-US" dirty="0"/>
              <a:t> have a strategic plan for the current and next node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1B4CC-11BB-4501-B37E-4CB4FAD6D6D4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447261" y="2402040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40393C-5703-408F-A26F-4E1A1EE68F01}"/>
              </a:ext>
            </a:extLst>
          </p:cNvPr>
          <p:cNvSpPr txBox="1"/>
          <p:nvPr/>
        </p:nvSpPr>
        <p:spPr>
          <a:xfrm>
            <a:off x="275475" y="260495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8103AE-C4AB-45DC-85B6-126638F560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116638" y="2402040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077BBA-F9BE-4A2C-9070-33240ED00694}"/>
              </a:ext>
            </a:extLst>
          </p:cNvPr>
          <p:cNvSpPr txBox="1"/>
          <p:nvPr/>
        </p:nvSpPr>
        <p:spPr>
          <a:xfrm>
            <a:off x="1278314" y="2584921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CAF0E1A-0829-4549-8B54-8B9DB7C82554}"/>
              </a:ext>
            </a:extLst>
          </p:cNvPr>
          <p:cNvSpPr txBox="1">
            <a:spLocks/>
          </p:cNvSpPr>
          <p:nvPr/>
        </p:nvSpPr>
        <p:spPr>
          <a:xfrm>
            <a:off x="-16878" y="1297972"/>
            <a:ext cx="3872680" cy="60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[Bade </a:t>
            </a:r>
            <a:r>
              <a:rPr lang="en-US" dirty="0" err="1"/>
              <a:t>Gonczarowski</a:t>
            </a:r>
            <a:r>
              <a:rPr lang="en-US" dirty="0"/>
              <a:t>]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A55D20-4F96-42AE-8586-DBBD79443A8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323873" y="2455604"/>
            <a:ext cx="316193" cy="89696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7C933B-3D63-4244-ABFB-7E2E4DF4835B}"/>
              </a:ext>
            </a:extLst>
          </p:cNvPr>
          <p:cNvSpPr txBox="1"/>
          <p:nvPr/>
        </p:nvSpPr>
        <p:spPr>
          <a:xfrm>
            <a:off x="1918710" y="2623535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654775-2CAC-4B97-AC6B-05F614995F52}"/>
              </a:ext>
            </a:extLst>
          </p:cNvPr>
          <p:cNvSpPr txBox="1"/>
          <p:nvPr/>
        </p:nvSpPr>
        <p:spPr>
          <a:xfrm>
            <a:off x="2428958" y="259279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/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35E5E-E177-4450-BF76-5A4F9A17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11" y="3322553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B66B41E-C986-48E3-8E65-13BCF87D6706}"/>
              </a:ext>
            </a:extLst>
          </p:cNvPr>
          <p:cNvSpPr txBox="1"/>
          <p:nvPr/>
        </p:nvSpPr>
        <p:spPr>
          <a:xfrm>
            <a:off x="1274343" y="1791424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BB6501-B77A-4D4F-9912-D67A852E5601}"/>
              </a:ext>
            </a:extLst>
          </p:cNvPr>
          <p:cNvSpPr txBox="1"/>
          <p:nvPr/>
        </p:nvSpPr>
        <p:spPr>
          <a:xfrm>
            <a:off x="2635612" y="1822925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DBC3CC-2D2C-46A3-A913-BA62433BB24A}"/>
              </a:ext>
            </a:extLst>
          </p:cNvPr>
          <p:cNvSpPr txBox="1"/>
          <p:nvPr/>
        </p:nvSpPr>
        <p:spPr>
          <a:xfrm>
            <a:off x="4258229" y="1821240"/>
            <a:ext cx="7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/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D80C93-876B-45D5-BFB3-44412001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02" y="3352568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23DAAA-FF24-4054-92FA-3EDFE7BCE15B}"/>
              </a:ext>
            </a:extLst>
          </p:cNvPr>
          <p:cNvCxnSpPr>
            <a:cxnSpLocks/>
          </p:cNvCxnSpPr>
          <p:nvPr/>
        </p:nvCxnSpPr>
        <p:spPr>
          <a:xfrm>
            <a:off x="2119655" y="371124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FD3BB9-E991-4FD7-B8E6-03C858F20019}"/>
              </a:ext>
            </a:extLst>
          </p:cNvPr>
          <p:cNvSpPr txBox="1"/>
          <p:nvPr/>
        </p:nvSpPr>
        <p:spPr>
          <a:xfrm>
            <a:off x="1752944" y="3796147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968C3-ACE8-45C6-9CFB-C9C8B9C3C7A8}"/>
              </a:ext>
            </a:extLst>
          </p:cNvPr>
          <p:cNvCxnSpPr>
            <a:cxnSpLocks/>
          </p:cNvCxnSpPr>
          <p:nvPr/>
        </p:nvCxnSpPr>
        <p:spPr>
          <a:xfrm>
            <a:off x="2675683" y="371832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8C7A65-6B43-4750-A327-19CAB30AD761}"/>
              </a:ext>
            </a:extLst>
          </p:cNvPr>
          <p:cNvSpPr txBox="1"/>
          <p:nvPr/>
        </p:nvSpPr>
        <p:spPr>
          <a:xfrm>
            <a:off x="2308972" y="3803226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FC1928-E935-4991-BD4F-8320B32BF3A8}"/>
              </a:ext>
            </a:extLst>
          </p:cNvPr>
          <p:cNvCxnSpPr>
            <a:cxnSpLocks/>
          </p:cNvCxnSpPr>
          <p:nvPr/>
        </p:nvCxnSpPr>
        <p:spPr>
          <a:xfrm>
            <a:off x="3978106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5EB72F-7E95-430D-B79F-07A6B1AC5B75}"/>
              </a:ext>
            </a:extLst>
          </p:cNvPr>
          <p:cNvSpPr txBox="1"/>
          <p:nvPr/>
        </p:nvSpPr>
        <p:spPr>
          <a:xfrm>
            <a:off x="3651151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CDC89-8FB7-40B7-9A31-2C30E81C39D6}"/>
              </a:ext>
            </a:extLst>
          </p:cNvPr>
          <p:cNvCxnSpPr>
            <a:cxnSpLocks/>
          </p:cNvCxnSpPr>
          <p:nvPr/>
        </p:nvCxnSpPr>
        <p:spPr>
          <a:xfrm flipH="1">
            <a:off x="3452028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4612791-A68B-4946-A21F-39F6F5C4FFB8}"/>
              </a:ext>
            </a:extLst>
          </p:cNvPr>
          <p:cNvSpPr txBox="1"/>
          <p:nvPr/>
        </p:nvSpPr>
        <p:spPr>
          <a:xfrm>
            <a:off x="3280242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D576D9-15F4-4A6F-B2D0-8939A5875FBE}"/>
              </a:ext>
            </a:extLst>
          </p:cNvPr>
          <p:cNvCxnSpPr>
            <a:cxnSpLocks/>
          </p:cNvCxnSpPr>
          <p:nvPr/>
        </p:nvCxnSpPr>
        <p:spPr>
          <a:xfrm>
            <a:off x="4121405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0100AC5-5FDB-42E3-91DB-5F55C7D44A88}"/>
              </a:ext>
            </a:extLst>
          </p:cNvPr>
          <p:cNvSpPr txBox="1"/>
          <p:nvPr/>
        </p:nvSpPr>
        <p:spPr>
          <a:xfrm>
            <a:off x="4283081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/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874D83-814F-4E6A-AF9F-BCCAD5D5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89" y="3383790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5AEE4C-1F97-4ED0-84D0-DC9391079967}"/>
              </a:ext>
            </a:extLst>
          </p:cNvPr>
          <p:cNvCxnSpPr>
            <a:cxnSpLocks/>
          </p:cNvCxnSpPr>
          <p:nvPr/>
        </p:nvCxnSpPr>
        <p:spPr>
          <a:xfrm>
            <a:off x="3461533" y="37526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/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5D5375-24BB-4CED-B854-96059591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47" y="3386158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6DB36-FDED-436A-924E-ABC14A4EB1B7}"/>
              </a:ext>
            </a:extLst>
          </p:cNvPr>
          <p:cNvCxnSpPr>
            <a:cxnSpLocks/>
          </p:cNvCxnSpPr>
          <p:nvPr/>
        </p:nvCxnSpPr>
        <p:spPr>
          <a:xfrm>
            <a:off x="3970591" y="3754976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3A5417-F292-44D4-997E-C04075D9FF8C}"/>
              </a:ext>
            </a:extLst>
          </p:cNvPr>
          <p:cNvCxnSpPr>
            <a:cxnSpLocks/>
          </p:cNvCxnSpPr>
          <p:nvPr/>
        </p:nvCxnSpPr>
        <p:spPr>
          <a:xfrm>
            <a:off x="5855120" y="2473308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C951CF-2BD0-4F5E-A92E-35ABB6EA5050}"/>
              </a:ext>
            </a:extLst>
          </p:cNvPr>
          <p:cNvSpPr txBox="1"/>
          <p:nvPr/>
        </p:nvSpPr>
        <p:spPr>
          <a:xfrm>
            <a:off x="5528165" y="2786803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C0DA4C-6F72-4989-9C71-74DA4FCFA784}"/>
              </a:ext>
            </a:extLst>
          </p:cNvPr>
          <p:cNvCxnSpPr>
            <a:cxnSpLocks/>
          </p:cNvCxnSpPr>
          <p:nvPr/>
        </p:nvCxnSpPr>
        <p:spPr>
          <a:xfrm flipH="1">
            <a:off x="5329042" y="2419744"/>
            <a:ext cx="410745" cy="99519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589D5D-B198-496A-94B4-D73C94BC64CD}"/>
              </a:ext>
            </a:extLst>
          </p:cNvPr>
          <p:cNvSpPr txBox="1"/>
          <p:nvPr/>
        </p:nvSpPr>
        <p:spPr>
          <a:xfrm>
            <a:off x="5157256" y="2622659"/>
            <a:ext cx="405163" cy="4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9ADCD6-5D20-45B1-A655-FD4E11A1517B}"/>
              </a:ext>
            </a:extLst>
          </p:cNvPr>
          <p:cNvCxnSpPr>
            <a:cxnSpLocks/>
          </p:cNvCxnSpPr>
          <p:nvPr/>
        </p:nvCxnSpPr>
        <p:spPr>
          <a:xfrm>
            <a:off x="5998419" y="2419744"/>
            <a:ext cx="315411" cy="950528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5A038-DECC-49BF-BCA2-B6CB9AF1CEDE}"/>
              </a:ext>
            </a:extLst>
          </p:cNvPr>
          <p:cNvSpPr txBox="1"/>
          <p:nvPr/>
        </p:nvSpPr>
        <p:spPr>
          <a:xfrm>
            <a:off x="6160095" y="2602625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E61A43-35E1-4E06-8D77-1CCD0244253B}"/>
              </a:ext>
            </a:extLst>
          </p:cNvPr>
          <p:cNvSpPr txBox="1"/>
          <p:nvPr/>
        </p:nvSpPr>
        <p:spPr>
          <a:xfrm>
            <a:off x="3079126" y="3820519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6F5A26-2C68-4DE2-99A6-A84E796E3C12}"/>
              </a:ext>
            </a:extLst>
          </p:cNvPr>
          <p:cNvSpPr txBox="1"/>
          <p:nvPr/>
        </p:nvSpPr>
        <p:spPr>
          <a:xfrm>
            <a:off x="3615276" y="3827598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/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345B79-6B99-4BDD-A5AC-0E0EFC86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75" y="3370272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62330-A755-4AE6-AEB5-B924A82528D8}"/>
              </a:ext>
            </a:extLst>
          </p:cNvPr>
          <p:cNvCxnSpPr>
            <a:cxnSpLocks/>
          </p:cNvCxnSpPr>
          <p:nvPr/>
        </p:nvCxnSpPr>
        <p:spPr>
          <a:xfrm>
            <a:off x="4490219" y="3739090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7C75DF9-D1BD-40E5-AAAD-A43EB549E5E5}"/>
              </a:ext>
            </a:extLst>
          </p:cNvPr>
          <p:cNvSpPr txBox="1"/>
          <p:nvPr/>
        </p:nvSpPr>
        <p:spPr>
          <a:xfrm>
            <a:off x="4134904" y="3811712"/>
            <a:ext cx="36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/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5A272EC-4914-4F51-A539-6D21004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" y="4992362"/>
                <a:ext cx="2354351" cy="461665"/>
              </a:xfrm>
              <a:prstGeom prst="rect">
                <a:avLst/>
              </a:prstGeom>
              <a:blipFill>
                <a:blip r:embed="rId11"/>
                <a:stretch>
                  <a:fillRect r="-518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9600B0A-ED7C-48BC-BB63-765B3B2AA5F1}"/>
              </a:ext>
            </a:extLst>
          </p:cNvPr>
          <p:cNvSpPr/>
          <p:nvPr/>
        </p:nvSpPr>
        <p:spPr>
          <a:xfrm rot="5400000">
            <a:off x="1530260" y="2155906"/>
            <a:ext cx="256650" cy="238695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29BB82E5-13C0-46AB-9DAD-BF054E0B437B}"/>
              </a:ext>
            </a:extLst>
          </p:cNvPr>
          <p:cNvSpPr txBox="1">
            <a:spLocks/>
          </p:cNvSpPr>
          <p:nvPr/>
        </p:nvSpPr>
        <p:spPr>
          <a:xfrm>
            <a:off x="239921" y="5997602"/>
            <a:ext cx="10921718" cy="64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Pycia</a:t>
            </a:r>
            <a:r>
              <a:rPr lang="en-US" dirty="0"/>
              <a:t> and </a:t>
            </a:r>
            <a:r>
              <a:rPr lang="en-US" dirty="0" err="1"/>
              <a:t>Troyan</a:t>
            </a:r>
            <a:r>
              <a:rPr lang="en-US" dirty="0"/>
              <a:t> enable varying the amount of foresight of an agent  </a:t>
            </a:r>
          </a:p>
        </p:txBody>
      </p:sp>
    </p:spTree>
    <p:extLst>
      <p:ext uri="{BB962C8B-B14F-4D97-AF65-F5344CB8AC3E}">
        <p14:creationId xmlns:p14="http://schemas.microsoft.com/office/powerpoint/2010/main" val="1228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0CB87-CB72-4FC3-AB2D-AC599860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5359" y="1798983"/>
            <a:ext cx="1459681" cy="1459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4425-4DDA-417D-9A1F-BDBA47A6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Ascending (clock)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item for sale</a:t>
                </a:r>
              </a:p>
              <a:p>
                <a:r>
                  <a:rPr lang="en-US" dirty="0"/>
                  <a:t>All players are initially in</a:t>
                </a:r>
              </a:p>
              <a:p>
                <a:r>
                  <a:rPr lang="en-US" dirty="0"/>
                  <a:t>Prices ascends slowly </a:t>
                </a:r>
              </a:p>
              <a:p>
                <a:r>
                  <a:rPr lang="en-US" dirty="0"/>
                  <a:t>Players dropout until one player remains</a:t>
                </a:r>
              </a:p>
              <a:p>
                <a:r>
                  <a:rPr lang="en-US" dirty="0"/>
                  <a:t>Pays the price in which the last agent dropped 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Dominant strategy: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Price: stay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Price: dropout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Strategically equivalent to second price auction </a:t>
                </a:r>
              </a:p>
              <a:p>
                <a:pPr marL="0" indent="0">
                  <a:buNone/>
                </a:pPr>
                <a:r>
                  <a:rPr lang="en-US" dirty="0"/>
                  <a:t>(same winner and payment, same normal form)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09ECB-799A-4DD5-830D-4CAD9E164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179580"/>
                <a:ext cx="11098696" cy="5549211"/>
              </a:xfrm>
              <a:blipFill>
                <a:blip r:embed="rId3"/>
                <a:stretch>
                  <a:fillRect l="-988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43CC12-8B31-4658-8F78-CF6876BC5345}"/>
              </a:ext>
            </a:extLst>
          </p:cNvPr>
          <p:cNvSpPr txBox="1"/>
          <p:nvPr/>
        </p:nvSpPr>
        <p:spPr>
          <a:xfrm>
            <a:off x="7513982" y="5372041"/>
            <a:ext cx="4403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second price auctions are harder in practice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[</a:t>
            </a:r>
            <a:r>
              <a:rPr lang="en-US" sz="2800" dirty="0" err="1">
                <a:solidFill>
                  <a:srgbClr val="C00000"/>
                </a:solidFill>
              </a:rPr>
              <a:t>Kagel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Harstad</a:t>
            </a:r>
            <a:r>
              <a:rPr lang="en-US" sz="2800" dirty="0">
                <a:solidFill>
                  <a:srgbClr val="C00000"/>
                </a:solidFill>
              </a:rPr>
              <a:t> Levin ‘87] </a:t>
            </a:r>
          </a:p>
        </p:txBody>
      </p:sp>
    </p:spTree>
    <p:extLst>
      <p:ext uri="{BB962C8B-B14F-4D97-AF65-F5344CB8AC3E}">
        <p14:creationId xmlns:p14="http://schemas.microsoft.com/office/powerpoint/2010/main" val="472072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</p:spTree>
    <p:extLst>
      <p:ext uri="{BB962C8B-B14F-4D97-AF65-F5344CB8AC3E}">
        <p14:creationId xmlns:p14="http://schemas.microsoft.com/office/powerpoint/2010/main" val="21748016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</p:spTree>
    <p:extLst>
      <p:ext uri="{BB962C8B-B14F-4D97-AF65-F5344CB8AC3E}">
        <p14:creationId xmlns:p14="http://schemas.microsoft.com/office/powerpoint/2010/main" val="21348999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98D9F21-EC4A-4F1A-87F4-15E4E5D581AA}"/>
              </a:ext>
            </a:extLst>
          </p:cNvPr>
          <p:cNvSpPr/>
          <p:nvPr/>
        </p:nvSpPr>
        <p:spPr>
          <a:xfrm rot="5400000">
            <a:off x="3393643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BA985C-E3A3-4FF8-AA71-2A3929ABC88D}"/>
              </a:ext>
            </a:extLst>
          </p:cNvPr>
          <p:cNvSpPr/>
          <p:nvPr/>
        </p:nvSpPr>
        <p:spPr>
          <a:xfrm rot="10800000">
            <a:off x="5685220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</p:spTree>
    <p:extLst>
      <p:ext uri="{BB962C8B-B14F-4D97-AF65-F5344CB8AC3E}">
        <p14:creationId xmlns:p14="http://schemas.microsoft.com/office/powerpoint/2010/main" val="5934304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</p:spTree>
    <p:extLst>
      <p:ext uri="{BB962C8B-B14F-4D97-AF65-F5344CB8AC3E}">
        <p14:creationId xmlns:p14="http://schemas.microsoft.com/office/powerpoint/2010/main" val="3660689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313D414-4DC6-4401-9D98-BAE43AA82FEE}"/>
              </a:ext>
            </a:extLst>
          </p:cNvPr>
          <p:cNvSpPr/>
          <p:nvPr/>
        </p:nvSpPr>
        <p:spPr>
          <a:xfrm rot="5400000">
            <a:off x="6097085" y="2560954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530B912-BAE4-42CF-9F69-3C563BAB60EC}"/>
              </a:ext>
            </a:extLst>
          </p:cNvPr>
          <p:cNvSpPr/>
          <p:nvPr/>
        </p:nvSpPr>
        <p:spPr>
          <a:xfrm rot="10800000">
            <a:off x="8388662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24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</p:spTree>
    <p:extLst>
      <p:ext uri="{BB962C8B-B14F-4D97-AF65-F5344CB8AC3E}">
        <p14:creationId xmlns:p14="http://schemas.microsoft.com/office/powerpoint/2010/main" val="30175982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5CF-3E37-4FF9-B3F3-85CBB6D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8255"/>
            <a:ext cx="10515600" cy="1325563"/>
          </a:xfrm>
        </p:spPr>
        <p:txBody>
          <a:bodyPr/>
          <a:lstStyle/>
          <a:p>
            <a:r>
              <a:rPr lang="en-US" dirty="0"/>
              <a:t>Ascending price auctions OSF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/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6D60F-2ACC-43BB-AC32-78E1C94B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45" y="2497349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/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01732-E50A-446A-A46C-AE50C0C4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1" y="1449509"/>
                <a:ext cx="59381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8D25A-5324-41E9-A9B3-0F87E14B4CC0}"/>
              </a:ext>
            </a:extLst>
          </p:cNvPr>
          <p:cNvCxnSpPr>
            <a:cxnSpLocks/>
          </p:cNvCxnSpPr>
          <p:nvPr/>
        </p:nvCxnSpPr>
        <p:spPr>
          <a:xfrm>
            <a:off x="175612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/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8836-A963-4A7B-8570-709B9C94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69" y="1449508"/>
                <a:ext cx="5938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/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$2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8A8-2FC1-46A0-89C8-547283C1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47" y="1434887"/>
                <a:ext cx="59381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/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$3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57461-4741-4334-8FFA-2BCE8A11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5" y="1434887"/>
                <a:ext cx="59381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/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E3F289-D2E1-478D-880D-96531A90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55" y="1449508"/>
                <a:ext cx="59381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/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89DA4-A924-4D70-BDA9-6E6A23D2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85" y="1434886"/>
                <a:ext cx="59381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/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0DE658D-BEA5-4D2B-AEBF-67AE4D2B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6" y="2497349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/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C02B276-6C0D-43CA-A727-B43FCE17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1" y="2497349"/>
                <a:ext cx="36576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/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8B815C-1A78-47E9-9269-22426425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82" y="2497349"/>
                <a:ext cx="365760" cy="365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/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D168FB-42D0-40DB-AE0A-52088C14A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31" y="2497349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/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5814-DC03-4BFB-9208-17FAED37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82" y="2497349"/>
                <a:ext cx="365760" cy="365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8BFD-1096-4392-AE67-DDEEC8103CD8}"/>
              </a:ext>
            </a:extLst>
          </p:cNvPr>
          <p:cNvCxnSpPr>
            <a:cxnSpLocks/>
          </p:cNvCxnSpPr>
          <p:nvPr/>
        </p:nvCxnSpPr>
        <p:spPr>
          <a:xfrm>
            <a:off x="3106705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494B25-927F-461D-BC73-CABE950A8143}"/>
              </a:ext>
            </a:extLst>
          </p:cNvPr>
          <p:cNvCxnSpPr>
            <a:cxnSpLocks/>
          </p:cNvCxnSpPr>
          <p:nvPr/>
        </p:nvCxnSpPr>
        <p:spPr>
          <a:xfrm>
            <a:off x="445202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80007-D6F8-4C69-AC3A-886269EE433B}"/>
              </a:ext>
            </a:extLst>
          </p:cNvPr>
          <p:cNvCxnSpPr>
            <a:cxnSpLocks/>
          </p:cNvCxnSpPr>
          <p:nvPr/>
        </p:nvCxnSpPr>
        <p:spPr>
          <a:xfrm>
            <a:off x="580260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41C3C2-8549-4168-A44C-6F6CBD0CF4AE}"/>
              </a:ext>
            </a:extLst>
          </p:cNvPr>
          <p:cNvCxnSpPr>
            <a:cxnSpLocks/>
          </p:cNvCxnSpPr>
          <p:nvPr/>
        </p:nvCxnSpPr>
        <p:spPr>
          <a:xfrm>
            <a:off x="716369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F502-6F69-4131-92D1-92153053C293}"/>
              </a:ext>
            </a:extLst>
          </p:cNvPr>
          <p:cNvCxnSpPr>
            <a:cxnSpLocks/>
          </p:cNvCxnSpPr>
          <p:nvPr/>
        </p:nvCxnSpPr>
        <p:spPr>
          <a:xfrm>
            <a:off x="8514278" y="2863109"/>
            <a:ext cx="0" cy="941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8189F-8515-4453-99BF-A8C14B5B26C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939005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195F5-027F-4F2F-8091-2BC3E31EC454}"/>
              </a:ext>
            </a:extLst>
          </p:cNvPr>
          <p:cNvCxnSpPr>
            <a:cxnSpLocks/>
          </p:cNvCxnSpPr>
          <p:nvPr/>
        </p:nvCxnSpPr>
        <p:spPr>
          <a:xfrm>
            <a:off x="3275556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BB15BF-1337-4ED6-95B8-5D0E829C532F}"/>
              </a:ext>
            </a:extLst>
          </p:cNvPr>
          <p:cNvCxnSpPr>
            <a:cxnSpLocks/>
          </p:cNvCxnSpPr>
          <p:nvPr/>
        </p:nvCxnSpPr>
        <p:spPr>
          <a:xfrm>
            <a:off x="46488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C3109-A2CD-473F-9863-243AEA4DD3F9}"/>
              </a:ext>
            </a:extLst>
          </p:cNvPr>
          <p:cNvCxnSpPr>
            <a:cxnSpLocks/>
          </p:cNvCxnSpPr>
          <p:nvPr/>
        </p:nvCxnSpPr>
        <p:spPr>
          <a:xfrm>
            <a:off x="59854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0164D-E69B-4569-806C-2CBDA664D098}"/>
              </a:ext>
            </a:extLst>
          </p:cNvPr>
          <p:cNvCxnSpPr>
            <a:cxnSpLocks/>
          </p:cNvCxnSpPr>
          <p:nvPr/>
        </p:nvCxnSpPr>
        <p:spPr>
          <a:xfrm>
            <a:off x="7334491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98043-A4E5-4C5A-B257-23042CD201D2}"/>
              </a:ext>
            </a:extLst>
          </p:cNvPr>
          <p:cNvCxnSpPr>
            <a:cxnSpLocks/>
          </p:cNvCxnSpPr>
          <p:nvPr/>
        </p:nvCxnSpPr>
        <p:spPr>
          <a:xfrm>
            <a:off x="8671042" y="2680229"/>
            <a:ext cx="9707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47259-45BD-4D0B-859A-40C812FD6877}"/>
              </a:ext>
            </a:extLst>
          </p:cNvPr>
          <p:cNvSpPr txBox="1"/>
          <p:nvPr/>
        </p:nvSpPr>
        <p:spPr>
          <a:xfrm>
            <a:off x="2238699" y="2218564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EA781-BA21-49A7-97BD-C5E264F7619C}"/>
              </a:ext>
            </a:extLst>
          </p:cNvPr>
          <p:cNvSpPr txBox="1"/>
          <p:nvPr/>
        </p:nvSpPr>
        <p:spPr>
          <a:xfrm>
            <a:off x="3494579" y="2218563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3721D-C6B4-4DA8-A473-6D0230C16418}"/>
              </a:ext>
            </a:extLst>
          </p:cNvPr>
          <p:cNvSpPr txBox="1"/>
          <p:nvPr/>
        </p:nvSpPr>
        <p:spPr>
          <a:xfrm>
            <a:off x="4934747" y="2212348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E5020-CB8F-4CAC-9058-C29B035BFB54}"/>
              </a:ext>
            </a:extLst>
          </p:cNvPr>
          <p:cNvSpPr txBox="1"/>
          <p:nvPr/>
        </p:nvSpPr>
        <p:spPr>
          <a:xfrm>
            <a:off x="6206408" y="2218562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E7E49-9F1B-4A46-9805-A38A1AA34C76}"/>
              </a:ext>
            </a:extLst>
          </p:cNvPr>
          <p:cNvSpPr txBox="1"/>
          <p:nvPr/>
        </p:nvSpPr>
        <p:spPr>
          <a:xfrm>
            <a:off x="7462288" y="2218561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4D832-601E-497D-B280-33F5295C3C55}"/>
              </a:ext>
            </a:extLst>
          </p:cNvPr>
          <p:cNvSpPr txBox="1"/>
          <p:nvPr/>
        </p:nvSpPr>
        <p:spPr>
          <a:xfrm>
            <a:off x="8902456" y="2212346"/>
            <a:ext cx="59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C8F76B-4E6D-4396-8C40-64F8F852F15A}"/>
              </a:ext>
            </a:extLst>
          </p:cNvPr>
          <p:cNvSpPr txBox="1"/>
          <p:nvPr/>
        </p:nvSpPr>
        <p:spPr>
          <a:xfrm>
            <a:off x="1750846" y="301675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0DEAB-3CA4-4EE5-985A-2C435DF57019}"/>
              </a:ext>
            </a:extLst>
          </p:cNvPr>
          <p:cNvSpPr txBox="1"/>
          <p:nvPr/>
        </p:nvSpPr>
        <p:spPr>
          <a:xfrm>
            <a:off x="3101448" y="300224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5B47F-38C0-4FB5-8CD4-70F138953684}"/>
              </a:ext>
            </a:extLst>
          </p:cNvPr>
          <p:cNvSpPr txBox="1"/>
          <p:nvPr/>
        </p:nvSpPr>
        <p:spPr>
          <a:xfrm>
            <a:off x="4464734" y="3024642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1FE73B-F8A8-4043-BE6E-86813ECF3F84}"/>
              </a:ext>
            </a:extLst>
          </p:cNvPr>
          <p:cNvSpPr txBox="1"/>
          <p:nvPr/>
        </p:nvSpPr>
        <p:spPr>
          <a:xfrm>
            <a:off x="5815336" y="3010130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33A5BA-9894-48B8-9581-ADD2AAC6B1B6}"/>
              </a:ext>
            </a:extLst>
          </p:cNvPr>
          <p:cNvSpPr txBox="1"/>
          <p:nvPr/>
        </p:nvSpPr>
        <p:spPr>
          <a:xfrm>
            <a:off x="7174186" y="3010536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5D7C4-EC17-4CD7-8063-5A825689855A}"/>
              </a:ext>
            </a:extLst>
          </p:cNvPr>
          <p:cNvSpPr txBox="1"/>
          <p:nvPr/>
        </p:nvSpPr>
        <p:spPr>
          <a:xfrm>
            <a:off x="8524788" y="2996024"/>
            <a:ext cx="7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197BD-7D48-462E-ADAB-AA34FCBB2E31}"/>
              </a:ext>
            </a:extLst>
          </p:cNvPr>
          <p:cNvSpPr txBox="1"/>
          <p:nvPr/>
        </p:nvSpPr>
        <p:spPr>
          <a:xfrm>
            <a:off x="391520" y="1434886"/>
            <a:ext cx="8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</a:rPr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/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1D996D-4B2C-4F71-9B70-2629143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3" y="1377986"/>
                <a:ext cx="2517299" cy="523220"/>
              </a:xfrm>
              <a:prstGeom prst="rect">
                <a:avLst/>
              </a:prstGeom>
              <a:blipFill>
                <a:blip r:embed="rId14"/>
                <a:stretch>
                  <a:fillRect l="-48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F38F863-1E3E-4DF2-B90F-3BBC461F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0" y="4611848"/>
            <a:ext cx="7998993" cy="211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Step strategy plan:</a:t>
            </a:r>
          </a:p>
          <a:p>
            <a:r>
              <a:rPr lang="en-US" dirty="0"/>
              <a:t>If price &lt; v: stay in, drop out next turn</a:t>
            </a:r>
          </a:p>
          <a:p>
            <a:r>
              <a:rPr lang="en-US" dirty="0"/>
              <a:t>If price &gt;= v: drop out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F971FC6-35AC-43DB-B810-8B1899AE2A28}"/>
              </a:ext>
            </a:extLst>
          </p:cNvPr>
          <p:cNvSpPr/>
          <p:nvPr/>
        </p:nvSpPr>
        <p:spPr>
          <a:xfrm rot="10800000">
            <a:off x="8388662" y="3126340"/>
            <a:ext cx="256650" cy="2386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878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6E11-ED38-4D02-81EA-812AC136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21120"/>
            <a:ext cx="10515600" cy="1325563"/>
          </a:xfrm>
        </p:spPr>
        <p:txBody>
          <a:bodyPr/>
          <a:lstStyle/>
          <a:p>
            <a:r>
              <a:rPr lang="en-US" dirty="0"/>
              <a:t>Millipede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7D56-9468-4DEE-AB5E-4980E4D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5284773"/>
            <a:ext cx="10658061" cy="1474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player can:</a:t>
            </a:r>
          </a:p>
          <a:p>
            <a:r>
              <a:rPr lang="en-US" dirty="0"/>
              <a:t>Clinch one of several options, and leave the game</a:t>
            </a:r>
          </a:p>
          <a:p>
            <a:r>
              <a:rPr lang="en-US" dirty="0"/>
              <a:t>Pass, and may play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3590-0BCA-4EA9-BE90-4208AF9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35" y="1085784"/>
            <a:ext cx="8991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931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6E11-ED38-4D02-81EA-812AC136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21120"/>
            <a:ext cx="10515600" cy="1325563"/>
          </a:xfrm>
        </p:spPr>
        <p:txBody>
          <a:bodyPr/>
          <a:lstStyle/>
          <a:p>
            <a:r>
              <a:rPr lang="en-US" dirty="0"/>
              <a:t>Millipede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7D56-9468-4DEE-AB5E-4980E4D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5284773"/>
            <a:ext cx="10658061" cy="1474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player can:</a:t>
            </a:r>
          </a:p>
          <a:p>
            <a:r>
              <a:rPr lang="en-US" dirty="0">
                <a:solidFill>
                  <a:srgbClr val="C00000"/>
                </a:solidFill>
              </a:rPr>
              <a:t>Clinch one of several options, and leave the game</a:t>
            </a:r>
          </a:p>
          <a:p>
            <a:r>
              <a:rPr lang="en-US" dirty="0"/>
              <a:t>Pass, and may play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3590-0BCA-4EA9-BE90-4208AF9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35" y="1085784"/>
            <a:ext cx="8991600" cy="41052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1C9DC-D086-42D7-B548-1770CFE562DF}"/>
              </a:ext>
            </a:extLst>
          </p:cNvPr>
          <p:cNvCxnSpPr>
            <a:cxnSpLocks/>
          </p:cNvCxnSpPr>
          <p:nvPr/>
        </p:nvCxnSpPr>
        <p:spPr>
          <a:xfrm flipH="1">
            <a:off x="1729409" y="1617246"/>
            <a:ext cx="655982" cy="17620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032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6E11-ED38-4D02-81EA-812AC136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21120"/>
            <a:ext cx="10515600" cy="1325563"/>
          </a:xfrm>
        </p:spPr>
        <p:txBody>
          <a:bodyPr/>
          <a:lstStyle/>
          <a:p>
            <a:r>
              <a:rPr lang="en-US" dirty="0"/>
              <a:t>Millipede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7D56-9468-4DEE-AB5E-4980E4D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5284773"/>
            <a:ext cx="10658061" cy="1474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player can:</a:t>
            </a:r>
          </a:p>
          <a:p>
            <a:r>
              <a:rPr lang="en-US" dirty="0"/>
              <a:t>Clinch one of several options, and leave the game</a:t>
            </a:r>
          </a:p>
          <a:p>
            <a:r>
              <a:rPr lang="en-US" dirty="0">
                <a:solidFill>
                  <a:srgbClr val="C00000"/>
                </a:solidFill>
              </a:rPr>
              <a:t>Pass, and may play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3590-0BCA-4EA9-BE90-4208AF9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35" y="1085784"/>
            <a:ext cx="8991600" cy="41052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2E8EC7-872C-4A7C-A54E-ECC3F993F022}"/>
              </a:ext>
            </a:extLst>
          </p:cNvPr>
          <p:cNvCxnSpPr>
            <a:cxnSpLocks/>
          </p:cNvCxnSpPr>
          <p:nvPr/>
        </p:nvCxnSpPr>
        <p:spPr>
          <a:xfrm>
            <a:off x="2415209" y="1520687"/>
            <a:ext cx="161013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4490</Words>
  <Application>Microsoft Macintosh PowerPoint</Application>
  <PresentationFormat>Widescreen</PresentationFormat>
  <Paragraphs>1975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Wingdings</vt:lpstr>
      <vt:lpstr>Office Theme</vt:lpstr>
      <vt:lpstr>Obvious Strategy-Proof Mechanisms</vt:lpstr>
      <vt:lpstr>Overview of this talk</vt:lpstr>
      <vt:lpstr>Dominant strategy </vt:lpstr>
      <vt:lpstr>Dominant strategy </vt:lpstr>
      <vt:lpstr>Second price auction</vt:lpstr>
      <vt:lpstr>Ascending (clock) auction</vt:lpstr>
      <vt:lpstr>Ascending (clock) auction</vt:lpstr>
      <vt:lpstr>Ascending (clock) auction</vt:lpstr>
      <vt:lpstr>Ascending (clock) auction</vt:lpstr>
      <vt:lpstr>Ascending auctions are easier </vt:lpstr>
      <vt:lpstr>Ascending auctions are easier </vt:lpstr>
      <vt:lpstr>Extensive form games</vt:lpstr>
      <vt:lpstr>Extensive form games</vt:lpstr>
      <vt:lpstr>Extensive form games</vt:lpstr>
      <vt:lpstr>Extensive form games</vt:lpstr>
      <vt:lpstr>Extensive form games</vt:lpstr>
      <vt:lpstr>Extensive form games</vt:lpstr>
      <vt:lpstr>Extensive form games</vt:lpstr>
      <vt:lpstr>Earliest points of departure</vt:lpstr>
      <vt:lpstr>Earliest points of departure</vt:lpstr>
      <vt:lpstr>Earliest points of departure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Obviously dominates [Li]</vt:lpstr>
      <vt:lpstr>Second price auction is not OSP</vt:lpstr>
      <vt:lpstr>Second price auction is not OSP</vt:lpstr>
      <vt:lpstr>Second price auction is not OSP</vt:lpstr>
      <vt:lpstr>Second price auction is not OSP</vt:lpstr>
      <vt:lpstr>Second price auction is not OSP</vt:lpstr>
      <vt:lpstr>Second price auction is not OSP</vt:lpstr>
      <vt:lpstr>Second price auction is not OSP</vt:lpstr>
      <vt:lpstr>Ascending price auction is OSP</vt:lpstr>
      <vt:lpstr>Ascending price auction is OSP</vt:lpstr>
      <vt:lpstr>Ascending price auction is OSP</vt:lpstr>
      <vt:lpstr>Ascending price auction is OSP</vt:lpstr>
      <vt:lpstr>Ascending price auction is OSP</vt:lpstr>
      <vt:lpstr>Ascending price auction is OSP</vt:lpstr>
      <vt:lpstr>Ascending price auction is OSP</vt:lpstr>
      <vt:lpstr>Ascending price auction is OSP</vt:lpstr>
      <vt:lpstr>Ascending price auction is OSP</vt:lpstr>
      <vt:lpstr>Random serial dictatorship (RSD)</vt:lpstr>
      <vt:lpstr>Random serial dictatorship (RSD)</vt:lpstr>
      <vt:lpstr>Random serial dictatorship (RSD)</vt:lpstr>
      <vt:lpstr>Random serial dictatorship (RSD)</vt:lpstr>
      <vt:lpstr>Random serial dictatorship (RSD)</vt:lpstr>
      <vt:lpstr>Experience</vt:lpstr>
      <vt:lpstr>Experience</vt:lpstr>
      <vt:lpstr>Experience</vt:lpstr>
      <vt:lpstr>Experience</vt:lpstr>
      <vt:lpstr>Equivalence classes</vt:lpstr>
      <vt:lpstr>Equivalence classes</vt:lpstr>
      <vt:lpstr>Equivalence classes</vt:lpstr>
      <vt:lpstr>Equivalence classes</vt:lpstr>
      <vt:lpstr>Equivalence classes</vt:lpstr>
      <vt:lpstr>Equivalence classes</vt:lpstr>
      <vt:lpstr>Equivalence classes</vt:lpstr>
      <vt:lpstr>Is this game “obvious”? [Pycia Troyan]</vt:lpstr>
      <vt:lpstr>Is this game “obvious”? [Pycia Troyan]</vt:lpstr>
      <vt:lpstr>Is this game “obvious”? [Pycia Troyan]</vt:lpstr>
      <vt:lpstr>Is this game “obvious”? [Pycia Troyan]</vt:lpstr>
      <vt:lpstr>Strong OSP [Pycia Troyan] </vt:lpstr>
      <vt:lpstr>Strong OSP [Pycia Troyan]</vt:lpstr>
      <vt:lpstr>Strong OSP [Pycia Troyan]</vt:lpstr>
      <vt:lpstr>Strong OSP [Pycia Troyan]</vt:lpstr>
      <vt:lpstr>Strong OSP [Pycia Troyan]</vt:lpstr>
      <vt:lpstr>Ascending price auctions are not SOSP</vt:lpstr>
      <vt:lpstr>Ascending price auctions are not SOSP</vt:lpstr>
      <vt:lpstr>Ascending price auctions are not SOSP</vt:lpstr>
      <vt:lpstr>Ascending price auctions are not SOSP</vt:lpstr>
      <vt:lpstr>Ascending price auctions are not SOSP</vt:lpstr>
      <vt:lpstr>One Step Foresight (OSF) [Pycia Troyan]</vt:lpstr>
      <vt:lpstr>One Step Foresight (OSF) [Pycia Troyan]</vt:lpstr>
      <vt:lpstr>One Step Foresight (OSF) [Pycia Troyan]</vt:lpstr>
      <vt:lpstr>One Step Foresight (OSF) [Pycia Troyan]</vt:lpstr>
      <vt:lpstr>Ascending price auctions OSF obvious</vt:lpstr>
      <vt:lpstr>Ascending price auctions OSF obvious</vt:lpstr>
      <vt:lpstr>Ascending price auctions OSF obvious</vt:lpstr>
      <vt:lpstr>Ascending price auctions OSF obvious</vt:lpstr>
      <vt:lpstr>Ascending price auctions OSF obvious</vt:lpstr>
      <vt:lpstr>Ascending price auctions OSF obvious</vt:lpstr>
      <vt:lpstr>Ascending price auctions OSF obvious</vt:lpstr>
      <vt:lpstr>Millipede games </vt:lpstr>
      <vt:lpstr>Millipede games </vt:lpstr>
      <vt:lpstr>Millipede games </vt:lpstr>
      <vt:lpstr>Millipede games cont.</vt:lpstr>
      <vt:lpstr>Equivalence [Pycia Troyan]</vt:lpstr>
      <vt:lpstr>Not all about the normal form</vt:lpstr>
      <vt:lpstr>Not all about the normal form</vt:lpstr>
      <vt:lpstr>Not all about the normal form</vt:lpstr>
      <vt:lpstr>Not all about the normal form</vt:lpstr>
      <vt:lpstr>[Breitmoser Schweighofer-Kodritsch] results</vt:lpstr>
      <vt:lpstr>[Breitmoser Schweighofer-Kodritsch] results</vt:lpstr>
      <vt:lpstr>[Breitmoser Schweighofer-Kodritsch] results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Obvious Strategy-Proof Mechanisms</dc:title>
  <dc:creator>Eden, Alon</dc:creator>
  <cp:lastModifiedBy>Microsoft Office User</cp:lastModifiedBy>
  <cp:revision>91</cp:revision>
  <dcterms:created xsi:type="dcterms:W3CDTF">2019-11-04T21:32:58Z</dcterms:created>
  <dcterms:modified xsi:type="dcterms:W3CDTF">2019-11-22T23:24:58Z</dcterms:modified>
</cp:coreProperties>
</file>