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6" r:id="rId3"/>
    <p:sldId id="258" r:id="rId4"/>
    <p:sldId id="281" r:id="rId5"/>
    <p:sldId id="260" r:id="rId6"/>
    <p:sldId id="262" r:id="rId7"/>
    <p:sldId id="272" r:id="rId8"/>
    <p:sldId id="259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7" r:id="rId20"/>
    <p:sldId id="275" r:id="rId21"/>
    <p:sldId id="278" r:id="rId22"/>
    <p:sldId id="279" r:id="rId23"/>
    <p:sldId id="276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/>
    <p:restoredTop sz="91429"/>
  </p:normalViewPr>
  <p:slideViewPr>
    <p:cSldViewPr snapToGrid="0" snapToObjects="1">
      <p:cViewPr varScale="1">
        <p:scale>
          <a:sx n="45" d="100"/>
          <a:sy n="45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7448-31A7-CA47-96F9-1CEFBD764FAF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E62B3-FB02-514D-8261-9ABD2BA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person commits to a lottery well in advance of the resolution of the uncertainty, then by the time of resolution, the person will have come to expect the lottery L.</a:t>
            </a:r>
          </a:p>
          <a:p>
            <a:r>
              <a:rPr lang="en-US" dirty="0"/>
              <a:t>When facing the choice, a person can take a time to form a planed choice, but is not required to commit to the her choice until shortly before the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E62B3-FB02-514D-8261-9ABD2BAEA9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8427-6F94-8348-8E33-214F3DE18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1F114-57AF-3748-96BB-831AF9F7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44235-776D-3F41-B02E-C06F3A8C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E75D-912E-F945-9523-F74667DDA1D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E240-CD74-B048-BDF1-C438E90F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6E91A-4FD8-1340-B299-28A0E0B6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0AB5-0CA3-CB4E-BBEB-F1746708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3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4726-62AC-CB49-909C-05C53713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F53BA-42F9-2F49-AD87-63B4667F3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B217-72CF-2945-8F5B-B86A3633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E75D-912E-F945-9523-F74667DDA1D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6DFBD-9F72-C840-82C7-E7EAEF4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49AC-DF68-AF40-9D73-3D6DC101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0AB5-0CA3-CB4E-BBEB-F1746708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0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DBEB7-6ED2-C74C-B9BE-B139B639C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CFCB7-C103-ED4B-9939-28943E753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4521D-C2FE-AA40-9B5D-5562798A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E75D-912E-F945-9523-F74667DDA1D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30C5-EDB5-4B4A-B7B1-11688B7C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AE79A-8E2E-0843-AFE6-374FCFC7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0AB5-0CA3-CB4E-BBEB-F1746708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62EF-F6BA-324F-ABED-2A24935A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2BFF2-F604-2C42-B627-B48296BB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5247-02FD-054D-9828-B235B10B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E75D-912E-F945-9523-F74667DDA1D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F6480-5B02-3849-ACAB-A3E13FE0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D265-A1EC-3144-B6D6-EE665862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0AB5-0CA3-CB4E-BBEB-F1746708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AA89-B0FD-F048-AFB8-0407248A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4AE3-F0E8-764D-A630-4B9288E11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1ED2F-D01C-A043-BAFD-D400B1CD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E75D-912E-F945-9523-F74667DDA1D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71A5-10E8-7346-B7E6-33E2F10A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06D35-18B5-CA4A-9E3E-267A674F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0AB5-0CA3-CB4E-BBEB-F1746708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9DFF-FF05-074B-81AF-178199A2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DDC1-EB1C-1848-9B1E-BF1D07279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13AC-7732-CB42-B4F7-D1A3C893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D206C-DDE0-DD46-A47D-9CA41762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E75D-912E-F945-9523-F74667DDA1D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745FE-9EE9-BA40-A9C6-85C66413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9D069-9BE6-7540-AF53-ACF9A734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0AB5-0CA3-CB4E-BBEB-F1746708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2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4EBC-F436-9043-9D75-CA290CFA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02A6D-3C7D-9047-8EB2-3CAA8EDD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9E49A-5334-C343-9CC6-3C771C32F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AC863-97AF-4B4D-ACAB-40FCF43DD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3FA3A-A79B-0F49-B0DD-B3F49E2B8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4644B-89BE-E34D-94DB-F2928154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E75D-912E-F945-9523-F74667DDA1D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D07DE-54FB-F244-BC1E-D1BA2D5E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1C54E-4082-894B-ADD2-63687A6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0AB5-0CA3-CB4E-BBEB-F1746708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CAAB-6CC9-B74B-8CB0-3EFBF3CE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0CD3D-EF5C-A540-BAC2-FFDE124B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E75D-912E-F945-9523-F74667DDA1D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05D20-A5D1-E44D-9987-1FD2F995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10332-1A1D-8647-978D-4FCF75CE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0AB5-0CA3-CB4E-BBEB-F1746708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9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0FEA5-8253-154E-9BDA-5D6F239A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E75D-912E-F945-9523-F74667DDA1D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E8F64-AF6B-AB4D-BFCE-D4A97D14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938E6-F576-6B48-81CD-2A3A1DF3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0AB5-0CA3-CB4E-BBEB-F1746708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E796-E7E2-CB4B-AF7A-FBEF1CF3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C4B0-5A18-7548-AFEC-4010977B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72267-76D8-D74F-BAEA-7D46ADC54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54B94-505B-1140-A31B-4BF122A5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E75D-912E-F945-9523-F74667DDA1D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8E273-FACB-3941-8146-0CC8D802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5FED-FCB3-8E4A-82F4-7F066D22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0AB5-0CA3-CB4E-BBEB-F1746708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1A47-53F0-D844-B41B-42AE2B55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B8522-9A34-794C-9F5B-CF67E6DC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5F842-1DC8-244A-BEAA-CE11E8E97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E248D-C209-9748-AF56-D839E88C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E75D-912E-F945-9523-F74667DDA1D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0F1D4-2649-7544-8D39-3593CD11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1433E-EBE1-A247-B88B-E406115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0AB5-0CA3-CB4E-BBEB-F1746708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96764-DA90-B74E-BF2E-17F8471E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8AF09-AFF9-6A46-8432-471953DB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95F7D-1701-2E43-8C5C-F6D7AEC6D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E75D-912E-F945-9523-F74667DDA1D1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1E68C-F2C7-CB41-AB97-9741A040F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2E67-1335-7349-9959-29F4BD355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0AB5-0CA3-CB4E-BBEB-F1746708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8798-6A3B-0843-BD62-16E00EF6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 reading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75BA-9103-7444-9BEF-0F5EAB74C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4~5 meetings the rest of the semester</a:t>
            </a:r>
          </a:p>
          <a:p>
            <a:r>
              <a:rPr lang="en-US" dirty="0"/>
              <a:t>Topics: </a:t>
            </a:r>
          </a:p>
          <a:p>
            <a:pPr lvl="1"/>
            <a:r>
              <a:rPr lang="en-US" dirty="0"/>
              <a:t>Obviously strategy-proof mechanisms (Alon, next Wednesday)</a:t>
            </a:r>
          </a:p>
          <a:p>
            <a:pPr lvl="1"/>
            <a:r>
              <a:rPr lang="en-US" dirty="0" err="1"/>
              <a:t>Gali’s</a:t>
            </a:r>
            <a:r>
              <a:rPr lang="en-US" dirty="0"/>
              <a:t> series of works (Auction and regret quantal response)</a:t>
            </a:r>
          </a:p>
          <a:p>
            <a:pPr lvl="1"/>
            <a:r>
              <a:rPr lang="en-US" dirty="0"/>
              <a:t>level-k reasoning</a:t>
            </a:r>
          </a:p>
          <a:p>
            <a:pPr lvl="1"/>
            <a:r>
              <a:rPr lang="en-US" dirty="0"/>
              <a:t>Endowment Effect</a:t>
            </a:r>
          </a:p>
          <a:p>
            <a:pPr lvl="1"/>
            <a:r>
              <a:rPr lang="en-US" dirty="0"/>
              <a:t>Planning</a:t>
            </a:r>
          </a:p>
          <a:p>
            <a:r>
              <a:rPr lang="en-US" dirty="0"/>
              <a:t>We are open to any suggestions. Whoever wants to lead a session is very invited (and can bring her/his own topic).</a:t>
            </a:r>
          </a:p>
        </p:txBody>
      </p:sp>
    </p:spTree>
    <p:extLst>
      <p:ext uri="{BB962C8B-B14F-4D97-AF65-F5344CB8AC3E}">
        <p14:creationId xmlns:p14="http://schemas.microsoft.com/office/powerpoint/2010/main" val="120550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4941-0709-6946-B389-DFDA5092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EBRD Framework </a:t>
            </a:r>
            <a:br>
              <a:rPr lang="en-US" dirty="0"/>
            </a:br>
            <a:r>
              <a:rPr lang="en-US" sz="3100" dirty="0"/>
              <a:t>(This slide: given the reference, next slide: how to set the reference)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A205C-471D-2041-9F1B-24D3ED3443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Reference point: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;…;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Utility: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Gain-loss utility: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pPr lvl="1"/>
                <a:r>
                  <a:rPr lang="en-US" b="1" dirty="0"/>
                  <a:t>KR approach: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DA approach: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𝐸𝑈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A205C-471D-2041-9F1B-24D3ED3443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FA4DCF6-26B5-C84C-94C1-2B4F69DFFFB4}"/>
              </a:ext>
            </a:extLst>
          </p:cNvPr>
          <p:cNvSpPr txBox="1"/>
          <p:nvPr/>
        </p:nvSpPr>
        <p:spPr>
          <a:xfrm>
            <a:off x="7543800" y="312420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Gain-loss utility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1568A-9BDA-E644-94D9-CB2520988000}"/>
              </a:ext>
            </a:extLst>
          </p:cNvPr>
          <p:cNvSpPr txBox="1"/>
          <p:nvPr/>
        </p:nvSpPr>
        <p:spPr>
          <a:xfrm>
            <a:off x="5181600" y="3073400"/>
            <a:ext cx="203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Monetary/Intrinsic/</a:t>
            </a:r>
          </a:p>
          <a:p>
            <a:r>
              <a:rPr lang="en-US" dirty="0"/>
              <a:t>Instrumental utility</a:t>
            </a:r>
          </a:p>
        </p:txBody>
      </p:sp>
    </p:spTree>
    <p:extLst>
      <p:ext uri="{BB962C8B-B14F-4D97-AF65-F5344CB8AC3E}">
        <p14:creationId xmlns:p14="http://schemas.microsoft.com/office/powerpoint/2010/main" val="99358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941E-8478-1046-8FE3-1F57B234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EF0AC-2FCD-B949-A9B7-8DC69405D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Given a lottery 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sz="2400" dirty="0"/>
                  <a:t>, which one will be chosen?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Choice-acclimating Personal Equilibrium (CPE, KR 2007):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sz="2400" dirty="0"/>
                  <a:t>Personal Equilibrium (PE, KR 2006)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sz="2400" dirty="0"/>
              </a:p>
              <a:p>
                <a:r>
                  <a:rPr lang="en-US" sz="2400" dirty="0"/>
                  <a:t>Preferred Personal Equilibrium (PPE, KR 2007)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PE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EEF0AC-2FCD-B949-A9B7-8DC69405D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B03EA6E-1611-C24C-AB9E-AC83D6DF4AEF}"/>
              </a:ext>
            </a:extLst>
          </p:cNvPr>
          <p:cNvSpPr txBox="1"/>
          <p:nvPr/>
        </p:nvSpPr>
        <p:spPr>
          <a:xfrm>
            <a:off x="8521700" y="3070225"/>
            <a:ext cx="2252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Most tractable one!</a:t>
            </a:r>
          </a:p>
        </p:txBody>
      </p:sp>
    </p:spTree>
    <p:extLst>
      <p:ext uri="{BB962C8B-B14F-4D97-AF65-F5344CB8AC3E}">
        <p14:creationId xmlns:p14="http://schemas.microsoft.com/office/powerpoint/2010/main" val="290712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949E-7E0D-7649-BC59-73668EC8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4D87CD-2AD3-5947-AC04-A62BB1047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&lt;0&amp;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 (Loss aversion)</a:t>
                </a:r>
              </a:p>
              <a:p>
                <a:r>
                  <a:rPr lang="en-US" sz="2400" dirty="0"/>
                  <a:t>Maximize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      =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For two outcomes: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4D87CD-2AD3-5947-AC04-A62BB1047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1" t="-43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52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949E-7E0D-7649-BC59-73668EC8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4D87CD-2AD3-5947-AC04-A62BB1047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&lt;0&amp;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 (Loss aversion)</a:t>
                </a:r>
              </a:p>
              <a:p>
                <a:r>
                  <a:rPr lang="en-US" sz="2400" dirty="0"/>
                  <a:t>Maximize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[Solved] Samuelson (1963) anecdote “A colleague will turn down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($200, 0.5; -$100, 0.5) but will accept 100 independently draw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.”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4D87CD-2AD3-5947-AC04-A62BB1047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1" t="-43567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30A7A8-68D8-1F4C-B53D-450051D4DE5F}"/>
                  </a:ext>
                </a:extLst>
              </p:cNvPr>
              <p:cNvSpPr txBox="1"/>
              <p:nvPr/>
            </p:nvSpPr>
            <p:spPr>
              <a:xfrm>
                <a:off x="7327900" y="4635500"/>
                <a:ext cx="3295839" cy="502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30A7A8-68D8-1F4C-B53D-450051D4D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900" y="4635500"/>
                <a:ext cx="3295839" cy="502253"/>
              </a:xfrm>
              <a:prstGeom prst="rect">
                <a:avLst/>
              </a:prstGeom>
              <a:blipFill>
                <a:blip r:embed="rId3"/>
                <a:stretch>
                  <a:fillRect l="-1149" t="-65854" b="-10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88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949E-7E0D-7649-BC59-73668EC8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4D87CD-2AD3-5947-AC04-A62BB1047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&lt;0&amp;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 (Loss aversion)</a:t>
                </a:r>
              </a:p>
              <a:p>
                <a:r>
                  <a:rPr lang="en-US" sz="2400" dirty="0"/>
                  <a:t>Maximize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[Solved] Samuelson (1963) anecdote “A colleague will turn down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($200, 0.5; -$100, 0.5) but will accept 100 independently draw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.”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4D87CD-2AD3-5947-AC04-A62BB1047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1" t="-43567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30A7A8-68D8-1F4C-B53D-450051D4DE5F}"/>
                  </a:ext>
                </a:extLst>
              </p:cNvPr>
              <p:cNvSpPr txBox="1"/>
              <p:nvPr/>
            </p:nvSpPr>
            <p:spPr>
              <a:xfrm>
                <a:off x="7327900" y="4635500"/>
                <a:ext cx="3295839" cy="502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30A7A8-68D8-1F4C-B53D-450051D4D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900" y="4635500"/>
                <a:ext cx="3295839" cy="502253"/>
              </a:xfrm>
              <a:prstGeom prst="rect">
                <a:avLst/>
              </a:prstGeom>
              <a:blipFill>
                <a:blip r:embed="rId3"/>
                <a:stretch>
                  <a:fillRect l="-1149" t="-65854" b="-10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97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949E-7E0D-7649-BC59-73668EC8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CPE and first-order stochastic dominance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4D87CD-2AD3-5947-AC04-A62BB1047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First-order stochastic dominance (FOSD):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$10, 0.9, $11, 0.1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=($10, 1)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CPE violates FOSD, but EU, PE and PPE not. 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Experimental result: people violate FOSD when it is not obvious.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4D87CD-2AD3-5947-AC04-A62BB1047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58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BD6D-F9CE-C54C-A8C4-87DA270F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2F55-DB5B-854A-A133-6E33D285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Overbid in auction (Theory: Lange and </a:t>
            </a:r>
            <a:r>
              <a:rPr lang="en-US" dirty="0" err="1"/>
              <a:t>Ratan</a:t>
            </a:r>
            <a:r>
              <a:rPr lang="en-US" dirty="0"/>
              <a:t> 2010; Experiments: Banerji and Gupta)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EE36-DEB2-2E48-8ACD-4A0B9DA0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First-price auction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0CFFB-2F8C-9940-905B-8ED9EC7DD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item, n agents</a:t>
                </a:r>
              </a:p>
              <a:p>
                <a:r>
                  <a:rPr lang="en-US" dirty="0"/>
                  <a:t>Intrinsic valuation: CDF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→[0,1]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Gain-loss utility function:</a:t>
                </a:r>
              </a:p>
              <a:p>
                <a:pPr lvl="1"/>
                <a:r>
                  <a:rPr lang="en-US" b="0" dirty="0"/>
                  <a:t>Two dimensions: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&lt;0&amp;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money, 1 for item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Solution concept: Symmetric increasing Bayesian Nash equilibrium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EBRU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0CFFB-2F8C-9940-905B-8ED9EC7DD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8772" b="-16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045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EE36-DEB2-2E48-8ACD-4A0B9DA0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First-price auction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CFFB-2F8C-9940-905B-8ED9EC7D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U(L|L):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75B0EE-88B5-3C44-83A4-DD40929A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2469013"/>
            <a:ext cx="10623550" cy="796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6B01CD-CCE9-CA4C-8F04-14EE71F1782A}"/>
                  </a:ext>
                </a:extLst>
              </p:cNvPr>
              <p:cNvSpPr/>
              <p:nvPr/>
            </p:nvSpPr>
            <p:spPr>
              <a:xfrm>
                <a:off x="3449506" y="3908874"/>
                <a:ext cx="529298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-- Winning probability under bid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6B01CD-CCE9-CA4C-8F04-14EE71F17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506" y="3908874"/>
                <a:ext cx="5292987" cy="509178"/>
              </a:xfrm>
              <a:prstGeom prst="rect">
                <a:avLst/>
              </a:prstGeom>
              <a:blipFill>
                <a:blip r:embed="rId3"/>
                <a:stretch>
                  <a:fillRect l="-959" t="-2439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EC144A6-857B-5348-B10D-FE5F8BE0450A}"/>
              </a:ext>
            </a:extLst>
          </p:cNvPr>
          <p:cNvSpPr txBox="1"/>
          <p:nvPr/>
        </p:nvSpPr>
        <p:spPr>
          <a:xfrm>
            <a:off x="4825139" y="3148908"/>
            <a:ext cx="197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Intrinsic utility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1B5A5-AC52-1043-AFEF-6FD12BA47A05}"/>
              </a:ext>
            </a:extLst>
          </p:cNvPr>
          <p:cNvSpPr txBox="1"/>
          <p:nvPr/>
        </p:nvSpPr>
        <p:spPr>
          <a:xfrm>
            <a:off x="9935518" y="3148907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Gain-loss utility</a:t>
            </a:r>
          </a:p>
        </p:txBody>
      </p:sp>
    </p:spTree>
    <p:extLst>
      <p:ext uri="{BB962C8B-B14F-4D97-AF65-F5344CB8AC3E}">
        <p14:creationId xmlns:p14="http://schemas.microsoft.com/office/powerpoint/2010/main" val="209391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E29-BDFB-D54A-9053-21B755FF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8AB92-4771-4E43-ADEC-F8784E4E2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First-order derivative equation: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-variable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       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Meanwhile, at the equilibrium,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Therefore,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))′/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8AB92-4771-4E43-ADEC-F8784E4E2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971137C-50FD-3947-9E2E-FCC5F4D3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29" y="2140003"/>
            <a:ext cx="8378371" cy="65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80534-98CB-A044-A1CD-BE2A74EA1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86" y="5164207"/>
            <a:ext cx="10352314" cy="6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2043-5509-0740-82DB-CB0F093DA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Expectation-based Reference-dependent Utility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A1CB-2FCD-6D47-8F5C-86F2992F7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Juntao</a:t>
            </a:r>
            <a:r>
              <a:rPr lang="en-US" dirty="0"/>
              <a:t> Wang</a:t>
            </a:r>
          </a:p>
          <a:p>
            <a:r>
              <a:rPr lang="en-US" dirty="0"/>
              <a:t>Harvard University</a:t>
            </a:r>
          </a:p>
          <a:p>
            <a:r>
              <a:rPr lang="en-US" dirty="0"/>
              <a:t>Oct 26, 2019</a:t>
            </a:r>
          </a:p>
        </p:txBody>
      </p:sp>
    </p:spTree>
    <p:extLst>
      <p:ext uri="{BB962C8B-B14F-4D97-AF65-F5344CB8AC3E}">
        <p14:creationId xmlns:p14="http://schemas.microsoft.com/office/powerpoint/2010/main" val="1373000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2439-851C-1346-9762-95DEA807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</a:t>
            </a:r>
            <a:r>
              <a:rPr lang="zh-CN" altLang="en-US" dirty="0"/>
              <a:t> </a:t>
            </a:r>
            <a:r>
              <a:rPr lang="en-US" altLang="zh-CN" dirty="0"/>
              <a:t>Bid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E21C-5822-7F40-8D71-50A26426F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an agent overbids </a:t>
                </a:r>
                <a:r>
                  <a:rPr lang="en-US" dirty="0" err="1"/>
                  <a:t>w.r.t</a:t>
                </a:r>
                <a:r>
                  <a:rPr lang="en-US" dirty="0"/>
                  <a:t>. BNE</a:t>
                </a:r>
              </a:p>
              <a:p>
                <a:r>
                  <a:rPr lang="en-US" dirty="0"/>
                  <a:t>For small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(some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winning probability &lt; 0.5), an agent underbids </a:t>
                </a:r>
                <a:r>
                  <a:rPr lang="en-US" dirty="0" err="1"/>
                  <a:t>w.r.t</a:t>
                </a:r>
                <a:r>
                  <a:rPr lang="en-US" dirty="0"/>
                  <a:t>. BNE.</a:t>
                </a:r>
              </a:p>
              <a:p>
                <a:r>
                  <a:rPr lang="en-US" dirty="0"/>
                  <a:t>Intuition: People tend to reduce the uncertainty.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E21C-5822-7F40-8D71-50A26426F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1612E3A-9B49-A14B-9ABA-A8457F223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0" y="1690688"/>
            <a:ext cx="11774950" cy="18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2439-851C-1346-9762-95DEA807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</a:t>
            </a:r>
            <a:r>
              <a:rPr lang="zh-CN" altLang="en-US" dirty="0"/>
              <a:t> </a:t>
            </a:r>
            <a:r>
              <a:rPr lang="en-US" altLang="zh-CN" dirty="0"/>
              <a:t>Bid (induced-value)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E21C-5822-7F40-8D71-50A26426F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One-dimension gain-loss utility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Induced-value, lab experiments</a:t>
                </a:r>
              </a:p>
              <a:p>
                <a:r>
                  <a:rPr lang="en-US" dirty="0"/>
                  <a:t>People should always overbid </a:t>
                </a:r>
                <a:r>
                  <a:rPr lang="en-US" dirty="0" err="1"/>
                  <a:t>w.r.t</a:t>
                </a:r>
                <a:r>
                  <a:rPr lang="en-US" dirty="0"/>
                  <a:t>. BNE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E21C-5822-7F40-8D71-50A26426F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5BF31B5-7443-124A-83AA-002417557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3" y="2243614"/>
            <a:ext cx="12060187" cy="19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8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2439-851C-1346-9762-95DEA807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Second-price auction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E21C-5822-7F40-8D71-50A26426F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Commodity auction:</a:t>
                </a:r>
              </a:p>
              <a:p>
                <a:pPr lvl="1"/>
                <a:r>
                  <a:rPr lang="en-US" dirty="0"/>
                  <a:t>For small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(some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winning probability &lt; 0.5), an agent underbids </a:t>
                </a:r>
                <a:r>
                  <a:rPr lang="en-US" dirty="0" err="1"/>
                  <a:t>w.r.t</a:t>
                </a:r>
                <a:r>
                  <a:rPr lang="en-US" dirty="0"/>
                  <a:t>. BNE.</a:t>
                </a:r>
              </a:p>
              <a:p>
                <a:pPr lvl="1"/>
                <a:endParaRPr lang="en-US" dirty="0"/>
              </a:p>
              <a:p>
                <a:r>
                  <a:rPr lang="en-US" sz="2400" dirty="0"/>
                  <a:t>Induced-value auction:</a:t>
                </a:r>
              </a:p>
              <a:p>
                <a:pPr lvl="1"/>
                <a:r>
                  <a:rPr lang="en-US" dirty="0"/>
                  <a:t>Bid truthfully (=BNE)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Support by (Banerji and Gupta, 2014) </a:t>
                </a:r>
              </a:p>
              <a:p>
                <a:r>
                  <a:rPr lang="en-US" dirty="0"/>
                  <a:t>Might contradict with (</a:t>
                </a:r>
                <a:r>
                  <a:rPr lang="en-US" dirty="0" err="1"/>
                  <a:t>Noti</a:t>
                </a:r>
                <a:r>
                  <a:rPr lang="en-US" dirty="0"/>
                  <a:t> et al 2014): Position auction, induced-value auction, small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agent overbids.</a:t>
                </a:r>
              </a:p>
              <a:p>
                <a:pPr lvl="1"/>
                <a:endParaRPr lang="en-US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2E21C-5822-7F40-8D71-50A26426F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047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103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4BAC-2D86-ED43-9550-32C30530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436D-04CB-074E-96F5-80ECF0DD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Endowment Effects</a:t>
            </a:r>
          </a:p>
          <a:p>
            <a:r>
              <a:rPr lang="en-US" dirty="0"/>
              <a:t>Labor Supply (Farber, 2005)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35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19E6-4D30-8E4B-81C4-4AB0FA8F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EEA5-34E8-6345-A634-BAFB60B2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3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DE99-9CC8-984C-93F3-C489D379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AD37-3BF9-4A4C-8663-F76F9F8C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Paradoxes under EU model</a:t>
            </a:r>
          </a:p>
          <a:p>
            <a:r>
              <a:rPr lang="en-US" dirty="0"/>
              <a:t>Reference-dependent models</a:t>
            </a:r>
          </a:p>
          <a:p>
            <a:r>
              <a:rPr lang="en-US" b="1" dirty="0"/>
              <a:t>Expectations-based models and solution concepts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b="1" dirty="0"/>
              <a:t>Overbid in Auction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6755-07D6-1146-8936-BBE1CBB0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C489A-8AA9-5E40-909B-B62E396F0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Payoff: a lottery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A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decision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problem: choice one out of a set of lotteries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C489A-8AA9-5E40-909B-B62E396F0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06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6755-07D6-1146-8936-BBE1CBB0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C489A-8AA9-5E40-909B-B62E396F0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Payoff: a lottery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A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decision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problem: choice one out of a set of lotteries</a:t>
                </a:r>
                <a:endParaRPr lang="en-US" b="0" dirty="0"/>
              </a:p>
              <a:p>
                <a:r>
                  <a:rPr lang="en-US" dirty="0"/>
                  <a:t>Expected Utility model (EU):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Completeness, continuity, transitivity and </a:t>
                </a:r>
                <a:r>
                  <a:rPr lang="en-US" b="1" dirty="0"/>
                  <a:t>independence</a:t>
                </a:r>
                <a:r>
                  <a:rPr lang="en-US" dirty="0"/>
                  <a:t> axioms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C489A-8AA9-5E40-909B-B62E396F0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4CD3DEB-9618-D848-AA92-B9F1DAB5964A}"/>
              </a:ext>
            </a:extLst>
          </p:cNvPr>
          <p:cNvGrpSpPr/>
          <p:nvPr/>
        </p:nvGrpSpPr>
        <p:grpSpPr>
          <a:xfrm>
            <a:off x="4826000" y="4093730"/>
            <a:ext cx="3886200" cy="2649537"/>
            <a:chOff x="2971800" y="3941763"/>
            <a:chExt cx="4457700" cy="291623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AE74AAF-F5CF-2645-A52E-42E15035F815}"/>
                </a:ext>
              </a:extLst>
            </p:cNvPr>
            <p:cNvCxnSpPr/>
            <p:nvPr/>
          </p:nvCxnSpPr>
          <p:spPr>
            <a:xfrm>
              <a:off x="2971800" y="6138863"/>
              <a:ext cx="4457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5399645-0265-7940-A6DD-10CE079D9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300" y="3941763"/>
              <a:ext cx="0" cy="29162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C84A69A-75E2-4742-8687-97B7A108D7B5}"/>
                </a:ext>
              </a:extLst>
            </p:cNvPr>
            <p:cNvSpPr/>
            <p:nvPr/>
          </p:nvSpPr>
          <p:spPr>
            <a:xfrm>
              <a:off x="3810000" y="4076700"/>
              <a:ext cx="3289300" cy="2781300"/>
            </a:xfrm>
            <a:custGeom>
              <a:avLst/>
              <a:gdLst>
                <a:gd name="connsiteX0" fmla="*/ 0 w 2921000"/>
                <a:gd name="connsiteY0" fmla="*/ 2743200 h 2743200"/>
                <a:gd name="connsiteX1" fmla="*/ 787400 w 2921000"/>
                <a:gd name="connsiteY1" fmla="*/ 825500 h 2743200"/>
                <a:gd name="connsiteX2" fmla="*/ 2921000 w 2921000"/>
                <a:gd name="connsiteY2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1000" h="2743200">
                  <a:moveTo>
                    <a:pt x="0" y="2743200"/>
                  </a:moveTo>
                  <a:cubicBezTo>
                    <a:pt x="150283" y="2012950"/>
                    <a:pt x="300567" y="1282700"/>
                    <a:pt x="787400" y="825500"/>
                  </a:cubicBezTo>
                  <a:cubicBezTo>
                    <a:pt x="1274233" y="368300"/>
                    <a:pt x="2516717" y="131233"/>
                    <a:pt x="2921000" y="0"/>
                  </a:cubicBezTo>
                </a:path>
              </a:pathLst>
            </a:cu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04D50-257D-1342-B553-40E72A831D97}"/>
                  </a:ext>
                </a:extLst>
              </p:cNvPr>
              <p:cNvSpPr txBox="1"/>
              <p:nvPr/>
            </p:nvSpPr>
            <p:spPr>
              <a:xfrm>
                <a:off x="6578600" y="6171767"/>
                <a:ext cx="1042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Wealth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04D50-257D-1342-B553-40E72A831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00" y="6171767"/>
                <a:ext cx="1042401" cy="369332"/>
              </a:xfrm>
              <a:prstGeom prst="rect">
                <a:avLst/>
              </a:prstGeom>
              <a:blipFill>
                <a:blip r:embed="rId3"/>
                <a:stretch>
                  <a:fillRect l="-361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56C299-907C-5E48-8B36-04B5F620FD38}"/>
              </a:ext>
            </a:extLst>
          </p:cNvPr>
          <p:cNvSpPr txBox="1"/>
          <p:nvPr/>
        </p:nvSpPr>
        <p:spPr>
          <a:xfrm rot="16200000">
            <a:off x="4997611" y="48557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147FDC-ED17-7A4C-BFF6-E0DC7116F9F9}"/>
                  </a:ext>
                </a:extLst>
              </p:cNvPr>
              <p:cNvSpPr txBox="1"/>
              <p:nvPr/>
            </p:nvSpPr>
            <p:spPr>
              <a:xfrm>
                <a:off x="7724164" y="4415501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147FDC-ED17-7A4C-BFF6-E0DC7116F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164" y="4415501"/>
                <a:ext cx="699230" cy="369332"/>
              </a:xfrm>
              <a:prstGeom prst="rect">
                <a:avLst/>
              </a:prstGeom>
              <a:blipFill>
                <a:blip r:embed="rId4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6B36B4-43FF-644E-B423-0DF707B65830}"/>
                  </a:ext>
                </a:extLst>
              </p:cNvPr>
              <p:cNvSpPr txBox="1"/>
              <p:nvPr/>
            </p:nvSpPr>
            <p:spPr>
              <a:xfrm>
                <a:off x="1981074" y="4710613"/>
                <a:ext cx="18147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Risk-averse: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is concave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6B36B4-43FF-644E-B423-0DF707B6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074" y="4710613"/>
                <a:ext cx="1814728" cy="707886"/>
              </a:xfrm>
              <a:prstGeom prst="rect">
                <a:avLst/>
              </a:prstGeom>
              <a:blipFill>
                <a:blip r:embed="rId5"/>
                <a:stretch>
                  <a:fillRect l="-4196" t="-3509" r="-2098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5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6755-07D6-1146-8936-BBE1CBB0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Paradoxes under Expected Utility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C489A-8AA9-5E40-909B-B62E396F0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Small-stake risk aversion implies absurd risk aversion at large stake</a:t>
                </a:r>
              </a:p>
              <a:p>
                <a:pPr lvl="1"/>
                <a:r>
                  <a:rPr lang="en-US" dirty="0"/>
                  <a:t>Turn down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($110, 0.5; −$100, 0.5)</m:t>
                    </m:r>
                  </m:oMath>
                </a14:m>
                <a:r>
                  <a:rPr lang="en-US" dirty="0"/>
                  <a:t> at all wealth levels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Turn down (+$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0.5; $-1000, 0.5) Rabin (2000)</a:t>
                </a:r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Violation of independence axiom</a:t>
                </a:r>
              </a:p>
              <a:p>
                <a:pPr lvl="1"/>
                <a:r>
                  <a:rPr lang="en-US" dirty="0"/>
                  <a:t>Axiom: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≿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Samuelson (1963) anecdote: </a:t>
                </a:r>
              </a:p>
              <a:p>
                <a:pPr lvl="2"/>
                <a:r>
                  <a:rPr lang="en-US" dirty="0"/>
                  <a:t>A colleague will turn down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($200, 0.5; -$100, 0.5) but will accept 100 independently draw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Allais’ paradoxes, Allais (1954)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C489A-8AA9-5E40-909B-B62E396F0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 r="-24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81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D73-FC60-7F46-99C7-1112D18F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Reference-dependent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94E25-9EA0-CF46-B0F4-80A9C17A2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Prospect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Theory (Kahneman and Tversky, 1979)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solving Paradox 1</a:t>
                </a:r>
              </a:p>
              <a:p>
                <a:pPr lvl="1"/>
                <a:r>
                  <a:rPr lang="en-US" dirty="0"/>
                  <a:t>Probability weighing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solving both paradoxes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Exogenous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reference: “status quo”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Expectations-based reference-dependent model (EBRD, </a:t>
                </a:r>
                <a:r>
                  <a:rPr lang="en-US" dirty="0" err="1"/>
                  <a:t>Koszegi</a:t>
                </a:r>
                <a:r>
                  <a:rPr lang="en-US" dirty="0"/>
                  <a:t> and Rabin 2006, 2007, 2009)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Endogenous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reference: “expectation”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94E25-9EA0-CF46-B0F4-80A9C17A2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51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D73-FC60-7F46-99C7-1112D18F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Reference-dependent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94E25-9EA0-CF46-B0F4-80A9C17A2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Prospect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Theory (Kahneman and Tversky, 1979)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solving Paradox 1</a:t>
                </a:r>
              </a:p>
              <a:p>
                <a:pPr lvl="1"/>
                <a:r>
                  <a:rPr lang="en-US" dirty="0"/>
                  <a:t>Probability weighing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solving both paradoxes</a:t>
                </a:r>
              </a:p>
              <a:p>
                <a:r>
                  <a:rPr lang="en-US" dirty="0"/>
                  <a:t>Expectations-based reference-dependent model (EBRD, </a:t>
                </a:r>
                <a:r>
                  <a:rPr lang="en-US" dirty="0" err="1"/>
                  <a:t>Koszegi</a:t>
                </a:r>
                <a:r>
                  <a:rPr lang="en-US" dirty="0"/>
                  <a:t> and Rabin 2006, 2007, 2009)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                                                                                            </m:t>
                            </m:r>
                          </m:e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𝐷𝑖𝑚𝑖𝑛𝑖𝑠h𝑖𝑛𝑔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𝑠𝑒𝑛𝑠𝑖𝑡𝑖𝑣𝑖𝑡𝑦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&lt;0                                    </m:t>
                            </m:r>
                          </m:e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𝐿𝑜𝑠𝑠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𝑎𝑣𝑒𝑟𝑠𝑖𝑜𝑛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94E25-9EA0-CF46-B0F4-80A9C17A2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593CEF0-DD75-194D-97FD-3927F1ABBB70}"/>
              </a:ext>
            </a:extLst>
          </p:cNvPr>
          <p:cNvGrpSpPr/>
          <p:nvPr/>
        </p:nvGrpSpPr>
        <p:grpSpPr>
          <a:xfrm>
            <a:off x="7404315" y="4274506"/>
            <a:ext cx="977900" cy="1108073"/>
            <a:chOff x="-1077737" y="3941763"/>
            <a:chExt cx="9810783" cy="291623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F490B2A-E68D-FC47-8A64-98D908CE3D88}"/>
                </a:ext>
              </a:extLst>
            </p:cNvPr>
            <p:cNvCxnSpPr>
              <a:cxnSpLocks/>
            </p:cNvCxnSpPr>
            <p:nvPr/>
          </p:nvCxnSpPr>
          <p:spPr>
            <a:xfrm>
              <a:off x="-1077737" y="5494310"/>
              <a:ext cx="98107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C7634ED-6646-364E-B36C-FB0DBAEA9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300" y="3941763"/>
              <a:ext cx="0" cy="29162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547D484-40BE-D146-A5FC-22294D6C4B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1033" y="4399124"/>
            <a:ext cx="977900" cy="858838"/>
          </a:xfrm>
          <a:prstGeom prst="curved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16A37A-3AC4-3945-AA57-C21596B260A2}"/>
              </a:ext>
            </a:extLst>
          </p:cNvPr>
          <p:cNvGrpSpPr/>
          <p:nvPr/>
        </p:nvGrpSpPr>
        <p:grpSpPr>
          <a:xfrm>
            <a:off x="9250416" y="5203827"/>
            <a:ext cx="977900" cy="1108073"/>
            <a:chOff x="-1077737" y="3941763"/>
            <a:chExt cx="9810783" cy="291623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41EE0CA-F67F-2841-A017-50B9794CBBFB}"/>
                </a:ext>
              </a:extLst>
            </p:cNvPr>
            <p:cNvCxnSpPr>
              <a:cxnSpLocks/>
            </p:cNvCxnSpPr>
            <p:nvPr/>
          </p:nvCxnSpPr>
          <p:spPr>
            <a:xfrm>
              <a:off x="-1077737" y="5494310"/>
              <a:ext cx="98107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E41B43-E307-6248-AE61-716803801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300" y="3941763"/>
              <a:ext cx="0" cy="29162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71E008-57BF-9D4D-AD2B-9E2C375E16C6}"/>
              </a:ext>
            </a:extLst>
          </p:cNvPr>
          <p:cNvCxnSpPr>
            <a:cxnSpLocks/>
          </p:cNvCxnSpPr>
          <p:nvPr/>
        </p:nvCxnSpPr>
        <p:spPr>
          <a:xfrm flipV="1">
            <a:off x="9501403" y="5793743"/>
            <a:ext cx="247596" cy="5899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D3A026-E1EF-214C-A326-0203C535B0B7}"/>
              </a:ext>
            </a:extLst>
          </p:cNvPr>
          <p:cNvCxnSpPr>
            <a:cxnSpLocks/>
          </p:cNvCxnSpPr>
          <p:nvPr/>
        </p:nvCxnSpPr>
        <p:spPr>
          <a:xfrm flipV="1">
            <a:off x="9752389" y="5534666"/>
            <a:ext cx="342523" cy="2590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0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4941-0709-6946-B389-DFDA5092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expectation as reference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205C-471D-2041-9F1B-24D3ED344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facing a lottery choice problem, one forms a prior expectation of its outcome, and then after the uncertainty is resolved one experiences elation or disappointment (“Disappointment aversion”, </a:t>
            </a:r>
            <a:r>
              <a:rPr lang="en-US" dirty="0" err="1"/>
              <a:t>Loomes</a:t>
            </a:r>
            <a:r>
              <a:rPr lang="en-US" dirty="0"/>
              <a:t> and </a:t>
            </a:r>
            <a:r>
              <a:rPr lang="en-US" dirty="0" err="1"/>
              <a:t>Sugden</a:t>
            </a:r>
            <a:r>
              <a:rPr lang="en-US" dirty="0"/>
              <a:t>, 1986). </a:t>
            </a:r>
          </a:p>
          <a:p>
            <a:endParaRPr lang="en-US" dirty="0"/>
          </a:p>
          <a:p>
            <a:r>
              <a:rPr lang="en-US" dirty="0"/>
              <a:t>Impose some discipline on models of reference dependence. </a:t>
            </a:r>
          </a:p>
        </p:txBody>
      </p:sp>
    </p:spTree>
    <p:extLst>
      <p:ext uri="{BB962C8B-B14F-4D97-AF65-F5344CB8AC3E}">
        <p14:creationId xmlns:p14="http://schemas.microsoft.com/office/powerpoint/2010/main" val="37094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1088</Words>
  <Application>Microsoft Macintosh PowerPoint</Application>
  <PresentationFormat>Widescreen</PresentationFormat>
  <Paragraphs>172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About the reading group</vt:lpstr>
      <vt:lpstr>Expectation-based Reference-dependent Utility</vt:lpstr>
      <vt:lpstr>Outline</vt:lpstr>
      <vt:lpstr>Preliminaries</vt:lpstr>
      <vt:lpstr>Preliminaries</vt:lpstr>
      <vt:lpstr>Paradoxes under Expected Utility Model</vt:lpstr>
      <vt:lpstr>Reference-dependent Models</vt:lpstr>
      <vt:lpstr>Reference-dependent Models</vt:lpstr>
      <vt:lpstr>Why use expectation as reference point</vt:lpstr>
      <vt:lpstr>EBRD Framework  (This slide: given the reference, next slide: how to set the reference)</vt:lpstr>
      <vt:lpstr>Solution Concepts</vt:lpstr>
      <vt:lpstr>CPE</vt:lpstr>
      <vt:lpstr>CPE</vt:lpstr>
      <vt:lpstr>CPE</vt:lpstr>
      <vt:lpstr>CPE and first-order stochastic dominance</vt:lpstr>
      <vt:lpstr>Applications</vt:lpstr>
      <vt:lpstr>First-price auction</vt:lpstr>
      <vt:lpstr>First-price auction</vt:lpstr>
      <vt:lpstr>Solving the equilibrium</vt:lpstr>
      <vt:lpstr>Equilibrium Bid</vt:lpstr>
      <vt:lpstr>Equilibrium Bid (induced-value)</vt:lpstr>
      <vt:lpstr>Second-price auction</vt:lpstr>
      <vt:lpstr>Applications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Expectation-based Reference-dependent Utility</dc:title>
  <dc:creator>Microsoft Office User</dc:creator>
  <cp:lastModifiedBy>Microsoft Office User</cp:lastModifiedBy>
  <cp:revision>47</cp:revision>
  <cp:lastPrinted>2019-11-21T23:34:33Z</cp:lastPrinted>
  <dcterms:created xsi:type="dcterms:W3CDTF">2019-10-29T21:09:07Z</dcterms:created>
  <dcterms:modified xsi:type="dcterms:W3CDTF">2019-11-21T23:34:37Z</dcterms:modified>
</cp:coreProperties>
</file>