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76" r:id="rId5"/>
    <p:sldId id="259" r:id="rId6"/>
    <p:sldId id="260" r:id="rId7"/>
    <p:sldId id="261" r:id="rId8"/>
    <p:sldId id="281" r:id="rId9"/>
    <p:sldId id="262" r:id="rId10"/>
    <p:sldId id="263" r:id="rId11"/>
    <p:sldId id="264" r:id="rId12"/>
    <p:sldId id="265" r:id="rId13"/>
    <p:sldId id="266" r:id="rId14"/>
    <p:sldId id="282" r:id="rId15"/>
    <p:sldId id="268" r:id="rId16"/>
    <p:sldId id="269" r:id="rId17"/>
    <p:sldId id="272" r:id="rId18"/>
    <p:sldId id="270" r:id="rId19"/>
    <p:sldId id="271" r:id="rId20"/>
    <p:sldId id="273" r:id="rId21"/>
    <p:sldId id="274" r:id="rId22"/>
    <p:sldId id="275" r:id="rId23"/>
    <p:sldId id="277" r:id="rId24"/>
    <p:sldId id="278" r:id="rId25"/>
    <p:sldId id="280"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90" autoAdjust="0"/>
    <p:restoredTop sz="94660"/>
  </p:normalViewPr>
  <p:slideViewPr>
    <p:cSldViewPr snapToGrid="0" showGuides="1">
      <p:cViewPr varScale="1">
        <p:scale>
          <a:sx n="152" d="100"/>
          <a:sy n="152" d="100"/>
        </p:scale>
        <p:origin x="876"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2D93D-4CF5-4352-BD44-D2E3C9A8CC5E}" type="doc">
      <dgm:prSet loTypeId="urn:microsoft.com/office/officeart/2018/2/layout/IconCircle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1BD249D7-4628-4F94-9121-E5B085373E37}">
      <dgm:prSet/>
      <dgm:spPr/>
      <dgm:t>
        <a:bodyPr/>
        <a:lstStyle/>
        <a:p>
          <a:r>
            <a:rPr lang="en-US"/>
            <a:t>Become familiar with traditional methods of protein structure and function determination</a:t>
          </a:r>
        </a:p>
      </dgm:t>
    </dgm:pt>
    <dgm:pt modelId="{CC96806A-EF27-43F0-BA84-927EE681A868}" type="parTrans" cxnId="{872FEBC6-1A80-403A-9FCB-3EC46519A598}">
      <dgm:prSet/>
      <dgm:spPr/>
      <dgm:t>
        <a:bodyPr/>
        <a:lstStyle/>
        <a:p>
          <a:endParaRPr lang="en-US"/>
        </a:p>
      </dgm:t>
    </dgm:pt>
    <dgm:pt modelId="{12335B6E-04C4-4747-BC01-5720A32F3E94}" type="sibTrans" cxnId="{872FEBC6-1A80-403A-9FCB-3EC46519A598}">
      <dgm:prSet/>
      <dgm:spPr/>
      <dgm:t>
        <a:bodyPr/>
        <a:lstStyle/>
        <a:p>
          <a:endParaRPr lang="en-US"/>
        </a:p>
      </dgm:t>
    </dgm:pt>
    <dgm:pt modelId="{D478D459-12FB-4D67-8E93-7F8A4497BEDA}">
      <dgm:prSet/>
      <dgm:spPr/>
      <dgm:t>
        <a:bodyPr/>
        <a:lstStyle/>
        <a:p>
          <a:r>
            <a:rPr lang="en-US"/>
            <a:t>Recognize the utility of protein characterization for potential medical therapies </a:t>
          </a:r>
        </a:p>
      </dgm:t>
    </dgm:pt>
    <dgm:pt modelId="{0B23DC20-F45B-4BC4-8D0D-988AC8ACA805}" type="parTrans" cxnId="{E9DE0F50-5B60-4B81-8244-7C272161FB18}">
      <dgm:prSet/>
      <dgm:spPr/>
      <dgm:t>
        <a:bodyPr/>
        <a:lstStyle/>
        <a:p>
          <a:endParaRPr lang="en-US"/>
        </a:p>
      </dgm:t>
    </dgm:pt>
    <dgm:pt modelId="{524FDA50-FEBC-4150-864C-E8696C5FED86}" type="sibTrans" cxnId="{E9DE0F50-5B60-4B81-8244-7C272161FB18}">
      <dgm:prSet/>
      <dgm:spPr/>
      <dgm:t>
        <a:bodyPr/>
        <a:lstStyle/>
        <a:p>
          <a:endParaRPr lang="en-US"/>
        </a:p>
      </dgm:t>
    </dgm:pt>
    <dgm:pt modelId="{A6570B0E-8901-4EE3-AEE2-4AC948EB5A66}">
      <dgm:prSet/>
      <dgm:spPr/>
      <dgm:t>
        <a:bodyPr/>
        <a:lstStyle/>
        <a:p>
          <a:r>
            <a:rPr lang="en-US"/>
            <a:t>Understand the computational challenge of brute force protein structural prediction</a:t>
          </a:r>
        </a:p>
      </dgm:t>
    </dgm:pt>
    <dgm:pt modelId="{3F9A0B56-A3F8-490E-A700-57C9EC78A5CA}" type="parTrans" cxnId="{76AA5965-649C-421E-9474-A9B1B6C64042}">
      <dgm:prSet/>
      <dgm:spPr/>
      <dgm:t>
        <a:bodyPr/>
        <a:lstStyle/>
        <a:p>
          <a:endParaRPr lang="en-US"/>
        </a:p>
      </dgm:t>
    </dgm:pt>
    <dgm:pt modelId="{D83F4D98-F199-4FF4-9D07-6AC905DFE6F5}" type="sibTrans" cxnId="{76AA5965-649C-421E-9474-A9B1B6C64042}">
      <dgm:prSet/>
      <dgm:spPr/>
      <dgm:t>
        <a:bodyPr/>
        <a:lstStyle/>
        <a:p>
          <a:endParaRPr lang="en-US"/>
        </a:p>
      </dgm:t>
    </dgm:pt>
    <dgm:pt modelId="{9FAD6322-344E-4E16-92E3-BB1F4D76A2D1}">
      <dgm:prSet/>
      <dgm:spPr/>
      <dgm:t>
        <a:bodyPr/>
        <a:lstStyle/>
        <a:p>
          <a:r>
            <a:rPr lang="en-US"/>
            <a:t>Understand the role of machine learning in protein structure and function prediction </a:t>
          </a:r>
        </a:p>
      </dgm:t>
    </dgm:pt>
    <dgm:pt modelId="{CAB14B7E-A7D0-4BCD-B445-4AF8261520B0}" type="parTrans" cxnId="{C5D819F0-965F-41ED-B1C0-02DAB4D770B4}">
      <dgm:prSet/>
      <dgm:spPr/>
      <dgm:t>
        <a:bodyPr/>
        <a:lstStyle/>
        <a:p>
          <a:endParaRPr lang="en-US"/>
        </a:p>
      </dgm:t>
    </dgm:pt>
    <dgm:pt modelId="{5E647026-B6A1-4D1C-A5C7-0920FBABE405}" type="sibTrans" cxnId="{C5D819F0-965F-41ED-B1C0-02DAB4D770B4}">
      <dgm:prSet/>
      <dgm:spPr/>
      <dgm:t>
        <a:bodyPr/>
        <a:lstStyle/>
        <a:p>
          <a:endParaRPr lang="en-US"/>
        </a:p>
      </dgm:t>
    </dgm:pt>
    <dgm:pt modelId="{1102ECC0-625A-48BA-8623-F5E82ED19344}" type="pres">
      <dgm:prSet presAssocID="{4882D93D-4CF5-4352-BD44-D2E3C9A8CC5E}" presName="root" presStyleCnt="0">
        <dgm:presLayoutVars>
          <dgm:dir/>
          <dgm:resizeHandles val="exact"/>
        </dgm:presLayoutVars>
      </dgm:prSet>
      <dgm:spPr/>
    </dgm:pt>
    <dgm:pt modelId="{B0972970-F6A8-49AC-9326-CADA332C231C}" type="pres">
      <dgm:prSet presAssocID="{4882D93D-4CF5-4352-BD44-D2E3C9A8CC5E}" presName="container" presStyleCnt="0">
        <dgm:presLayoutVars>
          <dgm:dir/>
          <dgm:resizeHandles val="exact"/>
        </dgm:presLayoutVars>
      </dgm:prSet>
      <dgm:spPr/>
    </dgm:pt>
    <dgm:pt modelId="{E7A7DA55-F069-4595-B8B1-604B45FFF54A}" type="pres">
      <dgm:prSet presAssocID="{1BD249D7-4628-4F94-9121-E5B085373E37}" presName="compNode" presStyleCnt="0"/>
      <dgm:spPr/>
    </dgm:pt>
    <dgm:pt modelId="{C846CB56-0FA7-4E31-BB77-4B830836086A}" type="pres">
      <dgm:prSet presAssocID="{1BD249D7-4628-4F94-9121-E5B085373E37}" presName="iconBgRect" presStyleLbl="bgShp" presStyleIdx="0" presStyleCnt="4"/>
      <dgm:spPr>
        <a:solidFill>
          <a:schemeClr val="accent1"/>
        </a:solidFill>
        <a:ln>
          <a:solidFill>
            <a:schemeClr val="accent1"/>
          </a:solidFill>
        </a:ln>
      </dgm:spPr>
    </dgm:pt>
    <dgm:pt modelId="{761FC715-E97D-4EE5-BD8C-28BDA1A9D9A0}" type="pres">
      <dgm:prSet presAssocID="{1BD249D7-4628-4F94-9121-E5B085373E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693A0462-6081-4FAB-8F80-F63FA932975F}" type="pres">
      <dgm:prSet presAssocID="{1BD249D7-4628-4F94-9121-E5B085373E37}" presName="spaceRect" presStyleCnt="0"/>
      <dgm:spPr/>
    </dgm:pt>
    <dgm:pt modelId="{1DA77AEA-CB9C-432B-A971-D2AAEA3A99F0}" type="pres">
      <dgm:prSet presAssocID="{1BD249D7-4628-4F94-9121-E5B085373E37}" presName="textRect" presStyleLbl="revTx" presStyleIdx="0" presStyleCnt="4">
        <dgm:presLayoutVars>
          <dgm:chMax val="1"/>
          <dgm:chPref val="1"/>
        </dgm:presLayoutVars>
      </dgm:prSet>
      <dgm:spPr/>
    </dgm:pt>
    <dgm:pt modelId="{87EF23C8-01E9-4F54-8B1C-DC155CC1414F}" type="pres">
      <dgm:prSet presAssocID="{12335B6E-04C4-4747-BC01-5720A32F3E94}" presName="sibTrans" presStyleLbl="sibTrans2D1" presStyleIdx="0" presStyleCnt="0"/>
      <dgm:spPr/>
    </dgm:pt>
    <dgm:pt modelId="{F2BCFE25-8F5A-47D9-AF6E-3E34FB9F7C83}" type="pres">
      <dgm:prSet presAssocID="{D478D459-12FB-4D67-8E93-7F8A4497BEDA}" presName="compNode" presStyleCnt="0"/>
      <dgm:spPr/>
    </dgm:pt>
    <dgm:pt modelId="{B6F160E6-20EC-46E0-90EF-B02D09E12820}" type="pres">
      <dgm:prSet presAssocID="{D478D459-12FB-4D67-8E93-7F8A4497BEDA}" presName="iconBgRect" presStyleLbl="bgShp" presStyleIdx="1" presStyleCnt="4"/>
      <dgm:spPr>
        <a:solidFill>
          <a:schemeClr val="accent1"/>
        </a:solidFill>
        <a:ln>
          <a:solidFill>
            <a:schemeClr val="accent1"/>
          </a:solidFill>
        </a:ln>
      </dgm:spPr>
    </dgm:pt>
    <dgm:pt modelId="{22D7BB9F-F1ED-4BE3-9069-D1DBF60E6672}" type="pres">
      <dgm:prSet presAssocID="{D478D459-12FB-4D67-8E93-7F8A4497BE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0FFE9526-BB51-4592-98CA-1EF7C30BBFE7}" type="pres">
      <dgm:prSet presAssocID="{D478D459-12FB-4D67-8E93-7F8A4497BEDA}" presName="spaceRect" presStyleCnt="0"/>
      <dgm:spPr/>
    </dgm:pt>
    <dgm:pt modelId="{6FD5214F-76C8-4EC5-86F1-1BED35F745E3}" type="pres">
      <dgm:prSet presAssocID="{D478D459-12FB-4D67-8E93-7F8A4497BEDA}" presName="textRect" presStyleLbl="revTx" presStyleIdx="1" presStyleCnt="4">
        <dgm:presLayoutVars>
          <dgm:chMax val="1"/>
          <dgm:chPref val="1"/>
        </dgm:presLayoutVars>
      </dgm:prSet>
      <dgm:spPr/>
    </dgm:pt>
    <dgm:pt modelId="{0FDA7B56-FDE2-41BB-9C06-7081B75522AF}" type="pres">
      <dgm:prSet presAssocID="{524FDA50-FEBC-4150-864C-E8696C5FED86}" presName="sibTrans" presStyleLbl="sibTrans2D1" presStyleIdx="0" presStyleCnt="0"/>
      <dgm:spPr/>
    </dgm:pt>
    <dgm:pt modelId="{DE65149D-1E91-4DF0-9C34-E58FA98CB312}" type="pres">
      <dgm:prSet presAssocID="{A6570B0E-8901-4EE3-AEE2-4AC948EB5A66}" presName="compNode" presStyleCnt="0"/>
      <dgm:spPr/>
    </dgm:pt>
    <dgm:pt modelId="{77F2B72B-F384-49A1-B13B-3BCB940178A9}" type="pres">
      <dgm:prSet presAssocID="{A6570B0E-8901-4EE3-AEE2-4AC948EB5A66}" presName="iconBgRect" presStyleLbl="bgShp" presStyleIdx="2" presStyleCnt="4"/>
      <dgm:spPr>
        <a:solidFill>
          <a:schemeClr val="accent1"/>
        </a:solidFill>
        <a:ln>
          <a:solidFill>
            <a:schemeClr val="accent1"/>
          </a:solidFill>
        </a:ln>
      </dgm:spPr>
    </dgm:pt>
    <dgm:pt modelId="{02C513CA-9FFD-4CCC-BAC7-C6558C2DD1BB}" type="pres">
      <dgm:prSet presAssocID="{A6570B0E-8901-4EE3-AEE2-4AC948EB5A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AF4FB88-9008-471E-8A68-4814DFE776DA}" type="pres">
      <dgm:prSet presAssocID="{A6570B0E-8901-4EE3-AEE2-4AC948EB5A66}" presName="spaceRect" presStyleCnt="0"/>
      <dgm:spPr/>
    </dgm:pt>
    <dgm:pt modelId="{84A56D5F-1474-4181-9BC2-01B8D7FC1291}" type="pres">
      <dgm:prSet presAssocID="{A6570B0E-8901-4EE3-AEE2-4AC948EB5A66}" presName="textRect" presStyleLbl="revTx" presStyleIdx="2" presStyleCnt="4">
        <dgm:presLayoutVars>
          <dgm:chMax val="1"/>
          <dgm:chPref val="1"/>
        </dgm:presLayoutVars>
      </dgm:prSet>
      <dgm:spPr/>
    </dgm:pt>
    <dgm:pt modelId="{0395647E-2469-4FCC-BD41-0F1429524801}" type="pres">
      <dgm:prSet presAssocID="{D83F4D98-F199-4FF4-9D07-6AC905DFE6F5}" presName="sibTrans" presStyleLbl="sibTrans2D1" presStyleIdx="0" presStyleCnt="0"/>
      <dgm:spPr/>
    </dgm:pt>
    <dgm:pt modelId="{29FB2CB5-5606-4166-ADD1-083E0EDF5FB1}" type="pres">
      <dgm:prSet presAssocID="{9FAD6322-344E-4E16-92E3-BB1F4D76A2D1}" presName="compNode" presStyleCnt="0"/>
      <dgm:spPr/>
    </dgm:pt>
    <dgm:pt modelId="{43ECBE0B-FD59-4A6A-A35B-4C9FAFC9C2DE}" type="pres">
      <dgm:prSet presAssocID="{9FAD6322-344E-4E16-92E3-BB1F4D76A2D1}" presName="iconBgRect" presStyleLbl="bgShp" presStyleIdx="3" presStyleCnt="4"/>
      <dgm:spPr>
        <a:solidFill>
          <a:schemeClr val="accent1"/>
        </a:solidFill>
        <a:ln>
          <a:solidFill>
            <a:schemeClr val="accent1"/>
          </a:solidFill>
        </a:ln>
      </dgm:spPr>
    </dgm:pt>
    <dgm:pt modelId="{FEA0E45E-E0B9-4BFD-8071-DDA7546A1C68}" type="pres">
      <dgm:prSet presAssocID="{9FAD6322-344E-4E16-92E3-BB1F4D76A2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n"/>
        </a:ext>
      </dgm:extLst>
    </dgm:pt>
    <dgm:pt modelId="{CE351A34-BCB5-4861-94E8-40E7ADA99968}" type="pres">
      <dgm:prSet presAssocID="{9FAD6322-344E-4E16-92E3-BB1F4D76A2D1}" presName="spaceRect" presStyleCnt="0"/>
      <dgm:spPr/>
    </dgm:pt>
    <dgm:pt modelId="{AAD2CAD0-7812-492A-814D-2808F1E00F6E}" type="pres">
      <dgm:prSet presAssocID="{9FAD6322-344E-4E16-92E3-BB1F4D76A2D1}" presName="textRect" presStyleLbl="revTx" presStyleIdx="3" presStyleCnt="4">
        <dgm:presLayoutVars>
          <dgm:chMax val="1"/>
          <dgm:chPref val="1"/>
        </dgm:presLayoutVars>
      </dgm:prSet>
      <dgm:spPr/>
    </dgm:pt>
  </dgm:ptLst>
  <dgm:cxnLst>
    <dgm:cxn modelId="{9FC81E16-91E3-43C9-9233-88807D474AC9}" type="presOf" srcId="{12335B6E-04C4-4747-BC01-5720A32F3E94}" destId="{87EF23C8-01E9-4F54-8B1C-DC155CC1414F}" srcOrd="0" destOrd="0" presId="urn:microsoft.com/office/officeart/2018/2/layout/IconCircleList"/>
    <dgm:cxn modelId="{76AA5965-649C-421E-9474-A9B1B6C64042}" srcId="{4882D93D-4CF5-4352-BD44-D2E3C9A8CC5E}" destId="{A6570B0E-8901-4EE3-AEE2-4AC948EB5A66}" srcOrd="2" destOrd="0" parTransId="{3F9A0B56-A3F8-490E-A700-57C9EC78A5CA}" sibTransId="{D83F4D98-F199-4FF4-9D07-6AC905DFE6F5}"/>
    <dgm:cxn modelId="{E9DE0F50-5B60-4B81-8244-7C272161FB18}" srcId="{4882D93D-4CF5-4352-BD44-D2E3C9A8CC5E}" destId="{D478D459-12FB-4D67-8E93-7F8A4497BEDA}" srcOrd="1" destOrd="0" parTransId="{0B23DC20-F45B-4BC4-8D0D-988AC8ACA805}" sibTransId="{524FDA50-FEBC-4150-864C-E8696C5FED86}"/>
    <dgm:cxn modelId="{B7F0C474-CF3B-4369-9700-F9FADB4C54E0}" type="presOf" srcId="{D83F4D98-F199-4FF4-9D07-6AC905DFE6F5}" destId="{0395647E-2469-4FCC-BD41-0F1429524801}" srcOrd="0" destOrd="0" presId="urn:microsoft.com/office/officeart/2018/2/layout/IconCircleList"/>
    <dgm:cxn modelId="{D1E48B81-4785-47BE-B86D-5818784AD43E}" type="presOf" srcId="{A6570B0E-8901-4EE3-AEE2-4AC948EB5A66}" destId="{84A56D5F-1474-4181-9BC2-01B8D7FC1291}" srcOrd="0" destOrd="0" presId="urn:microsoft.com/office/officeart/2018/2/layout/IconCircleList"/>
    <dgm:cxn modelId="{322B3985-1B98-462F-A86A-B7877934520A}" type="presOf" srcId="{1BD249D7-4628-4F94-9121-E5B085373E37}" destId="{1DA77AEA-CB9C-432B-A971-D2AAEA3A99F0}" srcOrd="0" destOrd="0" presId="urn:microsoft.com/office/officeart/2018/2/layout/IconCircleList"/>
    <dgm:cxn modelId="{793EB386-7C99-4A99-9B2D-314A1195B072}" type="presOf" srcId="{524FDA50-FEBC-4150-864C-E8696C5FED86}" destId="{0FDA7B56-FDE2-41BB-9C06-7081B75522AF}" srcOrd="0" destOrd="0" presId="urn:microsoft.com/office/officeart/2018/2/layout/IconCircleList"/>
    <dgm:cxn modelId="{A1DCA995-301C-4DE2-A9B9-C7348722D39B}" type="presOf" srcId="{9FAD6322-344E-4E16-92E3-BB1F4D76A2D1}" destId="{AAD2CAD0-7812-492A-814D-2808F1E00F6E}" srcOrd="0" destOrd="0" presId="urn:microsoft.com/office/officeart/2018/2/layout/IconCircleList"/>
    <dgm:cxn modelId="{5AB11EAC-BF1E-4BEF-B75B-855872EF8F97}" type="presOf" srcId="{D478D459-12FB-4D67-8E93-7F8A4497BEDA}" destId="{6FD5214F-76C8-4EC5-86F1-1BED35F745E3}" srcOrd="0" destOrd="0" presId="urn:microsoft.com/office/officeart/2018/2/layout/IconCircleList"/>
    <dgm:cxn modelId="{872FEBC6-1A80-403A-9FCB-3EC46519A598}" srcId="{4882D93D-4CF5-4352-BD44-D2E3C9A8CC5E}" destId="{1BD249D7-4628-4F94-9121-E5B085373E37}" srcOrd="0" destOrd="0" parTransId="{CC96806A-EF27-43F0-BA84-927EE681A868}" sibTransId="{12335B6E-04C4-4747-BC01-5720A32F3E94}"/>
    <dgm:cxn modelId="{901182DF-46D8-4AC5-9D45-CCF6741A78BA}" type="presOf" srcId="{4882D93D-4CF5-4352-BD44-D2E3C9A8CC5E}" destId="{1102ECC0-625A-48BA-8623-F5E82ED19344}" srcOrd="0" destOrd="0" presId="urn:microsoft.com/office/officeart/2018/2/layout/IconCircleList"/>
    <dgm:cxn modelId="{C5D819F0-965F-41ED-B1C0-02DAB4D770B4}" srcId="{4882D93D-4CF5-4352-BD44-D2E3C9A8CC5E}" destId="{9FAD6322-344E-4E16-92E3-BB1F4D76A2D1}" srcOrd="3" destOrd="0" parTransId="{CAB14B7E-A7D0-4BCD-B445-4AF8261520B0}" sibTransId="{5E647026-B6A1-4D1C-A5C7-0920FBABE405}"/>
    <dgm:cxn modelId="{D16C9A22-6AAF-43DF-8A6E-663841B10ADF}" type="presParOf" srcId="{1102ECC0-625A-48BA-8623-F5E82ED19344}" destId="{B0972970-F6A8-49AC-9326-CADA332C231C}" srcOrd="0" destOrd="0" presId="urn:microsoft.com/office/officeart/2018/2/layout/IconCircleList"/>
    <dgm:cxn modelId="{75B7632B-F4BC-4A6F-9291-8A4CE8CC6DDC}" type="presParOf" srcId="{B0972970-F6A8-49AC-9326-CADA332C231C}" destId="{E7A7DA55-F069-4595-B8B1-604B45FFF54A}" srcOrd="0" destOrd="0" presId="urn:microsoft.com/office/officeart/2018/2/layout/IconCircleList"/>
    <dgm:cxn modelId="{4C8669C9-7E8B-4E13-8795-B85F96930E35}" type="presParOf" srcId="{E7A7DA55-F069-4595-B8B1-604B45FFF54A}" destId="{C846CB56-0FA7-4E31-BB77-4B830836086A}" srcOrd="0" destOrd="0" presId="urn:microsoft.com/office/officeart/2018/2/layout/IconCircleList"/>
    <dgm:cxn modelId="{D2CB2960-07EE-472E-9DA7-00E63756180F}" type="presParOf" srcId="{E7A7DA55-F069-4595-B8B1-604B45FFF54A}" destId="{761FC715-E97D-4EE5-BD8C-28BDA1A9D9A0}" srcOrd="1" destOrd="0" presId="urn:microsoft.com/office/officeart/2018/2/layout/IconCircleList"/>
    <dgm:cxn modelId="{CD7EA2B9-B486-42B7-9291-C03E4F745F7D}" type="presParOf" srcId="{E7A7DA55-F069-4595-B8B1-604B45FFF54A}" destId="{693A0462-6081-4FAB-8F80-F63FA932975F}" srcOrd="2" destOrd="0" presId="urn:microsoft.com/office/officeart/2018/2/layout/IconCircleList"/>
    <dgm:cxn modelId="{3FBDEC66-97EE-4B0C-8960-0E05896623B4}" type="presParOf" srcId="{E7A7DA55-F069-4595-B8B1-604B45FFF54A}" destId="{1DA77AEA-CB9C-432B-A971-D2AAEA3A99F0}" srcOrd="3" destOrd="0" presId="urn:microsoft.com/office/officeart/2018/2/layout/IconCircleList"/>
    <dgm:cxn modelId="{488625A2-0D2C-4502-ADA2-92047A12C14D}" type="presParOf" srcId="{B0972970-F6A8-49AC-9326-CADA332C231C}" destId="{87EF23C8-01E9-4F54-8B1C-DC155CC1414F}" srcOrd="1" destOrd="0" presId="urn:microsoft.com/office/officeart/2018/2/layout/IconCircleList"/>
    <dgm:cxn modelId="{BF6F16F1-3D83-45D4-A05A-1F814C7B5F89}" type="presParOf" srcId="{B0972970-F6A8-49AC-9326-CADA332C231C}" destId="{F2BCFE25-8F5A-47D9-AF6E-3E34FB9F7C83}" srcOrd="2" destOrd="0" presId="urn:microsoft.com/office/officeart/2018/2/layout/IconCircleList"/>
    <dgm:cxn modelId="{20820448-BE48-45A6-BBFD-B7E8256DE516}" type="presParOf" srcId="{F2BCFE25-8F5A-47D9-AF6E-3E34FB9F7C83}" destId="{B6F160E6-20EC-46E0-90EF-B02D09E12820}" srcOrd="0" destOrd="0" presId="urn:microsoft.com/office/officeart/2018/2/layout/IconCircleList"/>
    <dgm:cxn modelId="{3A9AF142-EFCB-4969-B6A0-151BF448E87B}" type="presParOf" srcId="{F2BCFE25-8F5A-47D9-AF6E-3E34FB9F7C83}" destId="{22D7BB9F-F1ED-4BE3-9069-D1DBF60E6672}" srcOrd="1" destOrd="0" presId="urn:microsoft.com/office/officeart/2018/2/layout/IconCircleList"/>
    <dgm:cxn modelId="{875D8301-E042-4776-AEDE-E0823F2A0274}" type="presParOf" srcId="{F2BCFE25-8F5A-47D9-AF6E-3E34FB9F7C83}" destId="{0FFE9526-BB51-4592-98CA-1EF7C30BBFE7}" srcOrd="2" destOrd="0" presId="urn:microsoft.com/office/officeart/2018/2/layout/IconCircleList"/>
    <dgm:cxn modelId="{E8378B4C-32ED-44B2-A411-C93D338E80BA}" type="presParOf" srcId="{F2BCFE25-8F5A-47D9-AF6E-3E34FB9F7C83}" destId="{6FD5214F-76C8-4EC5-86F1-1BED35F745E3}" srcOrd="3" destOrd="0" presId="urn:microsoft.com/office/officeart/2018/2/layout/IconCircleList"/>
    <dgm:cxn modelId="{03F8A8DC-FFC8-4EC4-B872-4259C6C34E82}" type="presParOf" srcId="{B0972970-F6A8-49AC-9326-CADA332C231C}" destId="{0FDA7B56-FDE2-41BB-9C06-7081B75522AF}" srcOrd="3" destOrd="0" presId="urn:microsoft.com/office/officeart/2018/2/layout/IconCircleList"/>
    <dgm:cxn modelId="{C55A18F3-44E0-426B-B340-4DD5ED7BEB32}" type="presParOf" srcId="{B0972970-F6A8-49AC-9326-CADA332C231C}" destId="{DE65149D-1E91-4DF0-9C34-E58FA98CB312}" srcOrd="4" destOrd="0" presId="urn:microsoft.com/office/officeart/2018/2/layout/IconCircleList"/>
    <dgm:cxn modelId="{E01237D9-80C9-4DD0-82DB-78E90B6A2A5F}" type="presParOf" srcId="{DE65149D-1E91-4DF0-9C34-E58FA98CB312}" destId="{77F2B72B-F384-49A1-B13B-3BCB940178A9}" srcOrd="0" destOrd="0" presId="urn:microsoft.com/office/officeart/2018/2/layout/IconCircleList"/>
    <dgm:cxn modelId="{2CB24A0A-10DF-4C8D-9DE1-43F5E4CE4E8D}" type="presParOf" srcId="{DE65149D-1E91-4DF0-9C34-E58FA98CB312}" destId="{02C513CA-9FFD-4CCC-BAC7-C6558C2DD1BB}" srcOrd="1" destOrd="0" presId="urn:microsoft.com/office/officeart/2018/2/layout/IconCircleList"/>
    <dgm:cxn modelId="{011B545C-8CD3-4732-BE8A-5D3108E1DF96}" type="presParOf" srcId="{DE65149D-1E91-4DF0-9C34-E58FA98CB312}" destId="{4AF4FB88-9008-471E-8A68-4814DFE776DA}" srcOrd="2" destOrd="0" presId="urn:microsoft.com/office/officeart/2018/2/layout/IconCircleList"/>
    <dgm:cxn modelId="{EC821A70-514C-402E-98EE-040C4BA6C066}" type="presParOf" srcId="{DE65149D-1E91-4DF0-9C34-E58FA98CB312}" destId="{84A56D5F-1474-4181-9BC2-01B8D7FC1291}" srcOrd="3" destOrd="0" presId="urn:microsoft.com/office/officeart/2018/2/layout/IconCircleList"/>
    <dgm:cxn modelId="{A2D0DB5E-6E76-429B-93A1-38994F911766}" type="presParOf" srcId="{B0972970-F6A8-49AC-9326-CADA332C231C}" destId="{0395647E-2469-4FCC-BD41-0F1429524801}" srcOrd="5" destOrd="0" presId="urn:microsoft.com/office/officeart/2018/2/layout/IconCircleList"/>
    <dgm:cxn modelId="{17179717-E0C6-47DB-8AD1-B4791167C009}" type="presParOf" srcId="{B0972970-F6A8-49AC-9326-CADA332C231C}" destId="{29FB2CB5-5606-4166-ADD1-083E0EDF5FB1}" srcOrd="6" destOrd="0" presId="urn:microsoft.com/office/officeart/2018/2/layout/IconCircleList"/>
    <dgm:cxn modelId="{521E00C3-AB82-47D2-AC17-97286266CC1F}" type="presParOf" srcId="{29FB2CB5-5606-4166-ADD1-083E0EDF5FB1}" destId="{43ECBE0B-FD59-4A6A-A35B-4C9FAFC9C2DE}" srcOrd="0" destOrd="0" presId="urn:microsoft.com/office/officeart/2018/2/layout/IconCircleList"/>
    <dgm:cxn modelId="{BD9059AC-0695-4669-965D-739858516E6C}" type="presParOf" srcId="{29FB2CB5-5606-4166-ADD1-083E0EDF5FB1}" destId="{FEA0E45E-E0B9-4BFD-8071-DDA7546A1C68}" srcOrd="1" destOrd="0" presId="urn:microsoft.com/office/officeart/2018/2/layout/IconCircleList"/>
    <dgm:cxn modelId="{750BCCF5-9B75-4AD7-A64D-6C5E50E0D27B}" type="presParOf" srcId="{29FB2CB5-5606-4166-ADD1-083E0EDF5FB1}" destId="{CE351A34-BCB5-4861-94E8-40E7ADA99968}" srcOrd="2" destOrd="0" presId="urn:microsoft.com/office/officeart/2018/2/layout/IconCircleList"/>
    <dgm:cxn modelId="{445DACE2-AB6A-447A-B9C4-44F03BB33182}" type="presParOf" srcId="{29FB2CB5-5606-4166-ADD1-083E0EDF5FB1}" destId="{AAD2CAD0-7812-492A-814D-2808F1E00F6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AAEB09-7F39-41A1-896D-77D35AD00F2D}"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66703BD5-513F-4BBC-9744-FF0258BF8618}">
      <dgm:prSet/>
      <dgm:spPr/>
      <dgm:t>
        <a:bodyPr/>
        <a:lstStyle/>
        <a:p>
          <a:pPr>
            <a:lnSpc>
              <a:spcPct val="100000"/>
            </a:lnSpc>
          </a:pPr>
          <a:r>
            <a:rPr lang="en-US"/>
            <a:t>X-ray crystallography </a:t>
          </a:r>
        </a:p>
      </dgm:t>
    </dgm:pt>
    <dgm:pt modelId="{855DD6F4-E928-4DBB-8EBF-159DFDBCCDBE}" type="parTrans" cxnId="{1E65C6F8-0417-4613-946D-4D8CF925F71E}">
      <dgm:prSet/>
      <dgm:spPr/>
      <dgm:t>
        <a:bodyPr/>
        <a:lstStyle/>
        <a:p>
          <a:endParaRPr lang="en-US"/>
        </a:p>
      </dgm:t>
    </dgm:pt>
    <dgm:pt modelId="{B2E13A58-62D6-4548-856D-3C858E65685D}" type="sibTrans" cxnId="{1E65C6F8-0417-4613-946D-4D8CF925F71E}">
      <dgm:prSet/>
      <dgm:spPr/>
      <dgm:t>
        <a:bodyPr/>
        <a:lstStyle/>
        <a:p>
          <a:pPr>
            <a:lnSpc>
              <a:spcPct val="100000"/>
            </a:lnSpc>
          </a:pPr>
          <a:endParaRPr lang="en-US"/>
        </a:p>
      </dgm:t>
    </dgm:pt>
    <dgm:pt modelId="{0BE516A9-A72C-4B5F-B00C-6B1D341A0700}">
      <dgm:prSet/>
      <dgm:spPr/>
      <dgm:t>
        <a:bodyPr/>
        <a:lstStyle/>
        <a:p>
          <a:pPr>
            <a:lnSpc>
              <a:spcPct val="100000"/>
            </a:lnSpc>
          </a:pPr>
          <a:r>
            <a:rPr lang="en-US"/>
            <a:t>NMR Spectroscopy </a:t>
          </a:r>
        </a:p>
      </dgm:t>
    </dgm:pt>
    <dgm:pt modelId="{B7651866-E1BE-422B-82E1-3DA2750DB39F}" type="parTrans" cxnId="{D936CCC8-D698-4210-82CC-216A23A1B5A7}">
      <dgm:prSet/>
      <dgm:spPr/>
      <dgm:t>
        <a:bodyPr/>
        <a:lstStyle/>
        <a:p>
          <a:endParaRPr lang="en-US"/>
        </a:p>
      </dgm:t>
    </dgm:pt>
    <dgm:pt modelId="{DDA72C8F-B938-4819-B653-DFA985B933D1}" type="sibTrans" cxnId="{D936CCC8-D698-4210-82CC-216A23A1B5A7}">
      <dgm:prSet/>
      <dgm:spPr/>
      <dgm:t>
        <a:bodyPr/>
        <a:lstStyle/>
        <a:p>
          <a:pPr>
            <a:lnSpc>
              <a:spcPct val="100000"/>
            </a:lnSpc>
          </a:pPr>
          <a:endParaRPr lang="en-US"/>
        </a:p>
      </dgm:t>
    </dgm:pt>
    <dgm:pt modelId="{C2D74B6C-FFAD-4077-AB09-302456D85E77}">
      <dgm:prSet/>
      <dgm:spPr/>
      <dgm:t>
        <a:bodyPr/>
        <a:lstStyle/>
        <a:p>
          <a:pPr>
            <a:lnSpc>
              <a:spcPct val="100000"/>
            </a:lnSpc>
          </a:pPr>
          <a:r>
            <a:rPr lang="en-US"/>
            <a:t>Activity assays</a:t>
          </a:r>
        </a:p>
      </dgm:t>
    </dgm:pt>
    <dgm:pt modelId="{E81917A8-0375-4357-8CEB-A5430EA94B95}" type="parTrans" cxnId="{EDDF36EE-FE83-4043-A531-8B385023525B}">
      <dgm:prSet/>
      <dgm:spPr/>
      <dgm:t>
        <a:bodyPr/>
        <a:lstStyle/>
        <a:p>
          <a:endParaRPr lang="en-US"/>
        </a:p>
      </dgm:t>
    </dgm:pt>
    <dgm:pt modelId="{48E03D1A-32C0-4846-A2F6-E21748491885}" type="sibTrans" cxnId="{EDDF36EE-FE83-4043-A531-8B385023525B}">
      <dgm:prSet/>
      <dgm:spPr/>
      <dgm:t>
        <a:bodyPr/>
        <a:lstStyle/>
        <a:p>
          <a:pPr>
            <a:lnSpc>
              <a:spcPct val="100000"/>
            </a:lnSpc>
          </a:pPr>
          <a:endParaRPr lang="en-US"/>
        </a:p>
      </dgm:t>
    </dgm:pt>
    <dgm:pt modelId="{266810C6-C47C-41D7-9C12-2852F85280EB}">
      <dgm:prSet/>
      <dgm:spPr/>
      <dgm:t>
        <a:bodyPr/>
        <a:lstStyle/>
        <a:p>
          <a:pPr>
            <a:lnSpc>
              <a:spcPct val="100000"/>
            </a:lnSpc>
          </a:pPr>
          <a:r>
            <a:rPr lang="en-US"/>
            <a:t>Agonists vs antagonists </a:t>
          </a:r>
        </a:p>
      </dgm:t>
    </dgm:pt>
    <dgm:pt modelId="{4F0075DB-42E5-468A-A18B-C04D72B08ED4}" type="parTrans" cxnId="{DB47E2E3-0442-4477-B358-A1F21FAD0A97}">
      <dgm:prSet/>
      <dgm:spPr/>
      <dgm:t>
        <a:bodyPr/>
        <a:lstStyle/>
        <a:p>
          <a:endParaRPr lang="en-US"/>
        </a:p>
      </dgm:t>
    </dgm:pt>
    <dgm:pt modelId="{C096DFB5-6E05-4EC0-912E-364046566FB1}" type="sibTrans" cxnId="{DB47E2E3-0442-4477-B358-A1F21FAD0A97}">
      <dgm:prSet/>
      <dgm:spPr/>
      <dgm:t>
        <a:bodyPr/>
        <a:lstStyle/>
        <a:p>
          <a:endParaRPr lang="en-US"/>
        </a:p>
      </dgm:t>
    </dgm:pt>
    <dgm:pt modelId="{E4A4F6CA-4B09-4A0B-B923-C3ADB7345F37}" type="pres">
      <dgm:prSet presAssocID="{ECAAEB09-7F39-41A1-896D-77D35AD00F2D}" presName="root" presStyleCnt="0">
        <dgm:presLayoutVars>
          <dgm:dir/>
          <dgm:resizeHandles val="exact"/>
        </dgm:presLayoutVars>
      </dgm:prSet>
      <dgm:spPr/>
    </dgm:pt>
    <dgm:pt modelId="{46042A18-11F3-4AFC-9403-49F2B1360F65}" type="pres">
      <dgm:prSet presAssocID="{ECAAEB09-7F39-41A1-896D-77D35AD00F2D}" presName="container" presStyleCnt="0">
        <dgm:presLayoutVars>
          <dgm:dir/>
          <dgm:resizeHandles val="exact"/>
        </dgm:presLayoutVars>
      </dgm:prSet>
      <dgm:spPr/>
    </dgm:pt>
    <dgm:pt modelId="{D7CDC3BF-728C-4DBD-87E2-5213188C951C}" type="pres">
      <dgm:prSet presAssocID="{66703BD5-513F-4BBC-9744-FF0258BF8618}" presName="compNode" presStyleCnt="0"/>
      <dgm:spPr/>
    </dgm:pt>
    <dgm:pt modelId="{4A5F4419-B4C7-43B2-B537-C4AE2708A0B2}" type="pres">
      <dgm:prSet presAssocID="{66703BD5-513F-4BBC-9744-FF0258BF8618}" presName="iconBgRect" presStyleLbl="bgShp" presStyleIdx="0" presStyleCnt="4"/>
      <dgm:spPr/>
    </dgm:pt>
    <dgm:pt modelId="{66ED502B-6F5F-4DDC-BF9E-965FE980AA1E}" type="pres">
      <dgm:prSet presAssocID="{66703BD5-513F-4BBC-9744-FF0258BF86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active"/>
        </a:ext>
      </dgm:extLst>
    </dgm:pt>
    <dgm:pt modelId="{0BC13EFE-109F-4554-B0C3-37A33EA67499}" type="pres">
      <dgm:prSet presAssocID="{66703BD5-513F-4BBC-9744-FF0258BF8618}" presName="spaceRect" presStyleCnt="0"/>
      <dgm:spPr/>
    </dgm:pt>
    <dgm:pt modelId="{1B5C9278-BB8A-4F55-9E80-4DB8D40D2821}" type="pres">
      <dgm:prSet presAssocID="{66703BD5-513F-4BBC-9744-FF0258BF8618}" presName="textRect" presStyleLbl="revTx" presStyleIdx="0" presStyleCnt="4">
        <dgm:presLayoutVars>
          <dgm:chMax val="1"/>
          <dgm:chPref val="1"/>
        </dgm:presLayoutVars>
      </dgm:prSet>
      <dgm:spPr/>
    </dgm:pt>
    <dgm:pt modelId="{7A5113F9-15E1-4DBF-A13F-A5DCBFF3E3F4}" type="pres">
      <dgm:prSet presAssocID="{B2E13A58-62D6-4548-856D-3C858E65685D}" presName="sibTrans" presStyleLbl="sibTrans2D1" presStyleIdx="0" presStyleCnt="0"/>
      <dgm:spPr/>
    </dgm:pt>
    <dgm:pt modelId="{2141818D-649B-475E-B44E-0AAC4483B920}" type="pres">
      <dgm:prSet presAssocID="{0BE516A9-A72C-4B5F-B00C-6B1D341A0700}" presName="compNode" presStyleCnt="0"/>
      <dgm:spPr/>
    </dgm:pt>
    <dgm:pt modelId="{080593BC-4E0E-4D4B-8E1D-79781C8EA222}" type="pres">
      <dgm:prSet presAssocID="{0BE516A9-A72C-4B5F-B00C-6B1D341A0700}" presName="iconBgRect" presStyleLbl="bgShp" presStyleIdx="1" presStyleCnt="4"/>
      <dgm:spPr/>
    </dgm:pt>
    <dgm:pt modelId="{023C19F1-D791-4DB0-8601-C04E1C447BB2}" type="pres">
      <dgm:prSet presAssocID="{0BE516A9-A72C-4B5F-B00C-6B1D341A07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8200A8E9-6059-43D0-9120-195B77C8C121}" type="pres">
      <dgm:prSet presAssocID="{0BE516A9-A72C-4B5F-B00C-6B1D341A0700}" presName="spaceRect" presStyleCnt="0"/>
      <dgm:spPr/>
    </dgm:pt>
    <dgm:pt modelId="{B60D0451-A60C-49AD-A784-D2EC086F3869}" type="pres">
      <dgm:prSet presAssocID="{0BE516A9-A72C-4B5F-B00C-6B1D341A0700}" presName="textRect" presStyleLbl="revTx" presStyleIdx="1" presStyleCnt="4">
        <dgm:presLayoutVars>
          <dgm:chMax val="1"/>
          <dgm:chPref val="1"/>
        </dgm:presLayoutVars>
      </dgm:prSet>
      <dgm:spPr/>
    </dgm:pt>
    <dgm:pt modelId="{CDE76883-05E6-40C2-AFCB-0BF2A88FE22F}" type="pres">
      <dgm:prSet presAssocID="{DDA72C8F-B938-4819-B653-DFA985B933D1}" presName="sibTrans" presStyleLbl="sibTrans2D1" presStyleIdx="0" presStyleCnt="0"/>
      <dgm:spPr/>
    </dgm:pt>
    <dgm:pt modelId="{AFB5F550-A781-4D7C-8D0B-990F63818825}" type="pres">
      <dgm:prSet presAssocID="{C2D74B6C-FFAD-4077-AB09-302456D85E77}" presName="compNode" presStyleCnt="0"/>
      <dgm:spPr/>
    </dgm:pt>
    <dgm:pt modelId="{48FD2AD9-637C-40ED-BC48-6E2C48CDE018}" type="pres">
      <dgm:prSet presAssocID="{C2D74B6C-FFAD-4077-AB09-302456D85E77}" presName="iconBgRect" presStyleLbl="bgShp" presStyleIdx="2" presStyleCnt="4"/>
      <dgm:spPr/>
    </dgm:pt>
    <dgm:pt modelId="{6925F691-E6AE-48FC-8088-E5A067BF5274}" type="pres">
      <dgm:prSet presAssocID="{C2D74B6C-FFAD-4077-AB09-302456D85E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C4C42575-C24E-4D42-988A-1BE2D01A8A08}" type="pres">
      <dgm:prSet presAssocID="{C2D74B6C-FFAD-4077-AB09-302456D85E77}" presName="spaceRect" presStyleCnt="0"/>
      <dgm:spPr/>
    </dgm:pt>
    <dgm:pt modelId="{56A6B320-1977-4EDE-AC9C-EA8E782F6878}" type="pres">
      <dgm:prSet presAssocID="{C2D74B6C-FFAD-4077-AB09-302456D85E77}" presName="textRect" presStyleLbl="revTx" presStyleIdx="2" presStyleCnt="4">
        <dgm:presLayoutVars>
          <dgm:chMax val="1"/>
          <dgm:chPref val="1"/>
        </dgm:presLayoutVars>
      </dgm:prSet>
      <dgm:spPr/>
    </dgm:pt>
    <dgm:pt modelId="{3DC1CE88-8F1B-4533-A215-03DD65D3EDE0}" type="pres">
      <dgm:prSet presAssocID="{48E03D1A-32C0-4846-A2F6-E21748491885}" presName="sibTrans" presStyleLbl="sibTrans2D1" presStyleIdx="0" presStyleCnt="0"/>
      <dgm:spPr/>
    </dgm:pt>
    <dgm:pt modelId="{761598D8-FF19-4178-8A51-64BD4066B91C}" type="pres">
      <dgm:prSet presAssocID="{266810C6-C47C-41D7-9C12-2852F85280EB}" presName="compNode" presStyleCnt="0"/>
      <dgm:spPr/>
    </dgm:pt>
    <dgm:pt modelId="{5C4D1A0A-EB61-440E-854F-0DA9B3203CD3}" type="pres">
      <dgm:prSet presAssocID="{266810C6-C47C-41D7-9C12-2852F85280EB}" presName="iconBgRect" presStyleLbl="bgShp" presStyleIdx="3" presStyleCnt="4"/>
      <dgm:spPr/>
    </dgm:pt>
    <dgm:pt modelId="{B0363E48-A9DF-4605-A5DB-0F1222A1E0C3}" type="pres">
      <dgm:prSet presAssocID="{266810C6-C47C-41D7-9C12-2852F85280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ine"/>
        </a:ext>
      </dgm:extLst>
    </dgm:pt>
    <dgm:pt modelId="{38E97AB1-1065-4270-9FCB-8BE9649EB219}" type="pres">
      <dgm:prSet presAssocID="{266810C6-C47C-41D7-9C12-2852F85280EB}" presName="spaceRect" presStyleCnt="0"/>
      <dgm:spPr/>
    </dgm:pt>
    <dgm:pt modelId="{9F1DB2A4-93CD-4F0E-A4FC-E776F37EB465}" type="pres">
      <dgm:prSet presAssocID="{266810C6-C47C-41D7-9C12-2852F85280EB}" presName="textRect" presStyleLbl="revTx" presStyleIdx="3" presStyleCnt="4">
        <dgm:presLayoutVars>
          <dgm:chMax val="1"/>
          <dgm:chPref val="1"/>
        </dgm:presLayoutVars>
      </dgm:prSet>
      <dgm:spPr/>
    </dgm:pt>
  </dgm:ptLst>
  <dgm:cxnLst>
    <dgm:cxn modelId="{575233B4-A078-4414-A332-CC24A0435BFD}" type="presOf" srcId="{266810C6-C47C-41D7-9C12-2852F85280EB}" destId="{9F1DB2A4-93CD-4F0E-A4FC-E776F37EB465}" srcOrd="0" destOrd="0" presId="urn:microsoft.com/office/officeart/2018/2/layout/IconCircleList"/>
    <dgm:cxn modelId="{7FFE41B9-A067-4819-BDD2-41BB38F7103C}" type="presOf" srcId="{0BE516A9-A72C-4B5F-B00C-6B1D341A0700}" destId="{B60D0451-A60C-49AD-A784-D2EC086F3869}" srcOrd="0" destOrd="0" presId="urn:microsoft.com/office/officeart/2018/2/layout/IconCircleList"/>
    <dgm:cxn modelId="{4CE91ABE-DC49-44AA-8D63-4548DF3A9E0F}" type="presOf" srcId="{DDA72C8F-B938-4819-B653-DFA985B933D1}" destId="{CDE76883-05E6-40C2-AFCB-0BF2A88FE22F}" srcOrd="0" destOrd="0" presId="urn:microsoft.com/office/officeart/2018/2/layout/IconCircleList"/>
    <dgm:cxn modelId="{D936CCC8-D698-4210-82CC-216A23A1B5A7}" srcId="{ECAAEB09-7F39-41A1-896D-77D35AD00F2D}" destId="{0BE516A9-A72C-4B5F-B00C-6B1D341A0700}" srcOrd="1" destOrd="0" parTransId="{B7651866-E1BE-422B-82E1-3DA2750DB39F}" sibTransId="{DDA72C8F-B938-4819-B653-DFA985B933D1}"/>
    <dgm:cxn modelId="{44D82ED0-4183-4DBF-8D55-4FCE7DF69D6F}" type="presOf" srcId="{B2E13A58-62D6-4548-856D-3C858E65685D}" destId="{7A5113F9-15E1-4DBF-A13F-A5DCBFF3E3F4}" srcOrd="0" destOrd="0" presId="urn:microsoft.com/office/officeart/2018/2/layout/IconCircleList"/>
    <dgm:cxn modelId="{5427F5E1-53D2-4026-AF04-4CD630E21A68}" type="presOf" srcId="{C2D74B6C-FFAD-4077-AB09-302456D85E77}" destId="{56A6B320-1977-4EDE-AC9C-EA8E782F6878}" srcOrd="0" destOrd="0" presId="urn:microsoft.com/office/officeart/2018/2/layout/IconCircleList"/>
    <dgm:cxn modelId="{DB47E2E3-0442-4477-B358-A1F21FAD0A97}" srcId="{ECAAEB09-7F39-41A1-896D-77D35AD00F2D}" destId="{266810C6-C47C-41D7-9C12-2852F85280EB}" srcOrd="3" destOrd="0" parTransId="{4F0075DB-42E5-468A-A18B-C04D72B08ED4}" sibTransId="{C096DFB5-6E05-4EC0-912E-364046566FB1}"/>
    <dgm:cxn modelId="{029CF2E9-63A6-4AEB-B4D7-7C4BECB7EC35}" type="presOf" srcId="{ECAAEB09-7F39-41A1-896D-77D35AD00F2D}" destId="{E4A4F6CA-4B09-4A0B-B923-C3ADB7345F37}" srcOrd="0" destOrd="0" presId="urn:microsoft.com/office/officeart/2018/2/layout/IconCircleList"/>
    <dgm:cxn modelId="{A4CB91EB-6E96-4483-ABAC-3E2C04B0159C}" type="presOf" srcId="{48E03D1A-32C0-4846-A2F6-E21748491885}" destId="{3DC1CE88-8F1B-4533-A215-03DD65D3EDE0}" srcOrd="0" destOrd="0" presId="urn:microsoft.com/office/officeart/2018/2/layout/IconCircleList"/>
    <dgm:cxn modelId="{EDDF36EE-FE83-4043-A531-8B385023525B}" srcId="{ECAAEB09-7F39-41A1-896D-77D35AD00F2D}" destId="{C2D74B6C-FFAD-4077-AB09-302456D85E77}" srcOrd="2" destOrd="0" parTransId="{E81917A8-0375-4357-8CEB-A5430EA94B95}" sibTransId="{48E03D1A-32C0-4846-A2F6-E21748491885}"/>
    <dgm:cxn modelId="{DC5CCDEF-5E52-475D-9839-D9EDF63639CE}" type="presOf" srcId="{66703BD5-513F-4BBC-9744-FF0258BF8618}" destId="{1B5C9278-BB8A-4F55-9E80-4DB8D40D2821}" srcOrd="0" destOrd="0" presId="urn:microsoft.com/office/officeart/2018/2/layout/IconCircleList"/>
    <dgm:cxn modelId="{1E65C6F8-0417-4613-946D-4D8CF925F71E}" srcId="{ECAAEB09-7F39-41A1-896D-77D35AD00F2D}" destId="{66703BD5-513F-4BBC-9744-FF0258BF8618}" srcOrd="0" destOrd="0" parTransId="{855DD6F4-E928-4DBB-8EBF-159DFDBCCDBE}" sibTransId="{B2E13A58-62D6-4548-856D-3C858E65685D}"/>
    <dgm:cxn modelId="{DF0728C4-0A58-4B3E-B492-41C30B92E4F2}" type="presParOf" srcId="{E4A4F6CA-4B09-4A0B-B923-C3ADB7345F37}" destId="{46042A18-11F3-4AFC-9403-49F2B1360F65}" srcOrd="0" destOrd="0" presId="urn:microsoft.com/office/officeart/2018/2/layout/IconCircleList"/>
    <dgm:cxn modelId="{A6642257-EF96-4794-90EC-DB68EBDEFB26}" type="presParOf" srcId="{46042A18-11F3-4AFC-9403-49F2B1360F65}" destId="{D7CDC3BF-728C-4DBD-87E2-5213188C951C}" srcOrd="0" destOrd="0" presId="urn:microsoft.com/office/officeart/2018/2/layout/IconCircleList"/>
    <dgm:cxn modelId="{600B4566-933C-4F34-B6AD-92B4D9C3C400}" type="presParOf" srcId="{D7CDC3BF-728C-4DBD-87E2-5213188C951C}" destId="{4A5F4419-B4C7-43B2-B537-C4AE2708A0B2}" srcOrd="0" destOrd="0" presId="urn:microsoft.com/office/officeart/2018/2/layout/IconCircleList"/>
    <dgm:cxn modelId="{9661C869-2BE5-4CF7-8328-09DB5EFE716F}" type="presParOf" srcId="{D7CDC3BF-728C-4DBD-87E2-5213188C951C}" destId="{66ED502B-6F5F-4DDC-BF9E-965FE980AA1E}" srcOrd="1" destOrd="0" presId="urn:microsoft.com/office/officeart/2018/2/layout/IconCircleList"/>
    <dgm:cxn modelId="{9C13116A-FF06-47C0-9B17-06CFD43775C8}" type="presParOf" srcId="{D7CDC3BF-728C-4DBD-87E2-5213188C951C}" destId="{0BC13EFE-109F-4554-B0C3-37A33EA67499}" srcOrd="2" destOrd="0" presId="urn:microsoft.com/office/officeart/2018/2/layout/IconCircleList"/>
    <dgm:cxn modelId="{D3F03A40-9ED4-4A14-9E37-2429B0CD5C5B}" type="presParOf" srcId="{D7CDC3BF-728C-4DBD-87E2-5213188C951C}" destId="{1B5C9278-BB8A-4F55-9E80-4DB8D40D2821}" srcOrd="3" destOrd="0" presId="urn:microsoft.com/office/officeart/2018/2/layout/IconCircleList"/>
    <dgm:cxn modelId="{59607DB1-0651-487F-B4A6-5DA201F69C91}" type="presParOf" srcId="{46042A18-11F3-4AFC-9403-49F2B1360F65}" destId="{7A5113F9-15E1-4DBF-A13F-A5DCBFF3E3F4}" srcOrd="1" destOrd="0" presId="urn:microsoft.com/office/officeart/2018/2/layout/IconCircleList"/>
    <dgm:cxn modelId="{170EC0FE-B24D-4BE4-AF6B-C0094406307A}" type="presParOf" srcId="{46042A18-11F3-4AFC-9403-49F2B1360F65}" destId="{2141818D-649B-475E-B44E-0AAC4483B920}" srcOrd="2" destOrd="0" presId="urn:microsoft.com/office/officeart/2018/2/layout/IconCircleList"/>
    <dgm:cxn modelId="{CE9845DA-691B-4AA0-904E-6AF78D587213}" type="presParOf" srcId="{2141818D-649B-475E-B44E-0AAC4483B920}" destId="{080593BC-4E0E-4D4B-8E1D-79781C8EA222}" srcOrd="0" destOrd="0" presId="urn:microsoft.com/office/officeart/2018/2/layout/IconCircleList"/>
    <dgm:cxn modelId="{D3D1E295-AECB-418F-B68D-85AB7BC850B5}" type="presParOf" srcId="{2141818D-649B-475E-B44E-0AAC4483B920}" destId="{023C19F1-D791-4DB0-8601-C04E1C447BB2}" srcOrd="1" destOrd="0" presId="urn:microsoft.com/office/officeart/2018/2/layout/IconCircleList"/>
    <dgm:cxn modelId="{1CF17331-B980-40F4-B00B-AA7436C2B7A0}" type="presParOf" srcId="{2141818D-649B-475E-B44E-0AAC4483B920}" destId="{8200A8E9-6059-43D0-9120-195B77C8C121}" srcOrd="2" destOrd="0" presId="urn:microsoft.com/office/officeart/2018/2/layout/IconCircleList"/>
    <dgm:cxn modelId="{558CE69A-71EE-4D4C-B2BB-43D881F13025}" type="presParOf" srcId="{2141818D-649B-475E-B44E-0AAC4483B920}" destId="{B60D0451-A60C-49AD-A784-D2EC086F3869}" srcOrd="3" destOrd="0" presId="urn:microsoft.com/office/officeart/2018/2/layout/IconCircleList"/>
    <dgm:cxn modelId="{361DA0D4-6759-4C88-9118-9AAB0178E8AC}" type="presParOf" srcId="{46042A18-11F3-4AFC-9403-49F2B1360F65}" destId="{CDE76883-05E6-40C2-AFCB-0BF2A88FE22F}" srcOrd="3" destOrd="0" presId="urn:microsoft.com/office/officeart/2018/2/layout/IconCircleList"/>
    <dgm:cxn modelId="{C69D884D-9EA8-421E-A1E9-BA43B8F65872}" type="presParOf" srcId="{46042A18-11F3-4AFC-9403-49F2B1360F65}" destId="{AFB5F550-A781-4D7C-8D0B-990F63818825}" srcOrd="4" destOrd="0" presId="urn:microsoft.com/office/officeart/2018/2/layout/IconCircleList"/>
    <dgm:cxn modelId="{FF2D0EC3-CA6F-43F4-949D-AA920BD948A4}" type="presParOf" srcId="{AFB5F550-A781-4D7C-8D0B-990F63818825}" destId="{48FD2AD9-637C-40ED-BC48-6E2C48CDE018}" srcOrd="0" destOrd="0" presId="urn:microsoft.com/office/officeart/2018/2/layout/IconCircleList"/>
    <dgm:cxn modelId="{2FE4D02B-74D7-4306-ABC1-05FA9E9A9C5D}" type="presParOf" srcId="{AFB5F550-A781-4D7C-8D0B-990F63818825}" destId="{6925F691-E6AE-48FC-8088-E5A067BF5274}" srcOrd="1" destOrd="0" presId="urn:microsoft.com/office/officeart/2018/2/layout/IconCircleList"/>
    <dgm:cxn modelId="{88A05F7D-9EBA-41D3-A5A6-80E8E34019D3}" type="presParOf" srcId="{AFB5F550-A781-4D7C-8D0B-990F63818825}" destId="{C4C42575-C24E-4D42-988A-1BE2D01A8A08}" srcOrd="2" destOrd="0" presId="urn:microsoft.com/office/officeart/2018/2/layout/IconCircleList"/>
    <dgm:cxn modelId="{AF9415DC-D1BF-4205-924E-F56D39EEA578}" type="presParOf" srcId="{AFB5F550-A781-4D7C-8D0B-990F63818825}" destId="{56A6B320-1977-4EDE-AC9C-EA8E782F6878}" srcOrd="3" destOrd="0" presId="urn:microsoft.com/office/officeart/2018/2/layout/IconCircleList"/>
    <dgm:cxn modelId="{FEB93EF0-B7AF-4979-AE43-0DD5B9F51AF3}" type="presParOf" srcId="{46042A18-11F3-4AFC-9403-49F2B1360F65}" destId="{3DC1CE88-8F1B-4533-A215-03DD65D3EDE0}" srcOrd="5" destOrd="0" presId="urn:microsoft.com/office/officeart/2018/2/layout/IconCircleList"/>
    <dgm:cxn modelId="{BD0E02BE-6C9B-4049-94ED-17EBFC9B4E66}" type="presParOf" srcId="{46042A18-11F3-4AFC-9403-49F2B1360F65}" destId="{761598D8-FF19-4178-8A51-64BD4066B91C}" srcOrd="6" destOrd="0" presId="urn:microsoft.com/office/officeart/2018/2/layout/IconCircleList"/>
    <dgm:cxn modelId="{90FDF4A1-66A3-493D-9627-763AD625C49B}" type="presParOf" srcId="{761598D8-FF19-4178-8A51-64BD4066B91C}" destId="{5C4D1A0A-EB61-440E-854F-0DA9B3203CD3}" srcOrd="0" destOrd="0" presId="urn:microsoft.com/office/officeart/2018/2/layout/IconCircleList"/>
    <dgm:cxn modelId="{836C7A01-1433-48A5-B29A-611BDCC7CB43}" type="presParOf" srcId="{761598D8-FF19-4178-8A51-64BD4066B91C}" destId="{B0363E48-A9DF-4605-A5DB-0F1222A1E0C3}" srcOrd="1" destOrd="0" presId="urn:microsoft.com/office/officeart/2018/2/layout/IconCircleList"/>
    <dgm:cxn modelId="{A9D03F60-8B30-44F1-8865-7ADDF089D6F5}" type="presParOf" srcId="{761598D8-FF19-4178-8A51-64BD4066B91C}" destId="{38E97AB1-1065-4270-9FCB-8BE9649EB219}" srcOrd="2" destOrd="0" presId="urn:microsoft.com/office/officeart/2018/2/layout/IconCircleList"/>
    <dgm:cxn modelId="{8FB72090-7A53-4CAE-A148-0AC82293C10D}" type="presParOf" srcId="{761598D8-FF19-4178-8A51-64BD4066B91C}" destId="{9F1DB2A4-93CD-4F0E-A4FC-E776F37EB46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6CB56-0FA7-4E31-BB77-4B830836086A}">
      <dsp:nvSpPr>
        <dsp:cNvPr id="0" name=""/>
        <dsp:cNvSpPr/>
      </dsp:nvSpPr>
      <dsp:spPr>
        <a:xfrm>
          <a:off x="212335" y="469890"/>
          <a:ext cx="1335915" cy="1335915"/>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761FC715-E97D-4EE5-BD8C-28BDA1A9D9A0}">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A77AEA-CB9C-432B-A971-D2AAEA3A99F0}">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Become familiar with traditional methods of protein structure and function determination</a:t>
          </a:r>
        </a:p>
      </dsp:txBody>
      <dsp:txXfrm>
        <a:off x="1834517" y="469890"/>
        <a:ext cx="3148942" cy="1335915"/>
      </dsp:txXfrm>
    </dsp:sp>
    <dsp:sp modelId="{B6F160E6-20EC-46E0-90EF-B02D09E12820}">
      <dsp:nvSpPr>
        <dsp:cNvPr id="0" name=""/>
        <dsp:cNvSpPr/>
      </dsp:nvSpPr>
      <dsp:spPr>
        <a:xfrm>
          <a:off x="5532139" y="469890"/>
          <a:ext cx="1335915" cy="1335915"/>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22D7BB9F-F1ED-4BE3-9069-D1DBF60E6672}">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D5214F-76C8-4EC5-86F1-1BED35F745E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Recognize the utility of protein characterization for potential medical therapies </a:t>
          </a:r>
        </a:p>
      </dsp:txBody>
      <dsp:txXfrm>
        <a:off x="7154322" y="469890"/>
        <a:ext cx="3148942" cy="1335915"/>
      </dsp:txXfrm>
    </dsp:sp>
    <dsp:sp modelId="{77F2B72B-F384-49A1-B13B-3BCB940178A9}">
      <dsp:nvSpPr>
        <dsp:cNvPr id="0" name=""/>
        <dsp:cNvSpPr/>
      </dsp:nvSpPr>
      <dsp:spPr>
        <a:xfrm>
          <a:off x="212335" y="2545532"/>
          <a:ext cx="1335915" cy="1335915"/>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02C513CA-9FFD-4CCC-BAC7-C6558C2DD1BB}">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A56D5F-1474-4181-9BC2-01B8D7FC129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Understand the computational challenge of brute force protein structural prediction</a:t>
          </a:r>
        </a:p>
      </dsp:txBody>
      <dsp:txXfrm>
        <a:off x="1834517" y="2545532"/>
        <a:ext cx="3148942" cy="1335915"/>
      </dsp:txXfrm>
    </dsp:sp>
    <dsp:sp modelId="{43ECBE0B-FD59-4A6A-A35B-4C9FAFC9C2DE}">
      <dsp:nvSpPr>
        <dsp:cNvPr id="0" name=""/>
        <dsp:cNvSpPr/>
      </dsp:nvSpPr>
      <dsp:spPr>
        <a:xfrm>
          <a:off x="5532139" y="2545532"/>
          <a:ext cx="1335915" cy="1335915"/>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FEA0E45E-E0B9-4BFD-8071-DDA7546A1C68}">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D2CAD0-7812-492A-814D-2808F1E00F6E}">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Understand the role of machine learning in protein structure and function prediction </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F4419-B4C7-43B2-B537-C4AE2708A0B2}">
      <dsp:nvSpPr>
        <dsp:cNvPr id="0" name=""/>
        <dsp:cNvSpPr/>
      </dsp:nvSpPr>
      <dsp:spPr>
        <a:xfrm>
          <a:off x="212335" y="469890"/>
          <a:ext cx="1335915" cy="133591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ED502B-6F5F-4DDC-BF9E-965FE980AA1E}">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5C9278-BB8A-4F55-9E80-4DB8D40D2821}">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X-ray crystallography </a:t>
          </a:r>
        </a:p>
      </dsp:txBody>
      <dsp:txXfrm>
        <a:off x="1834517" y="469890"/>
        <a:ext cx="3148942" cy="1335915"/>
      </dsp:txXfrm>
    </dsp:sp>
    <dsp:sp modelId="{080593BC-4E0E-4D4B-8E1D-79781C8EA222}">
      <dsp:nvSpPr>
        <dsp:cNvPr id="0" name=""/>
        <dsp:cNvSpPr/>
      </dsp:nvSpPr>
      <dsp:spPr>
        <a:xfrm>
          <a:off x="5532139" y="469890"/>
          <a:ext cx="1335915" cy="133591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C19F1-D791-4DB0-8601-C04E1C447BB2}">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0D0451-A60C-49AD-A784-D2EC086F3869}">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NMR Spectroscopy </a:t>
          </a:r>
        </a:p>
      </dsp:txBody>
      <dsp:txXfrm>
        <a:off x="7154322" y="469890"/>
        <a:ext cx="3148942" cy="1335915"/>
      </dsp:txXfrm>
    </dsp:sp>
    <dsp:sp modelId="{48FD2AD9-637C-40ED-BC48-6E2C48CDE018}">
      <dsp:nvSpPr>
        <dsp:cNvPr id="0" name=""/>
        <dsp:cNvSpPr/>
      </dsp:nvSpPr>
      <dsp:spPr>
        <a:xfrm>
          <a:off x="212335" y="2545532"/>
          <a:ext cx="1335915" cy="133591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25F691-E6AE-48FC-8088-E5A067BF527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A6B320-1977-4EDE-AC9C-EA8E782F6878}">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Activity assays</a:t>
          </a:r>
        </a:p>
      </dsp:txBody>
      <dsp:txXfrm>
        <a:off x="1834517" y="2545532"/>
        <a:ext cx="3148942" cy="1335915"/>
      </dsp:txXfrm>
    </dsp:sp>
    <dsp:sp modelId="{5C4D1A0A-EB61-440E-854F-0DA9B3203CD3}">
      <dsp:nvSpPr>
        <dsp:cNvPr id="0" name=""/>
        <dsp:cNvSpPr/>
      </dsp:nvSpPr>
      <dsp:spPr>
        <a:xfrm>
          <a:off x="5532139" y="2545532"/>
          <a:ext cx="1335915" cy="133591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63E48-A9DF-4605-A5DB-0F1222A1E0C3}">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1DB2A4-93CD-4F0E-A4FC-E776F37EB46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Agonists vs antagonists </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DA1EB-D5F4-44A7-88E4-C203679A14D0}" type="datetimeFigureOut">
              <a:rPr lang="en-US" smtClean="0"/>
              <a:t>4/7/2019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AB580-11D9-4A09-BEA8-4980D1273C06}" type="slidenum">
              <a:rPr lang="en-US" smtClean="0"/>
              <a:t>‹#›</a:t>
            </a:fld>
            <a:endParaRPr lang="en-US"/>
          </a:p>
        </p:txBody>
      </p:sp>
    </p:spTree>
    <p:extLst>
      <p:ext uri="{BB962C8B-B14F-4D97-AF65-F5344CB8AC3E}">
        <p14:creationId xmlns:p14="http://schemas.microsoft.com/office/powerpoint/2010/main" val="3016584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charset="0"/>
              </a:rPr>
              <a:t>Comparison of the codons in the human isoforms of topoisomerase II indicates most of the differences outside of the C-terminal domain do not change the amino acid sequence. However, in the C-terminal domain, there is an increase in the proportion of codon differences that lead to changes in the amino acid sequence. </a:t>
            </a:r>
            <a:endParaRPr lang="en-US" dirty="0"/>
          </a:p>
        </p:txBody>
      </p:sp>
      <p:sp>
        <p:nvSpPr>
          <p:cNvPr id="4" name="Slide Number Placeholder 3"/>
          <p:cNvSpPr>
            <a:spLocks noGrp="1"/>
          </p:cNvSpPr>
          <p:nvPr>
            <p:ph type="sldNum" sz="quarter" idx="5"/>
          </p:nvPr>
        </p:nvSpPr>
        <p:spPr/>
        <p:txBody>
          <a:bodyPr/>
          <a:lstStyle/>
          <a:p>
            <a:fld id="{886AB580-11D9-4A09-BEA8-4980D1273C06}" type="slidenum">
              <a:rPr lang="en-US" smtClean="0"/>
              <a:t>4</a:t>
            </a:fld>
            <a:endParaRPr lang="en-US"/>
          </a:p>
        </p:txBody>
      </p:sp>
    </p:spTree>
    <p:extLst>
      <p:ext uri="{BB962C8B-B14F-4D97-AF65-F5344CB8AC3E}">
        <p14:creationId xmlns:p14="http://schemas.microsoft.com/office/powerpoint/2010/main" val="22349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64F5-582C-4128-945E-728F95F15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748E-6EE0-4720-9CAA-B8BD8A169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3C2FD7-76C6-4D13-A6D2-D86578FF2E2D}"/>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5" name="Footer Placeholder 4">
            <a:extLst>
              <a:ext uri="{FF2B5EF4-FFF2-40B4-BE49-F238E27FC236}">
                <a16:creationId xmlns:a16="http://schemas.microsoft.com/office/drawing/2014/main" id="{90FCECFF-4C2D-4729-A4B7-70E7FA066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F1683-DCB8-4D8E-9592-A607CC5E07FB}"/>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404244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FC10-B47D-4EF5-A458-7D0107967C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B3EAA-CB09-4785-BFF4-638659B72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47205-4724-4E87-96E2-762DE6E42B61}"/>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5" name="Footer Placeholder 4">
            <a:extLst>
              <a:ext uri="{FF2B5EF4-FFF2-40B4-BE49-F238E27FC236}">
                <a16:creationId xmlns:a16="http://schemas.microsoft.com/office/drawing/2014/main" id="{BD737068-C185-4496-99E1-0375CB75F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3C78D-5749-4AA2-90A2-4BF2CBC37DE4}"/>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38583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1804DF-1B99-4558-9404-B948F6619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8EAD37-0F30-47C4-BFCF-0CB0E97624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36A0B-40AA-471B-8B65-A50B17796F61}"/>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5" name="Footer Placeholder 4">
            <a:extLst>
              <a:ext uri="{FF2B5EF4-FFF2-40B4-BE49-F238E27FC236}">
                <a16:creationId xmlns:a16="http://schemas.microsoft.com/office/drawing/2014/main" id="{29B3A5CA-4EBB-4604-8CC1-460C6B1D9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450CD-660D-45E4-97E0-A48BAC434555}"/>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139791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896-AF63-448E-A499-326AB05053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105C5-A0DB-481B-873A-4CEAF5D74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3FCD9-44F9-4E92-8864-EE582AC22E93}"/>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5" name="Footer Placeholder 4">
            <a:extLst>
              <a:ext uri="{FF2B5EF4-FFF2-40B4-BE49-F238E27FC236}">
                <a16:creationId xmlns:a16="http://schemas.microsoft.com/office/drawing/2014/main" id="{44B55856-6C61-46B3-A0B5-D24E03E93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7AF7C-A98E-4C7D-8299-D4F805BECD71}"/>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361262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4C9C-C396-4CFA-B86B-FBD03E6B3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D0F630-BDDF-4D40-A789-5753264D7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06CBD1-8B41-40CC-83B9-A0F08D3C4CB6}"/>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5" name="Footer Placeholder 4">
            <a:extLst>
              <a:ext uri="{FF2B5EF4-FFF2-40B4-BE49-F238E27FC236}">
                <a16:creationId xmlns:a16="http://schemas.microsoft.com/office/drawing/2014/main" id="{9A89F95B-DC34-4833-8142-D37F844AD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5089B-7FFE-4910-91EE-7C0A31DEE16D}"/>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269623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D9FF-9670-4E6C-BE36-B1C1345B2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C9402-2778-435C-82F3-5570A4BEF0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C2ECF-844E-4A02-90CA-9E5A3FE0BF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AE279-773A-44AA-8E31-41535CAA5748}"/>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6" name="Footer Placeholder 5">
            <a:extLst>
              <a:ext uri="{FF2B5EF4-FFF2-40B4-BE49-F238E27FC236}">
                <a16:creationId xmlns:a16="http://schemas.microsoft.com/office/drawing/2014/main" id="{CBA1D5C2-73B4-408D-9FD5-D6EF81EAF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0225C-958D-477F-9870-6469564AA156}"/>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339266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41C5-6CB8-4CAF-941A-C24C3567A8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870994-64A9-4F4D-B3DA-F9B0EABF9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5DBE9-836A-4D2C-A763-367C425F2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09AA7F-5ADF-4DEE-9875-7A5FDD1C9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C1214-EB81-4615-86D8-3B0ED403EF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3F57D9-7092-4632-9969-EBAC78045477}"/>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8" name="Footer Placeholder 7">
            <a:extLst>
              <a:ext uri="{FF2B5EF4-FFF2-40B4-BE49-F238E27FC236}">
                <a16:creationId xmlns:a16="http://schemas.microsoft.com/office/drawing/2014/main" id="{9A0BC869-EDB4-4564-B394-A05F3B9FB4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730415-6A6C-41F3-BA38-D51EAB02C40C}"/>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250754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F159-8665-4ECC-B405-FA822123C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5F72E-215A-4EA6-A8F4-3585ECE23BC4}"/>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4" name="Footer Placeholder 3">
            <a:extLst>
              <a:ext uri="{FF2B5EF4-FFF2-40B4-BE49-F238E27FC236}">
                <a16:creationId xmlns:a16="http://schemas.microsoft.com/office/drawing/2014/main" id="{D690DAF2-CEB2-4FA9-99A9-FF4427B94E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B2FFE2-195B-49FD-A5AE-904C5458D6C4}"/>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389939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977373-F604-48F6-9DBA-9FA901F1EAF8}"/>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3" name="Footer Placeholder 2">
            <a:extLst>
              <a:ext uri="{FF2B5EF4-FFF2-40B4-BE49-F238E27FC236}">
                <a16:creationId xmlns:a16="http://schemas.microsoft.com/office/drawing/2014/main" id="{B62FE5CB-30E6-459B-96F7-062FD9395E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42CF73-ECAE-4287-B9AF-409C20ECCF5B}"/>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153454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CAC6-C91C-4445-89D2-54A2E8827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9EDB30-472B-49B9-9024-03194131F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F9B8F6-6741-40E9-9659-9AA09517D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27D8A-68BB-45B5-BFF2-710197BD02C8}"/>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6" name="Footer Placeholder 5">
            <a:extLst>
              <a:ext uri="{FF2B5EF4-FFF2-40B4-BE49-F238E27FC236}">
                <a16:creationId xmlns:a16="http://schemas.microsoft.com/office/drawing/2014/main" id="{BE314149-A350-4019-ACD1-5933F6342B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FCE42-0591-4F27-96DA-6496DCE31D35}"/>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35132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E00A-F918-453E-B949-2151F0544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A671A4-BD2D-410A-8513-EC5B4021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4FD074-4F2A-4B06-8407-3A507A5EE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366EF-1E37-40F4-BC01-F587CD20237C}"/>
              </a:ext>
            </a:extLst>
          </p:cNvPr>
          <p:cNvSpPr>
            <a:spLocks noGrp="1"/>
          </p:cNvSpPr>
          <p:nvPr>
            <p:ph type="dt" sz="half" idx="10"/>
          </p:nvPr>
        </p:nvSpPr>
        <p:spPr/>
        <p:txBody>
          <a:bodyPr/>
          <a:lstStyle/>
          <a:p>
            <a:fld id="{8A087FDD-C252-4112-8EFB-AFA44A206892}" type="datetimeFigureOut">
              <a:rPr lang="en-US" smtClean="0"/>
              <a:t>4/7/2019</a:t>
            </a:fld>
            <a:endParaRPr lang="en-US"/>
          </a:p>
        </p:txBody>
      </p:sp>
      <p:sp>
        <p:nvSpPr>
          <p:cNvPr id="6" name="Footer Placeholder 5">
            <a:extLst>
              <a:ext uri="{FF2B5EF4-FFF2-40B4-BE49-F238E27FC236}">
                <a16:creationId xmlns:a16="http://schemas.microsoft.com/office/drawing/2014/main" id="{DFE23803-9723-4E68-8A7E-19EA936F1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8FDD0-26BC-4BC6-B914-CEF43ADD2A95}"/>
              </a:ext>
            </a:extLst>
          </p:cNvPr>
          <p:cNvSpPr>
            <a:spLocks noGrp="1"/>
          </p:cNvSpPr>
          <p:nvPr>
            <p:ph type="sldNum" sz="quarter" idx="12"/>
          </p:nvPr>
        </p:nvSpPr>
        <p:spPr/>
        <p:txBody>
          <a:bodyPr/>
          <a:lstStyle/>
          <a:p>
            <a:fld id="{D2675ECD-BF21-43B7-BDBC-E67B0ACBDC10}" type="slidenum">
              <a:rPr lang="en-US" smtClean="0"/>
              <a:t>‹#›</a:t>
            </a:fld>
            <a:endParaRPr lang="en-US"/>
          </a:p>
        </p:txBody>
      </p:sp>
    </p:spTree>
    <p:extLst>
      <p:ext uri="{BB962C8B-B14F-4D97-AF65-F5344CB8AC3E}">
        <p14:creationId xmlns:p14="http://schemas.microsoft.com/office/powerpoint/2010/main" val="254418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5BAE3-9D24-4F10-982A-759EC2287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C0391-69F2-49D5-A033-C76C978B2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51EB1-CFB7-464D-B548-A6BC9AAF7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87FDD-C252-4112-8EFB-AFA44A206892}" type="datetimeFigureOut">
              <a:rPr lang="en-US" smtClean="0"/>
              <a:t>4/7/2019</a:t>
            </a:fld>
            <a:endParaRPr lang="en-US"/>
          </a:p>
        </p:txBody>
      </p:sp>
      <p:sp>
        <p:nvSpPr>
          <p:cNvPr id="5" name="Footer Placeholder 4">
            <a:extLst>
              <a:ext uri="{FF2B5EF4-FFF2-40B4-BE49-F238E27FC236}">
                <a16:creationId xmlns:a16="http://schemas.microsoft.com/office/drawing/2014/main" id="{155BF2B2-B641-4709-841F-5DDF95F79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FF7541-A38C-4E5D-91B9-646485C83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75ECD-BF21-43B7-BDBC-E67B0ACBDC10}" type="slidenum">
              <a:rPr lang="en-US" smtClean="0"/>
              <a:t>‹#›</a:t>
            </a:fld>
            <a:endParaRPr lang="en-US"/>
          </a:p>
        </p:txBody>
      </p:sp>
    </p:spTree>
    <p:extLst>
      <p:ext uri="{BB962C8B-B14F-4D97-AF65-F5344CB8AC3E}">
        <p14:creationId xmlns:p14="http://schemas.microsoft.com/office/powerpoint/2010/main" val="75592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7ED9E9-EF19-42F3-885A-74443AAFAA14}"/>
              </a:ext>
            </a:extLst>
          </p:cNvPr>
          <p:cNvSpPr>
            <a:spLocks noGrp="1"/>
          </p:cNvSpPr>
          <p:nvPr>
            <p:ph type="ctrTitle"/>
          </p:nvPr>
        </p:nvSpPr>
        <p:spPr>
          <a:xfrm>
            <a:off x="1848465" y="3298722"/>
            <a:ext cx="8495070" cy="1784402"/>
          </a:xfrm>
        </p:spPr>
        <p:txBody>
          <a:bodyPr anchor="b">
            <a:normAutofit/>
          </a:bodyPr>
          <a:lstStyle/>
          <a:p>
            <a:r>
              <a:rPr lang="en-US" sz="3800">
                <a:solidFill>
                  <a:srgbClr val="FFFFFF"/>
                </a:solidFill>
              </a:rPr>
              <a:t>A Machine Learning Approach for Prediction of Protein Structure and Function</a:t>
            </a:r>
          </a:p>
        </p:txBody>
      </p:sp>
      <p:sp>
        <p:nvSpPr>
          <p:cNvPr id="3" name="Subtitle 2">
            <a:extLst>
              <a:ext uri="{FF2B5EF4-FFF2-40B4-BE49-F238E27FC236}">
                <a16:creationId xmlns:a16="http://schemas.microsoft.com/office/drawing/2014/main" id="{14D0B62B-3AEB-4877-8FFC-AB11076DABF5}"/>
              </a:ext>
            </a:extLst>
          </p:cNvPr>
          <p:cNvSpPr>
            <a:spLocks noGrp="1"/>
          </p:cNvSpPr>
          <p:nvPr>
            <p:ph type="subTitle" idx="1"/>
          </p:nvPr>
        </p:nvSpPr>
        <p:spPr>
          <a:xfrm>
            <a:off x="1848465" y="5258851"/>
            <a:ext cx="8495070" cy="1270537"/>
          </a:xfrm>
        </p:spPr>
        <p:txBody>
          <a:bodyPr>
            <a:normAutofit/>
          </a:bodyPr>
          <a:lstStyle/>
          <a:p>
            <a:r>
              <a:rPr lang="en-US" sz="2000" dirty="0">
                <a:solidFill>
                  <a:srgbClr val="FFFFFF"/>
                </a:solidFill>
              </a:rPr>
              <a:t>Tom Wilson</a:t>
            </a:r>
          </a:p>
          <a:p>
            <a:r>
              <a:rPr lang="en-US" sz="2000" dirty="0">
                <a:solidFill>
                  <a:srgbClr val="FFFFFF"/>
                </a:solidFill>
              </a:rPr>
              <a:t>HCI 5903 Capstone</a:t>
            </a:r>
          </a:p>
          <a:p>
            <a:r>
              <a:rPr lang="en-US" sz="2000" dirty="0">
                <a:solidFill>
                  <a:srgbClr val="FFFFFF"/>
                </a:solidFill>
              </a:rPr>
              <a:t>2019.04.15</a:t>
            </a:r>
            <a:endParaRPr lang="en-US" sz="1600" dirty="0">
              <a:solidFill>
                <a:srgbClr val="FFFFFF"/>
              </a:solidFill>
            </a:endParaRPr>
          </a:p>
        </p:txBody>
      </p:sp>
      <p:sp>
        <p:nvSpPr>
          <p:cNvPr id="16" name="Oval 15">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ode">
            <a:extLst>
              <a:ext uri="{FF2B5EF4-FFF2-40B4-BE49-F238E27FC236}">
                <a16:creationId xmlns:a16="http://schemas.microsoft.com/office/drawing/2014/main" id="{17D9D4F2-23DD-4BA9-9119-7790B1527D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043026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6466-9ADD-4E80-882C-1B8CAFF2C144}"/>
              </a:ext>
            </a:extLst>
          </p:cNvPr>
          <p:cNvSpPr>
            <a:spLocks noGrp="1"/>
          </p:cNvSpPr>
          <p:nvPr>
            <p:ph type="title"/>
          </p:nvPr>
        </p:nvSpPr>
        <p:spPr>
          <a:xfrm>
            <a:off x="1136428" y="627564"/>
            <a:ext cx="7474172" cy="1325563"/>
          </a:xfrm>
        </p:spPr>
        <p:txBody>
          <a:bodyPr>
            <a:normAutofit/>
          </a:bodyPr>
          <a:lstStyle/>
          <a:p>
            <a:r>
              <a:rPr lang="en-US"/>
              <a:t>Machine Learning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49022D-4C8B-4847-BA28-73B61D8F1ADC}"/>
                  </a:ext>
                </a:extLst>
              </p:cNvPr>
              <p:cNvSpPr>
                <a:spLocks noGrp="1"/>
              </p:cNvSpPr>
              <p:nvPr>
                <p:ph idx="1"/>
              </p:nvPr>
            </p:nvSpPr>
            <p:spPr>
              <a:xfrm>
                <a:off x="1136429" y="2278173"/>
                <a:ext cx="6467867" cy="3450613"/>
              </a:xfrm>
            </p:spPr>
            <p:txBody>
              <a:bodyPr anchor="ctr">
                <a:normAutofit/>
              </a:bodyPr>
              <a:lstStyle/>
              <a:p>
                <a:r>
                  <a:rPr lang="en-US" sz="2200"/>
                  <a:t>K-modes Attribute Clustering Algorithm</a:t>
                </a:r>
                <a:r>
                  <a:rPr lang="en-US" sz="2200" baseline="30000"/>
                  <a:t>7</a:t>
                </a:r>
                <a:endParaRPr lang="en-US" sz="2200"/>
              </a:p>
              <a:p>
                <a:pPr lvl="1"/>
                <a:r>
                  <a:rPr lang="en-US" sz="2200"/>
                  <a:t>Learning algorithm for non-numeric data</a:t>
                </a:r>
              </a:p>
              <a:p>
                <a:pPr lvl="1"/>
                <a:r>
                  <a:rPr lang="en-US" sz="2200"/>
                  <a:t>take protein sequences and predict a structure in polynomial time based on probability and the mutual similarity of sequences between different groups of species</a:t>
                </a:r>
              </a:p>
              <a:p>
                <a:r>
                  <a:rPr lang="en-US" sz="2200"/>
                  <a:t>Multiple Sequence Alignment </a:t>
                </a:r>
              </a:p>
              <a:p>
                <a:r>
                  <a:rPr lang="en-US" sz="2200"/>
                  <a:t>Complexity</a:t>
                </a:r>
                <a:r>
                  <a:rPr lang="en-US" sz="2200" baseline="30000"/>
                  <a:t>8</a:t>
                </a:r>
                <a:endParaRPr lang="en-US" sz="2200"/>
              </a:p>
              <a:p>
                <a:pPr lvl="1"/>
                <a14:m>
                  <m:oMath xmlns:m="http://schemas.openxmlformats.org/officeDocument/2006/math">
                    <m:r>
                      <a:rPr lang="en-US" sz="2200" i="1">
                        <a:latin typeface="Cambria Math" panose="02040503050406030204" pitchFamily="18" charset="0"/>
                      </a:rPr>
                      <m:t>𝑂</m:t>
                    </m:r>
                    <m:r>
                      <a:rPr lang="en-US" sz="2200" i="1">
                        <a:latin typeface="Cambria Math" panose="02040503050406030204" pitchFamily="18" charset="0"/>
                      </a:rPr>
                      <m:t>(</m:t>
                    </m:r>
                    <m:r>
                      <a:rPr lang="en-US" sz="2200" i="1">
                        <a:latin typeface="Cambria Math" panose="02040503050406030204" pitchFamily="18" charset="0"/>
                      </a:rPr>
                      <m:t>𝑘𝑛</m:t>
                    </m:r>
                    <m:sSup>
                      <m:sSupPr>
                        <m:ctrlPr>
                          <a:rPr lang="en-US" sz="2200" i="1">
                            <a:latin typeface="Cambria Math" panose="02040503050406030204" pitchFamily="18" charset="0"/>
                          </a:rPr>
                        </m:ctrlPr>
                      </m:sSupPr>
                      <m:e>
                        <m:r>
                          <a:rPr lang="en-US" sz="2200" i="1">
                            <a:latin typeface="Cambria Math" panose="02040503050406030204" pitchFamily="18" charset="0"/>
                          </a:rPr>
                          <m:t>𝑝</m:t>
                        </m:r>
                      </m:e>
                      <m:sup>
                        <m:r>
                          <a:rPr lang="en-US" sz="2200" i="1">
                            <a:latin typeface="Cambria Math" panose="02040503050406030204" pitchFamily="18" charset="0"/>
                          </a:rPr>
                          <m:t>2</m:t>
                        </m:r>
                      </m:sup>
                    </m:sSup>
                    <m:r>
                      <a:rPr lang="en-US" sz="2200" i="1">
                        <a:latin typeface="Cambria Math" panose="02040503050406030204" pitchFamily="18" charset="0"/>
                      </a:rPr>
                      <m:t>𝑡</m:t>
                    </m:r>
                    <m:r>
                      <a:rPr lang="en-US" sz="2200" i="1">
                        <a:latin typeface="Cambria Math" panose="02040503050406030204" pitchFamily="18" charset="0"/>
                      </a:rPr>
                      <m:t>)</m:t>
                    </m:r>
                  </m:oMath>
                </a14:m>
                <a:r>
                  <a:rPr lang="en-US" sz="2200"/>
                  <a:t> </a:t>
                </a:r>
              </a:p>
              <a:p>
                <a:endParaRPr lang="en-US" sz="2200"/>
              </a:p>
            </p:txBody>
          </p:sp>
        </mc:Choice>
        <mc:Fallback xmlns="">
          <p:sp>
            <p:nvSpPr>
              <p:cNvPr id="3" name="Content Placeholder 2">
                <a:extLst>
                  <a:ext uri="{FF2B5EF4-FFF2-40B4-BE49-F238E27FC236}">
                    <a16:creationId xmlns:a16="http://schemas.microsoft.com/office/drawing/2014/main" id="{6C49022D-4C8B-4847-BA28-73B61D8F1ADC}"/>
                  </a:ext>
                </a:extLst>
              </p:cNvPr>
              <p:cNvSpPr>
                <a:spLocks noGrp="1" noRot="1" noChangeAspect="1" noMove="1" noResize="1" noEditPoints="1" noAdjustHandles="1" noChangeArrowheads="1" noChangeShapeType="1" noTextEdit="1"/>
              </p:cNvSpPr>
              <p:nvPr>
                <p:ph idx="1"/>
              </p:nvPr>
            </p:nvSpPr>
            <p:spPr>
              <a:xfrm>
                <a:off x="1136429" y="2278173"/>
                <a:ext cx="6467867" cy="3450613"/>
              </a:xfrm>
              <a:blipFill>
                <a:blip r:embed="rId2"/>
                <a:stretch>
                  <a:fillRect l="-1037" t="-5654" r="-1791"/>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PC1">
            <a:extLst>
              <a:ext uri="{FF2B5EF4-FFF2-40B4-BE49-F238E27FC236}">
                <a16:creationId xmlns:a16="http://schemas.microsoft.com/office/drawing/2014/main" id="{69530919-3C46-4C73-9F58-6AFE802007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5322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DB51A-A901-464E-B317-FB8890D91130}"/>
              </a:ext>
            </a:extLst>
          </p:cNvPr>
          <p:cNvSpPr>
            <a:spLocks noGrp="1"/>
          </p:cNvSpPr>
          <p:nvPr>
            <p:ph type="title"/>
          </p:nvPr>
        </p:nvSpPr>
        <p:spPr>
          <a:xfrm>
            <a:off x="1288064" y="1284731"/>
            <a:ext cx="9637776" cy="1430696"/>
          </a:xfrm>
        </p:spPr>
        <p:txBody>
          <a:bodyPr>
            <a:normAutofit/>
          </a:bodyPr>
          <a:lstStyle/>
          <a:p>
            <a:r>
              <a:rPr lang="en-US" dirty="0"/>
              <a:t>K-Modes Algorithm</a:t>
            </a:r>
            <a:r>
              <a:rPr lang="en-US" baseline="30000" dirty="0"/>
              <a:t>7,8</a:t>
            </a:r>
            <a:endParaRPr lang="en-US" dirty="0"/>
          </a:p>
        </p:txBody>
      </p:sp>
      <p:sp>
        <p:nvSpPr>
          <p:cNvPr id="3" name="Content Placeholder 2">
            <a:extLst>
              <a:ext uri="{FF2B5EF4-FFF2-40B4-BE49-F238E27FC236}">
                <a16:creationId xmlns:a16="http://schemas.microsoft.com/office/drawing/2014/main" id="{920245EA-6A7E-43D4-BFB2-17004FC41E62}"/>
              </a:ext>
            </a:extLst>
          </p:cNvPr>
          <p:cNvSpPr>
            <a:spLocks noGrp="1"/>
          </p:cNvSpPr>
          <p:nvPr>
            <p:ph idx="1"/>
          </p:nvPr>
        </p:nvSpPr>
        <p:spPr>
          <a:xfrm>
            <a:off x="1288064" y="2853879"/>
            <a:ext cx="9637776" cy="2714771"/>
          </a:xfrm>
        </p:spPr>
        <p:txBody>
          <a:bodyPr>
            <a:normAutofit/>
          </a:bodyPr>
          <a:lstStyle/>
          <a:p>
            <a:r>
              <a:rPr lang="en-US" sz="2000" dirty="0"/>
              <a:t>Data-driven, machine learning algorithm for clustering similar data</a:t>
            </a:r>
          </a:p>
          <a:p>
            <a:r>
              <a:rPr lang="en-US" sz="2000" dirty="0"/>
              <a:t>Clusters based on how dependent one attribute is on another</a:t>
            </a:r>
          </a:p>
          <a:p>
            <a:r>
              <a:rPr lang="en-US" sz="2000" dirty="0"/>
              <a:t>Machine learning has immense potential for use in the biological and medical sciences, especially for process optimization and probabilistic prediction</a:t>
            </a:r>
          </a:p>
          <a:p>
            <a:endParaRPr lang="en-US" sz="2000" dirty="0"/>
          </a:p>
        </p:txBody>
      </p:sp>
    </p:spTree>
    <p:extLst>
      <p:ext uri="{BB962C8B-B14F-4D97-AF65-F5344CB8AC3E}">
        <p14:creationId xmlns:p14="http://schemas.microsoft.com/office/powerpoint/2010/main" val="351191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1C9A3-283D-43B3-B50B-7172FE2345F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Multiple Sequence Alignments</a:t>
            </a:r>
            <a:r>
              <a:rPr lang="en-US" sz="2800" baseline="30000">
                <a:solidFill>
                  <a:schemeClr val="bg1"/>
                </a:solidFill>
              </a:rPr>
              <a:t>10</a:t>
            </a:r>
            <a:r>
              <a:rPr lang="en-US" sz="2800">
                <a:solidFill>
                  <a:schemeClr val="bg1"/>
                </a:solidFill>
              </a:rPr>
              <a:t> </a:t>
            </a:r>
          </a:p>
        </p:txBody>
      </p:sp>
      <p:sp>
        <p:nvSpPr>
          <p:cNvPr id="3" name="Content Placeholder 2">
            <a:extLst>
              <a:ext uri="{FF2B5EF4-FFF2-40B4-BE49-F238E27FC236}">
                <a16:creationId xmlns:a16="http://schemas.microsoft.com/office/drawing/2014/main" id="{A5338B94-6228-47DC-BE48-8932518D12C4}"/>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Alignment of a protein’s sequence across multiple organisms</a:t>
            </a:r>
          </a:p>
          <a:p>
            <a:pPr lvl="1"/>
            <a:r>
              <a:rPr lang="en-US" sz="2000" dirty="0">
                <a:solidFill>
                  <a:schemeClr val="bg1"/>
                </a:solidFill>
              </a:rPr>
              <a:t>Takes into consideration substitution, insertion, and deletion events</a:t>
            </a:r>
          </a:p>
          <a:p>
            <a:r>
              <a:rPr lang="en-US" sz="2000" dirty="0">
                <a:solidFill>
                  <a:schemeClr val="bg1"/>
                </a:solidFill>
              </a:rPr>
              <a:t>Necessary for probabilistic purposes</a:t>
            </a:r>
          </a:p>
          <a:p>
            <a:pPr lvl="1"/>
            <a:r>
              <a:rPr lang="en-US" sz="2000" dirty="0">
                <a:solidFill>
                  <a:schemeClr val="bg1"/>
                </a:solidFill>
              </a:rPr>
              <a:t>More sequences allows for better resolution of results </a:t>
            </a:r>
          </a:p>
          <a:p>
            <a:endParaRPr lang="en-US" sz="2000" dirty="0">
              <a:solidFill>
                <a:schemeClr val="bg1"/>
              </a:solidFill>
            </a:endParaRPr>
          </a:p>
        </p:txBody>
      </p:sp>
      <p:pic>
        <p:nvPicPr>
          <p:cNvPr id="4" name="Picture 3">
            <a:extLst>
              <a:ext uri="{FF2B5EF4-FFF2-40B4-BE49-F238E27FC236}">
                <a16:creationId xmlns:a16="http://schemas.microsoft.com/office/drawing/2014/main" id="{FF2330D3-7059-4215-97EB-559A205AE627}"/>
              </a:ext>
            </a:extLst>
          </p:cNvPr>
          <p:cNvPicPr/>
          <p:nvPr/>
        </p:nvPicPr>
        <p:blipFill rotWithShape="1">
          <a:blip r:embed="rId2" cstate="print">
            <a:extLst>
              <a:ext uri="{28A0092B-C50C-407E-A947-70E740481C1C}">
                <a14:useLocalDpi xmlns:a14="http://schemas.microsoft.com/office/drawing/2010/main" val="0"/>
              </a:ext>
            </a:extLst>
          </a:blip>
          <a:srcRect l="2082" r="3" b="3"/>
          <a:stretch/>
        </p:blipFill>
        <p:spPr bwMode="auto">
          <a:xfrm>
            <a:off x="5774369" y="643467"/>
            <a:ext cx="5297556" cy="5410199"/>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70813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E41E4-A584-4ABF-AD22-ACDEB282ED3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Attributes </a:t>
            </a:r>
          </a:p>
        </p:txBody>
      </p:sp>
      <p:sp>
        <p:nvSpPr>
          <p:cNvPr id="3" name="Content Placeholder 2">
            <a:extLst>
              <a:ext uri="{FF2B5EF4-FFF2-40B4-BE49-F238E27FC236}">
                <a16:creationId xmlns:a16="http://schemas.microsoft.com/office/drawing/2014/main" id="{693C5BA3-3C1B-4AD6-9DDA-D43D8045735A}"/>
              </a:ext>
            </a:extLst>
          </p:cNvPr>
          <p:cNvSpPr>
            <a:spLocks noGrp="1"/>
          </p:cNvSpPr>
          <p:nvPr>
            <p:ph idx="1"/>
          </p:nvPr>
        </p:nvSpPr>
        <p:spPr>
          <a:xfrm>
            <a:off x="643468" y="2638044"/>
            <a:ext cx="3363974" cy="3415622"/>
          </a:xfrm>
        </p:spPr>
        <p:txBody>
          <a:bodyPr>
            <a:normAutofit/>
          </a:bodyPr>
          <a:lstStyle/>
          <a:p>
            <a:r>
              <a:rPr lang="en-US" sz="1700">
                <a:solidFill>
                  <a:schemeClr val="bg1"/>
                </a:solidFill>
              </a:rPr>
              <a:t>Once the multiple sequence alignment data has been obtained, it needs to be parsed through and manipulated for prediction calculations</a:t>
            </a:r>
          </a:p>
          <a:p>
            <a:pPr lvl="1"/>
            <a:r>
              <a:rPr lang="en-US" sz="1700">
                <a:solidFill>
                  <a:schemeClr val="bg1"/>
                </a:solidFill>
              </a:rPr>
              <a:t>Array manipulation </a:t>
            </a:r>
          </a:p>
          <a:p>
            <a:r>
              <a:rPr lang="en-US" sz="1700">
                <a:solidFill>
                  <a:schemeClr val="bg1"/>
                </a:solidFill>
              </a:rPr>
              <a:t>Attributes within the data array</a:t>
            </a:r>
          </a:p>
          <a:p>
            <a:pPr lvl="1"/>
            <a:r>
              <a:rPr lang="en-US" sz="1700">
                <a:solidFill>
                  <a:schemeClr val="bg1"/>
                </a:solidFill>
              </a:rPr>
              <a:t>An attribute in this case is a column of amino acids within the aligned sequence array</a:t>
            </a:r>
          </a:p>
        </p:txBody>
      </p:sp>
      <p:pic>
        <p:nvPicPr>
          <p:cNvPr id="4" name="Picture 3">
            <a:extLst>
              <a:ext uri="{FF2B5EF4-FFF2-40B4-BE49-F238E27FC236}">
                <a16:creationId xmlns:a16="http://schemas.microsoft.com/office/drawing/2014/main" id="{595DC685-5C82-49AD-BF84-42BBD77CE35E}"/>
              </a:ext>
            </a:extLst>
          </p:cNvPr>
          <p:cNvPicPr/>
          <p:nvPr/>
        </p:nvPicPr>
        <p:blipFill rotWithShape="1">
          <a:blip r:embed="rId2"/>
          <a:srcRect r="-2" b="492"/>
          <a:stretch/>
        </p:blipFill>
        <p:spPr>
          <a:xfrm>
            <a:off x="5443939" y="643467"/>
            <a:ext cx="5958416" cy="5410199"/>
          </a:xfrm>
          <a:prstGeom prst="rect">
            <a:avLst/>
          </a:prstGeom>
        </p:spPr>
      </p:pic>
    </p:spTree>
    <p:extLst>
      <p:ext uri="{BB962C8B-B14F-4D97-AF65-F5344CB8AC3E}">
        <p14:creationId xmlns:p14="http://schemas.microsoft.com/office/powerpoint/2010/main" val="4132055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1B519-D293-472E-A83E-F9473667DD5A}"/>
              </a:ext>
            </a:extLst>
          </p:cNvPr>
          <p:cNvSpPr>
            <a:spLocks noGrp="1"/>
          </p:cNvSpPr>
          <p:nvPr>
            <p:ph type="title"/>
          </p:nvPr>
        </p:nvSpPr>
        <p:spPr>
          <a:xfrm>
            <a:off x="838200" y="631825"/>
            <a:ext cx="10515600" cy="1325563"/>
          </a:xfrm>
        </p:spPr>
        <p:txBody>
          <a:bodyPr>
            <a:normAutofit/>
          </a:bodyPr>
          <a:lstStyle/>
          <a:p>
            <a:r>
              <a:rPr lang="en-US" sz="4000" dirty="0"/>
              <a:t>Interdependence and Mutual Information</a:t>
            </a:r>
            <a:r>
              <a:rPr lang="en-US" sz="4000" baseline="30000" dirty="0"/>
              <a:t>7,11,12</a:t>
            </a:r>
            <a:endParaRPr lang="en-US" sz="4000" dirty="0"/>
          </a:p>
        </p:txBody>
      </p:sp>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BEBB245B-15EA-4FCE-B047-114A2D4054F4}"/>
                  </a:ext>
                </a:extLst>
              </p:cNvPr>
              <p:cNvSpPr>
                <a:spLocks noGrp="1"/>
              </p:cNvSpPr>
              <p:nvPr>
                <p:ph idx="1"/>
              </p:nvPr>
            </p:nvSpPr>
            <p:spPr>
              <a:xfrm>
                <a:off x="838200" y="2057400"/>
                <a:ext cx="10515600" cy="3871762"/>
              </a:xfrm>
            </p:spPr>
            <p:txBody>
              <a:bodyPr>
                <a:normAutofit fontScale="77500" lnSpcReduction="20000"/>
              </a:bodyPr>
              <a:lstStyle/>
              <a:p>
                <a:r>
                  <a:rPr lang="en-US" sz="2400" dirty="0">
                    <a:solidFill>
                      <a:schemeClr val="tx1"/>
                    </a:solidFill>
                  </a:rPr>
                  <a:t>Mutual information is calculated to determine the interdependency relationship between two attributes</a:t>
                </a:r>
              </a:p>
              <a:p>
                <a:r>
                  <a:rPr lang="en-US" sz="2400" dirty="0">
                    <a:solidFill>
                      <a:schemeClr val="tx1"/>
                    </a:solidFill>
                  </a:rPr>
                  <a:t>Mutual information is normalized by the joint entropy (Shannon entropy) of the sequences as well to yield a more interpretable result</a:t>
                </a:r>
              </a:p>
              <a:p>
                <a14:m>
                  <m:oMath xmlns:m="http://schemas.openxmlformats.org/officeDocument/2006/math">
                    <m:r>
                      <a:rPr lang="en-US" sz="2400" i="1">
                        <a:solidFill>
                          <a:schemeClr val="tx1"/>
                        </a:solidFill>
                        <a:latin typeface="Cambria Math" panose="02040503050406030204" pitchFamily="18" charset="0"/>
                      </a:rPr>
                      <m:t>𝐼</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𝑗</m:t>
                        </m:r>
                      </m:sub>
                    </m:sSub>
                    <m:r>
                      <a:rPr lang="en-US" sz="2400" i="1">
                        <a:solidFill>
                          <a:schemeClr val="tx1"/>
                        </a:solidFill>
                        <a:latin typeface="Cambria Math" panose="02040503050406030204" pitchFamily="18" charset="0"/>
                      </a:rPr>
                      <m:t>) = </m:t>
                    </m:r>
                    <m:nary>
                      <m:naryPr>
                        <m:chr m:val="∑"/>
                        <m:limLoc m:val="undOvr"/>
                        <m:supHide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𝑖</m:t>
                            </m:r>
                          </m:sub>
                        </m:sSub>
                      </m:sub>
                      <m:sup/>
                      <m:e>
                        <m:nary>
                          <m:naryPr>
                            <m:chr m:val="∑"/>
                            <m:limLoc m:val="undOvr"/>
                            <m:supHide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𝑗</m:t>
                                </m:r>
                              </m:sub>
                            </m:sSub>
                          </m:sub>
                          <m:sup/>
                          <m:e>
                            <m:r>
                              <a:rPr lang="en-US" sz="2400" i="1">
                                <a:solidFill>
                                  <a:schemeClr val="tx1"/>
                                </a:solidFill>
                                <a:latin typeface="Cambria Math" panose="02040503050406030204" pitchFamily="18" charset="0"/>
                              </a:rPr>
                              <m:t>𝑝</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𝑙𝑜𝑔</m:t>
                            </m:r>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𝑝</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num>
                              <m:den>
                                <m:r>
                                  <a:rPr lang="en-US" sz="2400" i="1">
                                    <a:solidFill>
                                      <a:schemeClr val="tx1"/>
                                    </a:solidFill>
                                    <a:latin typeface="Cambria Math" panose="02040503050406030204" pitchFamily="18" charset="0"/>
                                  </a:rPr>
                                  <m:t>𝑝</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𝑝</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den>
                            </m:f>
                            <m:r>
                              <a:rPr lang="en-US" sz="2400" i="1">
                                <a:solidFill>
                                  <a:schemeClr val="tx1"/>
                                </a:solidFill>
                                <a:latin typeface="Cambria Math" panose="02040503050406030204" pitchFamily="18" charset="0"/>
                              </a:rPr>
                              <m:t>)</m:t>
                            </m:r>
                          </m:e>
                        </m:nary>
                      </m:e>
                    </m:nary>
                  </m:oMath>
                </a14:m>
                <a:endParaRPr lang="en-US" sz="2400" dirty="0">
                  <a:solidFill>
                    <a:schemeClr val="tx1"/>
                  </a:solidFill>
                </a:endParaRPr>
              </a:p>
              <a:p>
                <a:pPr lvl="1"/>
                <a:r>
                  <a:rPr lang="en-US" dirty="0">
                    <a:solidFill>
                      <a:schemeClr val="tx1"/>
                    </a:solidFill>
                  </a:rPr>
                  <a:t>Mutual Information</a:t>
                </a:r>
              </a:p>
              <a:p>
                <a14:m>
                  <m:oMath xmlns:m="http://schemas.openxmlformats.org/officeDocument/2006/math">
                    <m:r>
                      <a:rPr lang="en-US" i="1">
                        <a:solidFill>
                          <a:schemeClr val="tx1"/>
                        </a:solidFill>
                        <a:latin typeface="Cambria Math" panose="02040503050406030204" pitchFamily="18" charset="0"/>
                      </a:rPr>
                      <m:t>𝐻</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 = −</m:t>
                    </m:r>
                    <m:nary>
                      <m:naryPr>
                        <m:chr m:val="∑"/>
                        <m:limLoc m:val="undOvr"/>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sub>
                      <m:sup/>
                      <m:e>
                        <m:nary>
                          <m:naryPr>
                            <m:chr m:val="∑"/>
                            <m:limLoc m:val="undOvr"/>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𝑗</m:t>
                                </m:r>
                              </m:sub>
                            </m:sSub>
                          </m:sub>
                          <m:sup/>
                          <m:e>
                            <m:r>
                              <a:rPr lang="en-US" i="1">
                                <a:solidFill>
                                  <a:schemeClr val="tx1"/>
                                </a:solidFill>
                                <a:latin typeface="Cambria Math" panose="02040503050406030204" pitchFamily="18" charset="0"/>
                              </a:rPr>
                              <m:t>𝑝</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𝑙𝑜𝑔</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𝑝</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e>
                        </m:nary>
                      </m:e>
                    </m:nary>
                  </m:oMath>
                </a14:m>
                <a:endParaRPr lang="en-US" dirty="0">
                  <a:solidFill>
                    <a:schemeClr val="tx1"/>
                  </a:solidFill>
                </a:endParaRPr>
              </a:p>
              <a:p>
                <a:pPr lvl="1"/>
                <a:r>
                  <a:rPr lang="en-US" dirty="0">
                    <a:solidFill>
                      <a:schemeClr val="tx1"/>
                    </a:solidFill>
                  </a:rPr>
                  <a:t>Shannon Entropy</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𝑖𝑗</m:t>
                        </m:r>
                      </m:sub>
                    </m:sSub>
                    <m:r>
                      <a:rPr lang="en-US" i="1">
                        <a:solidFill>
                          <a:schemeClr val="tx1"/>
                        </a:solidFill>
                        <a:latin typeface="Cambria Math" panose="02040503050406030204" pitchFamily="18" charset="0"/>
                      </a:rPr>
                      <m:t> = </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𝐼</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num>
                      <m:den>
                        <m:r>
                          <a:rPr lang="en-US" i="1">
                            <a:solidFill>
                              <a:schemeClr val="tx1"/>
                            </a:solidFill>
                            <a:latin typeface="Cambria Math" panose="02040503050406030204" pitchFamily="18" charset="0"/>
                          </a:rPr>
                          <m:t>𝐻</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den>
                    </m:f>
                  </m:oMath>
                </a14:m>
                <a:endParaRPr lang="en-US" dirty="0">
                  <a:solidFill>
                    <a:schemeClr val="tx1"/>
                  </a:solidFill>
                </a:endParaRPr>
              </a:p>
              <a:p>
                <a:pPr lvl="1"/>
                <a:r>
                  <a:rPr lang="en-US" dirty="0">
                    <a:solidFill>
                      <a:schemeClr val="tx1"/>
                    </a:solidFill>
                  </a:rPr>
                  <a:t>Normalized Mutual Information</a:t>
                </a:r>
              </a:p>
              <a:p>
                <a:pPr lvl="1"/>
                <a:r>
                  <a:rPr lang="en-US" dirty="0">
                    <a:solidFill>
                      <a:schemeClr val="tx1"/>
                    </a:solidFill>
                  </a:rPr>
                  <a:t>Interdependency Redundancy </a:t>
                </a:r>
              </a:p>
            </p:txBody>
          </p:sp>
        </mc:Choice>
        <mc:Fallback>
          <p:sp>
            <p:nvSpPr>
              <p:cNvPr id="16" name="Content Placeholder 2">
                <a:extLst>
                  <a:ext uri="{FF2B5EF4-FFF2-40B4-BE49-F238E27FC236}">
                    <a16:creationId xmlns:a16="http://schemas.microsoft.com/office/drawing/2014/main" id="{BEBB245B-15EA-4FCE-B047-114A2D4054F4}"/>
                  </a:ext>
                </a:extLst>
              </p:cNvPr>
              <p:cNvSpPr>
                <a:spLocks noGrp="1" noRot="1" noChangeAspect="1" noMove="1" noResize="1" noEditPoints="1" noAdjustHandles="1" noChangeArrowheads="1" noChangeShapeType="1" noTextEdit="1"/>
              </p:cNvSpPr>
              <p:nvPr>
                <p:ph idx="1"/>
              </p:nvPr>
            </p:nvSpPr>
            <p:spPr>
              <a:xfrm>
                <a:off x="838200" y="2057400"/>
                <a:ext cx="10515600" cy="3871762"/>
              </a:xfrm>
              <a:blipFill>
                <a:blip r:embed="rId2"/>
                <a:stretch>
                  <a:fillRect l="-696" t="-2677" b="-787"/>
                </a:stretch>
              </a:blipFill>
            </p:spPr>
            <p:txBody>
              <a:bodyPr/>
              <a:lstStyle/>
              <a:p>
                <a:r>
                  <a:rPr lang="en-US">
                    <a:noFill/>
                  </a:rPr>
                  <a:t> </a:t>
                </a:r>
              </a:p>
            </p:txBody>
          </p:sp>
        </mc:Fallback>
      </mc:AlternateContent>
    </p:spTree>
    <p:extLst>
      <p:ext uri="{BB962C8B-B14F-4D97-AF65-F5344CB8AC3E}">
        <p14:creationId xmlns:p14="http://schemas.microsoft.com/office/powerpoint/2010/main" val="414382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D1028-5F3D-4515-9652-26877C761B10}"/>
              </a:ext>
            </a:extLst>
          </p:cNvPr>
          <p:cNvSpPr>
            <a:spLocks noGrp="1"/>
          </p:cNvSpPr>
          <p:nvPr>
            <p:ph type="title"/>
          </p:nvPr>
        </p:nvSpPr>
        <p:spPr>
          <a:xfrm>
            <a:off x="1288064" y="1284731"/>
            <a:ext cx="9637776" cy="1430696"/>
          </a:xfrm>
        </p:spPr>
        <p:txBody>
          <a:bodyPr>
            <a:normAutofit/>
          </a:bodyPr>
          <a:lstStyle/>
          <a:p>
            <a:r>
              <a:rPr lang="en-US"/>
              <a:t>Algorithmic Approach</a:t>
            </a:r>
            <a:r>
              <a:rPr lang="en-US" baseline="30000"/>
              <a:t>13</a:t>
            </a:r>
            <a:endParaRPr lang="en-US" dirty="0"/>
          </a:p>
        </p:txBody>
      </p:sp>
      <p:sp>
        <p:nvSpPr>
          <p:cNvPr id="3" name="Content Placeholder 2">
            <a:extLst>
              <a:ext uri="{FF2B5EF4-FFF2-40B4-BE49-F238E27FC236}">
                <a16:creationId xmlns:a16="http://schemas.microsoft.com/office/drawing/2014/main" id="{14A17C0A-6407-4545-BF93-AF29B0A344A6}"/>
              </a:ext>
            </a:extLst>
          </p:cNvPr>
          <p:cNvSpPr>
            <a:spLocks noGrp="1"/>
          </p:cNvSpPr>
          <p:nvPr>
            <p:ph idx="1"/>
          </p:nvPr>
        </p:nvSpPr>
        <p:spPr>
          <a:xfrm>
            <a:off x="1288064" y="2853879"/>
            <a:ext cx="9637776" cy="2714771"/>
          </a:xfrm>
        </p:spPr>
        <p:txBody>
          <a:bodyPr>
            <a:normAutofit/>
          </a:bodyPr>
          <a:lstStyle/>
          <a:p>
            <a:r>
              <a:rPr lang="en-US" sz="2000"/>
              <a:t>Python, Scikit-learn, and Numpy</a:t>
            </a:r>
          </a:p>
          <a:p>
            <a:r>
              <a:rPr lang="en-US" sz="2000"/>
              <a:t>Once a multiple sequence alignment has been input into the program, a number of steps take place in a loop-wise fashion until the prescribed value for </a:t>
            </a:r>
            <a:r>
              <a:rPr lang="en-US" sz="2000" i="1"/>
              <a:t>k</a:t>
            </a:r>
            <a:r>
              <a:rPr lang="en-US" sz="2000"/>
              <a:t> has been reached</a:t>
            </a:r>
          </a:p>
          <a:p>
            <a:pPr lvl="1"/>
            <a:r>
              <a:rPr lang="en-US" sz="2000"/>
              <a:t>algorithm will run for a number of iterations from </a:t>
            </a:r>
            <a:r>
              <a:rPr lang="en-US" sz="2000" i="1"/>
              <a:t>k </a:t>
            </a:r>
            <a:r>
              <a:rPr lang="en-US" sz="2000"/>
              <a:t>– 1 to </a:t>
            </a:r>
            <a:r>
              <a:rPr lang="en-US" sz="2000" i="1"/>
              <a:t>k</a:t>
            </a:r>
            <a:r>
              <a:rPr lang="en-US" sz="2000"/>
              <a:t> = 2</a:t>
            </a:r>
          </a:p>
          <a:p>
            <a:r>
              <a:rPr lang="en-US" sz="2000"/>
              <a:t>Output from each iteration will be stored in a file which is then used to construct a cluster tree graph </a:t>
            </a:r>
          </a:p>
          <a:p>
            <a:endParaRPr lang="en-US" sz="2000"/>
          </a:p>
        </p:txBody>
      </p:sp>
    </p:spTree>
    <p:extLst>
      <p:ext uri="{BB962C8B-B14F-4D97-AF65-F5344CB8AC3E}">
        <p14:creationId xmlns:p14="http://schemas.microsoft.com/office/powerpoint/2010/main" val="422429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16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239910D-C37D-45B8-8030-ACC6487037CE}"/>
              </a:ext>
            </a:extLst>
          </p:cNvPr>
          <p:cNvPicPr>
            <a:picLocks noGrp="1"/>
          </p:cNvPicPr>
          <p:nvPr>
            <p:ph idx="1"/>
          </p:nvPr>
        </p:nvPicPr>
        <p:blipFill>
          <a:blip r:embed="rId2"/>
          <a:stretch>
            <a:fillRect/>
          </a:stretch>
        </p:blipFill>
        <p:spPr>
          <a:xfrm>
            <a:off x="4885633" y="961812"/>
            <a:ext cx="5494133" cy="4930987"/>
          </a:xfrm>
          <a:prstGeom prst="rect">
            <a:avLst/>
          </a:prstGeom>
        </p:spPr>
      </p:pic>
      <p:sp>
        <p:nvSpPr>
          <p:cNvPr id="5" name="Rectangle 4">
            <a:extLst>
              <a:ext uri="{FF2B5EF4-FFF2-40B4-BE49-F238E27FC236}">
                <a16:creationId xmlns:a16="http://schemas.microsoft.com/office/drawing/2014/main" id="{444BFD68-095A-42A9-8C0E-FCD59E147372}"/>
              </a:ext>
            </a:extLst>
          </p:cNvPr>
          <p:cNvSpPr/>
          <p:nvPr/>
        </p:nvSpPr>
        <p:spPr>
          <a:xfrm>
            <a:off x="0" y="0"/>
            <a:ext cx="2013557" cy="6858000"/>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10908-185E-45B0-8DE0-8D2BDB234CB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Algorithm</a:t>
            </a:r>
            <a:r>
              <a:rPr lang="en-US" sz="2600" kern="1200" baseline="30000">
                <a:solidFill>
                  <a:srgbClr val="FFFFFF"/>
                </a:solidFill>
                <a:latin typeface="+mj-lt"/>
                <a:ea typeface="+mj-ea"/>
                <a:cs typeface="+mj-cs"/>
              </a:rPr>
              <a:t>7</a:t>
            </a:r>
            <a:endParaRPr lang="en-US" sz="2600" kern="1200">
              <a:solidFill>
                <a:srgbClr val="FFFFFF"/>
              </a:solidFill>
              <a:latin typeface="+mj-lt"/>
              <a:ea typeface="+mj-ea"/>
              <a:cs typeface="+mj-cs"/>
            </a:endParaRPr>
          </a:p>
        </p:txBody>
      </p:sp>
    </p:spTree>
    <p:extLst>
      <p:ext uri="{BB962C8B-B14F-4D97-AF65-F5344CB8AC3E}">
        <p14:creationId xmlns:p14="http://schemas.microsoft.com/office/powerpoint/2010/main" val="162714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E203-9F3E-4F5B-9176-98989789574B}"/>
              </a:ext>
            </a:extLst>
          </p:cNvPr>
          <p:cNvSpPr>
            <a:spLocks noGrp="1"/>
          </p:cNvSpPr>
          <p:nvPr>
            <p:ph type="title"/>
          </p:nvPr>
        </p:nvSpPr>
        <p:spPr>
          <a:xfrm>
            <a:off x="648929" y="629266"/>
            <a:ext cx="3505495" cy="1622321"/>
          </a:xfrm>
        </p:spPr>
        <p:txBody>
          <a:bodyPr>
            <a:normAutofit/>
          </a:bodyPr>
          <a:lstStyle/>
          <a:p>
            <a:r>
              <a:rPr lang="en-US" dirty="0"/>
              <a:t>Code</a:t>
            </a:r>
          </a:p>
        </p:txBody>
      </p:sp>
      <p:sp>
        <p:nvSpPr>
          <p:cNvPr id="3" name="Content Placeholder 2">
            <a:extLst>
              <a:ext uri="{FF2B5EF4-FFF2-40B4-BE49-F238E27FC236}">
                <a16:creationId xmlns:a16="http://schemas.microsoft.com/office/drawing/2014/main" id="{6CB06D3C-5FDF-4B2B-B2B3-A0030A551A14}"/>
              </a:ext>
            </a:extLst>
          </p:cNvPr>
          <p:cNvSpPr>
            <a:spLocks noGrp="1"/>
          </p:cNvSpPr>
          <p:nvPr>
            <p:ph idx="1"/>
          </p:nvPr>
        </p:nvSpPr>
        <p:spPr>
          <a:xfrm>
            <a:off x="648931" y="2438400"/>
            <a:ext cx="3505494" cy="3785419"/>
          </a:xfrm>
        </p:spPr>
        <p:txBody>
          <a:bodyPr>
            <a:normAutofit/>
          </a:bodyPr>
          <a:lstStyle/>
          <a:p>
            <a:r>
              <a:rPr lang="en-US" sz="2000"/>
              <a:t>Hard-coded test sequence</a:t>
            </a:r>
          </a:p>
          <a:p>
            <a:pPr lvl="1"/>
            <a:r>
              <a:rPr lang="en-US" sz="2000"/>
              <a:t>In the future, would allow for </a:t>
            </a:r>
            <a:br>
              <a:rPr lang="en-US" sz="2000"/>
            </a:br>
            <a:r>
              <a:rPr lang="en-US" sz="2000"/>
              <a:t>upload of code via file parsing</a:t>
            </a:r>
          </a:p>
          <a:p>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326063-31B6-48D7-9CE4-859B7E594835}"/>
              </a:ext>
            </a:extLst>
          </p:cNvPr>
          <p:cNvPicPr>
            <a:picLocks noChangeAspect="1"/>
          </p:cNvPicPr>
          <p:nvPr/>
        </p:nvPicPr>
        <p:blipFill>
          <a:blip r:embed="rId2"/>
          <a:stretch>
            <a:fillRect/>
          </a:stretch>
        </p:blipFill>
        <p:spPr>
          <a:xfrm>
            <a:off x="5608319" y="1068103"/>
            <a:ext cx="5614835" cy="4568574"/>
          </a:xfrm>
          <a:prstGeom prst="rect">
            <a:avLst/>
          </a:prstGeom>
          <a:effectLst/>
        </p:spPr>
      </p:pic>
    </p:spTree>
    <p:extLst>
      <p:ext uri="{BB962C8B-B14F-4D97-AF65-F5344CB8AC3E}">
        <p14:creationId xmlns:p14="http://schemas.microsoft.com/office/powerpoint/2010/main" val="3415227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0A3F-0ADA-4470-91CF-F8883C114377}"/>
              </a:ext>
            </a:extLst>
          </p:cNvPr>
          <p:cNvSpPr>
            <a:spLocks noGrp="1"/>
          </p:cNvSpPr>
          <p:nvPr>
            <p:ph type="title"/>
          </p:nvPr>
        </p:nvSpPr>
        <p:spPr>
          <a:xfrm>
            <a:off x="5116878" y="629266"/>
            <a:ext cx="6422849" cy="1676603"/>
          </a:xfrm>
        </p:spPr>
        <p:txBody>
          <a:bodyPr>
            <a:normAutofit/>
          </a:bodyPr>
          <a:lstStyle/>
          <a:p>
            <a:r>
              <a:rPr lang="en-US" dirty="0"/>
              <a:t>Code </a:t>
            </a:r>
          </a:p>
        </p:txBody>
      </p:sp>
      <p:sp>
        <p:nvSpPr>
          <p:cNvPr id="18" name="Rectangle 17">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3A8641E-12A5-41A8-9C59-ED5929994184}"/>
              </a:ext>
            </a:extLst>
          </p:cNvPr>
          <p:cNvPicPr>
            <a:picLocks noChangeAspect="1"/>
          </p:cNvPicPr>
          <p:nvPr/>
        </p:nvPicPr>
        <p:blipFill rotWithShape="1">
          <a:blip r:embed="rId2"/>
          <a:srcRect r="51372" b="-42094"/>
          <a:stretch/>
        </p:blipFill>
        <p:spPr>
          <a:xfrm>
            <a:off x="190500" y="1891244"/>
            <a:ext cx="3677100" cy="1030960"/>
          </a:xfrm>
          <a:prstGeom prst="rect">
            <a:avLst/>
          </a:prstGeom>
          <a:effectLst/>
        </p:spPr>
      </p:pic>
      <p:pic>
        <p:nvPicPr>
          <p:cNvPr id="13" name="Picture 12">
            <a:extLst>
              <a:ext uri="{FF2B5EF4-FFF2-40B4-BE49-F238E27FC236}">
                <a16:creationId xmlns:a16="http://schemas.microsoft.com/office/drawing/2014/main" id="{2AFC253E-13DD-44BA-A045-4392B89FF347}"/>
              </a:ext>
            </a:extLst>
          </p:cNvPr>
          <p:cNvPicPr>
            <a:picLocks noChangeAspect="1"/>
          </p:cNvPicPr>
          <p:nvPr/>
        </p:nvPicPr>
        <p:blipFill rotWithShape="1">
          <a:blip r:embed="rId3"/>
          <a:srcRect t="-1" r="24937" b="-63497"/>
          <a:stretch/>
        </p:blipFill>
        <p:spPr>
          <a:xfrm>
            <a:off x="190500" y="4451276"/>
            <a:ext cx="3889792" cy="812938"/>
          </a:xfrm>
          <a:prstGeom prst="rect">
            <a:avLst/>
          </a:prstGeom>
        </p:spPr>
      </p:pic>
      <p:sp>
        <p:nvSpPr>
          <p:cNvPr id="3" name="Content Placeholder 2">
            <a:extLst>
              <a:ext uri="{FF2B5EF4-FFF2-40B4-BE49-F238E27FC236}">
                <a16:creationId xmlns:a16="http://schemas.microsoft.com/office/drawing/2014/main" id="{6AB6D82A-E675-4602-ACC0-326FA99E0A7B}"/>
              </a:ext>
            </a:extLst>
          </p:cNvPr>
          <p:cNvSpPr>
            <a:spLocks noGrp="1"/>
          </p:cNvSpPr>
          <p:nvPr>
            <p:ph idx="1"/>
          </p:nvPr>
        </p:nvSpPr>
        <p:spPr>
          <a:xfrm>
            <a:off x="5116880" y="2438400"/>
            <a:ext cx="6422848" cy="3785419"/>
          </a:xfrm>
        </p:spPr>
        <p:txBody>
          <a:bodyPr>
            <a:normAutofit/>
          </a:bodyPr>
          <a:lstStyle/>
          <a:p>
            <a:r>
              <a:rPr lang="en-US" sz="2000"/>
              <a:t>Computing the length of the data array to assign to k</a:t>
            </a:r>
          </a:p>
          <a:p>
            <a:pPr marL="0" indent="0">
              <a:buNone/>
            </a:pPr>
            <a:endParaRPr lang="en-US" sz="2000"/>
          </a:p>
          <a:p>
            <a:r>
              <a:rPr lang="en-US" sz="2000"/>
              <a:t>Random attribute selection for first iteration</a:t>
            </a:r>
          </a:p>
          <a:p>
            <a:endParaRPr lang="en-US" sz="2000"/>
          </a:p>
          <a:p>
            <a:pPr lvl="1"/>
            <a:endParaRPr lang="en-US" sz="2000"/>
          </a:p>
          <a:p>
            <a:endParaRPr lang="en-US" sz="2000"/>
          </a:p>
        </p:txBody>
      </p:sp>
    </p:spTree>
    <p:extLst>
      <p:ext uri="{BB962C8B-B14F-4D97-AF65-F5344CB8AC3E}">
        <p14:creationId xmlns:p14="http://schemas.microsoft.com/office/powerpoint/2010/main" val="198055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FF9B-8AA5-4C41-8B55-F07105580C50}"/>
              </a:ext>
            </a:extLst>
          </p:cNvPr>
          <p:cNvSpPr>
            <a:spLocks noGrp="1"/>
          </p:cNvSpPr>
          <p:nvPr>
            <p:ph type="title"/>
          </p:nvPr>
        </p:nvSpPr>
        <p:spPr>
          <a:xfrm>
            <a:off x="648929" y="629266"/>
            <a:ext cx="3505495" cy="1622321"/>
          </a:xfrm>
        </p:spPr>
        <p:txBody>
          <a:bodyPr>
            <a:normAutofit/>
          </a:bodyPr>
          <a:lstStyle/>
          <a:p>
            <a:r>
              <a:rPr lang="en-US" dirty="0"/>
              <a:t>Code</a:t>
            </a:r>
          </a:p>
        </p:txBody>
      </p:sp>
      <p:sp>
        <p:nvSpPr>
          <p:cNvPr id="3" name="Content Placeholder 2">
            <a:extLst>
              <a:ext uri="{FF2B5EF4-FFF2-40B4-BE49-F238E27FC236}">
                <a16:creationId xmlns:a16="http://schemas.microsoft.com/office/drawing/2014/main" id="{F1115257-A41F-423E-8D4C-D8EA5946B01C}"/>
              </a:ext>
            </a:extLst>
          </p:cNvPr>
          <p:cNvSpPr>
            <a:spLocks noGrp="1"/>
          </p:cNvSpPr>
          <p:nvPr>
            <p:ph idx="1"/>
          </p:nvPr>
        </p:nvSpPr>
        <p:spPr>
          <a:xfrm>
            <a:off x="648931" y="2438400"/>
            <a:ext cx="3505494" cy="3785419"/>
          </a:xfrm>
        </p:spPr>
        <p:txBody>
          <a:bodyPr>
            <a:normAutofit/>
          </a:bodyPr>
          <a:lstStyle/>
          <a:p>
            <a:r>
              <a:rPr lang="en-US" sz="2000"/>
              <a:t>Looping through the data array to calculate the interdependency redundancy between attributes</a:t>
            </a:r>
          </a:p>
          <a:p>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DA02B8-D41F-48BF-9C75-9A1B40EBC9CE}"/>
              </a:ext>
            </a:extLst>
          </p:cNvPr>
          <p:cNvPicPr>
            <a:picLocks noChangeAspect="1"/>
          </p:cNvPicPr>
          <p:nvPr/>
        </p:nvPicPr>
        <p:blipFill>
          <a:blip r:embed="rId2"/>
          <a:stretch>
            <a:fillRect/>
          </a:stretch>
        </p:blipFill>
        <p:spPr>
          <a:xfrm>
            <a:off x="5608319" y="1835997"/>
            <a:ext cx="5614835" cy="3032786"/>
          </a:xfrm>
          <a:prstGeom prst="rect">
            <a:avLst/>
          </a:prstGeom>
          <a:effectLst/>
        </p:spPr>
      </p:pic>
    </p:spTree>
    <p:extLst>
      <p:ext uri="{BB962C8B-B14F-4D97-AF65-F5344CB8AC3E}">
        <p14:creationId xmlns:p14="http://schemas.microsoft.com/office/powerpoint/2010/main" val="292574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78C-092D-4F63-A95B-6EBE95FA27C9}"/>
              </a:ext>
            </a:extLst>
          </p:cNvPr>
          <p:cNvSpPr>
            <a:spLocks noGrp="1"/>
          </p:cNvSpPr>
          <p:nvPr>
            <p:ph type="title"/>
          </p:nvPr>
        </p:nvSpPr>
        <p:spPr>
          <a:xfrm>
            <a:off x="838200" y="365125"/>
            <a:ext cx="10515600" cy="1325563"/>
          </a:xfrm>
        </p:spPr>
        <p:txBody>
          <a:bodyPr>
            <a:normAutofit/>
          </a:bodyPr>
          <a:lstStyle/>
          <a:p>
            <a:r>
              <a:rPr lang="en-US" dirty="0"/>
              <a:t>Objectives</a:t>
            </a:r>
          </a:p>
        </p:txBody>
      </p:sp>
      <p:graphicFrame>
        <p:nvGraphicFramePr>
          <p:cNvPr id="5" name="Content Placeholder 2">
            <a:extLst>
              <a:ext uri="{FF2B5EF4-FFF2-40B4-BE49-F238E27FC236}">
                <a16:creationId xmlns:a16="http://schemas.microsoft.com/office/drawing/2014/main" id="{20408D58-55CA-41EB-994A-8524DF4E897B}"/>
              </a:ext>
            </a:extLst>
          </p:cNvPr>
          <p:cNvGraphicFramePr>
            <a:graphicFrameLocks noGrp="1"/>
          </p:cNvGraphicFramePr>
          <p:nvPr>
            <p:ph idx="1"/>
            <p:extLst>
              <p:ext uri="{D42A27DB-BD31-4B8C-83A1-F6EECF244321}">
                <p14:modId xmlns:p14="http://schemas.microsoft.com/office/powerpoint/2010/main" val="3051662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951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0E511-B0A1-49B1-8850-0B58F48D95E0}"/>
              </a:ext>
            </a:extLst>
          </p:cNvPr>
          <p:cNvSpPr>
            <a:spLocks noGrp="1"/>
          </p:cNvSpPr>
          <p:nvPr>
            <p:ph type="title"/>
          </p:nvPr>
        </p:nvSpPr>
        <p:spPr>
          <a:xfrm>
            <a:off x="821516" y="640263"/>
            <a:ext cx="6204984" cy="1344975"/>
          </a:xfrm>
        </p:spPr>
        <p:txBody>
          <a:bodyPr>
            <a:normAutofit/>
          </a:bodyPr>
          <a:lstStyle/>
          <a:p>
            <a:r>
              <a:rPr lang="en-US" sz="4000"/>
              <a:t>Code</a:t>
            </a:r>
          </a:p>
        </p:txBody>
      </p:sp>
      <p:sp>
        <p:nvSpPr>
          <p:cNvPr id="3" name="Content Placeholder 2">
            <a:extLst>
              <a:ext uri="{FF2B5EF4-FFF2-40B4-BE49-F238E27FC236}">
                <a16:creationId xmlns:a16="http://schemas.microsoft.com/office/drawing/2014/main" id="{1BF56B40-448C-4747-A607-8BBA062AAD3F}"/>
              </a:ext>
            </a:extLst>
          </p:cNvPr>
          <p:cNvSpPr>
            <a:spLocks noGrp="1"/>
          </p:cNvSpPr>
          <p:nvPr>
            <p:ph idx="1"/>
          </p:nvPr>
        </p:nvSpPr>
        <p:spPr>
          <a:xfrm>
            <a:off x="821515" y="2121762"/>
            <a:ext cx="6204984" cy="3626917"/>
          </a:xfrm>
        </p:spPr>
        <p:txBody>
          <a:bodyPr>
            <a:normAutofit/>
          </a:bodyPr>
          <a:lstStyle/>
          <a:p>
            <a:r>
              <a:rPr lang="en-US" sz="2400"/>
              <a:t>Calculating the Normalized Interdependency Redundancy (NIR) and Average Normalized Interdependency Redundancy (ANIR)</a:t>
            </a:r>
          </a:p>
          <a:p>
            <a:endParaRPr lang="en-US" sz="2400"/>
          </a:p>
          <a:p>
            <a:endParaRPr lang="en-US" sz="2400"/>
          </a:p>
          <a:p>
            <a:r>
              <a:rPr lang="en-US" sz="2400"/>
              <a:t>Performing clustering again without random selection for remaining iterations</a:t>
            </a:r>
          </a:p>
          <a:p>
            <a:endParaRPr lang="en-US" sz="2400"/>
          </a:p>
          <a:p>
            <a:endParaRPr lang="en-US" sz="2400"/>
          </a:p>
        </p:txBody>
      </p:sp>
      <p:pic>
        <p:nvPicPr>
          <p:cNvPr id="5" name="Picture 4">
            <a:extLst>
              <a:ext uri="{FF2B5EF4-FFF2-40B4-BE49-F238E27FC236}">
                <a16:creationId xmlns:a16="http://schemas.microsoft.com/office/drawing/2014/main" id="{9BE92A06-7582-4748-8DC3-868B3554D272}"/>
              </a:ext>
            </a:extLst>
          </p:cNvPr>
          <p:cNvPicPr>
            <a:picLocks noChangeAspect="1"/>
          </p:cNvPicPr>
          <p:nvPr/>
        </p:nvPicPr>
        <p:blipFill rotWithShape="1">
          <a:blip r:embed="rId2"/>
          <a:srcRect t="-1" r="46630" b="-84764"/>
          <a:stretch/>
        </p:blipFill>
        <p:spPr>
          <a:xfrm>
            <a:off x="7600951" y="1200636"/>
            <a:ext cx="4025565" cy="1718748"/>
          </a:xfrm>
          <a:prstGeom prst="rect">
            <a:avLst/>
          </a:prstGeom>
        </p:spPr>
      </p:pic>
      <p:pic>
        <p:nvPicPr>
          <p:cNvPr id="6" name="Picture 5">
            <a:extLst>
              <a:ext uri="{FF2B5EF4-FFF2-40B4-BE49-F238E27FC236}">
                <a16:creationId xmlns:a16="http://schemas.microsoft.com/office/drawing/2014/main" id="{8BFC14A5-D372-47AD-A9C7-DAB5DCF2F66D}"/>
              </a:ext>
            </a:extLst>
          </p:cNvPr>
          <p:cNvPicPr>
            <a:picLocks noChangeAspect="1"/>
          </p:cNvPicPr>
          <p:nvPr/>
        </p:nvPicPr>
        <p:blipFill>
          <a:blip r:embed="rId3"/>
          <a:stretch>
            <a:fillRect/>
          </a:stretch>
        </p:blipFill>
        <p:spPr>
          <a:xfrm>
            <a:off x="7271342" y="3725611"/>
            <a:ext cx="4889718" cy="2023068"/>
          </a:xfrm>
          <a:prstGeom prst="rect">
            <a:avLst/>
          </a:prstGeom>
        </p:spPr>
      </p:pic>
    </p:spTree>
    <p:extLst>
      <p:ext uri="{BB962C8B-B14F-4D97-AF65-F5344CB8AC3E}">
        <p14:creationId xmlns:p14="http://schemas.microsoft.com/office/powerpoint/2010/main" val="297211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82ABE1-FAD6-4F49-9A9B-8DF91A7364E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Code Output</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ECF18EE-8432-4B1B-9828-ED36ED4A53A5}"/>
              </a:ext>
            </a:extLst>
          </p:cNvPr>
          <p:cNvPicPr>
            <a:picLocks noGrp="1"/>
          </p:cNvPicPr>
          <p:nvPr>
            <p:ph idx="1"/>
          </p:nvPr>
        </p:nvPicPr>
        <p:blipFill>
          <a:blip r:embed="rId2"/>
          <a:stretch>
            <a:fillRect/>
          </a:stretch>
        </p:blipFill>
        <p:spPr>
          <a:xfrm>
            <a:off x="1252022" y="2509911"/>
            <a:ext cx="9632856" cy="3997637"/>
          </a:xfrm>
          <a:prstGeom prst="rect">
            <a:avLst/>
          </a:prstGeom>
        </p:spPr>
      </p:pic>
    </p:spTree>
    <p:extLst>
      <p:ext uri="{BB962C8B-B14F-4D97-AF65-F5344CB8AC3E}">
        <p14:creationId xmlns:p14="http://schemas.microsoft.com/office/powerpoint/2010/main" val="240800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C2CCB-6DCB-488A-AE37-6F6220FC12F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Cluster Trees</a:t>
            </a:r>
            <a:r>
              <a:rPr lang="en-US" sz="3200" kern="1200" baseline="30000">
                <a:solidFill>
                  <a:schemeClr val="bg1"/>
                </a:solidFill>
                <a:latin typeface="+mj-lt"/>
                <a:ea typeface="+mj-ea"/>
                <a:cs typeface="+mj-cs"/>
              </a:rPr>
              <a:t>7</a:t>
            </a:r>
            <a:endParaRPr lang="en-US" sz="3200" kern="120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0AE5C2BE-6529-4C12-B391-F49228D10DF1}"/>
              </a:ext>
            </a:extLst>
          </p:cNvPr>
          <p:cNvPicPr>
            <a:picLocks noGrp="1"/>
          </p:cNvPicPr>
          <p:nvPr>
            <p:ph idx="1"/>
          </p:nvPr>
        </p:nvPicPr>
        <p:blipFill>
          <a:blip r:embed="rId2"/>
          <a:stretch>
            <a:fillRect/>
          </a:stretch>
        </p:blipFill>
        <p:spPr>
          <a:xfrm>
            <a:off x="1829787" y="1675227"/>
            <a:ext cx="8532425" cy="4394199"/>
          </a:xfrm>
          <a:prstGeom prst="rect">
            <a:avLst/>
          </a:prstGeom>
        </p:spPr>
      </p:pic>
    </p:spTree>
    <p:extLst>
      <p:ext uri="{BB962C8B-B14F-4D97-AF65-F5344CB8AC3E}">
        <p14:creationId xmlns:p14="http://schemas.microsoft.com/office/powerpoint/2010/main" val="791930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04783-1A37-4A15-AA79-24089D173D83}"/>
              </a:ext>
            </a:extLst>
          </p:cNvPr>
          <p:cNvSpPr>
            <a:spLocks noGrp="1"/>
          </p:cNvSpPr>
          <p:nvPr>
            <p:ph type="title"/>
          </p:nvPr>
        </p:nvSpPr>
        <p:spPr>
          <a:xfrm>
            <a:off x="838200" y="631825"/>
            <a:ext cx="10515600" cy="1325563"/>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93B72C50-F52D-44D4-A173-D3C8E55E0B3A}"/>
              </a:ext>
            </a:extLst>
          </p:cNvPr>
          <p:cNvSpPr>
            <a:spLocks noGrp="1"/>
          </p:cNvSpPr>
          <p:nvPr>
            <p:ph idx="1"/>
          </p:nvPr>
        </p:nvSpPr>
        <p:spPr>
          <a:xfrm>
            <a:off x="838200" y="2057400"/>
            <a:ext cx="10515600" cy="3871762"/>
          </a:xfrm>
        </p:spPr>
        <p:txBody>
          <a:bodyPr>
            <a:normAutofit/>
          </a:bodyPr>
          <a:lstStyle/>
          <a:p>
            <a:r>
              <a:rPr lang="en-US" sz="2400"/>
              <a:t>Verification and repeatability are of the utmost importance if this tool is to be used by other researchers</a:t>
            </a:r>
          </a:p>
          <a:p>
            <a:r>
              <a:rPr lang="en-US" sz="2400"/>
              <a:t>Next steps should focus on validating this algorithm against protein sequences with known and verified crystallographic structures</a:t>
            </a:r>
          </a:p>
          <a:p>
            <a:r>
              <a:rPr lang="en-US" sz="2400"/>
              <a:t>Algorithmic scalability is also an area ripe for optimization</a:t>
            </a:r>
          </a:p>
          <a:p>
            <a:pPr lvl="1"/>
            <a:r>
              <a:rPr lang="en-US"/>
              <a:t>Protein sequence and probability space grows exponentially with the length of the sequence</a:t>
            </a:r>
          </a:p>
          <a:p>
            <a:pPr lvl="1"/>
            <a:r>
              <a:rPr lang="en-US"/>
              <a:t>Intractable program runtime </a:t>
            </a:r>
          </a:p>
          <a:p>
            <a:pPr lvl="1"/>
            <a:r>
              <a:rPr lang="en-US"/>
              <a:t>Computational Clusters</a:t>
            </a:r>
            <a:endParaRPr lang="en-US" dirty="0"/>
          </a:p>
        </p:txBody>
      </p:sp>
    </p:spTree>
    <p:extLst>
      <p:ext uri="{BB962C8B-B14F-4D97-AF65-F5344CB8AC3E}">
        <p14:creationId xmlns:p14="http://schemas.microsoft.com/office/powerpoint/2010/main" val="3521657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FCFAC-C2ED-4AE4-8150-02C27487BC63}"/>
              </a:ext>
            </a:extLst>
          </p:cNvPr>
          <p:cNvSpPr>
            <a:spLocks noGrp="1"/>
          </p:cNvSpPr>
          <p:nvPr>
            <p:ph type="title"/>
          </p:nvPr>
        </p:nvSpPr>
        <p:spPr>
          <a:xfrm>
            <a:off x="838200" y="631825"/>
            <a:ext cx="10515600" cy="1325563"/>
          </a:xfrm>
        </p:spPr>
        <p:txBody>
          <a:bodyPr>
            <a:normAutofit/>
          </a:bodyPr>
          <a:lstStyle/>
          <a:p>
            <a:r>
              <a:rPr lang="en-US"/>
              <a:t>Reiteration </a:t>
            </a:r>
            <a:endParaRPr lang="en-US" dirty="0"/>
          </a:p>
        </p:txBody>
      </p:sp>
      <p:sp>
        <p:nvSpPr>
          <p:cNvPr id="3" name="Content Placeholder 2">
            <a:extLst>
              <a:ext uri="{FF2B5EF4-FFF2-40B4-BE49-F238E27FC236}">
                <a16:creationId xmlns:a16="http://schemas.microsoft.com/office/drawing/2014/main" id="{F309BD59-D3F5-4823-9381-2C79ADC61122}"/>
              </a:ext>
            </a:extLst>
          </p:cNvPr>
          <p:cNvSpPr>
            <a:spLocks noGrp="1"/>
          </p:cNvSpPr>
          <p:nvPr>
            <p:ph idx="1"/>
          </p:nvPr>
        </p:nvSpPr>
        <p:spPr>
          <a:xfrm>
            <a:off x="838200" y="2057400"/>
            <a:ext cx="10515600" cy="3871762"/>
          </a:xfrm>
        </p:spPr>
        <p:txBody>
          <a:bodyPr>
            <a:normAutofit/>
          </a:bodyPr>
          <a:lstStyle/>
          <a:p>
            <a:r>
              <a:rPr lang="en-US" sz="2400"/>
              <a:t>The importance of the scope of this project lies in the utility of proteins as medicinal targets for various therapeutic strategies</a:t>
            </a:r>
          </a:p>
          <a:p>
            <a:r>
              <a:rPr lang="en-US" sz="2400"/>
              <a:t>Having a tool that can accurately and efficiently predict protein structure and function from a sequence would be useful for new drug design and targeting techniques as well as understanding the pathophysiology of disease states </a:t>
            </a:r>
          </a:p>
        </p:txBody>
      </p:sp>
    </p:spTree>
    <p:extLst>
      <p:ext uri="{BB962C8B-B14F-4D97-AF65-F5344CB8AC3E}">
        <p14:creationId xmlns:p14="http://schemas.microsoft.com/office/powerpoint/2010/main" val="2893454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57753-F3C7-4139-B705-605E18DB199F}"/>
              </a:ext>
            </a:extLst>
          </p:cNvPr>
          <p:cNvSpPr>
            <a:spLocks noGrp="1"/>
          </p:cNvSpPr>
          <p:nvPr>
            <p:ph type="title"/>
          </p:nvPr>
        </p:nvSpPr>
        <p:spPr>
          <a:xfrm>
            <a:off x="838200" y="631825"/>
            <a:ext cx="10515600" cy="1325563"/>
          </a:xfrm>
        </p:spPr>
        <p:txBody>
          <a:bodyPr>
            <a:normAutofit/>
          </a:bodyPr>
          <a:lstStyle/>
          <a:p>
            <a:r>
              <a:rPr lang="en-US" dirty="0"/>
              <a:t>References </a:t>
            </a:r>
          </a:p>
        </p:txBody>
      </p:sp>
      <p:sp>
        <p:nvSpPr>
          <p:cNvPr id="3" name="Content Placeholder 2">
            <a:extLst>
              <a:ext uri="{FF2B5EF4-FFF2-40B4-BE49-F238E27FC236}">
                <a16:creationId xmlns:a16="http://schemas.microsoft.com/office/drawing/2014/main" id="{6BC357F2-C698-457A-ABE9-063E92BC88FD}"/>
              </a:ext>
            </a:extLst>
          </p:cNvPr>
          <p:cNvSpPr>
            <a:spLocks noGrp="1"/>
          </p:cNvSpPr>
          <p:nvPr>
            <p:ph idx="1"/>
          </p:nvPr>
        </p:nvSpPr>
        <p:spPr>
          <a:xfrm>
            <a:off x="838200" y="2057400"/>
            <a:ext cx="10515600" cy="3871762"/>
          </a:xfrm>
        </p:spPr>
        <p:txBody>
          <a:bodyPr>
            <a:normAutofit/>
          </a:bodyPr>
          <a:lstStyle/>
          <a:p>
            <a:pPr marL="514350" indent="-514350">
              <a:buFont typeface="+mj-lt"/>
              <a:buAutoNum type="arabicPeriod"/>
            </a:pPr>
            <a:r>
              <a:rPr lang="nl-NL" sz="1000"/>
              <a:t>Deweese, J., et al. (2019). </a:t>
            </a:r>
            <a:r>
              <a:rPr lang="en-US" sz="1000" u="sng"/>
              <a:t>The variable C-terminal domain of human type II topoisomerases as a functionally relevant therapeutic target</a:t>
            </a:r>
            <a:r>
              <a:rPr lang="en-US" sz="1000"/>
              <a:t>. American Society for Biochemistry and Molecular Biology, Orlando, FL.</a:t>
            </a:r>
          </a:p>
          <a:p>
            <a:pPr marL="514350" indent="-514350">
              <a:buFont typeface="+mj-lt"/>
              <a:buAutoNum type="arabicPeriod"/>
            </a:pPr>
            <a:r>
              <a:rPr lang="en-US" sz="1000"/>
              <a:t>Carpenter, E. P., et al. (2008). "Overcoming the challenges of membrane protein crystallography." </a:t>
            </a:r>
            <a:r>
              <a:rPr lang="en-US" sz="1000" u="sng"/>
              <a:t>Curr Opin Struct Biol</a:t>
            </a:r>
            <a:r>
              <a:rPr lang="en-US" sz="1000"/>
              <a:t> </a:t>
            </a:r>
            <a:r>
              <a:rPr lang="en-US" sz="1000" b="1"/>
              <a:t>18</a:t>
            </a:r>
            <a:r>
              <a:rPr lang="en-US" sz="1000"/>
              <a:t>(5): 581-586.</a:t>
            </a:r>
          </a:p>
          <a:p>
            <a:pPr marL="514350" indent="-514350">
              <a:buFont typeface="+mj-lt"/>
              <a:buAutoNum type="arabicPeriod"/>
            </a:pPr>
            <a:r>
              <a:rPr lang="en-US" sz="1000"/>
              <a:t>Lacapere, J. J., et al. (2007). "Determining membrane protein structures: still a challenge!" </a:t>
            </a:r>
            <a:r>
              <a:rPr lang="en-US" sz="1000" u="sng"/>
              <a:t>Trends Biochem Sci</a:t>
            </a:r>
            <a:r>
              <a:rPr lang="en-US" sz="1000"/>
              <a:t> </a:t>
            </a:r>
            <a:r>
              <a:rPr lang="en-US" sz="1000" b="1"/>
              <a:t>32</a:t>
            </a:r>
            <a:r>
              <a:rPr lang="en-US" sz="1000"/>
              <a:t>(6): 259-270.</a:t>
            </a:r>
          </a:p>
          <a:p>
            <a:pPr marL="514350" indent="-514350">
              <a:buFont typeface="+mj-lt"/>
              <a:buAutoNum type="arabicPeriod"/>
            </a:pPr>
            <a:r>
              <a:rPr lang="en-US" sz="1000"/>
              <a:t>Ngo, J. T., et al. (1994). "Computational Complexity, Protein Structure Prediction, and the Levinthal Paradox." </a:t>
            </a:r>
            <a:r>
              <a:rPr lang="en-US" sz="1000" u="sng"/>
              <a:t>The Protein Folding Problem and Tertiary Structure Prediction</a:t>
            </a:r>
            <a:r>
              <a:rPr lang="en-US" sz="1000"/>
              <a:t>: 433-506.</a:t>
            </a:r>
          </a:p>
          <a:p>
            <a:pPr marL="514350" indent="-514350">
              <a:buFont typeface="+mj-lt"/>
              <a:buAutoNum type="arabicPeriod"/>
            </a:pPr>
            <a:r>
              <a:rPr lang="en-US" sz="1000"/>
              <a:t>Knuth, D. E. (1974). "Postscript about NP-hard problems." </a:t>
            </a:r>
            <a:r>
              <a:rPr lang="en-US" sz="1000" u="sng"/>
              <a:t>ACM SIGACT News</a:t>
            </a:r>
            <a:r>
              <a:rPr lang="en-US" sz="1000"/>
              <a:t> </a:t>
            </a:r>
            <a:r>
              <a:rPr lang="en-US" sz="1000" b="1"/>
              <a:t>6</a:t>
            </a:r>
            <a:r>
              <a:rPr lang="en-US" sz="1000"/>
              <a:t>(2): 15-16.</a:t>
            </a:r>
          </a:p>
          <a:p>
            <a:pPr marL="514350" indent="-514350">
              <a:buFont typeface="+mj-lt"/>
              <a:buAutoNum type="arabicPeriod"/>
            </a:pPr>
            <a:r>
              <a:rPr lang="en-US" sz="1000"/>
              <a:t>Newman, A. and W. E. Hart (2001). "The Computational Complexity of Protein Structure Prediction in Simple Lattice Models." </a:t>
            </a:r>
            <a:r>
              <a:rPr lang="en-US" sz="1000" u="sng"/>
              <a:t>CRC Press</a:t>
            </a:r>
            <a:r>
              <a:rPr lang="en-US" sz="1000"/>
              <a:t>.</a:t>
            </a:r>
          </a:p>
          <a:p>
            <a:pPr marL="514350" indent="-514350">
              <a:buFont typeface="+mj-lt"/>
              <a:buAutoNum type="arabicPeriod"/>
            </a:pPr>
            <a:r>
              <a:rPr lang="en-US" sz="1000"/>
              <a:t>Durston, K. K., et al. (2012). "Statistical discovery of site inter-dependencies in sub-molecular hierarchical protein structuring." </a:t>
            </a:r>
            <a:r>
              <a:rPr lang="en-US" sz="1000" u="sng"/>
              <a:t>EURASIP J Bioinform Syst Biol</a:t>
            </a:r>
            <a:r>
              <a:rPr lang="en-US" sz="1000"/>
              <a:t> </a:t>
            </a:r>
            <a:r>
              <a:rPr lang="en-US" sz="1000" b="1"/>
              <a:t>2012</a:t>
            </a:r>
            <a:r>
              <a:rPr lang="en-US" sz="1000"/>
              <a:t>(1): 8.</a:t>
            </a:r>
          </a:p>
          <a:p>
            <a:pPr marL="514350" indent="-514350">
              <a:buFont typeface="+mj-lt"/>
              <a:buAutoNum type="arabicPeriod"/>
            </a:pPr>
            <a:r>
              <a:rPr lang="en-US" sz="1000"/>
              <a:t>Au, W. H., et al. (2005). "Attribute clustering for grouping, selection, and classification of gene expression data." </a:t>
            </a:r>
            <a:r>
              <a:rPr lang="en-US" sz="1000" u="sng"/>
              <a:t>IEEE/ACM Trans Comput Biol Bioinform</a:t>
            </a:r>
            <a:r>
              <a:rPr lang="en-US" sz="1000"/>
              <a:t> </a:t>
            </a:r>
            <a:r>
              <a:rPr lang="en-US" sz="1000" b="1"/>
              <a:t>2</a:t>
            </a:r>
            <a:r>
              <a:rPr lang="en-US" sz="1000"/>
              <a:t>(2): 83-101.</a:t>
            </a:r>
          </a:p>
          <a:p>
            <a:pPr marL="514350" indent="-514350">
              <a:buFont typeface="+mj-lt"/>
              <a:buAutoNum type="arabicPeriod"/>
            </a:pPr>
            <a:r>
              <a:rPr lang="en-US" sz="1000"/>
              <a:t>Esfahbod, B. (2007). N. Euler diagram for P, NP-Complete, and NP-Hard set of problems. Wikimedia Commons.</a:t>
            </a:r>
          </a:p>
          <a:p>
            <a:pPr marL="514350" indent="-514350">
              <a:buFont typeface="+mj-lt"/>
              <a:buAutoNum type="arabicPeriod"/>
            </a:pPr>
            <a:r>
              <a:rPr lang="en-US" sz="1000"/>
              <a:t>Laboratory, E. M. B. (2019). "Family: ubiquitin (PF00240)." 2019, from https://pfam.xfam.org/family/PF00240#tabview=tab3.</a:t>
            </a:r>
          </a:p>
          <a:p>
            <a:pPr marL="514350" indent="-514350">
              <a:buFont typeface="+mj-lt"/>
              <a:buAutoNum type="arabicPeriod"/>
            </a:pPr>
            <a:r>
              <a:rPr lang="en-US" sz="1000"/>
              <a:t>Wong, A. K. C. and G. C. L. Li (2008). "Simultaneous Pattern and Data Clustering for Pattern Cluster Analysis." </a:t>
            </a:r>
            <a:r>
              <a:rPr lang="en-US" sz="1000" u="sng"/>
              <a:t>IEEE Transactions on Knowledge and Data Engineering</a:t>
            </a:r>
            <a:r>
              <a:rPr lang="en-US" sz="1000"/>
              <a:t> </a:t>
            </a:r>
            <a:r>
              <a:rPr lang="en-US" sz="1000" b="1"/>
              <a:t>20</a:t>
            </a:r>
            <a:r>
              <a:rPr lang="en-US" sz="1000"/>
              <a:t>(7): 911-923.	</a:t>
            </a:r>
          </a:p>
          <a:p>
            <a:pPr marL="514350" indent="-514350">
              <a:buFont typeface="+mj-lt"/>
              <a:buAutoNum type="arabicPeriod"/>
            </a:pPr>
            <a:r>
              <a:rPr lang="en-US" sz="1000"/>
              <a:t>Wong, A. K. C., et al. (1976). "Statistical analysis of residue variability in cytochrome c." </a:t>
            </a:r>
            <a:r>
              <a:rPr lang="en-US" sz="1000" u="sng"/>
              <a:t>Journal of Molecular Biology</a:t>
            </a:r>
            <a:r>
              <a:rPr lang="en-US" sz="1000"/>
              <a:t> </a:t>
            </a:r>
            <a:r>
              <a:rPr lang="en-US" sz="1000" b="1"/>
              <a:t>102</a:t>
            </a:r>
            <a:r>
              <a:rPr lang="en-US" sz="1000"/>
              <a:t>(2): 287-295.</a:t>
            </a:r>
          </a:p>
          <a:p>
            <a:pPr marL="514350" indent="-514350">
              <a:buFont typeface="+mj-lt"/>
              <a:buAutoNum type="arabicPeriod"/>
            </a:pPr>
            <a:r>
              <a:rPr lang="en-US" sz="1000"/>
              <a:t>Pedregosa, F., et al. (2013). "Scikit-learn: Machine Learning in Python." </a:t>
            </a:r>
            <a:r>
              <a:rPr lang="en-US" sz="1000" u="sng"/>
              <a:t>Journal of Machine Learning Research</a:t>
            </a:r>
            <a:r>
              <a:rPr lang="en-US" sz="1000"/>
              <a:t> </a:t>
            </a:r>
            <a:r>
              <a:rPr lang="en-US" sz="1000" b="1"/>
              <a:t>12</a:t>
            </a:r>
            <a:r>
              <a:rPr lang="en-US" sz="1000"/>
              <a:t>: 2825-2830.	</a:t>
            </a:r>
          </a:p>
          <a:p>
            <a:pPr marL="514350" indent="-514350">
              <a:buFont typeface="+mj-lt"/>
              <a:buAutoNum type="arabicPeriod"/>
            </a:pPr>
            <a:endParaRPr lang="en-US" sz="1000" b="1"/>
          </a:p>
          <a:p>
            <a:pPr marL="0" indent="0">
              <a:buNone/>
            </a:pPr>
            <a:endParaRPr lang="en-US" sz="1000"/>
          </a:p>
          <a:p>
            <a:pPr marL="0" indent="0">
              <a:buNone/>
            </a:pPr>
            <a:endParaRPr lang="en-US" sz="1000"/>
          </a:p>
        </p:txBody>
      </p:sp>
    </p:spTree>
    <p:extLst>
      <p:ext uri="{BB962C8B-B14F-4D97-AF65-F5344CB8AC3E}">
        <p14:creationId xmlns:p14="http://schemas.microsoft.com/office/powerpoint/2010/main" val="156117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13B7E8-97E9-4144-8570-049662976A9C}"/>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kern="1200">
                <a:solidFill>
                  <a:srgbClr val="FFFFFF"/>
                </a:solidFill>
                <a:latin typeface="+mj-lt"/>
                <a:ea typeface="+mj-ea"/>
                <a:cs typeface="+mj-cs"/>
              </a:rPr>
              <a:t>Questions </a:t>
            </a:r>
          </a:p>
        </p:txBody>
      </p:sp>
      <p:sp>
        <p:nvSpPr>
          <p:cNvPr id="3" name="Text Placeholder 2">
            <a:extLst>
              <a:ext uri="{FF2B5EF4-FFF2-40B4-BE49-F238E27FC236}">
                <a16:creationId xmlns:a16="http://schemas.microsoft.com/office/drawing/2014/main" id="{8A928762-2D42-4371-8C53-169B95F481BA}"/>
              </a:ext>
            </a:extLst>
          </p:cNvPr>
          <p:cNvSpPr>
            <a:spLocks noGrp="1"/>
          </p:cNvSpPr>
          <p:nvPr>
            <p:ph type="body" idx="1"/>
          </p:nvPr>
        </p:nvSpPr>
        <p:spPr>
          <a:xfrm>
            <a:off x="1848465" y="5258851"/>
            <a:ext cx="8495070" cy="904005"/>
          </a:xfrm>
        </p:spPr>
        <p:txBody>
          <a:bodyPr vert="horz" lIns="91440" tIns="45720" rIns="91440" bIns="45720" rtlCol="0">
            <a:normAutofit/>
          </a:bodyPr>
          <a:lstStyle/>
          <a:p>
            <a:pPr algn="ctr"/>
            <a:r>
              <a:rPr lang="en-US" kern="1200">
                <a:solidFill>
                  <a:srgbClr val="FFFFFF"/>
                </a:solidFill>
                <a:latin typeface="+mn-lt"/>
                <a:ea typeface="+mn-ea"/>
                <a:cs typeface="+mn-cs"/>
              </a:rPr>
              <a:t>A Machine Learning Approach for Prediction of Protein Structure and Function</a:t>
            </a:r>
          </a:p>
        </p:txBody>
      </p:sp>
      <p:sp>
        <p:nvSpPr>
          <p:cNvPr id="16" name="Oval 15">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ode">
            <a:extLst>
              <a:ext uri="{FF2B5EF4-FFF2-40B4-BE49-F238E27FC236}">
                <a16:creationId xmlns:a16="http://schemas.microsoft.com/office/drawing/2014/main" id="{CF442674-910B-4BBB-A806-E5EE1F3CD7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53852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165EA-1327-4CAC-95F3-2075196B318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Project Inspiration</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326DF2-AD2A-49AA-824E-2A37D7ECD8A0}"/>
              </a:ext>
            </a:extLst>
          </p:cNvPr>
          <p:cNvSpPr>
            <a:spLocks noGrp="1"/>
          </p:cNvSpPr>
          <p:nvPr>
            <p:ph idx="1"/>
          </p:nvPr>
        </p:nvSpPr>
        <p:spPr>
          <a:xfrm>
            <a:off x="4976031" y="963877"/>
            <a:ext cx="6377769" cy="4930246"/>
          </a:xfrm>
        </p:spPr>
        <p:txBody>
          <a:bodyPr anchor="ctr">
            <a:normAutofit/>
          </a:bodyPr>
          <a:lstStyle/>
          <a:p>
            <a:r>
              <a:rPr lang="en-US" sz="2400"/>
              <a:t>Deweese Laboratory</a:t>
            </a:r>
          </a:p>
          <a:p>
            <a:r>
              <a:rPr lang="en-US" sz="2400"/>
              <a:t>Topoisomerase II isoform comparison</a:t>
            </a:r>
          </a:p>
          <a:p>
            <a:r>
              <a:rPr lang="en-US" sz="2400"/>
              <a:t>C-terminus is not conserved between the two isoforms</a:t>
            </a:r>
            <a:r>
              <a:rPr lang="en-US" sz="2400" baseline="30000"/>
              <a:t>1</a:t>
            </a:r>
            <a:endParaRPr lang="en-US" sz="2400"/>
          </a:p>
          <a:p>
            <a:r>
              <a:rPr lang="en-US" sz="2400"/>
              <a:t>C-terminus has been resistant to structural determination</a:t>
            </a:r>
            <a:r>
              <a:rPr lang="en-US" sz="2400" baseline="30000"/>
              <a:t>1</a:t>
            </a:r>
            <a:r>
              <a:rPr lang="en-US" sz="2400"/>
              <a:t> </a:t>
            </a:r>
          </a:p>
          <a:p>
            <a:r>
              <a:rPr lang="en-US" sz="2400"/>
              <a:t>Structure and function determination of the C-terminus for each isoform may allow targeted drug therapies with reduced adverse reactions</a:t>
            </a:r>
          </a:p>
          <a:p>
            <a:pPr lvl="1"/>
            <a:r>
              <a:rPr lang="en-US"/>
              <a:t>Secondary leukemias</a:t>
            </a:r>
            <a:endParaRPr lang="en-US" dirty="0"/>
          </a:p>
        </p:txBody>
      </p:sp>
    </p:spTree>
    <p:extLst>
      <p:ext uri="{BB962C8B-B14F-4D97-AF65-F5344CB8AC3E}">
        <p14:creationId xmlns:p14="http://schemas.microsoft.com/office/powerpoint/2010/main" val="240984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6782-16FE-46C9-9032-448BBA52A43A}"/>
              </a:ext>
            </a:extLst>
          </p:cNvPr>
          <p:cNvSpPr>
            <a:spLocks noGrp="1"/>
          </p:cNvSpPr>
          <p:nvPr>
            <p:ph type="title"/>
          </p:nvPr>
        </p:nvSpPr>
        <p:spPr/>
        <p:txBody>
          <a:bodyPr/>
          <a:lstStyle/>
          <a:p>
            <a:r>
              <a:rPr lang="en-US" dirty="0"/>
              <a:t>Differences in C-termini of Topoisomerase II</a:t>
            </a:r>
            <a:r>
              <a:rPr lang="en-US" baseline="30000" dirty="0"/>
              <a:t>1</a:t>
            </a:r>
            <a:endParaRPr lang="en-US" dirty="0"/>
          </a:p>
        </p:txBody>
      </p:sp>
      <p:pic>
        <p:nvPicPr>
          <p:cNvPr id="4" name="Content Placeholder 8">
            <a:extLst>
              <a:ext uri="{FF2B5EF4-FFF2-40B4-BE49-F238E27FC236}">
                <a16:creationId xmlns:a16="http://schemas.microsoft.com/office/drawing/2014/main" id="{19F25408-6347-4C67-AB9D-7709F8B64552}"/>
              </a:ext>
            </a:extLst>
          </p:cNvPr>
          <p:cNvPicPr>
            <a:picLocks noGrp="1" noChangeAspect="1"/>
          </p:cNvPicPr>
          <p:nvPr>
            <p:ph idx="1"/>
          </p:nvPr>
        </p:nvPicPr>
        <p:blipFill>
          <a:blip r:embed="rId3"/>
          <a:stretch>
            <a:fillRect/>
          </a:stretch>
        </p:blipFill>
        <p:spPr>
          <a:xfrm>
            <a:off x="3313765" y="2217738"/>
            <a:ext cx="5442693" cy="4351338"/>
          </a:xfrm>
          <a:prstGeom prst="rect">
            <a:avLst/>
          </a:prstGeom>
        </p:spPr>
      </p:pic>
      <p:grpSp>
        <p:nvGrpSpPr>
          <p:cNvPr id="8" name="Group 7">
            <a:extLst>
              <a:ext uri="{FF2B5EF4-FFF2-40B4-BE49-F238E27FC236}">
                <a16:creationId xmlns:a16="http://schemas.microsoft.com/office/drawing/2014/main" id="{399067B9-F78D-4922-B1A6-8E91844327F3}"/>
              </a:ext>
            </a:extLst>
          </p:cNvPr>
          <p:cNvGrpSpPr/>
          <p:nvPr/>
        </p:nvGrpSpPr>
        <p:grpSpPr>
          <a:xfrm>
            <a:off x="782731" y="1751012"/>
            <a:ext cx="10504764" cy="270933"/>
            <a:chOff x="6939617" y="3158067"/>
            <a:chExt cx="10504764" cy="270933"/>
          </a:xfrm>
        </p:grpSpPr>
        <p:pic>
          <p:nvPicPr>
            <p:cNvPr id="6" name="Picture 5">
              <a:extLst>
                <a:ext uri="{FF2B5EF4-FFF2-40B4-BE49-F238E27FC236}">
                  <a16:creationId xmlns:a16="http://schemas.microsoft.com/office/drawing/2014/main" id="{5F3EF404-8DA4-41B8-8ED2-C9FA8AC94BFF}"/>
                </a:ext>
              </a:extLst>
            </p:cNvPr>
            <p:cNvPicPr>
              <a:picLocks noChangeAspect="1"/>
            </p:cNvPicPr>
            <p:nvPr/>
          </p:nvPicPr>
          <p:blipFill rotWithShape="1">
            <a:blip r:embed="rId4"/>
            <a:srcRect t="26403" b="70703"/>
            <a:stretch/>
          </p:blipFill>
          <p:spPr>
            <a:xfrm>
              <a:off x="6939618" y="3158067"/>
              <a:ext cx="10504763" cy="135466"/>
            </a:xfrm>
            <a:prstGeom prst="rect">
              <a:avLst/>
            </a:prstGeom>
          </p:spPr>
        </p:pic>
        <p:pic>
          <p:nvPicPr>
            <p:cNvPr id="7" name="Picture 6">
              <a:extLst>
                <a:ext uri="{FF2B5EF4-FFF2-40B4-BE49-F238E27FC236}">
                  <a16:creationId xmlns:a16="http://schemas.microsoft.com/office/drawing/2014/main" id="{EFF53620-2A2B-4AFF-BAC2-AFF7BC74706C}"/>
                </a:ext>
              </a:extLst>
            </p:cNvPr>
            <p:cNvPicPr>
              <a:picLocks noChangeAspect="1"/>
            </p:cNvPicPr>
            <p:nvPr/>
          </p:nvPicPr>
          <p:blipFill rotWithShape="1">
            <a:blip r:embed="rId4"/>
            <a:srcRect t="64836" b="32271"/>
            <a:stretch/>
          </p:blipFill>
          <p:spPr>
            <a:xfrm>
              <a:off x="6939617" y="3293534"/>
              <a:ext cx="10504763" cy="135466"/>
            </a:xfrm>
            <a:prstGeom prst="rect">
              <a:avLst/>
            </a:prstGeom>
          </p:spPr>
        </p:pic>
      </p:grpSp>
    </p:spTree>
    <p:extLst>
      <p:ext uri="{BB962C8B-B14F-4D97-AF65-F5344CB8AC3E}">
        <p14:creationId xmlns:p14="http://schemas.microsoft.com/office/powerpoint/2010/main" val="405809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378F-9268-4E58-A2D9-D8A3FFF071BB}"/>
              </a:ext>
            </a:extLst>
          </p:cNvPr>
          <p:cNvSpPr>
            <a:spLocks noGrp="1"/>
          </p:cNvSpPr>
          <p:nvPr>
            <p:ph type="title"/>
          </p:nvPr>
        </p:nvSpPr>
        <p:spPr>
          <a:xfrm>
            <a:off x="838200" y="365125"/>
            <a:ext cx="10515600" cy="1325563"/>
          </a:xfrm>
        </p:spPr>
        <p:txBody>
          <a:bodyPr>
            <a:normAutofit/>
          </a:bodyPr>
          <a:lstStyle/>
          <a:p>
            <a:r>
              <a:rPr lang="en-US" dirty="0"/>
              <a:t>Traditional Methods of Protein Characterization</a:t>
            </a:r>
            <a:r>
              <a:rPr lang="en-US" baseline="30000" dirty="0"/>
              <a:t>2,3</a:t>
            </a:r>
            <a:endParaRPr lang="en-US" dirty="0"/>
          </a:p>
        </p:txBody>
      </p:sp>
      <p:graphicFrame>
        <p:nvGraphicFramePr>
          <p:cNvPr id="7" name="Content Placeholder 2">
            <a:extLst>
              <a:ext uri="{FF2B5EF4-FFF2-40B4-BE49-F238E27FC236}">
                <a16:creationId xmlns:a16="http://schemas.microsoft.com/office/drawing/2014/main" id="{82583CB9-CA04-4181-8A75-19960AD4D816}"/>
              </a:ext>
            </a:extLst>
          </p:cNvPr>
          <p:cNvGraphicFramePr>
            <a:graphicFrameLocks noGrp="1"/>
          </p:cNvGraphicFramePr>
          <p:nvPr>
            <p:ph idx="1"/>
            <p:extLst>
              <p:ext uri="{D42A27DB-BD31-4B8C-83A1-F6EECF244321}">
                <p14:modId xmlns:p14="http://schemas.microsoft.com/office/powerpoint/2010/main" val="3781184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25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71A31-C027-4992-BC84-76188401C255}"/>
              </a:ext>
            </a:extLst>
          </p:cNvPr>
          <p:cNvSpPr>
            <a:spLocks noGrp="1"/>
          </p:cNvSpPr>
          <p:nvPr>
            <p:ph type="title"/>
          </p:nvPr>
        </p:nvSpPr>
        <p:spPr>
          <a:xfrm>
            <a:off x="838200" y="631825"/>
            <a:ext cx="10515600" cy="1325563"/>
          </a:xfrm>
        </p:spPr>
        <p:txBody>
          <a:bodyPr>
            <a:normAutofit/>
          </a:bodyPr>
          <a:lstStyle/>
          <a:p>
            <a:r>
              <a:rPr lang="en-US" dirty="0"/>
              <a:t>Computational Analysis</a:t>
            </a:r>
            <a:r>
              <a:rPr lang="en-US" baseline="30000" dirty="0"/>
              <a:t>4</a:t>
            </a:r>
            <a:r>
              <a:rPr lang="en-US" dirty="0"/>
              <a: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2933C2-0B2B-48D6-8317-BAC50B2A3D9A}"/>
                  </a:ext>
                </a:extLst>
              </p:cNvPr>
              <p:cNvSpPr>
                <a:spLocks noGrp="1"/>
              </p:cNvSpPr>
              <p:nvPr>
                <p:ph idx="1"/>
              </p:nvPr>
            </p:nvSpPr>
            <p:spPr>
              <a:xfrm>
                <a:off x="838200" y="2057400"/>
                <a:ext cx="10515600" cy="3871762"/>
              </a:xfrm>
            </p:spPr>
            <p:txBody>
              <a:bodyPr>
                <a:normAutofit/>
              </a:bodyPr>
              <a:lstStyle/>
              <a:p>
                <a:r>
                  <a:rPr lang="en-US" sz="2400" dirty="0"/>
                  <a:t>Computational protein structure prediction (PSP) typically utilizes enumeration or searching strategies with optimization which involve enormous probability spaces </a:t>
                </a:r>
                <a:br>
                  <a:rPr lang="en-US" sz="2400" dirty="0"/>
                </a:br>
                <a:endParaRPr lang="en-US" sz="2400" dirty="0"/>
              </a:p>
              <a:p>
                <a14:m>
                  <m:oMath xmlns:m="http://schemas.openxmlformats.org/officeDocument/2006/math">
                    <m:r>
                      <a:rPr lang="en-US" sz="2400" i="1">
                        <a:latin typeface="Cambria Math" panose="02040503050406030204" pitchFamily="18" charset="0"/>
                      </a:rPr>
                      <m:t>𝑈</m:t>
                    </m:r>
                    <m:r>
                      <a:rPr lang="en-US" sz="2400" i="1">
                        <a:latin typeface="Cambria Math" panose="02040503050406030204" pitchFamily="18" charset="0"/>
                      </a:rPr>
                      <m:t> = </m:t>
                    </m:r>
                    <m:nary>
                      <m:naryPr>
                        <m:chr m:val="∑"/>
                        <m:limLoc m:val="undOvr"/>
                        <m:supHide m:val="on"/>
                        <m:ctrlPr>
                          <a:rPr lang="en-US" sz="2400" i="1">
                            <a:latin typeface="Cambria Math" panose="02040503050406030204" pitchFamily="18" charset="0"/>
                          </a:rPr>
                        </m:ctrlPr>
                      </m:naryPr>
                      <m:sub>
                        <m:r>
                          <m:rPr>
                            <m:sty m:val="p"/>
                          </m:rPr>
                          <a:rPr lang="en-US" sz="2400">
                            <a:latin typeface="Cambria Math" panose="02040503050406030204" pitchFamily="18" charset="0"/>
                          </a:rPr>
                          <m:t>b</m:t>
                        </m:r>
                      </m:sub>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𝐾</m:t>
                            </m:r>
                          </m:e>
                          <m:sub>
                            <m:r>
                              <m:rPr>
                                <m:sty m:val="p"/>
                              </m:rPr>
                              <a:rPr lang="en-US" sz="2400">
                                <a:latin typeface="Cambria Math" panose="02040503050406030204" pitchFamily="18" charset="0"/>
                              </a:rPr>
                              <m:t>b</m:t>
                            </m:r>
                          </m:sub>
                          <m:sup>
                            <m:r>
                              <a:rPr lang="en-US" sz="2400" i="1">
                                <a:latin typeface="Cambria Math" panose="02040503050406030204" pitchFamily="18" charset="0"/>
                              </a:rPr>
                              <m:t>𝑏𝑜𝑛𝑑</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m:t>
                                </m:r>
                              </m:e>
                              <m:sub>
                                <m:r>
                                  <m:rPr>
                                    <m:sty m:val="p"/>
                                  </m:rPr>
                                  <a:rPr lang="en-US" sz="2400">
                                    <a:latin typeface="Cambria Math" panose="02040503050406030204" pitchFamily="18" charset="0"/>
                                  </a:rPr>
                                  <m:t>b</m:t>
                                </m:r>
                              </m:sub>
                            </m:sSub>
                            <m:r>
                              <a:rPr lang="en-US" sz="2400" i="1">
                                <a:latin typeface="Cambria Math" panose="02040503050406030204" pitchFamily="18" charset="0"/>
                              </a:rPr>
                              <m:t> − </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𝑏</m:t>
                                </m:r>
                              </m:sub>
                              <m:sup>
                                <m:r>
                                  <a:rPr lang="en-US" sz="2400" i="1">
                                    <a:latin typeface="Cambria Math" panose="02040503050406030204" pitchFamily="18" charset="0"/>
                                  </a:rPr>
                                  <m:t>0</m:t>
                                </m:r>
                              </m:sup>
                            </m:sSubSup>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  </m:t>
                        </m:r>
                      </m:e>
                    </m:nary>
                    <m:r>
                      <a:rPr lang="en-US" sz="2400" i="1">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𝑎</m:t>
                        </m:r>
                      </m:sub>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𝐾</m:t>
                            </m:r>
                          </m:e>
                          <m:sub>
                            <m:r>
                              <a:rPr lang="en-US" sz="2400" i="1">
                                <a:latin typeface="Cambria Math" panose="02040503050406030204" pitchFamily="18" charset="0"/>
                              </a:rPr>
                              <m:t>𝑎</m:t>
                            </m:r>
                          </m:sub>
                          <m:sup>
                            <m:r>
                              <a:rPr lang="en-US" sz="2400" i="1">
                                <a:latin typeface="Cambria Math" panose="02040503050406030204" pitchFamily="18" charset="0"/>
                              </a:rPr>
                              <m:t>𝑎𝑛𝑔𝑙𝑒</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𝑎</m:t>
                                </m:r>
                              </m:sub>
                            </m:sSub>
                            <m:r>
                              <a:rPr lang="en-US" sz="2400" i="1">
                                <a:latin typeface="Cambria Math" panose="02040503050406030204" pitchFamily="18" charset="0"/>
                              </a:rPr>
                              <m:t> − </m:t>
                            </m:r>
                            <m:sSubSup>
                              <m:sSubSupPr>
                                <m:ctrlPr>
                                  <a:rPr lang="en-US" sz="2400" i="1">
                                    <a:latin typeface="Cambria Math" panose="02040503050406030204" pitchFamily="18" charset="0"/>
                                  </a:rPr>
                                </m:ctrlPr>
                              </m:sSubSupPr>
                              <m:e>
                                <m:r>
                                  <a:rPr lang="en-US" sz="2400" i="1">
                                    <a:latin typeface="Cambria Math" panose="02040503050406030204" pitchFamily="18" charset="0"/>
                                  </a:rPr>
                                  <m:t>𝜃</m:t>
                                </m:r>
                              </m:e>
                              <m:sub>
                                <m:r>
                                  <a:rPr lang="en-US" sz="2400" i="1">
                                    <a:latin typeface="Cambria Math" panose="02040503050406030204" pitchFamily="18" charset="0"/>
                                  </a:rPr>
                                  <m:t>𝑎</m:t>
                                </m:r>
                              </m:sub>
                              <m:sup>
                                <m:r>
                                  <a:rPr lang="en-US" sz="2400" i="1">
                                    <a:latin typeface="Cambria Math" panose="02040503050406030204" pitchFamily="18" charset="0"/>
                                  </a:rPr>
                                  <m:t>0</m:t>
                                </m:r>
                              </m:sup>
                            </m:sSubSup>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  </m:t>
                        </m:r>
                      </m:e>
                    </m:nary>
                    <m:r>
                      <a:rPr lang="en-US" sz="2400" i="1">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𝑡</m:t>
                        </m:r>
                      </m:sub>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𝐾</m:t>
                            </m:r>
                          </m:e>
                          <m:sub>
                            <m:r>
                              <a:rPr lang="en-US" sz="2400" i="1">
                                <a:latin typeface="Cambria Math" panose="02040503050406030204" pitchFamily="18" charset="0"/>
                              </a:rPr>
                              <m:t>𝑡</m:t>
                            </m:r>
                          </m:sub>
                          <m:sup>
                            <m:r>
                              <a:rPr lang="en-US" sz="2400" i="1">
                                <a:latin typeface="Cambria Math" panose="02040503050406030204" pitchFamily="18" charset="0"/>
                              </a:rPr>
                              <m:t>𝑡𝑜𝑟𝑠𝑖𝑜𝑛</m:t>
                            </m:r>
                          </m:sup>
                        </m:sSubSup>
                        <m:r>
                          <a:rPr lang="en-US" sz="2400" i="1">
                            <a:latin typeface="Cambria Math" panose="02040503050406030204" pitchFamily="18" charset="0"/>
                          </a:rPr>
                          <m:t> (1 − </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𝜑</m:t>
                                </m:r>
                              </m:e>
                              <m:sub>
                                <m:r>
                                  <a:rPr lang="en-US" sz="2400" i="1">
                                    <a:latin typeface="Cambria Math" panose="02040503050406030204" pitchFamily="18" charset="0"/>
                                  </a:rPr>
                                  <m:t>𝑡</m:t>
                                </m:r>
                              </m:sub>
                            </m:sSub>
                            <m:r>
                              <a:rPr lang="en-US" sz="2400" i="1">
                                <a:latin typeface="Cambria Math" panose="02040503050406030204" pitchFamily="18" charset="0"/>
                              </a:rPr>
                              <m:t> − </m:t>
                            </m:r>
                            <m:sSubSup>
                              <m:sSubSupPr>
                                <m:ctrlPr>
                                  <a:rPr lang="en-US" sz="2400" i="1">
                                    <a:latin typeface="Cambria Math" panose="02040503050406030204" pitchFamily="18" charset="0"/>
                                  </a:rPr>
                                </m:ctrlPr>
                              </m:sSubSupPr>
                              <m:e>
                                <m:r>
                                  <a:rPr lang="en-US" sz="2400" i="1">
                                    <a:latin typeface="Cambria Math" panose="02040503050406030204" pitchFamily="18" charset="0"/>
                                  </a:rPr>
                                  <m:t>𝜑</m:t>
                                </m:r>
                              </m:e>
                              <m:sub>
                                <m:r>
                                  <a:rPr lang="en-US" sz="2400" i="1">
                                    <a:latin typeface="Cambria Math" panose="02040503050406030204" pitchFamily="18" charset="0"/>
                                  </a:rPr>
                                  <m:t>𝑡</m:t>
                                </m:r>
                              </m:sub>
                              <m:sup>
                                <m:r>
                                  <a:rPr lang="en-US" sz="2400" i="1">
                                    <a:latin typeface="Cambria Math" panose="02040503050406030204" pitchFamily="18" charset="0"/>
                                  </a:rPr>
                                  <m:t>0</m:t>
                                </m:r>
                              </m:sup>
                            </m:sSubSup>
                            <m:r>
                              <a:rPr lang="en-US" sz="2400" i="1">
                                <a:latin typeface="Cambria Math" panose="02040503050406030204" pitchFamily="18" charset="0"/>
                              </a:rPr>
                              <m:t>)])</m:t>
                            </m:r>
                          </m:e>
                        </m:func>
                        <m:r>
                          <a:rPr lang="en-US" sz="2400" i="1">
                            <a:latin typeface="Cambria Math" panose="02040503050406030204" pitchFamily="18" charset="0"/>
                          </a:rPr>
                          <m:t> </m:t>
                        </m:r>
                      </m:e>
                    </m:nary>
                    <m:r>
                      <a:rPr lang="en-US" sz="2400" i="1">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 &gt; </m:t>
                        </m:r>
                        <m:r>
                          <a:rPr lang="en-US" sz="2400" i="1">
                            <a:latin typeface="Cambria Math" panose="02040503050406030204" pitchFamily="18" charset="0"/>
                          </a:rPr>
                          <m:t>𝑗</m:t>
                        </m:r>
                      </m:sub>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𝐾</m:t>
                            </m:r>
                          </m:e>
                          <m:sub>
                            <m:r>
                              <a:rPr lang="en-US" sz="2400" i="1">
                                <a:latin typeface="Cambria Math" panose="02040503050406030204" pitchFamily="18" charset="0"/>
                              </a:rPr>
                              <m:t>𝑖𝑗</m:t>
                            </m:r>
                          </m:sub>
                          <m:sup>
                            <m:r>
                              <a:rPr lang="en-US" sz="2400" i="1">
                                <a:latin typeface="Cambria Math" panose="02040503050406030204" pitchFamily="18" charset="0"/>
                              </a:rPr>
                              <m:t>𝑛𝑜𝑛𝑙𝑜𝑐𝑎𝑙</m:t>
                            </m:r>
                          </m:sup>
                        </m:sSubSup>
                        <m:r>
                          <a:rPr lang="en-US" sz="2400" i="1">
                            <a:latin typeface="Cambria Math" panose="02040503050406030204" pitchFamily="18" charset="0"/>
                          </a:rPr>
                          <m:t> </m:t>
                        </m:r>
                        <m:r>
                          <a:rPr lang="en-US" sz="2400" i="1">
                            <a:latin typeface="Cambria Math" panose="02040503050406030204" pitchFamily="18" charset="0"/>
                          </a:rPr>
                          <m:t>𝑓</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𝑖𝑗</m:t>
                            </m:r>
                          </m:sub>
                        </m:sSub>
                        <m:r>
                          <a:rPr lang="en-US" sz="2400" i="1">
                            <a:latin typeface="Cambria Math" panose="02040503050406030204" pitchFamily="18" charset="0"/>
                          </a:rPr>
                          <m:t> / </m:t>
                        </m:r>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𝑖𝑗</m:t>
                            </m:r>
                          </m:sub>
                          <m:sup>
                            <m:r>
                              <a:rPr lang="en-US" sz="2400" i="1">
                                <a:latin typeface="Cambria Math" panose="02040503050406030204" pitchFamily="18" charset="0"/>
                              </a:rPr>
                              <m:t>0</m:t>
                            </m:r>
                          </m:sup>
                        </m:sSubSup>
                        <m:r>
                          <a:rPr lang="en-US" sz="2400" i="1">
                            <a:latin typeface="Cambria Math" panose="02040503050406030204" pitchFamily="18" charset="0"/>
                          </a:rPr>
                          <m:t>)   </m:t>
                        </m:r>
                      </m:e>
                    </m:nary>
                  </m:oMath>
                </a14:m>
                <a:br>
                  <a:rPr lang="en-US" sz="2400" dirty="0"/>
                </a:br>
                <a:endParaRPr lang="en-US" sz="2400" dirty="0"/>
              </a:p>
              <a:p>
                <a:pPr lvl="1"/>
                <a:r>
                  <a:rPr lang="en-US" dirty="0"/>
                  <a:t>related optimization algorithm for the current method of PSP</a:t>
                </a:r>
              </a:p>
              <a:p>
                <a:r>
                  <a:rPr lang="en-US" sz="2400" dirty="0"/>
                  <a:t>Algorithm is NP-Hard </a:t>
                </a:r>
              </a:p>
            </p:txBody>
          </p:sp>
        </mc:Choice>
        <mc:Fallback>
          <p:sp>
            <p:nvSpPr>
              <p:cNvPr id="3" name="Content Placeholder 2">
                <a:extLst>
                  <a:ext uri="{FF2B5EF4-FFF2-40B4-BE49-F238E27FC236}">
                    <a16:creationId xmlns:a16="http://schemas.microsoft.com/office/drawing/2014/main" id="{F52933C2-0B2B-48D6-8317-BAC50B2A3D9A}"/>
                  </a:ext>
                </a:extLst>
              </p:cNvPr>
              <p:cNvSpPr>
                <a:spLocks noGrp="1" noRot="1" noChangeAspect="1" noMove="1" noResize="1" noEditPoints="1" noAdjustHandles="1" noChangeArrowheads="1" noChangeShapeType="1" noTextEdit="1"/>
              </p:cNvSpPr>
              <p:nvPr>
                <p:ph idx="1"/>
              </p:nvPr>
            </p:nvSpPr>
            <p:spPr>
              <a:xfrm>
                <a:off x="838200" y="2057400"/>
                <a:ext cx="10515600" cy="3871762"/>
              </a:xfrm>
              <a:blipFill>
                <a:blip r:embed="rId2"/>
                <a:stretch>
                  <a:fillRect l="-812" t="-2205" r="-1217"/>
                </a:stretch>
              </a:blipFill>
            </p:spPr>
            <p:txBody>
              <a:bodyPr/>
              <a:lstStyle/>
              <a:p>
                <a:r>
                  <a:rPr lang="en-US">
                    <a:noFill/>
                  </a:rPr>
                  <a:t> </a:t>
                </a:r>
              </a:p>
            </p:txBody>
          </p:sp>
        </mc:Fallback>
      </mc:AlternateContent>
    </p:spTree>
    <p:extLst>
      <p:ext uri="{BB962C8B-B14F-4D97-AF65-F5344CB8AC3E}">
        <p14:creationId xmlns:p14="http://schemas.microsoft.com/office/powerpoint/2010/main" val="413683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79ABE-DB79-4746-AB60-78F676961786}"/>
              </a:ext>
            </a:extLst>
          </p:cNvPr>
          <p:cNvSpPr>
            <a:spLocks noGrp="1"/>
          </p:cNvSpPr>
          <p:nvPr>
            <p:ph type="title"/>
          </p:nvPr>
        </p:nvSpPr>
        <p:spPr>
          <a:xfrm>
            <a:off x="1288064" y="1284731"/>
            <a:ext cx="9637776" cy="1430696"/>
          </a:xfrm>
        </p:spPr>
        <p:txBody>
          <a:bodyPr>
            <a:normAutofit/>
          </a:bodyPr>
          <a:lstStyle/>
          <a:p>
            <a:r>
              <a:rPr lang="en-US" dirty="0"/>
              <a:t>P, NP, and Computational Complexity</a:t>
            </a:r>
            <a:r>
              <a:rPr lang="en-US" baseline="30000" dirty="0"/>
              <a:t>5</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2F3FBE-E7E6-4EFE-9A68-C294E5176FA2}"/>
                  </a:ext>
                </a:extLst>
              </p:cNvPr>
              <p:cNvSpPr>
                <a:spLocks noGrp="1"/>
              </p:cNvSpPr>
              <p:nvPr>
                <p:ph idx="1"/>
              </p:nvPr>
            </p:nvSpPr>
            <p:spPr>
              <a:xfrm>
                <a:off x="1288064" y="2853879"/>
                <a:ext cx="9637776" cy="2714771"/>
              </a:xfrm>
            </p:spPr>
            <p:txBody>
              <a:bodyPr>
                <a:normAutofit/>
              </a:bodyPr>
              <a:lstStyle/>
              <a:p>
                <a14:m>
                  <m:oMath xmlns:m="http://schemas.openxmlformats.org/officeDocument/2006/math">
                    <m:r>
                      <a:rPr lang="en-US" sz="2000" b="0" i="1">
                        <a:latin typeface="Cambria Math" panose="02040503050406030204" pitchFamily="18" charset="0"/>
                      </a:rPr>
                      <m:t>𝑃</m:t>
                    </m:r>
                    <m:r>
                      <a:rPr lang="en-US" sz="2000" b="0" i="1">
                        <a:latin typeface="Cambria Math" panose="02040503050406030204" pitchFamily="18" charset="0"/>
                      </a:rPr>
                      <m:t>=</m:t>
                    </m:r>
                    <m:r>
                      <a:rPr lang="en-US" sz="2000" b="0" i="1">
                        <a:latin typeface="Cambria Math" panose="02040503050406030204" pitchFamily="18" charset="0"/>
                      </a:rPr>
                      <m:t>𝑁𝑃</m:t>
                    </m:r>
                  </m:oMath>
                </a14:m>
                <a:r>
                  <a:rPr lang="en-US" sz="2000"/>
                  <a:t> vs </a:t>
                </a:r>
                <a14:m>
                  <m:oMath xmlns:m="http://schemas.openxmlformats.org/officeDocument/2006/math">
                    <m:r>
                      <a:rPr lang="en-US" sz="2000" b="0" i="1">
                        <a:latin typeface="Cambria Math" panose="02040503050406030204" pitchFamily="18" charset="0"/>
                      </a:rPr>
                      <m:t>𝑃</m:t>
                    </m:r>
                    <m:r>
                      <a:rPr lang="en-US" sz="2000" b="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𝑁𝑃</m:t>
                    </m:r>
                  </m:oMath>
                </a14:m>
                <a:endParaRPr lang="en-US" sz="2000"/>
              </a:p>
              <a:p>
                <a:r>
                  <a:rPr lang="en-US" sz="2000" i="1"/>
                  <a:t>P</a:t>
                </a:r>
                <a:r>
                  <a:rPr lang="en-US" sz="2000"/>
                  <a:t> is the set of all problems that can be solved in polynomial time</a:t>
                </a:r>
              </a:p>
              <a:p>
                <a:r>
                  <a:rPr lang="en-US" sz="2000" i="1"/>
                  <a:t>NP </a:t>
                </a:r>
                <a:r>
                  <a:rPr lang="en-US" sz="2000"/>
                  <a:t>is the set of all problems that must be solved in non-deterministic polynomial time </a:t>
                </a:r>
              </a:p>
              <a:p>
                <a:r>
                  <a:rPr lang="en-US" sz="2000" i="1"/>
                  <a:t>NP</a:t>
                </a:r>
                <a:r>
                  <a:rPr lang="en-US" sz="2000"/>
                  <a:t>-Hard is as difficult as the most difficult </a:t>
                </a:r>
                <a:r>
                  <a:rPr lang="en-US" sz="2000" i="1"/>
                  <a:t>NP</a:t>
                </a:r>
                <a:r>
                  <a:rPr lang="en-US" sz="2000"/>
                  <a:t> problem in the set</a:t>
                </a:r>
              </a:p>
              <a:p>
                <a:r>
                  <a:rPr lang="en-US" sz="2000" i="1"/>
                  <a:t>N</a:t>
                </a:r>
                <a:r>
                  <a:rPr lang="en-US" sz="2000"/>
                  <a:t>-Hard problems become computationally intractable if not optimized or abstracted </a:t>
                </a:r>
                <a:endParaRPr lang="en-US" sz="2000" i="1"/>
              </a:p>
            </p:txBody>
          </p:sp>
        </mc:Choice>
        <mc:Fallback xmlns="">
          <p:sp>
            <p:nvSpPr>
              <p:cNvPr id="3" name="Content Placeholder 2">
                <a:extLst>
                  <a:ext uri="{FF2B5EF4-FFF2-40B4-BE49-F238E27FC236}">
                    <a16:creationId xmlns:a16="http://schemas.microsoft.com/office/drawing/2014/main" id="{092F3FBE-E7E6-4EFE-9A68-C294E5176FA2}"/>
                  </a:ext>
                </a:extLst>
              </p:cNvPr>
              <p:cNvSpPr>
                <a:spLocks noGrp="1" noRot="1" noChangeAspect="1" noMove="1" noResize="1" noEditPoints="1" noAdjustHandles="1" noChangeArrowheads="1" noChangeShapeType="1" noTextEdit="1"/>
              </p:cNvSpPr>
              <p:nvPr>
                <p:ph idx="1"/>
              </p:nvPr>
            </p:nvSpPr>
            <p:spPr>
              <a:xfrm>
                <a:off x="1288064" y="2853879"/>
                <a:ext cx="9637776" cy="2714771"/>
              </a:xfrm>
              <a:blipFill>
                <a:blip r:embed="rId2"/>
                <a:stretch>
                  <a:fillRect l="-569" t="-2247"/>
                </a:stretch>
              </a:blipFill>
            </p:spPr>
            <p:txBody>
              <a:bodyPr/>
              <a:lstStyle/>
              <a:p>
                <a:r>
                  <a:rPr lang="en-US">
                    <a:noFill/>
                  </a:rPr>
                  <a:t> </a:t>
                </a:r>
              </a:p>
            </p:txBody>
          </p:sp>
        </mc:Fallback>
      </mc:AlternateContent>
    </p:spTree>
    <p:extLst>
      <p:ext uri="{BB962C8B-B14F-4D97-AF65-F5344CB8AC3E}">
        <p14:creationId xmlns:p14="http://schemas.microsoft.com/office/powerpoint/2010/main" val="428967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49304-8E27-481C-849D-ECFC84B072CB}"/>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000" kern="1200">
                <a:solidFill>
                  <a:srgbClr val="FFFFFF"/>
                </a:solidFill>
                <a:latin typeface="+mj-lt"/>
                <a:ea typeface="+mj-ea"/>
                <a:cs typeface="+mj-cs"/>
              </a:rPr>
              <a:t>P, NP, and Computational Complexity</a:t>
            </a:r>
            <a:r>
              <a:rPr lang="en-US" sz="5000" kern="1200" baseline="30000">
                <a:solidFill>
                  <a:srgbClr val="FFFFFF"/>
                </a:solidFill>
                <a:latin typeface="+mj-lt"/>
                <a:ea typeface="+mj-ea"/>
                <a:cs typeface="+mj-cs"/>
              </a:rPr>
              <a:t>5,9</a:t>
            </a:r>
            <a:endParaRPr lang="en-US" sz="5000" kern="1200">
              <a:solidFill>
                <a:srgbClr val="FFFFFF"/>
              </a:solidFill>
              <a:latin typeface="+mj-lt"/>
              <a:ea typeface="+mj-ea"/>
              <a:cs typeface="+mj-cs"/>
            </a:endParaRPr>
          </a:p>
        </p:txBody>
      </p:sp>
      <p:cxnSp>
        <p:nvCxnSpPr>
          <p:cNvPr id="16" name="Straight Connector 15">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File:P np np-complete np-hard.svg">
            <a:extLst>
              <a:ext uri="{FF2B5EF4-FFF2-40B4-BE49-F238E27FC236}">
                <a16:creationId xmlns:a16="http://schemas.microsoft.com/office/drawing/2014/main" id="{F2385520-2551-471C-A402-BD5D7B6E58F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47721"/>
          <a:stretch/>
        </p:blipFill>
        <p:spPr bwMode="auto">
          <a:xfrm>
            <a:off x="6492495" y="640080"/>
            <a:ext cx="4666479" cy="5578816"/>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13535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DD052-ED07-4470-A062-73A8C3FC9676}"/>
              </a:ext>
            </a:extLst>
          </p:cNvPr>
          <p:cNvSpPr>
            <a:spLocks noGrp="1"/>
          </p:cNvSpPr>
          <p:nvPr>
            <p:ph type="title"/>
          </p:nvPr>
        </p:nvSpPr>
        <p:spPr>
          <a:xfrm>
            <a:off x="838200" y="631825"/>
            <a:ext cx="10515600" cy="1325563"/>
          </a:xfrm>
        </p:spPr>
        <p:txBody>
          <a:bodyPr>
            <a:normAutofit/>
          </a:bodyPr>
          <a:lstStyle/>
          <a:p>
            <a:r>
              <a:rPr lang="en-US" dirty="0"/>
              <a:t>Levinthal Paradox</a:t>
            </a:r>
          </a:p>
        </p:txBody>
      </p:sp>
      <p:sp>
        <p:nvSpPr>
          <p:cNvPr id="3" name="Content Placeholder 2">
            <a:extLst>
              <a:ext uri="{FF2B5EF4-FFF2-40B4-BE49-F238E27FC236}">
                <a16:creationId xmlns:a16="http://schemas.microsoft.com/office/drawing/2014/main" id="{4F3FDEFC-D87C-4844-AB63-0007153602F1}"/>
              </a:ext>
            </a:extLst>
          </p:cNvPr>
          <p:cNvSpPr>
            <a:spLocks noGrp="1"/>
          </p:cNvSpPr>
          <p:nvPr>
            <p:ph idx="1"/>
          </p:nvPr>
        </p:nvSpPr>
        <p:spPr>
          <a:xfrm>
            <a:off x="838200" y="2057400"/>
            <a:ext cx="10515600" cy="3871762"/>
          </a:xfrm>
        </p:spPr>
        <p:txBody>
          <a:bodyPr>
            <a:normAutofit/>
          </a:bodyPr>
          <a:lstStyle/>
          <a:p>
            <a:r>
              <a:rPr lang="en-US" sz="2400"/>
              <a:t>“In theory a protein is expected to require exponential time to fold, given an arbitrary starting configuration, whereas in practice proteins are observe to fold within seconds to minutes, independent of size… [where] exponential-time folding is expected because of the exponential size of the protein’s conformational space” </a:t>
            </a:r>
            <a:r>
              <a:rPr lang="en-US" sz="2400" baseline="30000"/>
              <a:t>4</a:t>
            </a:r>
            <a:endParaRPr lang="en-US" sz="2400"/>
          </a:p>
          <a:p>
            <a:r>
              <a:rPr lang="en-US" sz="2400"/>
              <a:t>“Exhaustive search of a protein's conformational space is clearly not a feasible algorithmic strategy. The number of possible conformations is exponential in the length of the protein sequence, and powerful computational hardware would not be capable of searching this space for even moderately large proteins”</a:t>
            </a:r>
            <a:r>
              <a:rPr lang="en-US" sz="2400" baseline="30000"/>
              <a:t>6</a:t>
            </a:r>
            <a:r>
              <a:rPr lang="en-US" sz="2400"/>
              <a:t> </a:t>
            </a:r>
          </a:p>
        </p:txBody>
      </p:sp>
    </p:spTree>
    <p:extLst>
      <p:ext uri="{BB962C8B-B14F-4D97-AF65-F5344CB8AC3E}">
        <p14:creationId xmlns:p14="http://schemas.microsoft.com/office/powerpoint/2010/main" val="16345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1257</Words>
  <Application>Microsoft Office PowerPoint</Application>
  <PresentationFormat>Widescreen</PresentationFormat>
  <Paragraphs>120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Helvetica</vt:lpstr>
      <vt:lpstr>Office Theme</vt:lpstr>
      <vt:lpstr>A Machine Learning Approach for Prediction of Protein Structure and Function</vt:lpstr>
      <vt:lpstr>Objectives</vt:lpstr>
      <vt:lpstr>Project Inspiration</vt:lpstr>
      <vt:lpstr>Differences in C-termini of Topoisomerase II1</vt:lpstr>
      <vt:lpstr>Traditional Methods of Protein Characterization2,3</vt:lpstr>
      <vt:lpstr>Computational Analysis4 </vt:lpstr>
      <vt:lpstr>P, NP, and Computational Complexity5 </vt:lpstr>
      <vt:lpstr>P, NP, and Computational Complexity5,9</vt:lpstr>
      <vt:lpstr>Levinthal Paradox</vt:lpstr>
      <vt:lpstr>Machine Learning </vt:lpstr>
      <vt:lpstr>K-Modes Algorithm7,8</vt:lpstr>
      <vt:lpstr>Multiple Sequence Alignments10 </vt:lpstr>
      <vt:lpstr>Attributes </vt:lpstr>
      <vt:lpstr>Interdependence and Mutual Information7,11,12</vt:lpstr>
      <vt:lpstr>Algorithmic Approach13</vt:lpstr>
      <vt:lpstr>Algorithm7</vt:lpstr>
      <vt:lpstr>Code</vt:lpstr>
      <vt:lpstr>Code </vt:lpstr>
      <vt:lpstr>Code</vt:lpstr>
      <vt:lpstr>Code</vt:lpstr>
      <vt:lpstr>Code Output</vt:lpstr>
      <vt:lpstr>Cluster Trees7</vt:lpstr>
      <vt:lpstr>Next Steps</vt:lpstr>
      <vt:lpstr>Reiteration </vt:lpstr>
      <vt:lpstr>References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for Prediction of Protein Structure and Function</dc:title>
  <dc:creator>Tom Wilson</dc:creator>
  <cp:lastModifiedBy>Tom Wilson</cp:lastModifiedBy>
  <cp:revision>1</cp:revision>
  <dcterms:created xsi:type="dcterms:W3CDTF">2019-04-08T00:21:13Z</dcterms:created>
  <dcterms:modified xsi:type="dcterms:W3CDTF">2019-04-08T00:21:51Z</dcterms:modified>
</cp:coreProperties>
</file>