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0" r:id="rId5"/>
    <p:sldId id="259" r:id="rId6"/>
    <p:sldId id="268" r:id="rId7"/>
    <p:sldId id="262" r:id="rId8"/>
    <p:sldId id="269" r:id="rId9"/>
    <p:sldId id="263" r:id="rId10"/>
    <p:sldId id="265" r:id="rId11"/>
    <p:sldId id="266" r:id="rId12"/>
    <p:sldId id="264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A8190A-3FED-41AB-BB94-731B3EC307BF}">
          <p14:sldIdLst>
            <p14:sldId id="256"/>
            <p14:sldId id="257"/>
            <p14:sldId id="258"/>
            <p14:sldId id="260"/>
            <p14:sldId id="259"/>
            <p14:sldId id="268"/>
            <p14:sldId id="262"/>
            <p14:sldId id="269"/>
            <p14:sldId id="263"/>
            <p14:sldId id="265"/>
            <p14:sldId id="266"/>
            <p14:sldId id="264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6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6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1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4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3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8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7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9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EBE2B3-183A-322D-FD1E-774BC48D1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CA" dirty="0">
                <a:solidFill>
                  <a:schemeClr val="tx2">
                    <a:alpha val="80000"/>
                  </a:schemeClr>
                </a:solidFill>
              </a:rPr>
              <a:t>Statistical Modeling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0426F-4332-F09E-1B79-5D501745E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CA" dirty="0">
                <a:solidFill>
                  <a:schemeClr val="tx2">
                    <a:alpha val="80000"/>
                  </a:schemeClr>
                </a:solidFill>
              </a:rPr>
              <a:t>Bike Rental Stations, Yelp and Foursquare Points of Interest</a:t>
            </a:r>
          </a:p>
          <a:p>
            <a:pPr algn="l"/>
            <a:r>
              <a:rPr lang="en-CA" dirty="0">
                <a:solidFill>
                  <a:schemeClr val="tx2">
                    <a:alpha val="80000"/>
                  </a:schemeClr>
                </a:solidFill>
              </a:rPr>
              <a:t>Julie Leung</a:t>
            </a:r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E809BB55-7534-FD63-0351-6E71FA19A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65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874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D884-D999-6001-16BE-0FA5511F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Forward Selection: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F912-8C69-A0E4-93C9-BC6D3C82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Step 2:  “# outdoor” and: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2145AF-CAD0-B29F-F730-339325D4A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28565"/>
              </p:ext>
            </p:extLst>
          </p:nvPr>
        </p:nvGraphicFramePr>
        <p:xfrm>
          <a:off x="780175" y="2461965"/>
          <a:ext cx="704768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842">
                  <a:extLst>
                    <a:ext uri="{9D8B030D-6E8A-4147-A177-3AD203B41FA5}">
                      <a16:colId xmlns:a16="http://schemas.microsoft.com/office/drawing/2014/main" val="37992778"/>
                    </a:ext>
                  </a:extLst>
                </a:gridCol>
                <a:gridCol w="3523842">
                  <a:extLst>
                    <a:ext uri="{9D8B030D-6E8A-4147-A177-3AD203B41FA5}">
                      <a16:colId xmlns:a16="http://schemas.microsoft.com/office/drawing/2014/main" val="2160272003"/>
                    </a:ext>
                  </a:extLst>
                </a:gridCol>
              </a:tblGrid>
              <a:tr h="565802">
                <a:tc>
                  <a:txBody>
                    <a:bodyPr/>
                    <a:lstStyle/>
                    <a:p>
                      <a:r>
                        <a:rPr lang="en-CA" dirty="0"/>
                        <a:t>Candidates for additional x</a:t>
                      </a:r>
                      <a:br>
                        <a:rPr lang="en-CA" dirty="0"/>
                      </a:br>
                      <a:r>
                        <a:rPr lang="en-CA" dirty="0"/>
                        <a:t>(all within 1 km radius)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Adjusted R 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36265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</a:t>
                      </a:r>
                      <a:r>
                        <a:rPr lang="en-CA" dirty="0" err="1"/>
                        <a:t>accoms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747660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</a:t>
                      </a:r>
                      <a:r>
                        <a:rPr lang="en-CA" dirty="0" err="1"/>
                        <a:t>biketrail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81240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40529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sightsee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37407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snack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0.100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32137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 err="1"/>
                        <a:t>min_distance</a:t>
                      </a:r>
                      <a:r>
                        <a:rPr lang="en-CA" dirty="0"/>
                        <a:t> to nearest POI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9424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9D272B-6F75-9B2E-04EB-B1A493149648}"/>
              </a:ext>
            </a:extLst>
          </p:cNvPr>
          <p:cNvSpPr txBox="1"/>
          <p:nvPr/>
        </p:nvSpPr>
        <p:spPr>
          <a:xfrm>
            <a:off x="385894" y="5942568"/>
            <a:ext cx="25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Best Last Adj R2: 0.100</a:t>
            </a:r>
          </a:p>
        </p:txBody>
      </p:sp>
    </p:spTree>
    <p:extLst>
      <p:ext uri="{BB962C8B-B14F-4D97-AF65-F5344CB8AC3E}">
        <p14:creationId xmlns:p14="http://schemas.microsoft.com/office/powerpoint/2010/main" val="147035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D884-D999-6001-16BE-0FA5511F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Forward Selection: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F912-8C69-A0E4-93C9-BC6D3C82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Step 2:  “# outdoor” and “# snack” and: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2145AF-CAD0-B29F-F730-339325D4A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89308"/>
              </p:ext>
            </p:extLst>
          </p:nvPr>
        </p:nvGraphicFramePr>
        <p:xfrm>
          <a:off x="780175" y="2461965"/>
          <a:ext cx="704768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842">
                  <a:extLst>
                    <a:ext uri="{9D8B030D-6E8A-4147-A177-3AD203B41FA5}">
                      <a16:colId xmlns:a16="http://schemas.microsoft.com/office/drawing/2014/main" val="37992778"/>
                    </a:ext>
                  </a:extLst>
                </a:gridCol>
                <a:gridCol w="3523842">
                  <a:extLst>
                    <a:ext uri="{9D8B030D-6E8A-4147-A177-3AD203B41FA5}">
                      <a16:colId xmlns:a16="http://schemas.microsoft.com/office/drawing/2014/main" val="2160272003"/>
                    </a:ext>
                  </a:extLst>
                </a:gridCol>
              </a:tblGrid>
              <a:tr h="565802">
                <a:tc>
                  <a:txBody>
                    <a:bodyPr/>
                    <a:lstStyle/>
                    <a:p>
                      <a:r>
                        <a:rPr lang="en-CA" dirty="0"/>
                        <a:t>Candidates for additional x</a:t>
                      </a:r>
                      <a:br>
                        <a:rPr lang="en-CA" dirty="0"/>
                      </a:br>
                      <a:r>
                        <a:rPr lang="en-CA" dirty="0"/>
                        <a:t>(all within 1 km radius)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Adjusted R 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36265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</a:t>
                      </a:r>
                      <a:r>
                        <a:rPr lang="en-CA" dirty="0" err="1"/>
                        <a:t>accoms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747660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</a:t>
                      </a:r>
                      <a:r>
                        <a:rPr lang="en-CA" dirty="0" err="1"/>
                        <a:t>biketrail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81240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40529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sightsee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37407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 err="1"/>
                        <a:t>min_distance</a:t>
                      </a:r>
                      <a:r>
                        <a:rPr lang="en-CA" dirty="0"/>
                        <a:t> to nearest POI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9424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00EB66-C298-E8E1-629E-FEC35D434F54}"/>
              </a:ext>
            </a:extLst>
          </p:cNvPr>
          <p:cNvSpPr txBox="1"/>
          <p:nvPr/>
        </p:nvSpPr>
        <p:spPr>
          <a:xfrm>
            <a:off x="385894" y="5942568"/>
            <a:ext cx="25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Best Last Adj R2: 0.100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6850BE-7A00-F50E-F858-DB095F3F443A}"/>
              </a:ext>
            </a:extLst>
          </p:cNvPr>
          <p:cNvSpPr/>
          <p:nvPr/>
        </p:nvSpPr>
        <p:spPr>
          <a:xfrm>
            <a:off x="3913549" y="3772050"/>
            <a:ext cx="1726164" cy="143691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A634A-E945-8524-0882-CEC288E079FC}"/>
              </a:ext>
            </a:extLst>
          </p:cNvPr>
          <p:cNvSpPr txBox="1"/>
          <p:nvPr/>
        </p:nvSpPr>
        <p:spPr>
          <a:xfrm>
            <a:off x="5238047" y="5111460"/>
            <a:ext cx="477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FF00"/>
                </a:solidFill>
              </a:rPr>
              <a:t>Not much better – so stop adding variables!</a:t>
            </a:r>
          </a:p>
        </p:txBody>
      </p:sp>
    </p:spTree>
    <p:extLst>
      <p:ext uri="{BB962C8B-B14F-4D97-AF65-F5344CB8AC3E}">
        <p14:creationId xmlns:p14="http://schemas.microsoft.com/office/powerpoint/2010/main" val="215596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11EA-1B67-DA17-DB30-3F9F06B4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 Results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9E215F-FC1A-1A6C-9B5F-0D677A8021FD}"/>
              </a:ext>
            </a:extLst>
          </p:cNvPr>
          <p:cNvSpPr txBox="1">
            <a:spLocks/>
          </p:cNvSpPr>
          <p:nvPr/>
        </p:nvSpPr>
        <p:spPr>
          <a:xfrm>
            <a:off x="7079565" y="1352252"/>
            <a:ext cx="4994989" cy="22930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CA" dirty="0"/>
              <a:t>Adj. R</a:t>
            </a:r>
            <a:r>
              <a:rPr lang="en-CA" baseline="30000" dirty="0"/>
              <a:t>2</a:t>
            </a:r>
            <a:r>
              <a:rPr lang="en-CA" dirty="0"/>
              <a:t> = 0.100 means:</a:t>
            </a:r>
          </a:p>
          <a:p>
            <a:pPr lvl="2"/>
            <a:r>
              <a:rPr lang="en-CA" dirty="0"/>
              <a:t>Variation in Y not much explained by variation in X</a:t>
            </a:r>
          </a:p>
          <a:p>
            <a:pPr lvl="2"/>
            <a:r>
              <a:rPr lang="en-CA" b="1" dirty="0"/>
              <a:t>Model not a good fit to data</a:t>
            </a:r>
          </a:p>
          <a:p>
            <a:pPr lvl="2"/>
            <a:r>
              <a:rPr lang="en-CA" dirty="0"/>
              <a:t>Other factors not included in model contribute to variation in Y</a:t>
            </a:r>
          </a:p>
          <a:p>
            <a:pPr marL="0" lvl="2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lvl="2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lvl="2" indent="0">
              <a:buNone/>
            </a:pPr>
            <a:endParaRPr lang="en-CA" dirty="0">
              <a:sym typeface="Wingdings" panose="05000000000000000000" pitchFamily="2" charset="2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5E4834-1574-D1C3-5EEF-56C31E51C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9879" y="4255102"/>
            <a:ext cx="3066802" cy="96846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B63DB1-905B-1386-A2C6-E677F7C26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05" y="1352251"/>
            <a:ext cx="6778474" cy="4873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429ED1-90E2-A747-CBA5-8ADFD1D84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48" y="6345217"/>
            <a:ext cx="11675704" cy="35277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E015E0-1C0E-103E-C13E-EF436A5C37F6}"/>
              </a:ext>
            </a:extLst>
          </p:cNvPr>
          <p:cNvSpPr txBox="1">
            <a:spLocks/>
          </p:cNvSpPr>
          <p:nvPr/>
        </p:nvSpPr>
        <p:spPr>
          <a:xfrm>
            <a:off x="7079564" y="3583833"/>
            <a:ext cx="4994989" cy="748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CA" dirty="0"/>
              <a:t>p-values for “# outdoor”, “# snack”, y-intercept &lt; 0.05 </a:t>
            </a:r>
            <a:r>
              <a:rPr lang="en-CA" dirty="0">
                <a:sym typeface="Wingdings" panose="05000000000000000000" pitchFamily="2" charset="2"/>
              </a:rPr>
              <a:t> co-</a:t>
            </a:r>
            <a:r>
              <a:rPr lang="en-CA" dirty="0" err="1">
                <a:sym typeface="Wingdings" panose="05000000000000000000" pitchFamily="2" charset="2"/>
              </a:rPr>
              <a:t>efficients</a:t>
            </a:r>
            <a:r>
              <a:rPr lang="en-CA" dirty="0">
                <a:sym typeface="Wingdings" panose="05000000000000000000" pitchFamily="2" charset="2"/>
              </a:rPr>
              <a:t> not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9563A-5C98-6766-641A-00ADBFCFD223}"/>
              </a:ext>
            </a:extLst>
          </p:cNvPr>
          <p:cNvSpPr txBox="1">
            <a:spLocks/>
          </p:cNvSpPr>
          <p:nvPr/>
        </p:nvSpPr>
        <p:spPr>
          <a:xfrm>
            <a:off x="7079565" y="5833371"/>
            <a:ext cx="1628207" cy="391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CA" dirty="0"/>
              <a:t>EQUATION:</a:t>
            </a:r>
            <a:endParaRPr lang="en-CA" dirty="0">
              <a:sym typeface="Wingdings" panose="05000000000000000000" pitchFamily="2" charset="2"/>
            </a:endParaRPr>
          </a:p>
          <a:p>
            <a:pPr marL="0" lvl="2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lvl="2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lvl="2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lvl="2" indent="0">
              <a:buNone/>
            </a:pPr>
            <a:endParaRPr lang="en-CA" dirty="0">
              <a:sym typeface="Wingdings" panose="05000000000000000000" pitchFamily="2" charset="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FB690-CCF3-028F-5B21-328E553FB0D0}"/>
              </a:ext>
            </a:extLst>
          </p:cNvPr>
          <p:cNvSpPr/>
          <p:nvPr/>
        </p:nvSpPr>
        <p:spPr>
          <a:xfrm>
            <a:off x="3537672" y="1949152"/>
            <a:ext cx="3464807" cy="30995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B07DA-BB10-332E-E8A9-E2EDBD52E8DC}"/>
              </a:ext>
            </a:extLst>
          </p:cNvPr>
          <p:cNvSpPr/>
          <p:nvPr/>
        </p:nvSpPr>
        <p:spPr>
          <a:xfrm>
            <a:off x="4159625" y="3810000"/>
            <a:ext cx="977152" cy="117437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8831EC-22D8-83C1-51F7-9718531D447B}"/>
              </a:ext>
            </a:extLst>
          </p:cNvPr>
          <p:cNvSpPr/>
          <p:nvPr/>
        </p:nvSpPr>
        <p:spPr>
          <a:xfrm>
            <a:off x="224004" y="4255102"/>
            <a:ext cx="842796" cy="74015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61AAC1-BF91-6F61-4925-2F565F91F791}"/>
              </a:ext>
            </a:extLst>
          </p:cNvPr>
          <p:cNvSpPr/>
          <p:nvPr/>
        </p:nvSpPr>
        <p:spPr>
          <a:xfrm>
            <a:off x="1354601" y="3810000"/>
            <a:ext cx="977152" cy="117437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45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3" grpId="0"/>
      <p:bldP spid="6" grpId="0" animBg="1"/>
      <p:bldP spid="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8619-1853-0258-9A82-81347336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31E94-B712-DE5A-57ED-CC9788D97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Model Build on Yelp data, especially including “review count” and “avg. rating”</a:t>
            </a:r>
          </a:p>
          <a:p>
            <a:r>
              <a:rPr lang="en-CA" dirty="0"/>
              <a:t>More data from FSQ &amp; Yelp without API limits causing categorization squeeze and “</a:t>
            </a:r>
            <a:r>
              <a:rPr lang="en-CA" dirty="0" err="1"/>
              <a:t>maxxing</a:t>
            </a:r>
            <a:r>
              <a:rPr lang="en-CA" dirty="0"/>
              <a:t> out”</a:t>
            </a:r>
          </a:p>
          <a:p>
            <a:r>
              <a:rPr lang="en-CA" dirty="0"/>
              <a:t># bikes for rent at each station is an optimization problem:</a:t>
            </a:r>
          </a:p>
          <a:p>
            <a:pPr lvl="1"/>
            <a:r>
              <a:rPr lang="en-CA" dirty="0"/>
              <a:t>gather </a:t>
            </a:r>
            <a:r>
              <a:rPr lang="en-CA" i="1" dirty="0"/>
              <a:t>utilization</a:t>
            </a:r>
            <a:r>
              <a:rPr lang="en-CA" dirty="0"/>
              <a:t> data (free slots / total slots) throughout day &amp; year</a:t>
            </a:r>
          </a:p>
          <a:p>
            <a:pPr lvl="1"/>
            <a:r>
              <a:rPr lang="en-CA" dirty="0"/>
              <a:t>differentiate between operators</a:t>
            </a:r>
          </a:p>
          <a:p>
            <a:r>
              <a:rPr lang="en-CA" dirty="0"/>
              <a:t>Gather additional data (e.g. population density around each station)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554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8619-1853-0258-9A82-81347336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31E94-B712-DE5A-57ED-CC9788D97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en-CA" dirty="0"/>
          </a:p>
        </p:txBody>
      </p:sp>
      <p:pic>
        <p:nvPicPr>
          <p:cNvPr id="1026" name="Picture 2" descr="Bicycle in Stanley Park, Vancouver, BC, Canada">
            <a:extLst>
              <a:ext uri="{FF2B5EF4-FFF2-40B4-BE49-F238E27FC236}">
                <a16:creationId xmlns:a16="http://schemas.microsoft.com/office/drawing/2014/main" id="{38DA07B7-7C81-2E85-89A3-889011D50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6" y="1552574"/>
            <a:ext cx="6576534" cy="493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66D240-5C70-F004-4FF3-DE4D64F488D9}"/>
              </a:ext>
            </a:extLst>
          </p:cNvPr>
          <p:cNvSpPr txBox="1"/>
          <p:nvPr/>
        </p:nvSpPr>
        <p:spPr>
          <a:xfrm>
            <a:off x="7196616" y="5494893"/>
            <a:ext cx="4094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Image Credit: StanleyParkVan.com</a:t>
            </a:r>
            <a:br>
              <a:rPr lang="en-CA" dirty="0">
                <a:solidFill>
                  <a:srgbClr val="002060"/>
                </a:solidFill>
              </a:rPr>
            </a:br>
            <a:r>
              <a:rPr lang="en-CA" sz="1000" dirty="0">
                <a:solidFill>
                  <a:srgbClr val="002060"/>
                </a:solidFill>
              </a:rPr>
              <a:t>https://stanleyparkvan.com/stanley-park-van-activity-bicycling.html</a:t>
            </a:r>
          </a:p>
        </p:txBody>
      </p:sp>
    </p:spTree>
    <p:extLst>
      <p:ext uri="{BB962C8B-B14F-4D97-AF65-F5344CB8AC3E}">
        <p14:creationId xmlns:p14="http://schemas.microsoft.com/office/powerpoint/2010/main" val="292084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8689-9E5D-9AD1-537E-399C9318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56FF-B1A7-F1B1-D30A-2F4D17BF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Process Flow</a:t>
            </a:r>
          </a:p>
          <a:p>
            <a:r>
              <a:rPr lang="en-CA" dirty="0"/>
              <a:t>Data Transformation</a:t>
            </a:r>
          </a:p>
          <a:p>
            <a:r>
              <a:rPr lang="en-CA" dirty="0"/>
              <a:t>Statistical Model Results</a:t>
            </a:r>
          </a:p>
          <a:p>
            <a:r>
              <a:rPr lang="en-CA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95453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FA13-F74B-6092-4506-EB89FD94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F8D94-A307-83D1-88EB-6F1EE78E7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51295"/>
            <a:ext cx="12199568" cy="5406705"/>
          </a:xfrm>
        </p:spPr>
      </p:pic>
    </p:spTree>
    <p:extLst>
      <p:ext uri="{BB962C8B-B14F-4D97-AF65-F5344CB8AC3E}">
        <p14:creationId xmlns:p14="http://schemas.microsoft.com/office/powerpoint/2010/main" val="87703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2995-06D0-AFE7-E1A4-B1A5599B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Transformation: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99BB-ADCD-C9BA-15DD-7FA52B88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80CD0-C1AB-F91E-78B2-79592D1CC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3507"/>
            <a:ext cx="12192000" cy="296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3B335-5206-5DE2-29DF-5564191C7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8388"/>
            <a:ext cx="6697010" cy="1609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382F27-7465-65A9-2AA9-7E0846F9AC04}"/>
              </a:ext>
            </a:extLst>
          </p:cNvPr>
          <p:cNvSpPr txBox="1"/>
          <p:nvPr/>
        </p:nvSpPr>
        <p:spPr>
          <a:xfrm>
            <a:off x="0" y="1280177"/>
            <a:ext cx="256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Citybikes</a:t>
            </a:r>
            <a:r>
              <a:rPr lang="en-CA" dirty="0"/>
              <a:t> API: </a:t>
            </a:r>
            <a:r>
              <a:rPr lang="en-CA" dirty="0" err="1"/>
              <a:t>bikes_df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5AF76-958D-09EB-497E-93C3FAB96EC0}"/>
              </a:ext>
            </a:extLst>
          </p:cNvPr>
          <p:cNvSpPr txBox="1"/>
          <p:nvPr/>
        </p:nvSpPr>
        <p:spPr>
          <a:xfrm>
            <a:off x="-5271" y="3543904"/>
            <a:ext cx="182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FSQ API: </a:t>
            </a:r>
            <a:r>
              <a:rPr lang="en-CA" dirty="0" err="1"/>
              <a:t>fsq_df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CC906-39F2-969D-83CF-1F9500E79447}"/>
              </a:ext>
            </a:extLst>
          </p:cNvPr>
          <p:cNvSpPr txBox="1"/>
          <p:nvPr/>
        </p:nvSpPr>
        <p:spPr>
          <a:xfrm>
            <a:off x="8740256" y="2407766"/>
            <a:ext cx="12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pd.merge</a:t>
            </a:r>
            <a:endParaRPr lang="en-CA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E67A14A-E973-CB20-0A9D-D2900C9430BF}"/>
              </a:ext>
            </a:extLst>
          </p:cNvPr>
          <p:cNvSpPr/>
          <p:nvPr/>
        </p:nvSpPr>
        <p:spPr>
          <a:xfrm>
            <a:off x="7063531" y="1954635"/>
            <a:ext cx="1694576" cy="1753299"/>
          </a:xfrm>
          <a:custGeom>
            <a:avLst/>
            <a:gdLst>
              <a:gd name="connsiteX0" fmla="*/ 0 w 2240197"/>
              <a:gd name="connsiteY0" fmla="*/ 0 h 1753299"/>
              <a:gd name="connsiteX1" fmla="*/ 2239861 w 2240197"/>
              <a:gd name="connsiteY1" fmla="*/ 637563 h 1753299"/>
              <a:gd name="connsiteX2" fmla="*/ 184558 w 2240197"/>
              <a:gd name="connsiteY2" fmla="*/ 1753299 h 175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0197" h="1753299">
                <a:moveTo>
                  <a:pt x="0" y="0"/>
                </a:moveTo>
                <a:cubicBezTo>
                  <a:pt x="1104550" y="172673"/>
                  <a:pt x="2209101" y="345347"/>
                  <a:pt x="2239861" y="637563"/>
                </a:cubicBezTo>
                <a:cubicBezTo>
                  <a:pt x="2270621" y="929779"/>
                  <a:pt x="184558" y="1753299"/>
                  <a:pt x="184558" y="175329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65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72E-675D-64A3-60E2-39EBA839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Transformation: JOIN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1E852-E7E4-7A4F-7D15-5D144C69B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0110"/>
            <a:ext cx="12192000" cy="3034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D8BB6F-7566-2ED5-FF7E-519C506C11F2}"/>
              </a:ext>
            </a:extLst>
          </p:cNvPr>
          <p:cNvSpPr txBox="1"/>
          <p:nvPr/>
        </p:nvSpPr>
        <p:spPr>
          <a:xfrm>
            <a:off x="0" y="2980778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fsq_poi_bikes_df</a:t>
            </a:r>
            <a:r>
              <a:rPr lang="en-CA" dirty="0"/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FBD1C9-F6AA-89C3-A22B-A1686E8E9D3C}"/>
              </a:ext>
            </a:extLst>
          </p:cNvPr>
          <p:cNvSpPr/>
          <p:nvPr/>
        </p:nvSpPr>
        <p:spPr>
          <a:xfrm>
            <a:off x="62752" y="3429000"/>
            <a:ext cx="3702423" cy="28194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D97F5A-616B-41D5-3E31-534242C527B3}"/>
              </a:ext>
            </a:extLst>
          </p:cNvPr>
          <p:cNvSpPr/>
          <p:nvPr/>
        </p:nvSpPr>
        <p:spPr>
          <a:xfrm>
            <a:off x="3827927" y="3429000"/>
            <a:ext cx="8301321" cy="28194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B582C-AF1B-D554-8600-442CA6A3352E}"/>
              </a:ext>
            </a:extLst>
          </p:cNvPr>
          <p:cNvSpPr txBox="1"/>
          <p:nvPr/>
        </p:nvSpPr>
        <p:spPr>
          <a:xfrm>
            <a:off x="2157369" y="1690688"/>
            <a:ext cx="1376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came from:</a:t>
            </a:r>
            <a:br>
              <a:rPr lang="en-CA" dirty="0"/>
            </a:br>
            <a:r>
              <a:rPr lang="en-CA" dirty="0" err="1"/>
              <a:t>bikes_df</a:t>
            </a:r>
            <a:r>
              <a:rPr lang="en-CA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E6DD0-9E4A-33A4-CC22-2F40E26B7338}"/>
              </a:ext>
            </a:extLst>
          </p:cNvPr>
          <p:cNvSpPr txBox="1"/>
          <p:nvPr/>
        </p:nvSpPr>
        <p:spPr>
          <a:xfrm>
            <a:off x="8207230" y="1690688"/>
            <a:ext cx="1376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came from:</a:t>
            </a:r>
            <a:br>
              <a:rPr lang="en-CA" dirty="0"/>
            </a:br>
            <a:r>
              <a:rPr lang="en-CA" dirty="0" err="1"/>
              <a:t>fsq_df</a:t>
            </a:r>
            <a:endParaRPr lang="en-CA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C4BCC0-E670-1C8B-AFD2-C31AAFC1B9EA}"/>
              </a:ext>
            </a:extLst>
          </p:cNvPr>
          <p:cNvCxnSpPr/>
          <p:nvPr/>
        </p:nvCxnSpPr>
        <p:spPr>
          <a:xfrm>
            <a:off x="3087149" y="2416029"/>
            <a:ext cx="226502" cy="74941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3D5316-753C-34E3-AAB9-412DA500B62D}"/>
              </a:ext>
            </a:extLst>
          </p:cNvPr>
          <p:cNvCxnSpPr/>
          <p:nvPr/>
        </p:nvCxnSpPr>
        <p:spPr>
          <a:xfrm>
            <a:off x="9195733" y="2416029"/>
            <a:ext cx="226502" cy="74941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53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5217-7751-4CF8-C1C7-4D824878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AB4D1-D7E3-9C79-A9D8-E64A13E4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453" y="3144192"/>
            <a:ext cx="345535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Data</a:t>
            </a:r>
            <a:br>
              <a:rPr lang="en-CA" dirty="0"/>
            </a:br>
            <a:r>
              <a:rPr lang="en-CA" dirty="0"/>
              <a:t>Transformation</a:t>
            </a:r>
          </a:p>
          <a:p>
            <a:pPr marL="0" indent="0">
              <a:buNone/>
            </a:pPr>
            <a:r>
              <a:rPr lang="en-CA" dirty="0"/>
              <a:t>AGGREGATE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(characteristics)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67D120-24D7-0E7A-E9B7-B1A0049A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518" y="2313667"/>
            <a:ext cx="4763070" cy="4506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D7205A-C094-D3DC-1407-4EDBCCF79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54538" cy="2200582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27696395-F971-F599-BB95-730678939AAC}"/>
              </a:ext>
            </a:extLst>
          </p:cNvPr>
          <p:cNvSpPr/>
          <p:nvPr/>
        </p:nvSpPr>
        <p:spPr>
          <a:xfrm rot="9187741">
            <a:off x="6681255" y="2291551"/>
            <a:ext cx="484632" cy="68549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23FA4F-C56E-93FD-0643-336B3834AAF9}"/>
              </a:ext>
            </a:extLst>
          </p:cNvPr>
          <p:cNvSpPr/>
          <p:nvPr/>
        </p:nvSpPr>
        <p:spPr>
          <a:xfrm>
            <a:off x="0" y="836939"/>
            <a:ext cx="6300132" cy="1325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D932F-5C1C-5EDB-EAAF-1E0B0BC410DC}"/>
              </a:ext>
            </a:extLst>
          </p:cNvPr>
          <p:cNvSpPr/>
          <p:nvPr/>
        </p:nvSpPr>
        <p:spPr>
          <a:xfrm>
            <a:off x="6358856" y="836939"/>
            <a:ext cx="1728132" cy="132556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39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B440-1BBD-69F0-15E9-B5752BE4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30FB-2D1F-A837-B345-4DEBD7F9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" y="1825625"/>
            <a:ext cx="10722932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Agg</a:t>
            </a:r>
            <a:br>
              <a:rPr lang="en-CA" dirty="0"/>
            </a:br>
            <a:r>
              <a:rPr lang="en-CA" dirty="0"/>
              <a:t>&amp;</a:t>
            </a:r>
          </a:p>
          <a:p>
            <a:pPr marL="0" indent="0">
              <a:buNone/>
            </a:pPr>
            <a:r>
              <a:rPr lang="en-CA" dirty="0"/>
              <a:t>Pivot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783F1-3ADA-8F29-21CE-3A08EAC09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21" y="0"/>
            <a:ext cx="1111717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8BF02C-B50E-8610-B717-E85AC5F0C525}"/>
              </a:ext>
            </a:extLst>
          </p:cNvPr>
          <p:cNvSpPr/>
          <p:nvPr/>
        </p:nvSpPr>
        <p:spPr>
          <a:xfrm>
            <a:off x="6786282" y="5432612"/>
            <a:ext cx="2985248" cy="142987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5DC3E3-6884-8A78-B14D-427D817F5DE2}"/>
              </a:ext>
            </a:extLst>
          </p:cNvPr>
          <p:cNvSpPr/>
          <p:nvPr/>
        </p:nvSpPr>
        <p:spPr>
          <a:xfrm>
            <a:off x="9771530" y="5428128"/>
            <a:ext cx="860611" cy="142987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0504C-A964-0477-B175-CB88929F8814}"/>
              </a:ext>
            </a:extLst>
          </p:cNvPr>
          <p:cNvSpPr/>
          <p:nvPr/>
        </p:nvSpPr>
        <p:spPr>
          <a:xfrm>
            <a:off x="1074820" y="0"/>
            <a:ext cx="11107845" cy="322729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B0204-1D2E-F629-7A7B-5CBE4DF6F3E7}"/>
              </a:ext>
            </a:extLst>
          </p:cNvPr>
          <p:cNvSpPr/>
          <p:nvPr/>
        </p:nvSpPr>
        <p:spPr>
          <a:xfrm>
            <a:off x="1085298" y="3294107"/>
            <a:ext cx="11097367" cy="142987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F03EB5-185A-4EE1-0A66-6122AF46EFA9}"/>
              </a:ext>
            </a:extLst>
          </p:cNvPr>
          <p:cNvCxnSpPr>
            <a:cxnSpLocks/>
          </p:cNvCxnSpPr>
          <p:nvPr/>
        </p:nvCxnSpPr>
        <p:spPr>
          <a:xfrm>
            <a:off x="1459734" y="3259627"/>
            <a:ext cx="5514807" cy="216850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7BAA8E-305F-B319-1359-8FFE27491FF5}"/>
              </a:ext>
            </a:extLst>
          </p:cNvPr>
          <p:cNvCxnSpPr>
            <a:cxnSpLocks/>
          </p:cNvCxnSpPr>
          <p:nvPr/>
        </p:nvCxnSpPr>
        <p:spPr>
          <a:xfrm>
            <a:off x="9959789" y="4728462"/>
            <a:ext cx="406688" cy="69966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13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FA13-F74B-6092-4506-EB89FD94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F8D94-A307-83D1-88EB-6F1EE78E7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51295"/>
            <a:ext cx="12199568" cy="5406705"/>
          </a:xfrm>
        </p:spPr>
      </p:pic>
    </p:spTree>
    <p:extLst>
      <p:ext uri="{BB962C8B-B14F-4D97-AF65-F5344CB8AC3E}">
        <p14:creationId xmlns:p14="http://schemas.microsoft.com/office/powerpoint/2010/main" val="402003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D884-D999-6001-16BE-0FA5511F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Statistical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F912-8C69-A0E4-93C9-BC6D3C82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Forward Selection</a:t>
            </a:r>
          </a:p>
          <a:p>
            <a:r>
              <a:rPr lang="en-CA" dirty="0"/>
              <a:t>Multivariate OLS (ordinary least squares)</a:t>
            </a:r>
          </a:p>
          <a:p>
            <a:r>
              <a:rPr lang="en-CA" dirty="0"/>
              <a:t>y = # slots at</a:t>
            </a:r>
            <a:br>
              <a:rPr lang="en-CA" dirty="0"/>
            </a:br>
            <a:r>
              <a:rPr lang="en-CA" dirty="0"/>
              <a:t>bike rental station</a:t>
            </a:r>
          </a:p>
          <a:p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2145AF-CAD0-B29F-F730-339325D4A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962571"/>
              </p:ext>
            </p:extLst>
          </p:nvPr>
        </p:nvGraphicFramePr>
        <p:xfrm>
          <a:off x="4320330" y="3233752"/>
          <a:ext cx="704768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842">
                  <a:extLst>
                    <a:ext uri="{9D8B030D-6E8A-4147-A177-3AD203B41FA5}">
                      <a16:colId xmlns:a16="http://schemas.microsoft.com/office/drawing/2014/main" val="37992778"/>
                    </a:ext>
                  </a:extLst>
                </a:gridCol>
                <a:gridCol w="3523842">
                  <a:extLst>
                    <a:ext uri="{9D8B030D-6E8A-4147-A177-3AD203B41FA5}">
                      <a16:colId xmlns:a16="http://schemas.microsoft.com/office/drawing/2014/main" val="2160272003"/>
                    </a:ext>
                  </a:extLst>
                </a:gridCol>
              </a:tblGrid>
              <a:tr h="565802">
                <a:tc>
                  <a:txBody>
                    <a:bodyPr/>
                    <a:lstStyle/>
                    <a:p>
                      <a:r>
                        <a:rPr lang="en-CA" dirty="0"/>
                        <a:t>Candidates for x</a:t>
                      </a:r>
                      <a:br>
                        <a:rPr lang="en-CA" dirty="0"/>
                      </a:br>
                      <a:r>
                        <a:rPr lang="en-CA" dirty="0"/>
                        <a:t>(all within 1 km radius)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Adjusted R 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36265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</a:t>
                      </a:r>
                      <a:r>
                        <a:rPr lang="en-CA" dirty="0" err="1"/>
                        <a:t>accoms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747660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</a:t>
                      </a:r>
                      <a:r>
                        <a:rPr lang="en-CA" dirty="0" err="1"/>
                        <a:t>biketrail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81240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outdoor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0.081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519209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40529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sightsee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37407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/>
                        <a:t># snack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32137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r>
                        <a:rPr lang="en-CA" dirty="0" err="1"/>
                        <a:t>min_distance</a:t>
                      </a:r>
                      <a:r>
                        <a:rPr lang="en-CA" dirty="0"/>
                        <a:t> to nearest POI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9424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0EFE1A-ED04-A4BF-4075-8DA1711E3A17}"/>
              </a:ext>
            </a:extLst>
          </p:cNvPr>
          <p:cNvSpPr txBox="1"/>
          <p:nvPr/>
        </p:nvSpPr>
        <p:spPr>
          <a:xfrm>
            <a:off x="385894" y="5942568"/>
            <a:ext cx="264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Best Last Adj R2: 0.081</a:t>
            </a:r>
          </a:p>
        </p:txBody>
      </p:sp>
    </p:spTree>
    <p:extLst>
      <p:ext uri="{BB962C8B-B14F-4D97-AF65-F5344CB8AC3E}">
        <p14:creationId xmlns:p14="http://schemas.microsoft.com/office/powerpoint/2010/main" val="213285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429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Posterama</vt:lpstr>
      <vt:lpstr>SineVTI</vt:lpstr>
      <vt:lpstr>Statistical Modeling with Python</vt:lpstr>
      <vt:lpstr>Agenda</vt:lpstr>
      <vt:lpstr>Process Flow</vt:lpstr>
      <vt:lpstr>Data Transformation: JOIN</vt:lpstr>
      <vt:lpstr>Data Transformation: JOIN</vt:lpstr>
      <vt:lpstr>PowerPoint Presentation</vt:lpstr>
      <vt:lpstr>PowerPoint Presentation</vt:lpstr>
      <vt:lpstr>Process Flow</vt:lpstr>
      <vt:lpstr>Statistical Model Evaluation</vt:lpstr>
      <vt:lpstr>Forward Selection: Step 2</vt:lpstr>
      <vt:lpstr>Forward Selection: Step 3</vt:lpstr>
      <vt:lpstr>Linear Regression Results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Modeling with Bike Rental Stations</dc:title>
  <dc:creator>Julie Leung</dc:creator>
  <cp:lastModifiedBy>Julie Leung</cp:lastModifiedBy>
  <cp:revision>21</cp:revision>
  <dcterms:created xsi:type="dcterms:W3CDTF">2023-10-22T05:01:21Z</dcterms:created>
  <dcterms:modified xsi:type="dcterms:W3CDTF">2023-10-22T17:39:49Z</dcterms:modified>
</cp:coreProperties>
</file>