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73" r:id="rId6"/>
    <p:sldId id="263" r:id="rId7"/>
    <p:sldId id="267" r:id="rId8"/>
    <p:sldId id="269" r:id="rId9"/>
    <p:sldId id="270" r:id="rId10"/>
    <p:sldId id="265" r:id="rId11"/>
    <p:sldId id="261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7B"/>
    <a:srgbClr val="0BE909"/>
    <a:srgbClr val="00FF05"/>
    <a:srgbClr val="FFDD00"/>
    <a:srgbClr val="FFA100"/>
    <a:srgbClr val="FF254B"/>
    <a:srgbClr val="A889F1"/>
    <a:srgbClr val="D9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77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FD6A0-BA01-7146-9010-BAB19E02695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E438C-40DA-7B46-9C40-C2723D59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6184-5DC9-DA4F-8097-DB1E2436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4408-D480-FE49-AAC2-97F248F77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E071-D5BA-8E40-99BA-F88DC749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3391-7DDD-B84F-AAA6-3F60EE66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5964-25B6-2244-A5B1-4690A783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5EF9-D851-3145-A848-25A4C683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F62AB-CEC5-B348-AB4A-6699CA08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A4FE-7414-E944-8451-A50A614A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143F-D618-1F43-A1DC-FDB584B8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0EBA-EEC7-EA46-A7EE-3EF70FF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BD56D-FE25-A048-B0D5-95BE2A775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3A52B-B810-F844-8EF6-E85D39D3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927A-0806-1D42-90FC-7858C73D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DFDB-648F-7745-8A42-4A007595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4D2C-84AB-CA4B-AD4B-35784C4A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B95-BE01-D64B-81E8-B8CC786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0959-9D97-954F-BFD6-3716A6D4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C5E1-50D9-FF42-A8FE-94F8CC7C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BA39-8629-5D45-88EC-9BFC30C1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07E9-6087-9842-8B4C-169F5FE0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8734-5DA3-DF40-9D44-F0B9202F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57B0-710D-8B4E-8B5F-EEDDFD25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3B76-7364-D94E-94A8-FB8DA94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652F-08BF-7A49-A8BE-27B3D1E0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EABF-9C9C-0747-9E3A-7A9CFDA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061-63F4-AC4F-8633-2D7F36E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972D-28BC-1D48-9C72-95FF0276F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F8ED-2E02-9A45-8B07-E4A91F6F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CAEC8-2FE9-C94E-BA93-21930B9C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E12F-5651-2C43-8F32-C3E52B3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9472-7ACD-1042-84AA-FD121D8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489B-072A-4C43-A46D-91B3B5A7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88F10-1CC1-FF4B-A81A-2096CF56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2723C-F8E5-1E48-8BD8-82CF7BBC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E378A-A384-A646-B82F-35DB9F80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5E4F-1B71-8544-9E80-0CDA19B10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E27A5-0588-964C-A91B-05F9D8B4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5F0C4-9F08-0047-84C2-4AB5ADE4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A9283-867B-A143-9F85-A1A9FB87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7729-5739-FF46-B153-7B4D4E1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3D3E5-501C-DB43-9A03-55E53CE7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C65B-C1C2-4445-93AD-9A426C7C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A944-659C-B04B-A4EB-04EDA701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B4126-0010-7E4C-899B-AA8F1356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038A1-34F4-1D4A-803E-317D8D70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42EE9-5F52-D04B-8470-6C8391B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320F-1F72-554F-BC72-9FEA2AF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2C5C-B967-D14D-8FDE-82284B65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F683-F97F-7D47-BABE-76F31659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0A60-BCC1-A244-A7E1-2DE81F1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F5C2-54B2-0A42-ADBD-7C0F2034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E15A-C389-1449-8D3E-1F45548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8992-B161-154D-A4EE-9E7E41F3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9C8B6-122F-E747-9AE5-43EB9194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2AD8-F514-5D46-9AE6-576BF225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23EF-6B65-E345-83C8-7120C1C8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597E-6A82-5D49-8085-F0FDEC6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9787-AB03-5746-8077-C189879D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1F490-CA2D-374A-B5D1-EBC1A2B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D9CE-F101-1744-8B63-71CF7BB2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55BF-CDF9-0B48-B04D-75B0E7CA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8F12-8BBC-B848-B1BF-53255DF7578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2A15-0DE3-B648-A835-77E231398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F858-B989-D640-893D-527100861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DE5D-49F5-7C41-9C9E-E4BB3ABC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QQIyskZAys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e Union Flag: a red cross over combined red and white saltires, all with white borders, over a dark blue background.">
            <a:extLst>
              <a:ext uri="{FF2B5EF4-FFF2-40B4-BE49-F238E27FC236}">
                <a16:creationId xmlns:a16="http://schemas.microsoft.com/office/drawing/2014/main" id="{1B7EBDC3-847E-2C46-8C39-329EF29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y Icon Story">
            <a:extLst>
              <a:ext uri="{FF2B5EF4-FFF2-40B4-BE49-F238E27FC236}">
                <a16:creationId xmlns:a16="http://schemas.microsoft.com/office/drawing/2014/main" id="{5F853501-D882-7C41-BF42-81782836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1" b="9879"/>
          <a:stretch/>
        </p:blipFill>
        <p:spPr bwMode="auto">
          <a:xfrm>
            <a:off x="6831800" y="4042572"/>
            <a:ext cx="5929734" cy="28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1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0CB0A-A7D2-5F4E-95F1-16094F775B27}"/>
              </a:ext>
            </a:extLst>
          </p:cNvPr>
          <p:cNvSpPr txBox="1"/>
          <p:nvPr/>
        </p:nvSpPr>
        <p:spPr>
          <a:xfrm>
            <a:off x="2254157" y="4611231"/>
            <a:ext cx="7683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184 fewer bikes from 2017 - 2018 which might’ve been stolen given the many transactions with NULL end time in 2017 (omitted from tabulation)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Trend shows no correlation between number of bikes/docks vs number of transactions (i.e. having more bikes/docks will facilitate more usage)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Scheme also imposed surcharge for additional time after initial 30 minutes which may explain increase in transactions (1 rider for 30 minutes straight vs 3 riders at 10-minute interval each) and absence of incomplete transactions in 2018 and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D08D2-C4FB-674B-97DE-D97D87F7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4"/>
            <a:ext cx="12192000" cy="43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5CA20-69D6-4446-8722-7CD13A47BDCD}"/>
              </a:ext>
            </a:extLst>
          </p:cNvPr>
          <p:cNvSpPr txBox="1"/>
          <p:nvPr/>
        </p:nvSpPr>
        <p:spPr>
          <a:xfrm>
            <a:off x="1594135" y="1409056"/>
            <a:ext cx="9003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merican Typewriter" panose="02090604020004020304" pitchFamily="18" charset="77"/>
              </a:rPr>
              <a:t>SO,</a:t>
            </a:r>
          </a:p>
          <a:p>
            <a:pPr algn="ctr"/>
            <a:endParaRPr lang="en-US" sz="2000" b="1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b="1" dirty="0">
                <a:latin typeface="American Typewriter" panose="02090604020004020304" pitchFamily="18" charset="77"/>
              </a:rPr>
              <a:t>Should we increase the number of bikes/docks during rush hour?</a:t>
            </a:r>
          </a:p>
          <a:p>
            <a:pPr algn="ctr"/>
            <a:endParaRPr lang="en-US" dirty="0">
              <a:latin typeface="American Typewriter" panose="02090604020004020304" pitchFamily="18" charset="77"/>
            </a:endParaRPr>
          </a:p>
          <a:p>
            <a:pPr algn="ctr"/>
            <a:r>
              <a:rPr lang="en-US" dirty="0">
                <a:latin typeface="American Typewriter" panose="02090604020004020304" pitchFamily="18" charset="77"/>
              </a:rPr>
              <a:t>Not a hard yes.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8E968-3F58-8F40-9C42-97F5CACC68D5}"/>
              </a:ext>
            </a:extLst>
          </p:cNvPr>
          <p:cNvSpPr txBox="1"/>
          <p:nvPr/>
        </p:nvSpPr>
        <p:spPr>
          <a:xfrm>
            <a:off x="2858428" y="3880625"/>
            <a:ext cx="647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Not cost effective (nor practical) to add more bikes and set up more docks solely for a few hours everyday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More viable to do so over a prolonged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2708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4E8DC-1179-E44D-88F7-C63298CA94A3}"/>
              </a:ext>
            </a:extLst>
          </p:cNvPr>
          <p:cNvSpPr txBox="1"/>
          <p:nvPr/>
        </p:nvSpPr>
        <p:spPr>
          <a:xfrm>
            <a:off x="7872758" y="1982450"/>
            <a:ext cx="41408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Peak months: May – Aug 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(Spring &amp; Summer)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merican Typewriter" panose="02090604020004020304" pitchFamily="18" charset="77"/>
              </a:rPr>
              <a:t>Recommendation 1</a:t>
            </a:r>
            <a:r>
              <a:rPr lang="en-US" sz="1400" dirty="0">
                <a:latin typeface="American Typewriter" panose="02090604020004020304" pitchFamily="18" charset="77"/>
              </a:rPr>
              <a:t>: to start adding more bikes and setting up more docks from Apr onwards and slowly taper off from Aug, in conjunction with curated routes provided by Santander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merican Typewriter" panose="02090604020004020304" pitchFamily="18" charset="77"/>
              </a:rPr>
              <a:t>Recommendation 2</a:t>
            </a:r>
            <a:r>
              <a:rPr lang="en-US" sz="1400" dirty="0">
                <a:latin typeface="American Typewriter" panose="02090604020004020304" pitchFamily="18" charset="77"/>
              </a:rPr>
              <a:t>: to check calendar for any upcoming major event(s) that can trigger more usage and </a:t>
            </a:r>
            <a:r>
              <a:rPr lang="en-US" sz="1400" dirty="0" err="1">
                <a:latin typeface="American Typewriter" panose="02090604020004020304" pitchFamily="18" charset="77"/>
              </a:rPr>
              <a:t>strategise</a:t>
            </a:r>
            <a:r>
              <a:rPr lang="en-US" sz="1400" dirty="0">
                <a:latin typeface="American Typewriter" panose="02090604020004020304" pitchFamily="18" charset="77"/>
              </a:rPr>
              <a:t> locations to add more bikes and docks at</a:t>
            </a:r>
            <a:endParaRPr lang="en-US" sz="1400" b="1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A8F5E-515B-8741-8632-CB2A30883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 t="1463" b="1138"/>
          <a:stretch/>
        </p:blipFill>
        <p:spPr>
          <a:xfrm>
            <a:off x="178421" y="89210"/>
            <a:ext cx="7646917" cy="6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C6FD8-1380-5D4B-8A3D-05373CF379F8}"/>
              </a:ext>
            </a:extLst>
          </p:cNvPr>
          <p:cNvSpPr txBox="1"/>
          <p:nvPr/>
        </p:nvSpPr>
        <p:spPr>
          <a:xfrm>
            <a:off x="387505" y="471364"/>
            <a:ext cx="1141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erican Typewriter" panose="02090604020004020304" pitchFamily="18" charset="77"/>
              </a:rPr>
              <a:t>AREAS FOR CONSIDERATION OF WHERE MORE BIKES &amp; DOCKS CAN BE ADDED 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8A2AC-E6E1-694E-8C6D-8477EABB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" b="3100"/>
          <a:stretch/>
        </p:blipFill>
        <p:spPr>
          <a:xfrm>
            <a:off x="2650059" y="982986"/>
            <a:ext cx="6891882" cy="57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1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veloper Guidance for Santander Cycles">
            <a:extLst>
              <a:ext uri="{FF2B5EF4-FFF2-40B4-BE49-F238E27FC236}">
                <a16:creationId xmlns:a16="http://schemas.microsoft.com/office/drawing/2014/main" id="{8DF88E2B-4C04-8B46-9CEE-1EB257EF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" y="360741"/>
            <a:ext cx="5407180" cy="127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F14A6-DBB6-8444-9693-6EEA04FCF79E}"/>
              </a:ext>
            </a:extLst>
          </p:cNvPr>
          <p:cNvSpPr txBox="1"/>
          <p:nvPr/>
        </p:nvSpPr>
        <p:spPr>
          <a:xfrm>
            <a:off x="651510" y="1859339"/>
            <a:ext cx="8893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A public bicycle hire scheme in London, Swansea, Milton Keynes and Brunel University sponsored mainly by Santander UK </a:t>
            </a:r>
            <a:endParaRPr lang="en-US" i="1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Launched on 30 July 2010, formerly known as Barclays Cycle Hire</a:t>
            </a:r>
          </a:p>
          <a:p>
            <a:endParaRPr lang="en-US" i="1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Catered for short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merican Typewriter" panose="02090604020004020304" pitchFamily="18" charset="77"/>
              </a:rPr>
              <a:t>£2 for unlimited journeys up to 30 minutes, within a 24 hour period. £2 for each additional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merican Typewriter" panose="02090604020004020304" pitchFamily="18" charset="77"/>
              </a:rPr>
              <a:t>Annual membership at £90 with tax savings and student discounts available 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1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Santander Cycles Unlock, Hire, Ride and Return">
            <a:hlinkClick r:id="" action="ppaction://media"/>
            <a:extLst>
              <a:ext uri="{FF2B5EF4-FFF2-40B4-BE49-F238E27FC236}">
                <a16:creationId xmlns:a16="http://schemas.microsoft.com/office/drawing/2014/main" id="{003D7AE1-5ED3-4840-B5FE-4470033C9A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8041" y="1492203"/>
            <a:ext cx="6855917" cy="3873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5C3EC-967B-CF4B-B61D-CD69BD3FA33E}"/>
              </a:ext>
            </a:extLst>
          </p:cNvPr>
          <p:cNvSpPr txBox="1"/>
          <p:nvPr/>
        </p:nvSpPr>
        <p:spPr>
          <a:xfrm>
            <a:off x="3358766" y="335501"/>
            <a:ext cx="547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merican Typewriter" panose="02090604020004020304" pitchFamily="18" charset="77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76054056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C7C28-762C-3E43-9025-92E38D92A6D7}"/>
              </a:ext>
            </a:extLst>
          </p:cNvPr>
          <p:cNvSpPr txBox="1"/>
          <p:nvPr/>
        </p:nvSpPr>
        <p:spPr>
          <a:xfrm>
            <a:off x="476250" y="526345"/>
            <a:ext cx="82524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merican Typewriter" panose="02090604020004020304" pitchFamily="18" charset="77"/>
              </a:rPr>
              <a:t>STUDY OBJECTIVE</a:t>
            </a:r>
          </a:p>
          <a:p>
            <a:r>
              <a:rPr lang="en-US" sz="1400" dirty="0">
                <a:latin typeface="American Typewriter" panose="02090604020004020304" pitchFamily="18" charset="77"/>
              </a:rPr>
              <a:t>Whether or not to provide more bikes / docks at certain stations at certain times of day</a:t>
            </a:r>
          </a:p>
          <a:p>
            <a:endParaRPr lang="en-US" sz="1600" b="1" u="sng" dirty="0">
              <a:latin typeface="American Typewriter" panose="02090604020004020304" pitchFamily="18" charset="77"/>
            </a:endParaRPr>
          </a:p>
          <a:p>
            <a:r>
              <a:rPr lang="en-US" sz="1600" b="1" u="sng" dirty="0">
                <a:latin typeface="American Typewriter" panose="02090604020004020304" pitchFamily="18" charset="77"/>
              </a:rPr>
              <a:t>HYPOTHESIS</a:t>
            </a:r>
          </a:p>
          <a:p>
            <a:r>
              <a:rPr lang="en-US" sz="1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Should the number of bikes / docks be increased during the peak hours?</a:t>
            </a:r>
          </a:p>
          <a:p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Peak hours are generally between 07:00 – 10:00 and 16:00 – 19:00</a:t>
            </a:r>
          </a:p>
          <a:p>
            <a:endParaRPr lang="en-US" sz="1400" dirty="0">
              <a:latin typeface="American Typewriter" panose="02090604020004020304" pitchFamily="18" charset="77"/>
            </a:endParaRPr>
          </a:p>
          <a:p>
            <a:endParaRPr lang="en-US" sz="1400" dirty="0">
              <a:latin typeface="American Typewriter" panose="02090604020004020304" pitchFamily="18" charset="77"/>
            </a:endParaRPr>
          </a:p>
          <a:p>
            <a:r>
              <a:rPr lang="en-US" sz="1600" b="1" u="sng" dirty="0">
                <a:latin typeface="American Typewriter" panose="02090604020004020304" pitchFamily="18" charset="77"/>
              </a:rPr>
              <a:t>BACKGROUND STATS - 2019</a:t>
            </a:r>
          </a:p>
          <a:p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Number of Transactions: 10,310,063 (28,247 transactions per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Number of Bikes: 12,943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Number of Docks: 20,572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Number of Stations: 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Max Time Spent per Transaction: 6 days 11 hours 20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Min Time Spent per Transaction: 1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Average Time Spent per Transaction: 19 minutes 32 seconds</a:t>
            </a:r>
          </a:p>
          <a:p>
            <a:endParaRPr lang="en-US" sz="1400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1374D-869C-E644-BF39-476EEC93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94" y="3429000"/>
            <a:ext cx="4881756" cy="23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BC9D7-D68E-DF4F-82AE-DA94AA1B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07950"/>
            <a:ext cx="10071100" cy="664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49300-6AD4-EF42-9652-AD6C3B1ED346}"/>
              </a:ext>
            </a:extLst>
          </p:cNvPr>
          <p:cNvSpPr txBox="1"/>
          <p:nvPr/>
        </p:nvSpPr>
        <p:spPr>
          <a:xfrm>
            <a:off x="8880090" y="4229219"/>
            <a:ext cx="2572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3% more transactions during PM peak period which may be attributed to the possibility of a more diverse demographic of users (i.e. college students finishing classes)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F80D1-21ED-9E42-A68B-DE7545F976BC}"/>
              </a:ext>
            </a:extLst>
          </p:cNvPr>
          <p:cNvSpPr/>
          <p:nvPr/>
        </p:nvSpPr>
        <p:spPr>
          <a:xfrm>
            <a:off x="906965" y="2628781"/>
            <a:ext cx="24049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To be noted that total transactions over the non-peak hours is a cumulation over 18 hours as compared to the other two at 3 hours each</a:t>
            </a:r>
          </a:p>
        </p:txBody>
      </p:sp>
    </p:spTree>
    <p:extLst>
      <p:ext uri="{BB962C8B-B14F-4D97-AF65-F5344CB8AC3E}">
        <p14:creationId xmlns:p14="http://schemas.microsoft.com/office/powerpoint/2010/main" val="320952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488FD-AED6-FA42-81E2-CDCC269EE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 b="3742"/>
          <a:stretch/>
        </p:blipFill>
        <p:spPr>
          <a:xfrm>
            <a:off x="1460684" y="200722"/>
            <a:ext cx="9270631" cy="499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92D2-8834-504E-8E3D-4EB3BEF9271D}"/>
              </a:ext>
            </a:extLst>
          </p:cNvPr>
          <p:cNvSpPr txBox="1"/>
          <p:nvPr/>
        </p:nvSpPr>
        <p:spPr>
          <a:xfrm>
            <a:off x="2425388" y="5342762"/>
            <a:ext cx="7341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Compilation done based on start time of transactions without a ‘NULL’ end time (reflection of a complete transaction)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Significant peak at 08:00 – 09:00, 17:00 – 18:00 and 18:00 – 19:00 with average time spent per transaction at 15m44s, 18m28s and 18m31s respectively</a:t>
            </a:r>
          </a:p>
        </p:txBody>
      </p:sp>
    </p:spTree>
    <p:extLst>
      <p:ext uri="{BB962C8B-B14F-4D97-AF65-F5344CB8AC3E}">
        <p14:creationId xmlns:p14="http://schemas.microsoft.com/office/powerpoint/2010/main" val="49690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DF8F6-8AE2-F944-905A-EC805267EB28}"/>
              </a:ext>
            </a:extLst>
          </p:cNvPr>
          <p:cNvSpPr txBox="1"/>
          <p:nvPr/>
        </p:nvSpPr>
        <p:spPr>
          <a:xfrm>
            <a:off x="2783230" y="502920"/>
            <a:ext cx="660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erican Typewriter" panose="02090604020004020304" pitchFamily="18" charset="77"/>
              </a:rPr>
              <a:t>TOP STARTING &amp; ENDING  STATIONS (07:00 – 10:00)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C169D-FAAC-6441-9091-66A7A2F60766}"/>
              </a:ext>
            </a:extLst>
          </p:cNvPr>
          <p:cNvSpPr txBox="1"/>
          <p:nvPr/>
        </p:nvSpPr>
        <p:spPr>
          <a:xfrm>
            <a:off x="2885194" y="541145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For consideration of where more bikes / docks can be added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% is the total number of transactions at the respective station against the total number of transactions from all stations over the 3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0F26A-EC68-A543-979E-87A61C7D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59"/>
            <a:ext cx="12192000" cy="3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AB866-032E-B241-8EA0-6FBEEEEBCB3A}"/>
              </a:ext>
            </a:extLst>
          </p:cNvPr>
          <p:cNvSpPr txBox="1"/>
          <p:nvPr/>
        </p:nvSpPr>
        <p:spPr>
          <a:xfrm>
            <a:off x="2783230" y="502920"/>
            <a:ext cx="660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erican Typewriter" panose="02090604020004020304" pitchFamily="18" charset="77"/>
              </a:rPr>
              <a:t>TOP STARTING &amp; ENDING  STATIONS (16:00 – 19:00)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2C84F-7E0C-9D42-936F-AF7792FBB7F4}"/>
              </a:ext>
            </a:extLst>
          </p:cNvPr>
          <p:cNvSpPr txBox="1"/>
          <p:nvPr/>
        </p:nvSpPr>
        <p:spPr>
          <a:xfrm>
            <a:off x="2895600" y="5620212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For consideration of where more bikes / docks can be added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erican Typewriter" panose="02090604020004020304" pitchFamily="18" charset="77"/>
              </a:rPr>
              <a:t>% is the total number of transactions at the respective station against the total number of transactions from all stations over the 3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BF4CB-3910-6341-81C3-7F8909A3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416"/>
            <a:ext cx="12192000" cy="41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F3814-59AC-8543-AA27-04CE514E1F8C}"/>
              </a:ext>
            </a:extLst>
          </p:cNvPr>
          <p:cNvSpPr txBox="1"/>
          <p:nvPr/>
        </p:nvSpPr>
        <p:spPr>
          <a:xfrm>
            <a:off x="1969119" y="1767006"/>
            <a:ext cx="82537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merican Typewriter" panose="02090604020004020304" pitchFamily="18" charset="77"/>
              </a:rPr>
              <a:t>HYPOTHESIS</a:t>
            </a:r>
          </a:p>
          <a:p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Should the number of bikes / docks be increased during the peak hours?</a:t>
            </a:r>
          </a:p>
          <a:p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The significant increase in transactions during the two three-hour pockets do justify the addition of bikes/docks to cater to the surge in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pPr algn="ctr"/>
            <a:r>
              <a:rPr lang="en-US" sz="2800" b="1" dirty="0">
                <a:latin typeface="American Typewriter" panose="02090604020004020304" pitchFamily="18" charset="77"/>
              </a:rPr>
              <a:t>HOWEVER</a:t>
            </a:r>
          </a:p>
          <a:p>
            <a:pPr algn="ctr"/>
            <a:r>
              <a:rPr lang="en-US" dirty="0">
                <a:latin typeface="American Typewriter" panose="02090604020004020304" pitchFamily="18" charset="77"/>
              </a:rPr>
              <a:t>Is it really necessary? Or are we actually doing just fine status quo?</a:t>
            </a:r>
          </a:p>
          <a:p>
            <a:pPr algn="ctr"/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3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13761</TotalTime>
  <Words>670</Words>
  <Application>Microsoft Macintosh PowerPoint</Application>
  <PresentationFormat>Widescreen</PresentationFormat>
  <Paragraphs>74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 tan</dc:creator>
  <cp:lastModifiedBy>jojo tan</cp:lastModifiedBy>
  <cp:revision>87</cp:revision>
  <dcterms:created xsi:type="dcterms:W3CDTF">2020-12-16T06:12:05Z</dcterms:created>
  <dcterms:modified xsi:type="dcterms:W3CDTF">2020-12-27T11:00:09Z</dcterms:modified>
</cp:coreProperties>
</file>