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layfair Display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layfairDisplay-bold.fntdata"/><Relationship Id="rId22" Type="http://schemas.openxmlformats.org/officeDocument/2006/relationships/font" Target="fonts/PlayfairDisplay-boldItalic.fntdata"/><Relationship Id="rId21" Type="http://schemas.openxmlformats.org/officeDocument/2006/relationships/font" Target="fonts/PlayfairDisplay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layfairDisplay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d155d491cc_0_8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d155d491cc_0_8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d6937091f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d6937091f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d6937091fc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d6937091fc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d6aacce78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d6aacce78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d5db08c8b6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d5db08c8b6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d5db08c8b6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d5db08c8b6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d5db08c8b6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d5db08c8b6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d5db08c8b6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d5db08c8b6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d6aacce7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d6aacce7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d6aacce78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d6aacce78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5db08c8b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5db08c8b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d5db08c8b6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d5db08c8b6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2" name="Google Shape;12;p2"/>
          <p:cNvCxnSpPr/>
          <p:nvPr/>
        </p:nvCxnSpPr>
        <p:spPr>
          <a:xfrm>
            <a:off x="733219" y="2235351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630600" y="136800"/>
            <a:ext cx="7893000" cy="185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100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630600" y="3228375"/>
            <a:ext cx="7893000" cy="1274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1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1"/>
          <p:cNvSpPr txBox="1"/>
          <p:nvPr>
            <p:ph hasCustomPrompt="1" type="title"/>
          </p:nvPr>
        </p:nvSpPr>
        <p:spPr>
          <a:xfrm>
            <a:off x="586725" y="1353788"/>
            <a:ext cx="79707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800"/>
              <a:buNone/>
              <a:defRPr sz="10800">
                <a:solidFill>
                  <a:schemeClr val="accent6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86725" y="2968388"/>
            <a:ext cx="79707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509550" y="1921350"/>
            <a:ext cx="8124900" cy="130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/>
          <p:nvPr/>
        </p:nvSpPr>
        <p:spPr>
          <a:xfrm>
            <a:off x="-125" y="5045700"/>
            <a:ext cx="9144000" cy="97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" name="Google Shape;23;p4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Google Shape;28;p5"/>
          <p:cNvCxnSpPr/>
          <p:nvPr/>
        </p:nvCxnSpPr>
        <p:spPr>
          <a:xfrm>
            <a:off x="419425" y="1154195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117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"/>
          <p:cNvSpPr txBox="1"/>
          <p:nvPr>
            <p:ph idx="2" type="body"/>
          </p:nvPr>
        </p:nvSpPr>
        <p:spPr>
          <a:xfrm>
            <a:off x="4832400" y="1417950"/>
            <a:ext cx="39999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7" name="Google Shape;37;p7"/>
          <p:cNvCxnSpPr/>
          <p:nvPr/>
        </p:nvCxnSpPr>
        <p:spPr>
          <a:xfrm>
            <a:off x="411044" y="1417772"/>
            <a:ext cx="385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" name="Google Shape;38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1640350"/>
            <a:ext cx="2808000" cy="29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/>
          <p:nvPr/>
        </p:nvSpPr>
        <p:spPr>
          <a:xfrm>
            <a:off x="586721" y="0"/>
            <a:ext cx="7970700" cy="6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8"/>
          <p:cNvSpPr/>
          <p:nvPr/>
        </p:nvSpPr>
        <p:spPr>
          <a:xfrm>
            <a:off x="586721" y="5076900"/>
            <a:ext cx="7970700" cy="66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5" name="Google Shape;4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/>
          <p:nvPr/>
        </p:nvSpPr>
        <p:spPr>
          <a:xfrm>
            <a:off x="4572000" y="-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8" name="Google Shape;4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9" name="Google Shape;49;p9"/>
          <p:cNvSpPr txBox="1"/>
          <p:nvPr>
            <p:ph type="title"/>
          </p:nvPr>
        </p:nvSpPr>
        <p:spPr>
          <a:xfrm>
            <a:off x="265500" y="1084625"/>
            <a:ext cx="4045200" cy="17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0" name="Google Shape;50;p9"/>
          <p:cNvSpPr txBox="1"/>
          <p:nvPr>
            <p:ph idx="1" type="subTitle"/>
          </p:nvPr>
        </p:nvSpPr>
        <p:spPr>
          <a:xfrm>
            <a:off x="265500" y="2845200"/>
            <a:ext cx="4045200" cy="142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100"/>
              <a:buNone/>
              <a:defRPr sz="21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" name="Google Shape;5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lue-gold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b="1" sz="3200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ato"/>
              <a:buChar char="●"/>
              <a:defRPr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●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○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ato"/>
              <a:buChar char="■"/>
              <a:defRPr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logz.io/blog/hadoop-vs-spark/" TargetMode="External"/><Relationship Id="rId4" Type="http://schemas.openxmlformats.org/officeDocument/2006/relationships/hyperlink" Target="https://www.bloomberg.com/news/articles/2019-09-05/ranking-cities-by-salaries-and-cost-of-living" TargetMode="External"/><Relationship Id="rId5" Type="http://schemas.openxmlformats.org/officeDocument/2006/relationships/hyperlink" Target="https://www.bloomberg.com/news/articles/2019-09-05/ranking-cities-by-salaries-and-cost-of-liv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ctrTitle"/>
          </p:nvPr>
        </p:nvSpPr>
        <p:spPr>
          <a:xfrm>
            <a:off x="311700" y="1131175"/>
            <a:ext cx="8520600" cy="12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Following the Tech Industry</a:t>
            </a:r>
            <a:endParaRPr/>
          </a:p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111550" y="2391175"/>
            <a:ext cx="4920900" cy="82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r>
              <a:rPr lang="en">
                <a:solidFill>
                  <a:schemeClr val="dk1"/>
                </a:solidFill>
              </a:rPr>
              <a:t> of job and housing data to determine where to apply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2430600" y="3659425"/>
            <a:ext cx="428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Dziugas</a:t>
            </a:r>
            <a:r>
              <a:rPr lang="en">
                <a:solidFill>
                  <a:schemeClr val="dk1"/>
                </a:solidFill>
              </a:rPr>
              <a:t> Butkus | </a:t>
            </a:r>
            <a:r>
              <a:rPr lang="en">
                <a:solidFill>
                  <a:schemeClr val="dk1"/>
                </a:solidFill>
              </a:rPr>
              <a:t>Josh Tyndale </a:t>
            </a:r>
            <a:r>
              <a:rPr lang="en">
                <a:solidFill>
                  <a:schemeClr val="dk1"/>
                </a:solidFill>
              </a:rPr>
              <a:t>| Stephen Harayda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CS 455: Distributed Systems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Transformation of Problem Space</a:t>
            </a:r>
            <a:endParaRPr/>
          </a:p>
        </p:txBody>
      </p:sp>
      <p:sp>
        <p:nvSpPr>
          <p:cNvPr id="128" name="Google Shape;128;p22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-Data is a valuable asset and becoming more private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-Development of machine learning for sentiment analysis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064" y="2571749"/>
            <a:ext cx="3652823" cy="25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3150" y="2571748"/>
            <a:ext cx="3484567" cy="250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33138" y="16650"/>
            <a:ext cx="3418950" cy="250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6075" y="16650"/>
            <a:ext cx="3652799" cy="250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4"/>
          <p:cNvSpPr txBox="1"/>
          <p:nvPr>
            <p:ph idx="1" type="body"/>
          </p:nvPr>
        </p:nvSpPr>
        <p:spPr>
          <a:xfrm>
            <a:off x="311700" y="13302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3494" lvl="0" marL="457200" rtl="0" algn="l">
              <a:spcBef>
                <a:spcPts val="0"/>
              </a:spcBef>
              <a:spcAft>
                <a:spcPts val="0"/>
              </a:spcAft>
              <a:buSzPts val="2124"/>
              <a:buChar char="-"/>
            </a:pPr>
            <a:r>
              <a:rPr lang="en" sz="2124"/>
              <a:t>Our official lists:</a:t>
            </a:r>
            <a:endParaRPr sz="2124"/>
          </a:p>
          <a:p>
            <a:pPr indent="-363494" lvl="0" marL="457200" rtl="0" algn="l">
              <a:spcBef>
                <a:spcPts val="0"/>
              </a:spcBef>
              <a:spcAft>
                <a:spcPts val="0"/>
              </a:spcAft>
              <a:buSzPts val="2124"/>
              <a:buChar char="-"/>
            </a:pPr>
            <a:r>
              <a:t/>
            </a:r>
            <a:endParaRPr sz="2124"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Washington DC, Seattle, Chicago, Austin, Atlanta</a:t>
            </a:r>
            <a:endParaRPr/>
          </a:p>
          <a:p>
            <a:pPr indent="-34290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Amazon, JP Morgan, Navy, Compass Group, Air Force, Microsoft, Army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https://logz.io/blog/hadoop-vs-spark/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</a:t>
            </a:r>
            <a:r>
              <a:rPr lang="en" u="sng">
                <a:solidFill>
                  <a:schemeClr val="hlink"/>
                </a:solidFill>
                <a:hlinkClick r:id="rId5"/>
              </a:rPr>
              <a:t>ttps://www.bloomberg.com/news/articles/2019-09-05/ranking-cities-by-salaries-and-cost-of-living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311700" y="1152475"/>
            <a:ext cx="4076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-New Grads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-Following the money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-Miami/Texas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9375" y="657650"/>
            <a:ext cx="4555208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Characterization</a:t>
            </a:r>
            <a:endParaRPr/>
          </a:p>
        </p:txBody>
      </p:sp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-Access to meaningful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-Multi-layered problem. Job availability is not the only criteria.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-Data needs to correlate in time for meaningful assumptions to be made.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Past Approaches </a:t>
            </a:r>
            <a:endParaRPr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311700" y="1417800"/>
            <a:ext cx="8520600" cy="28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Salaries adjusted for cost of living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Total job availability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Survey of employees to identify salary and satisfaction</a:t>
            </a:r>
            <a:endParaRPr/>
          </a:p>
        </p:txBody>
      </p:sp>
      <p:pic>
        <p:nvPicPr>
          <p:cNvPr id="90" name="Google Shape;9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0475" y="372724"/>
            <a:ext cx="3611826" cy="236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(Setup)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PySpark (python implementation of Apache Spark)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DataFrames (similar to RDD’s)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Evaluated both Job and Housing 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2649" y="1922500"/>
            <a:ext cx="4068626" cy="2646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(Execution)</a:t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Indeed and Craigslist - read csv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Filter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groupBy()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count()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orderBy() etc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6751" y="1831275"/>
            <a:ext cx="4718175" cy="303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Methodology (results)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outputs were recorded and put in a single location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Outputs were cross referenced with each other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Benchmarks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Linux 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Spark used with 10 workers and 1 master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Indeed job data set and craigslist rental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we did: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Occurrences of postings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Listed in order of descending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Grouped by city/state/company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311700" y="372725"/>
            <a:ext cx="8520600" cy="6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Gleaned</a:t>
            </a:r>
            <a:endParaRPr/>
          </a:p>
        </p:txBody>
      </p:sp>
      <p:sp>
        <p:nvSpPr>
          <p:cNvPr id="122" name="Google Shape;122;p21"/>
          <p:cNvSpPr txBox="1"/>
          <p:nvPr>
            <p:ph idx="1" type="body"/>
          </p:nvPr>
        </p:nvSpPr>
        <p:spPr>
          <a:xfrm>
            <a:off x="311700" y="1417800"/>
            <a:ext cx="8520600" cy="31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Results of data analysis can be skewed based on error/bias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Good/reliable data is hard to come by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ue &amp; Gold">
  <a:themeElements>
    <a:clrScheme name="Blue &amp; Gold">
      <a:dk1>
        <a:srgbClr val="FFFFFF"/>
      </a:dk1>
      <a:lt1>
        <a:srgbClr val="01AFD1"/>
      </a:lt1>
      <a:dk2>
        <a:srgbClr val="1E2D31"/>
      </a:dk2>
      <a:lt2>
        <a:srgbClr val="BFC7CA"/>
      </a:lt2>
      <a:accent1>
        <a:srgbClr val="006F85"/>
      </a:accent1>
      <a:accent2>
        <a:srgbClr val="AF4345"/>
      </a:accent2>
      <a:accent3>
        <a:srgbClr val="47D06A"/>
      </a:accent3>
      <a:accent4>
        <a:srgbClr val="F58F8F"/>
      </a:accent4>
      <a:accent5>
        <a:srgbClr val="F6CD4C"/>
      </a:accent5>
      <a:accent6>
        <a:srgbClr val="F8E71C"/>
      </a:accent6>
      <a:hlink>
        <a:srgbClr val="F6CD4C"/>
      </a:hlink>
      <a:folHlink>
        <a:srgbClr val="F6CD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