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9" r:id="rId4"/>
    <p:sldId id="279" r:id="rId5"/>
    <p:sldId id="278" r:id="rId6"/>
    <p:sldId id="290" r:id="rId7"/>
    <p:sldId id="268" r:id="rId8"/>
    <p:sldId id="277" r:id="rId9"/>
    <p:sldId id="276" r:id="rId10"/>
    <p:sldId id="269" r:id="rId11"/>
    <p:sldId id="274" r:id="rId12"/>
    <p:sldId id="275" r:id="rId13"/>
    <p:sldId id="285" r:id="rId14"/>
    <p:sldId id="287" r:id="rId15"/>
    <p:sldId id="296" r:id="rId16"/>
    <p:sldId id="295" r:id="rId17"/>
    <p:sldId id="289" r:id="rId18"/>
    <p:sldId id="291" r:id="rId19"/>
    <p:sldId id="288" r:id="rId20"/>
    <p:sldId id="281" r:id="rId21"/>
    <p:sldId id="297" r:id="rId22"/>
    <p:sldId id="298" r:id="rId23"/>
    <p:sldId id="301" r:id="rId24"/>
    <p:sldId id="260" r:id="rId25"/>
    <p:sldId id="299"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E3F9"/>
    <a:srgbClr val="D4C9ED"/>
    <a:srgbClr val="B9A7E1"/>
    <a:srgbClr val="603BAB"/>
    <a:srgbClr val="0D6ABF"/>
    <a:srgbClr val="0C579C"/>
    <a:srgbClr val="0867BD"/>
    <a:srgbClr val="8AC3F6"/>
    <a:srgbClr val="C5E1FB"/>
    <a:srgbClr val="5FAD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5AC68-AFEC-4725-9EC8-8E9D9BE6726A}" v="2" dt="2024-10-13T14:13:43.55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EA11A-BE49-449F-A63D-C696E5A4EBB6}" type="datetimeFigureOut">
              <a:rPr lang="pt-BR" smtClean="0"/>
              <a:t>13/10/2024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C3618-63E5-499C-8095-6D7A5132EB71}" type="slidenum">
              <a:rPr lang="pt-BR" smtClean="0"/>
              <a:t>‹nº›</a:t>
            </a:fld>
            <a:endParaRPr lang="pt-BR"/>
          </a:p>
        </p:txBody>
      </p:sp>
    </p:spTree>
    <p:extLst>
      <p:ext uri="{BB962C8B-B14F-4D97-AF65-F5344CB8AC3E}">
        <p14:creationId xmlns:p14="http://schemas.microsoft.com/office/powerpoint/2010/main" val="372644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41C3618-63E5-499C-8095-6D7A5132EB71}" type="slidenum">
              <a:rPr lang="pt-BR" smtClean="0"/>
              <a:t>7</a:t>
            </a:fld>
            <a:endParaRPr lang="pt-BR"/>
          </a:p>
        </p:txBody>
      </p:sp>
    </p:spTree>
    <p:extLst>
      <p:ext uri="{BB962C8B-B14F-4D97-AF65-F5344CB8AC3E}">
        <p14:creationId xmlns:p14="http://schemas.microsoft.com/office/powerpoint/2010/main" val="381570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41C3618-63E5-499C-8095-6D7A5132EB71}" type="slidenum">
              <a:rPr lang="pt-BR" smtClean="0"/>
              <a:t>8</a:t>
            </a:fld>
            <a:endParaRPr lang="pt-BR"/>
          </a:p>
        </p:txBody>
      </p:sp>
    </p:spTree>
    <p:extLst>
      <p:ext uri="{BB962C8B-B14F-4D97-AF65-F5344CB8AC3E}">
        <p14:creationId xmlns:p14="http://schemas.microsoft.com/office/powerpoint/2010/main" val="122193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41C3618-63E5-499C-8095-6D7A5132EB71}" type="slidenum">
              <a:rPr lang="pt-BR" smtClean="0"/>
              <a:t>9</a:t>
            </a:fld>
            <a:endParaRPr lang="pt-BR"/>
          </a:p>
        </p:txBody>
      </p:sp>
    </p:spTree>
    <p:extLst>
      <p:ext uri="{BB962C8B-B14F-4D97-AF65-F5344CB8AC3E}">
        <p14:creationId xmlns:p14="http://schemas.microsoft.com/office/powerpoint/2010/main" val="390398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41C3618-63E5-499C-8095-6D7A5132EB71}" type="slidenum">
              <a:rPr lang="pt-BR" smtClean="0"/>
              <a:t>10</a:t>
            </a:fld>
            <a:endParaRPr lang="pt-BR"/>
          </a:p>
        </p:txBody>
      </p:sp>
    </p:spTree>
    <p:extLst>
      <p:ext uri="{BB962C8B-B14F-4D97-AF65-F5344CB8AC3E}">
        <p14:creationId xmlns:p14="http://schemas.microsoft.com/office/powerpoint/2010/main" val="52491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41C3618-63E5-499C-8095-6D7A5132EB71}" type="slidenum">
              <a:rPr lang="pt-BR" smtClean="0"/>
              <a:t>11</a:t>
            </a:fld>
            <a:endParaRPr lang="pt-BR"/>
          </a:p>
        </p:txBody>
      </p:sp>
    </p:spTree>
    <p:extLst>
      <p:ext uri="{BB962C8B-B14F-4D97-AF65-F5344CB8AC3E}">
        <p14:creationId xmlns:p14="http://schemas.microsoft.com/office/powerpoint/2010/main" val="100961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41C3618-63E5-499C-8095-6D7A5132EB71}" type="slidenum">
              <a:rPr lang="pt-BR" smtClean="0"/>
              <a:t>12</a:t>
            </a:fld>
            <a:endParaRPr lang="pt-BR"/>
          </a:p>
        </p:txBody>
      </p:sp>
    </p:spTree>
    <p:extLst>
      <p:ext uri="{BB962C8B-B14F-4D97-AF65-F5344CB8AC3E}">
        <p14:creationId xmlns:p14="http://schemas.microsoft.com/office/powerpoint/2010/main" val="357306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E4673-681F-618A-4EB8-EF14DE24956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1722389-DB87-3D12-7799-14E136202D2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E2679B1-EBAA-5A8F-915A-398672F4D415}"/>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46B3F7C-ADCA-5246-7370-3E9600605C0F}"/>
              </a:ext>
            </a:extLst>
          </p:cNvPr>
          <p:cNvSpPr>
            <a:spLocks noGrp="1"/>
          </p:cNvSpPr>
          <p:nvPr>
            <p:ph type="sldNum" sz="quarter" idx="5"/>
          </p:nvPr>
        </p:nvSpPr>
        <p:spPr/>
        <p:txBody>
          <a:bodyPr/>
          <a:lstStyle/>
          <a:p>
            <a:fld id="{C41C3618-63E5-499C-8095-6D7A5132EB71}" type="slidenum">
              <a:rPr lang="pt-BR" smtClean="0"/>
              <a:t>14</a:t>
            </a:fld>
            <a:endParaRPr lang="pt-BR"/>
          </a:p>
        </p:txBody>
      </p:sp>
    </p:spTree>
    <p:extLst>
      <p:ext uri="{BB962C8B-B14F-4D97-AF65-F5344CB8AC3E}">
        <p14:creationId xmlns:p14="http://schemas.microsoft.com/office/powerpoint/2010/main" val="4232031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6959293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3337658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879384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700153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7800398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5711845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1720147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61209802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4919588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46537299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02921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10/13/2024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7238402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10/13/2024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4775138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10/13/2024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0291821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7147348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7343037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587393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90046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blog.famigliavalduga.com.br/como-o-clima-e-o-terroir-influenciam-a-producao-de-vinhos/" TargetMode="External"/><Relationship Id="rId3" Type="http://schemas.openxmlformats.org/officeDocument/2006/relationships/hyperlink" Target="https://www.embrapa.br/uva-e-vinho/cadastro-viticola-nacional" TargetMode="External"/><Relationship Id="rId7" Type="http://schemas.openxmlformats.org/officeDocument/2006/relationships/hyperlink" Target="https://epocanegocios.globo.com/Um-So-Planeta/noticia/2022/03/como-o-aquecimento-global-tem-impactado-producao-de-vinhos-pelo-mundo.htm" TargetMode="Externa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hyperlink" Target="https://revistaadega.uol.com.br/artigo/o-consumo-de-vinho-no-brasil_12111.html" TargetMode="External"/><Relationship Id="rId5" Type="http://schemas.openxmlformats.org/officeDocument/2006/relationships/hyperlink" Target="https://www.cnpuv.embrapa.br/vitibrazil/index.php?opcao=opt_02" TargetMode="External"/><Relationship Id="rId4" Type="http://schemas.openxmlformats.org/officeDocument/2006/relationships/hyperlink" Target="https://www.gov.br/agricultura/pt-br/assuntos/inspecao/produtos-vegetal/vinhos-e-bebidas-1/cadastro-viticola-naciona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mundoeducacao.uol.com.br/geografia/paraguai.htm" TargetMode="External"/><Relationship Id="rId3" Type="http://schemas.openxmlformats.org/officeDocument/2006/relationships/hyperlink" Target="https://ainfo.cnptia.embrapa.br/digital/bitstream/doc/1142481/1/VINHO-SOBER-2021.pdf" TargetMode="External"/><Relationship Id="rId7" Type="http://schemas.openxmlformats.org/officeDocument/2006/relationships/hyperlink" Target="https://www.ceicdata.com/pt/indicator/paraguay/population" TargetMode="Externa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hyperlink" Target="https://files.cercomp.ufg.br/weby/up/72/o/PERFIL_DO_CONSUMIDOR_DE_VINHOS_NACIONAIS.pdf" TargetMode="External"/><Relationship Id="rId11" Type="http://schemas.openxmlformats.org/officeDocument/2006/relationships/hyperlink" Target="https://anprovin.com.br/" TargetMode="External"/><Relationship Id="rId5" Type="http://schemas.openxmlformats.org/officeDocument/2006/relationships/hyperlink" Target="https://pt.wikipedia.org/wiki/Enoturismo" TargetMode="External"/><Relationship Id="rId10" Type="http://schemas.openxmlformats.org/officeDocument/2006/relationships/hyperlink" Target="https://www.portaldoagronegocio.com.br/gestao-rural/analise-de-mercado/noticias/com-tecnica-inovadora-vinicolas-do-sudeste-do-brasil-adaptam-o-ciclo-das-videiras-e-produzem-vinhos-surpreendentes" TargetMode="External"/><Relationship Id="rId4" Type="http://schemas.openxmlformats.org/officeDocument/2006/relationships/hyperlink" Target="https://revistacampoenegocios.com.br/panorama-de-producao-de-uvas-no-brasil/" TargetMode="External"/><Relationship Id="rId9" Type="http://schemas.openxmlformats.org/officeDocument/2006/relationships/hyperlink" Target="https://www.uol.com.br/nossa/noticias/redacao/2022/07/20/vinhos-de-inverno-se-espalham-pelo-brasil-ediversificam-o-enoturismo.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Uma foto paisagem de um vinhedo">
            <a:extLst>
              <a:ext uri="{FF2B5EF4-FFF2-40B4-BE49-F238E27FC236}">
                <a16:creationId xmlns:a16="http://schemas.microsoft.com/office/drawing/2014/main" id="{B9C6909B-FB0E-B13D-BAD8-AB34E9E1C378}"/>
              </a:ext>
            </a:extLst>
          </p:cNvPr>
          <p:cNvPicPr>
            <a:picLocks noChangeAspect="1"/>
          </p:cNvPicPr>
          <p:nvPr/>
        </p:nvPicPr>
        <p:blipFill rotWithShape="1">
          <a:blip r:embed="rId2"/>
          <a:srcRect t="38218"/>
          <a:stretch/>
        </p:blipFill>
        <p:spPr>
          <a:xfrm>
            <a:off x="477658" y="465111"/>
            <a:ext cx="11241670" cy="4555125"/>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9" name="Freeform: Shape 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pt-BR"/>
          </a:p>
        </p:txBody>
      </p:sp>
      <p:sp>
        <p:nvSpPr>
          <p:cNvPr id="2" name="Título 1">
            <a:extLst>
              <a:ext uri="{FF2B5EF4-FFF2-40B4-BE49-F238E27FC236}">
                <a16:creationId xmlns:a16="http://schemas.microsoft.com/office/drawing/2014/main" id="{24F452C4-E02E-3B17-823E-F1DDA18E7D6E}"/>
              </a:ext>
            </a:extLst>
          </p:cNvPr>
          <p:cNvSpPr>
            <a:spLocks noGrp="1"/>
          </p:cNvSpPr>
          <p:nvPr>
            <p:ph type="ctrTitle"/>
          </p:nvPr>
        </p:nvSpPr>
        <p:spPr>
          <a:xfrm>
            <a:off x="892199" y="4525087"/>
            <a:ext cx="10407602" cy="670470"/>
          </a:xfrm>
        </p:spPr>
        <p:txBody>
          <a:bodyPr>
            <a:normAutofit/>
          </a:bodyPr>
          <a:lstStyle/>
          <a:p>
            <a:pPr algn="ctr">
              <a:lnSpc>
                <a:spcPct val="90000"/>
              </a:lnSpc>
            </a:pPr>
            <a:r>
              <a:rPr lang="de-DE" sz="3100" err="1">
                <a:solidFill>
                  <a:srgbClr val="EBEBEB"/>
                </a:solidFill>
                <a:latin typeface="Aptos"/>
              </a:rPr>
              <a:t>Análise</a:t>
            </a:r>
            <a:r>
              <a:rPr lang="de-DE" sz="3100" dirty="0">
                <a:solidFill>
                  <a:srgbClr val="EBEBEB"/>
                </a:solidFill>
                <a:latin typeface="Aptos"/>
              </a:rPr>
              <a:t> </a:t>
            </a:r>
            <a:r>
              <a:rPr lang="de-DE" sz="3100" err="1">
                <a:solidFill>
                  <a:srgbClr val="EBEBEB"/>
                </a:solidFill>
                <a:latin typeface="Aptos"/>
              </a:rPr>
              <a:t>Exploratória</a:t>
            </a:r>
            <a:r>
              <a:rPr lang="de-DE" sz="3100" dirty="0">
                <a:solidFill>
                  <a:srgbClr val="EBEBEB"/>
                </a:solidFill>
                <a:latin typeface="Aptos"/>
              </a:rPr>
              <a:t>: </a:t>
            </a:r>
            <a:r>
              <a:rPr lang="de-DE" sz="3100" err="1">
                <a:solidFill>
                  <a:srgbClr val="EBEBEB"/>
                </a:solidFill>
                <a:latin typeface="Aptos"/>
              </a:rPr>
              <a:t>Exportação</a:t>
            </a:r>
            <a:r>
              <a:rPr lang="de-DE" sz="3100" dirty="0">
                <a:solidFill>
                  <a:srgbClr val="EBEBEB"/>
                </a:solidFill>
                <a:latin typeface="Aptos"/>
              </a:rPr>
              <a:t> de Vinhos de Mesa</a:t>
            </a:r>
          </a:p>
        </p:txBody>
      </p:sp>
      <p:sp>
        <p:nvSpPr>
          <p:cNvPr id="1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8" name="Espaço Reservado para Número de Slide 7">
            <a:extLst>
              <a:ext uri="{FF2B5EF4-FFF2-40B4-BE49-F238E27FC236}">
                <a16:creationId xmlns:a16="http://schemas.microsoft.com/office/drawing/2014/main" id="{E2A5ECD9-23FB-4ECD-F58E-640A9D039F8E}"/>
              </a:ext>
            </a:extLst>
          </p:cNvPr>
          <p:cNvSpPr>
            <a:spLocks noGrp="1"/>
          </p:cNvSpPr>
          <p:nvPr>
            <p:ph type="sldNum" sz="quarter" idx="12"/>
          </p:nvPr>
        </p:nvSpPr>
        <p:spPr/>
        <p:txBody>
          <a:bodyPr/>
          <a:lstStyle/>
          <a:p>
            <a:fld id="{D57F1E4F-1CFF-5643-939E-217C01CDF565}" type="slidenum">
              <a:rPr lang="en-US" dirty="0"/>
              <a:pPr/>
              <a:t>1</a:t>
            </a:fld>
            <a:endParaRPr lang="pt-BR"/>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2CF98-5289-6A25-86C0-DC25069596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73DBD7-A5BD-7BEB-2A06-25D665038E29}"/>
              </a:ext>
            </a:extLst>
          </p:cNvPr>
          <p:cNvSpPr>
            <a:spLocks noGrp="1"/>
          </p:cNvSpPr>
          <p:nvPr>
            <p:ph type="title"/>
          </p:nvPr>
        </p:nvSpPr>
        <p:spPr>
          <a:xfrm>
            <a:off x="1154954" y="973668"/>
            <a:ext cx="9023367" cy="706964"/>
          </a:xfrm>
        </p:spPr>
        <p:txBody>
          <a:bodyPr/>
          <a:lstStyle/>
          <a:p>
            <a:r>
              <a:rPr lang="pt-BR"/>
              <a:t>Exportações de vinhos brasileiros nos últimos 15 anos – Maiores compradores</a:t>
            </a:r>
          </a:p>
        </p:txBody>
      </p:sp>
      <p:sp>
        <p:nvSpPr>
          <p:cNvPr id="41" name="CaixaDeTexto 40">
            <a:extLst>
              <a:ext uri="{FF2B5EF4-FFF2-40B4-BE49-F238E27FC236}">
                <a16:creationId xmlns:a16="http://schemas.microsoft.com/office/drawing/2014/main" id="{AF4E193D-97F6-1A29-9FD3-0164C8FF46E2}"/>
              </a:ext>
            </a:extLst>
          </p:cNvPr>
          <p:cNvSpPr txBox="1"/>
          <p:nvPr/>
        </p:nvSpPr>
        <p:spPr>
          <a:xfrm>
            <a:off x="1098711" y="2535384"/>
            <a:ext cx="45869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a:latin typeface="Aptos" panose="020B0004020202020204" pitchFamily="34" charset="0"/>
              </a:rPr>
              <a:t>Entre 2008 e 2022, Rússia e Paraguai se destacaram tanto pelas quantidades importadas quanto pelos valores envolvidos nos negócios. </a:t>
            </a:r>
          </a:p>
        </p:txBody>
      </p:sp>
      <p:sp>
        <p:nvSpPr>
          <p:cNvPr id="14" name="CaixaDeTexto 13">
            <a:extLst>
              <a:ext uri="{FF2B5EF4-FFF2-40B4-BE49-F238E27FC236}">
                <a16:creationId xmlns:a16="http://schemas.microsoft.com/office/drawing/2014/main" id="{87CF034C-DCEA-A3FB-D508-4F9BC5A17845}"/>
              </a:ext>
            </a:extLst>
          </p:cNvPr>
          <p:cNvSpPr txBox="1"/>
          <p:nvPr/>
        </p:nvSpPr>
        <p:spPr>
          <a:xfrm>
            <a:off x="6431680" y="2535384"/>
            <a:ext cx="458699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a:latin typeface="Aptos" panose="020B0004020202020204" pitchFamily="34" charset="0"/>
              </a:rPr>
              <a:t>Suas quantidades combinadas representam </a:t>
            </a:r>
            <a:r>
              <a:rPr lang="pt-BR" sz="1400" b="1">
                <a:solidFill>
                  <a:srgbClr val="0D6ABF"/>
                </a:solidFill>
                <a:latin typeface="Aptos" panose="020B0004020202020204" pitchFamily="34" charset="0"/>
              </a:rPr>
              <a:t>78% do total de vinho exportado</a:t>
            </a:r>
            <a:r>
              <a:rPr lang="pt-BR" sz="1400">
                <a:latin typeface="Aptos" panose="020B0004020202020204" pitchFamily="34" charset="0"/>
              </a:rPr>
              <a:t>, e seus valores somados representam </a:t>
            </a:r>
            <a:r>
              <a:rPr lang="pt-BR" sz="1400" b="1">
                <a:solidFill>
                  <a:srgbClr val="603BAB"/>
                </a:solidFill>
                <a:latin typeface="Aptos" panose="020B0004020202020204" pitchFamily="34" charset="0"/>
              </a:rPr>
              <a:t>56% do total arrecadado com exportações</a:t>
            </a:r>
            <a:r>
              <a:rPr lang="pt-BR" sz="1400">
                <a:latin typeface="Aptos" panose="020B0004020202020204" pitchFamily="34" charset="0"/>
              </a:rPr>
              <a:t> no período</a:t>
            </a:r>
          </a:p>
        </p:txBody>
      </p:sp>
      <p:pic>
        <p:nvPicPr>
          <p:cNvPr id="16" name="Imagem 15">
            <a:extLst>
              <a:ext uri="{FF2B5EF4-FFF2-40B4-BE49-F238E27FC236}">
                <a16:creationId xmlns:a16="http://schemas.microsoft.com/office/drawing/2014/main" id="{768FCC8D-87C9-75C0-9841-6923ED898822}"/>
              </a:ext>
            </a:extLst>
          </p:cNvPr>
          <p:cNvPicPr>
            <a:picLocks noChangeAspect="1"/>
          </p:cNvPicPr>
          <p:nvPr/>
        </p:nvPicPr>
        <p:blipFill>
          <a:blip r:embed="rId3"/>
          <a:stretch>
            <a:fillRect/>
          </a:stretch>
        </p:blipFill>
        <p:spPr>
          <a:xfrm>
            <a:off x="783653" y="3767094"/>
            <a:ext cx="5181866" cy="2711589"/>
          </a:xfrm>
          <a:prstGeom prst="rect">
            <a:avLst/>
          </a:prstGeom>
        </p:spPr>
      </p:pic>
      <p:pic>
        <p:nvPicPr>
          <p:cNvPr id="18" name="Imagem 17">
            <a:extLst>
              <a:ext uri="{FF2B5EF4-FFF2-40B4-BE49-F238E27FC236}">
                <a16:creationId xmlns:a16="http://schemas.microsoft.com/office/drawing/2014/main" id="{3ED4E612-43B5-D701-A0B0-8203A6B65CCA}"/>
              </a:ext>
            </a:extLst>
          </p:cNvPr>
          <p:cNvPicPr>
            <a:picLocks noChangeAspect="1"/>
          </p:cNvPicPr>
          <p:nvPr/>
        </p:nvPicPr>
        <p:blipFill>
          <a:blip r:embed="rId4"/>
          <a:stretch>
            <a:fillRect/>
          </a:stretch>
        </p:blipFill>
        <p:spPr>
          <a:xfrm>
            <a:off x="6230910" y="3763877"/>
            <a:ext cx="5188217" cy="2724290"/>
          </a:xfrm>
          <a:prstGeom prst="rect">
            <a:avLst/>
          </a:prstGeom>
        </p:spPr>
      </p:pic>
      <p:sp>
        <p:nvSpPr>
          <p:cNvPr id="3" name="Espaço Reservado para Número de Slide 2">
            <a:extLst>
              <a:ext uri="{FF2B5EF4-FFF2-40B4-BE49-F238E27FC236}">
                <a16:creationId xmlns:a16="http://schemas.microsoft.com/office/drawing/2014/main" id="{7A9B38C5-7994-C402-0223-4C5C473F6745}"/>
              </a:ext>
            </a:extLst>
          </p:cNvPr>
          <p:cNvSpPr>
            <a:spLocks noGrp="1"/>
          </p:cNvSpPr>
          <p:nvPr>
            <p:ph type="sldNum" sz="quarter" idx="12"/>
          </p:nvPr>
        </p:nvSpPr>
        <p:spPr/>
        <p:txBody>
          <a:bodyPr/>
          <a:lstStyle/>
          <a:p>
            <a:fld id="{D57F1E4F-1CFF-5643-939E-217C01CDF565}" type="slidenum">
              <a:rPr lang="en-US" dirty="0"/>
              <a:pPr/>
              <a:t>10</a:t>
            </a:fld>
            <a:endParaRPr lang="pt-BR"/>
          </a:p>
        </p:txBody>
      </p:sp>
    </p:spTree>
    <p:extLst>
      <p:ext uri="{BB962C8B-B14F-4D97-AF65-F5344CB8AC3E}">
        <p14:creationId xmlns:p14="http://schemas.microsoft.com/office/powerpoint/2010/main" val="293432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2CF98-5289-6A25-86C0-DC25069596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73DBD7-A5BD-7BEB-2A06-25D665038E29}"/>
              </a:ext>
            </a:extLst>
          </p:cNvPr>
          <p:cNvSpPr>
            <a:spLocks noGrp="1"/>
          </p:cNvSpPr>
          <p:nvPr>
            <p:ph type="title"/>
          </p:nvPr>
        </p:nvSpPr>
        <p:spPr/>
        <p:txBody>
          <a:bodyPr/>
          <a:lstStyle/>
          <a:p>
            <a:r>
              <a:rPr lang="pt-BR"/>
              <a:t>Exportações de vinhos brasileiros nos últimos 15 anos – Paraguai e Rússia</a:t>
            </a:r>
          </a:p>
        </p:txBody>
      </p:sp>
      <p:sp>
        <p:nvSpPr>
          <p:cNvPr id="6" name="CaixaDeTexto 5">
            <a:extLst>
              <a:ext uri="{FF2B5EF4-FFF2-40B4-BE49-F238E27FC236}">
                <a16:creationId xmlns:a16="http://schemas.microsoft.com/office/drawing/2014/main" id="{0B8C5E3F-BFB9-7A75-9753-6EE8C5FE55E8}"/>
              </a:ext>
            </a:extLst>
          </p:cNvPr>
          <p:cNvSpPr txBox="1"/>
          <p:nvPr/>
        </p:nvSpPr>
        <p:spPr>
          <a:xfrm>
            <a:off x="7254411" y="2872690"/>
            <a:ext cx="449704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dirty="0">
                <a:latin typeface="Aptos"/>
              </a:rPr>
              <a:t>Quando detalhamos a evolução anual dos dois países, vemos que a </a:t>
            </a:r>
            <a:r>
              <a:rPr lang="pt-BR" sz="1400" b="1" dirty="0">
                <a:solidFill>
                  <a:srgbClr val="D84E58"/>
                </a:solidFill>
                <a:latin typeface="Aptos"/>
              </a:rPr>
              <a:t>Rússia</a:t>
            </a:r>
            <a:r>
              <a:rPr lang="pt-BR" sz="1400" dirty="0">
                <a:latin typeface="Aptos"/>
              </a:rPr>
              <a:t> teve participação importante na formação dos picos de 2009 e 2013, mencionados anteriormente. Porém, no restante do período, os resultados dos negócios foram nulos ou inexpressivos.</a:t>
            </a:r>
          </a:p>
          <a:p>
            <a:pPr marL="285750" indent="-285750">
              <a:buClr>
                <a:schemeClr val="accent6">
                  <a:lumMod val="75000"/>
                </a:schemeClr>
              </a:buClr>
              <a:buFont typeface="Century Gothic" panose="020B0502020202020204" pitchFamily="34" charset="0"/>
              <a:buChar char="►"/>
            </a:pPr>
            <a:endParaRPr lang="pt-BR" sz="1400">
              <a:latin typeface="Aptos" panose="020B0004020202020204" pitchFamily="34" charset="0"/>
            </a:endParaRPr>
          </a:p>
          <a:p>
            <a:pPr marL="285750" indent="-285750">
              <a:buClr>
                <a:schemeClr val="accent6">
                  <a:lumMod val="75000"/>
                </a:schemeClr>
              </a:buClr>
              <a:buFont typeface="Century Gothic" panose="020B0502020202020204" pitchFamily="34" charset="0"/>
              <a:buChar char="►"/>
            </a:pPr>
            <a:r>
              <a:rPr lang="pt-BR" sz="1400" dirty="0">
                <a:latin typeface="Aptos"/>
              </a:rPr>
              <a:t>Já o </a:t>
            </a:r>
            <a:r>
              <a:rPr lang="pt-BR" sz="1400" b="1" dirty="0">
                <a:solidFill>
                  <a:srgbClr val="397131"/>
                </a:solidFill>
                <a:latin typeface="Aptos"/>
              </a:rPr>
              <a:t>Paraguai</a:t>
            </a:r>
            <a:r>
              <a:rPr lang="pt-BR" sz="1400" dirty="0">
                <a:latin typeface="Aptos"/>
              </a:rPr>
              <a:t> passou a primeira metade do período com pouco retorno, mas  a partir de 2016 começou a ter uma participação maior na composição do resultado, de forma recorrente e com uma relação preço por litro favorável:</a:t>
            </a:r>
          </a:p>
        </p:txBody>
      </p:sp>
      <p:pic>
        <p:nvPicPr>
          <p:cNvPr id="19" name="Imagem 18">
            <a:extLst>
              <a:ext uri="{FF2B5EF4-FFF2-40B4-BE49-F238E27FC236}">
                <a16:creationId xmlns:a16="http://schemas.microsoft.com/office/drawing/2014/main" id="{DDB5A7FF-2603-3B10-4448-BA6C9AE5AA2D}"/>
              </a:ext>
            </a:extLst>
          </p:cNvPr>
          <p:cNvPicPr>
            <a:picLocks noChangeAspect="1"/>
          </p:cNvPicPr>
          <p:nvPr/>
        </p:nvPicPr>
        <p:blipFill>
          <a:blip r:embed="rId3"/>
          <a:stretch>
            <a:fillRect/>
          </a:stretch>
        </p:blipFill>
        <p:spPr>
          <a:xfrm>
            <a:off x="440540" y="2533119"/>
            <a:ext cx="6510956" cy="3939633"/>
          </a:xfrm>
          <a:prstGeom prst="rect">
            <a:avLst/>
          </a:prstGeom>
        </p:spPr>
      </p:pic>
      <p:graphicFrame>
        <p:nvGraphicFramePr>
          <p:cNvPr id="3" name="Tabela 2">
            <a:extLst>
              <a:ext uri="{FF2B5EF4-FFF2-40B4-BE49-F238E27FC236}">
                <a16:creationId xmlns:a16="http://schemas.microsoft.com/office/drawing/2014/main" id="{9BBEFC4A-E02F-1BD7-EA6A-1AACE48E57BB}"/>
              </a:ext>
            </a:extLst>
          </p:cNvPr>
          <p:cNvGraphicFramePr>
            <a:graphicFrameLocks noGrp="1"/>
          </p:cNvGraphicFramePr>
          <p:nvPr>
            <p:extLst>
              <p:ext uri="{D42A27DB-BD31-4B8C-83A1-F6EECF244321}">
                <p14:modId xmlns:p14="http://schemas.microsoft.com/office/powerpoint/2010/main" val="4007962242"/>
              </p:ext>
            </p:extLst>
          </p:nvPr>
        </p:nvGraphicFramePr>
        <p:xfrm>
          <a:off x="7629170" y="5594772"/>
          <a:ext cx="3988208" cy="579120"/>
        </p:xfrm>
        <a:graphic>
          <a:graphicData uri="http://schemas.openxmlformats.org/drawingml/2006/table">
            <a:tbl>
              <a:tblPr firstRow="1" bandRow="1">
                <a:tableStyleId>{5C22544A-7EE6-4342-B048-85BDC9FD1C3A}</a:tableStyleId>
              </a:tblPr>
              <a:tblGrid>
                <a:gridCol w="569744">
                  <a:extLst>
                    <a:ext uri="{9D8B030D-6E8A-4147-A177-3AD203B41FA5}">
                      <a16:colId xmlns:a16="http://schemas.microsoft.com/office/drawing/2014/main" val="3565859763"/>
                    </a:ext>
                  </a:extLst>
                </a:gridCol>
                <a:gridCol w="569744">
                  <a:extLst>
                    <a:ext uri="{9D8B030D-6E8A-4147-A177-3AD203B41FA5}">
                      <a16:colId xmlns:a16="http://schemas.microsoft.com/office/drawing/2014/main" val="1592201695"/>
                    </a:ext>
                  </a:extLst>
                </a:gridCol>
                <a:gridCol w="569744">
                  <a:extLst>
                    <a:ext uri="{9D8B030D-6E8A-4147-A177-3AD203B41FA5}">
                      <a16:colId xmlns:a16="http://schemas.microsoft.com/office/drawing/2014/main" val="3954774552"/>
                    </a:ext>
                  </a:extLst>
                </a:gridCol>
                <a:gridCol w="569744">
                  <a:extLst>
                    <a:ext uri="{9D8B030D-6E8A-4147-A177-3AD203B41FA5}">
                      <a16:colId xmlns:a16="http://schemas.microsoft.com/office/drawing/2014/main" val="2625427911"/>
                    </a:ext>
                  </a:extLst>
                </a:gridCol>
                <a:gridCol w="569744">
                  <a:extLst>
                    <a:ext uri="{9D8B030D-6E8A-4147-A177-3AD203B41FA5}">
                      <a16:colId xmlns:a16="http://schemas.microsoft.com/office/drawing/2014/main" val="1682240909"/>
                    </a:ext>
                  </a:extLst>
                </a:gridCol>
                <a:gridCol w="569744">
                  <a:extLst>
                    <a:ext uri="{9D8B030D-6E8A-4147-A177-3AD203B41FA5}">
                      <a16:colId xmlns:a16="http://schemas.microsoft.com/office/drawing/2014/main" val="2607768451"/>
                    </a:ext>
                  </a:extLst>
                </a:gridCol>
                <a:gridCol w="569744">
                  <a:extLst>
                    <a:ext uri="{9D8B030D-6E8A-4147-A177-3AD203B41FA5}">
                      <a16:colId xmlns:a16="http://schemas.microsoft.com/office/drawing/2014/main" val="480039945"/>
                    </a:ext>
                  </a:extLst>
                </a:gridCol>
              </a:tblGrid>
              <a:tr h="243839">
                <a:tc>
                  <a:txBody>
                    <a:bodyPr/>
                    <a:lstStyle/>
                    <a:p>
                      <a:pPr algn="ctr"/>
                      <a:r>
                        <a:rPr lang="pt-BR" sz="1200"/>
                        <a:t>2016</a:t>
                      </a:r>
                    </a:p>
                  </a:txBody>
                  <a:tcPr>
                    <a:solidFill>
                      <a:srgbClr val="44893B"/>
                    </a:solidFill>
                  </a:tcPr>
                </a:tc>
                <a:tc>
                  <a:txBody>
                    <a:bodyPr/>
                    <a:lstStyle/>
                    <a:p>
                      <a:pPr algn="ctr"/>
                      <a:r>
                        <a:rPr lang="pt-BR" sz="1200"/>
                        <a:t>2017</a:t>
                      </a:r>
                    </a:p>
                  </a:txBody>
                  <a:tcPr>
                    <a:solidFill>
                      <a:srgbClr val="44893B"/>
                    </a:solidFill>
                  </a:tcPr>
                </a:tc>
                <a:tc>
                  <a:txBody>
                    <a:bodyPr/>
                    <a:lstStyle/>
                    <a:p>
                      <a:pPr algn="ctr"/>
                      <a:r>
                        <a:rPr lang="pt-BR" sz="1200"/>
                        <a:t>2018</a:t>
                      </a:r>
                    </a:p>
                  </a:txBody>
                  <a:tcPr>
                    <a:solidFill>
                      <a:srgbClr val="44893B"/>
                    </a:solidFill>
                  </a:tcPr>
                </a:tc>
                <a:tc>
                  <a:txBody>
                    <a:bodyPr/>
                    <a:lstStyle/>
                    <a:p>
                      <a:pPr algn="ctr"/>
                      <a:r>
                        <a:rPr lang="pt-BR" sz="1200"/>
                        <a:t>2019</a:t>
                      </a:r>
                    </a:p>
                  </a:txBody>
                  <a:tcPr>
                    <a:solidFill>
                      <a:srgbClr val="44893B"/>
                    </a:solidFill>
                  </a:tcPr>
                </a:tc>
                <a:tc>
                  <a:txBody>
                    <a:bodyPr/>
                    <a:lstStyle/>
                    <a:p>
                      <a:pPr algn="ctr"/>
                      <a:r>
                        <a:rPr lang="pt-BR" sz="1200"/>
                        <a:t>2020</a:t>
                      </a:r>
                    </a:p>
                  </a:txBody>
                  <a:tcPr>
                    <a:solidFill>
                      <a:srgbClr val="44893B"/>
                    </a:solidFill>
                  </a:tcPr>
                </a:tc>
                <a:tc>
                  <a:txBody>
                    <a:bodyPr/>
                    <a:lstStyle/>
                    <a:p>
                      <a:pPr algn="ctr"/>
                      <a:r>
                        <a:rPr lang="pt-BR" sz="1200"/>
                        <a:t>2021</a:t>
                      </a:r>
                    </a:p>
                  </a:txBody>
                  <a:tcPr>
                    <a:solidFill>
                      <a:srgbClr val="44893B"/>
                    </a:solidFill>
                  </a:tcPr>
                </a:tc>
                <a:tc>
                  <a:txBody>
                    <a:bodyPr/>
                    <a:lstStyle/>
                    <a:p>
                      <a:pPr algn="ctr"/>
                      <a:r>
                        <a:rPr lang="pt-BR" sz="1200"/>
                        <a:t>2022</a:t>
                      </a:r>
                    </a:p>
                  </a:txBody>
                  <a:tcPr>
                    <a:solidFill>
                      <a:srgbClr val="44893B"/>
                    </a:solidFill>
                  </a:tcPr>
                </a:tc>
                <a:extLst>
                  <a:ext uri="{0D108BD9-81ED-4DB2-BD59-A6C34878D82A}">
                    <a16:rowId xmlns:a16="http://schemas.microsoft.com/office/drawing/2014/main" val="970841666"/>
                  </a:ext>
                </a:extLst>
              </a:tr>
              <a:tr h="243839">
                <a:tc>
                  <a:txBody>
                    <a:bodyPr/>
                    <a:lstStyle/>
                    <a:p>
                      <a:pPr algn="ctr"/>
                      <a:r>
                        <a:rPr lang="pt-BR" sz="1400"/>
                        <a:t>1,68</a:t>
                      </a:r>
                    </a:p>
                  </a:txBody>
                  <a:tcPr>
                    <a:solidFill>
                      <a:srgbClr val="B6DDB1"/>
                    </a:solidFill>
                  </a:tcPr>
                </a:tc>
                <a:tc>
                  <a:txBody>
                    <a:bodyPr/>
                    <a:lstStyle/>
                    <a:p>
                      <a:pPr algn="ctr"/>
                      <a:r>
                        <a:rPr lang="pt-BR" sz="1400"/>
                        <a:t>1,79</a:t>
                      </a:r>
                    </a:p>
                  </a:txBody>
                  <a:tcPr>
                    <a:solidFill>
                      <a:srgbClr val="B6DDB1"/>
                    </a:solidFill>
                  </a:tcPr>
                </a:tc>
                <a:tc>
                  <a:txBody>
                    <a:bodyPr/>
                    <a:lstStyle/>
                    <a:p>
                      <a:pPr algn="ctr"/>
                      <a:r>
                        <a:rPr lang="pt-BR" sz="1400"/>
                        <a:t>1,70</a:t>
                      </a:r>
                    </a:p>
                  </a:txBody>
                  <a:tcPr>
                    <a:solidFill>
                      <a:srgbClr val="B6DDB1"/>
                    </a:solidFill>
                  </a:tcPr>
                </a:tc>
                <a:tc>
                  <a:txBody>
                    <a:bodyPr/>
                    <a:lstStyle/>
                    <a:p>
                      <a:pPr algn="ctr"/>
                      <a:r>
                        <a:rPr lang="pt-BR" sz="1400"/>
                        <a:t>1,58</a:t>
                      </a:r>
                    </a:p>
                  </a:txBody>
                  <a:tcPr>
                    <a:solidFill>
                      <a:srgbClr val="B6DDB1"/>
                    </a:solidFill>
                  </a:tcPr>
                </a:tc>
                <a:tc>
                  <a:txBody>
                    <a:bodyPr/>
                    <a:lstStyle/>
                    <a:p>
                      <a:pPr algn="ctr"/>
                      <a:r>
                        <a:rPr lang="pt-BR" sz="1400"/>
                        <a:t>1,17</a:t>
                      </a:r>
                    </a:p>
                  </a:txBody>
                  <a:tcPr>
                    <a:solidFill>
                      <a:srgbClr val="B6DDB1"/>
                    </a:solidFill>
                  </a:tcPr>
                </a:tc>
                <a:tc>
                  <a:txBody>
                    <a:bodyPr/>
                    <a:lstStyle/>
                    <a:p>
                      <a:pPr algn="ctr"/>
                      <a:r>
                        <a:rPr lang="pt-BR" sz="1400"/>
                        <a:t>1,10</a:t>
                      </a:r>
                    </a:p>
                  </a:txBody>
                  <a:tcPr>
                    <a:solidFill>
                      <a:srgbClr val="B6DDB1"/>
                    </a:solidFill>
                  </a:tcPr>
                </a:tc>
                <a:tc>
                  <a:txBody>
                    <a:bodyPr/>
                    <a:lstStyle/>
                    <a:p>
                      <a:pPr algn="ctr"/>
                      <a:r>
                        <a:rPr lang="pt-BR" sz="1400"/>
                        <a:t>1,41</a:t>
                      </a:r>
                    </a:p>
                  </a:txBody>
                  <a:tcPr>
                    <a:solidFill>
                      <a:srgbClr val="B6DDB1"/>
                    </a:solidFill>
                  </a:tcPr>
                </a:tc>
                <a:extLst>
                  <a:ext uri="{0D108BD9-81ED-4DB2-BD59-A6C34878D82A}">
                    <a16:rowId xmlns:a16="http://schemas.microsoft.com/office/drawing/2014/main" val="2439906858"/>
                  </a:ext>
                </a:extLst>
              </a:tr>
            </a:tbl>
          </a:graphicData>
        </a:graphic>
      </p:graphicFrame>
      <p:sp>
        <p:nvSpPr>
          <p:cNvPr id="4" name="Espaço Reservado para Número de Slide 3">
            <a:extLst>
              <a:ext uri="{FF2B5EF4-FFF2-40B4-BE49-F238E27FC236}">
                <a16:creationId xmlns:a16="http://schemas.microsoft.com/office/drawing/2014/main" id="{965DED5D-C5B9-607E-18A7-31EE2958E99F}"/>
              </a:ext>
            </a:extLst>
          </p:cNvPr>
          <p:cNvSpPr>
            <a:spLocks noGrp="1"/>
          </p:cNvSpPr>
          <p:nvPr>
            <p:ph type="sldNum" sz="quarter" idx="12"/>
          </p:nvPr>
        </p:nvSpPr>
        <p:spPr/>
        <p:txBody>
          <a:bodyPr/>
          <a:lstStyle/>
          <a:p>
            <a:fld id="{D57F1E4F-1CFF-5643-939E-217C01CDF565}" type="slidenum">
              <a:rPr lang="en-US" dirty="0"/>
              <a:pPr/>
              <a:t>11</a:t>
            </a:fld>
            <a:endParaRPr lang="pt-BR"/>
          </a:p>
        </p:txBody>
      </p:sp>
    </p:spTree>
    <p:extLst>
      <p:ext uri="{BB962C8B-B14F-4D97-AF65-F5344CB8AC3E}">
        <p14:creationId xmlns:p14="http://schemas.microsoft.com/office/powerpoint/2010/main" val="242565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2CF98-5289-6A25-86C0-DC25069596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73DBD7-A5BD-7BEB-2A06-25D665038E29}"/>
              </a:ext>
            </a:extLst>
          </p:cNvPr>
          <p:cNvSpPr>
            <a:spLocks noGrp="1"/>
          </p:cNvSpPr>
          <p:nvPr>
            <p:ph type="title"/>
          </p:nvPr>
        </p:nvSpPr>
        <p:spPr/>
        <p:txBody>
          <a:bodyPr/>
          <a:lstStyle/>
          <a:p>
            <a:r>
              <a:rPr lang="pt-BR"/>
              <a:t>Exportações de vinhos brasileiros nos últimos 15 anos – Outros países</a:t>
            </a:r>
          </a:p>
        </p:txBody>
      </p:sp>
      <p:sp>
        <p:nvSpPr>
          <p:cNvPr id="3" name="CaixaDeTexto 2">
            <a:extLst>
              <a:ext uri="{FF2B5EF4-FFF2-40B4-BE49-F238E27FC236}">
                <a16:creationId xmlns:a16="http://schemas.microsoft.com/office/drawing/2014/main" id="{6CCCC5EF-8365-3F5A-AD07-5C9A0A585471}"/>
              </a:ext>
            </a:extLst>
          </p:cNvPr>
          <p:cNvSpPr txBox="1"/>
          <p:nvPr/>
        </p:nvSpPr>
        <p:spPr>
          <a:xfrm>
            <a:off x="7211571" y="2890790"/>
            <a:ext cx="436083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b="1">
                <a:solidFill>
                  <a:srgbClr val="496E90"/>
                </a:solidFill>
                <a:latin typeface="Aptos" panose="020B0004020202020204" pitchFamily="34" charset="0"/>
              </a:rPr>
              <a:t>Estados Unidos</a:t>
            </a:r>
            <a:r>
              <a:rPr lang="pt-BR" sz="1400">
                <a:latin typeface="Aptos" panose="020B0004020202020204" pitchFamily="34" charset="0"/>
              </a:rPr>
              <a:t>, </a:t>
            </a:r>
            <a:r>
              <a:rPr lang="pt-BR" sz="1400" b="1">
                <a:solidFill>
                  <a:srgbClr val="811D24"/>
                </a:solidFill>
                <a:latin typeface="Aptos" panose="020B0004020202020204" pitchFamily="34" charset="0"/>
              </a:rPr>
              <a:t>China</a:t>
            </a:r>
            <a:r>
              <a:rPr lang="pt-BR" sz="1400">
                <a:latin typeface="Aptos" panose="020B0004020202020204" pitchFamily="34" charset="0"/>
              </a:rPr>
              <a:t> e </a:t>
            </a:r>
            <a:r>
              <a:rPr lang="pt-BR" sz="1400" b="1">
                <a:solidFill>
                  <a:srgbClr val="BD6C13"/>
                </a:solidFill>
                <a:latin typeface="Aptos" panose="020B0004020202020204" pitchFamily="34" charset="0"/>
              </a:rPr>
              <a:t>Reino Unido </a:t>
            </a:r>
            <a:r>
              <a:rPr lang="pt-BR" sz="1400">
                <a:latin typeface="Aptos" panose="020B0004020202020204" pitchFamily="34" charset="0"/>
              </a:rPr>
              <a:t>(somados) foram responsáveis por </a:t>
            </a:r>
            <a:r>
              <a:rPr lang="pt-BR" sz="1400" b="1">
                <a:latin typeface="Aptos" panose="020B0004020202020204" pitchFamily="34" charset="0"/>
              </a:rPr>
              <a:t>17% das receitas </a:t>
            </a:r>
            <a:r>
              <a:rPr lang="pt-BR" sz="1400">
                <a:latin typeface="Aptos" panose="020B0004020202020204" pitchFamily="34" charset="0"/>
              </a:rPr>
              <a:t>com exportações no período 2008-2022.</a:t>
            </a:r>
          </a:p>
          <a:p>
            <a:pPr marL="285750" indent="-285750">
              <a:buClr>
                <a:schemeClr val="accent6">
                  <a:lumMod val="75000"/>
                </a:schemeClr>
              </a:buClr>
              <a:buFont typeface="Century Gothic" panose="020B0502020202020204" pitchFamily="34" charset="0"/>
              <a:buChar char="►"/>
            </a:pPr>
            <a:endParaRPr lang="pt-BR" sz="1400">
              <a:latin typeface="Aptos" panose="020B0004020202020204" pitchFamily="34" charset="0"/>
            </a:endParaRPr>
          </a:p>
          <a:p>
            <a:pPr marL="285750" indent="-285750">
              <a:buClr>
                <a:schemeClr val="accent6">
                  <a:lumMod val="75000"/>
                </a:schemeClr>
              </a:buClr>
              <a:buFont typeface="Century Gothic" panose="020B0502020202020204" pitchFamily="34" charset="0"/>
              <a:buChar char="►"/>
            </a:pPr>
            <a:r>
              <a:rPr lang="pt-BR" sz="1400">
                <a:latin typeface="Aptos" panose="020B0004020202020204" pitchFamily="34" charset="0"/>
              </a:rPr>
              <a:t>Nenhum desses países deixou de fazer negócios nesse período. O menor volume foi da China, em 2010, com parcos 795 litros e US$2.358 - mas nunca chegou a zero. Além disso, nos últimos anos, os três países apresentaram uma relação preço por litro favorável:</a:t>
            </a:r>
          </a:p>
        </p:txBody>
      </p:sp>
      <p:grpSp>
        <p:nvGrpSpPr>
          <p:cNvPr id="37" name="Agrupar 36">
            <a:extLst>
              <a:ext uri="{FF2B5EF4-FFF2-40B4-BE49-F238E27FC236}">
                <a16:creationId xmlns:a16="http://schemas.microsoft.com/office/drawing/2014/main" id="{108B043F-4FBF-3243-C9ED-E9F4A870ED5A}"/>
              </a:ext>
            </a:extLst>
          </p:cNvPr>
          <p:cNvGrpSpPr/>
          <p:nvPr/>
        </p:nvGrpSpPr>
        <p:grpSpPr>
          <a:xfrm>
            <a:off x="686040" y="2302619"/>
            <a:ext cx="5484910" cy="4400777"/>
            <a:chOff x="611090" y="2302619"/>
            <a:chExt cx="5484910" cy="4400777"/>
          </a:xfrm>
        </p:grpSpPr>
        <p:grpSp>
          <p:nvGrpSpPr>
            <p:cNvPr id="24" name="Agrupar 23">
              <a:extLst>
                <a:ext uri="{FF2B5EF4-FFF2-40B4-BE49-F238E27FC236}">
                  <a16:creationId xmlns:a16="http://schemas.microsoft.com/office/drawing/2014/main" id="{79C8873E-260B-EC23-67E6-85C3D8954AA0}"/>
                </a:ext>
              </a:extLst>
            </p:cNvPr>
            <p:cNvGrpSpPr/>
            <p:nvPr/>
          </p:nvGrpSpPr>
          <p:grpSpPr>
            <a:xfrm>
              <a:off x="641070" y="2302619"/>
              <a:ext cx="5454930" cy="1473276"/>
              <a:chOff x="641070" y="2302619"/>
              <a:chExt cx="5454930" cy="1473276"/>
            </a:xfrm>
          </p:grpSpPr>
          <p:pic>
            <p:nvPicPr>
              <p:cNvPr id="12" name="Imagem 11">
                <a:extLst>
                  <a:ext uri="{FF2B5EF4-FFF2-40B4-BE49-F238E27FC236}">
                    <a16:creationId xmlns:a16="http://schemas.microsoft.com/office/drawing/2014/main" id="{EEC4D38A-0830-7AD7-4540-6B1D87141D64}"/>
                  </a:ext>
                </a:extLst>
              </p:cNvPr>
              <p:cNvPicPr>
                <a:picLocks noChangeAspect="1"/>
              </p:cNvPicPr>
              <p:nvPr/>
            </p:nvPicPr>
            <p:blipFill>
              <a:blip r:embed="rId3"/>
              <a:stretch>
                <a:fillRect/>
              </a:stretch>
            </p:blipFill>
            <p:spPr>
              <a:xfrm>
                <a:off x="641070" y="2302619"/>
                <a:ext cx="5454930" cy="1473276"/>
              </a:xfrm>
              <a:prstGeom prst="rect">
                <a:avLst/>
              </a:prstGeom>
            </p:spPr>
          </p:pic>
          <p:sp>
            <p:nvSpPr>
              <p:cNvPr id="19" name="Retângulo 18">
                <a:extLst>
                  <a:ext uri="{FF2B5EF4-FFF2-40B4-BE49-F238E27FC236}">
                    <a16:creationId xmlns:a16="http://schemas.microsoft.com/office/drawing/2014/main" id="{E74DC378-CDDA-97D5-8061-B7C195078209}"/>
                  </a:ext>
                </a:extLst>
              </p:cNvPr>
              <p:cNvSpPr/>
              <p:nvPr/>
            </p:nvSpPr>
            <p:spPr>
              <a:xfrm>
                <a:off x="3834065" y="2302619"/>
                <a:ext cx="2203555" cy="1948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3" name="Agrupar 22">
              <a:extLst>
                <a:ext uri="{FF2B5EF4-FFF2-40B4-BE49-F238E27FC236}">
                  <a16:creationId xmlns:a16="http://schemas.microsoft.com/office/drawing/2014/main" id="{352E837B-40C3-B4FA-225C-ECAFEE023968}"/>
                </a:ext>
              </a:extLst>
            </p:cNvPr>
            <p:cNvGrpSpPr/>
            <p:nvPr/>
          </p:nvGrpSpPr>
          <p:grpSpPr>
            <a:xfrm>
              <a:off x="641070" y="3775895"/>
              <a:ext cx="5435879" cy="1473276"/>
              <a:chOff x="641070" y="3775895"/>
              <a:chExt cx="5435879" cy="1473276"/>
            </a:xfrm>
          </p:grpSpPr>
          <p:pic>
            <p:nvPicPr>
              <p:cNvPr id="14" name="Imagem 13">
                <a:extLst>
                  <a:ext uri="{FF2B5EF4-FFF2-40B4-BE49-F238E27FC236}">
                    <a16:creationId xmlns:a16="http://schemas.microsoft.com/office/drawing/2014/main" id="{60E35BF0-1D79-FC2B-2661-150082150593}"/>
                  </a:ext>
                </a:extLst>
              </p:cNvPr>
              <p:cNvPicPr>
                <a:picLocks noChangeAspect="1"/>
              </p:cNvPicPr>
              <p:nvPr/>
            </p:nvPicPr>
            <p:blipFill>
              <a:blip r:embed="rId4"/>
              <a:stretch>
                <a:fillRect/>
              </a:stretch>
            </p:blipFill>
            <p:spPr>
              <a:xfrm>
                <a:off x="641070" y="3775895"/>
                <a:ext cx="5435879" cy="1473276"/>
              </a:xfrm>
              <a:prstGeom prst="rect">
                <a:avLst/>
              </a:prstGeom>
            </p:spPr>
          </p:pic>
          <p:sp>
            <p:nvSpPr>
              <p:cNvPr id="20" name="Retângulo 19">
                <a:extLst>
                  <a:ext uri="{FF2B5EF4-FFF2-40B4-BE49-F238E27FC236}">
                    <a16:creationId xmlns:a16="http://schemas.microsoft.com/office/drawing/2014/main" id="{EDBA4DB7-4AEA-F865-AB9D-0D0C778D7DA2}"/>
                  </a:ext>
                </a:extLst>
              </p:cNvPr>
              <p:cNvSpPr/>
              <p:nvPr/>
            </p:nvSpPr>
            <p:spPr>
              <a:xfrm>
                <a:off x="3834064" y="3775895"/>
                <a:ext cx="2203555" cy="1948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2" name="Agrupar 21">
              <a:extLst>
                <a:ext uri="{FF2B5EF4-FFF2-40B4-BE49-F238E27FC236}">
                  <a16:creationId xmlns:a16="http://schemas.microsoft.com/office/drawing/2014/main" id="{97884F23-8D63-D4AB-F49E-6826749551AD}"/>
                </a:ext>
              </a:extLst>
            </p:cNvPr>
            <p:cNvGrpSpPr/>
            <p:nvPr/>
          </p:nvGrpSpPr>
          <p:grpSpPr>
            <a:xfrm>
              <a:off x="611090" y="5249171"/>
              <a:ext cx="5484910" cy="1454225"/>
              <a:chOff x="611090" y="5249171"/>
              <a:chExt cx="5484910" cy="1454225"/>
            </a:xfrm>
          </p:grpSpPr>
          <p:pic>
            <p:nvPicPr>
              <p:cNvPr id="18" name="Imagem 17">
                <a:extLst>
                  <a:ext uri="{FF2B5EF4-FFF2-40B4-BE49-F238E27FC236}">
                    <a16:creationId xmlns:a16="http://schemas.microsoft.com/office/drawing/2014/main" id="{EF8361FC-8B07-51AB-7684-4A589F01A702}"/>
                  </a:ext>
                </a:extLst>
              </p:cNvPr>
              <p:cNvPicPr>
                <a:picLocks noChangeAspect="1"/>
              </p:cNvPicPr>
              <p:nvPr/>
            </p:nvPicPr>
            <p:blipFill>
              <a:blip r:embed="rId5"/>
              <a:stretch>
                <a:fillRect/>
              </a:stretch>
            </p:blipFill>
            <p:spPr>
              <a:xfrm>
                <a:off x="611090" y="5249171"/>
                <a:ext cx="5484910" cy="1454225"/>
              </a:xfrm>
              <a:prstGeom prst="rect">
                <a:avLst/>
              </a:prstGeom>
            </p:spPr>
          </p:pic>
          <p:sp>
            <p:nvSpPr>
              <p:cNvPr id="21" name="Retângulo 20">
                <a:extLst>
                  <a:ext uri="{FF2B5EF4-FFF2-40B4-BE49-F238E27FC236}">
                    <a16:creationId xmlns:a16="http://schemas.microsoft.com/office/drawing/2014/main" id="{1172C670-0C82-39B8-CA63-AB3C215EF16F}"/>
                  </a:ext>
                </a:extLst>
              </p:cNvPr>
              <p:cNvSpPr/>
              <p:nvPr/>
            </p:nvSpPr>
            <p:spPr>
              <a:xfrm>
                <a:off x="3873394" y="5249171"/>
                <a:ext cx="2203555" cy="1948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28" name="Imagem 27">
              <a:extLst>
                <a:ext uri="{FF2B5EF4-FFF2-40B4-BE49-F238E27FC236}">
                  <a16:creationId xmlns:a16="http://schemas.microsoft.com/office/drawing/2014/main" id="{5DD255E0-782E-2FF0-F2EA-8A87CA843F1A}"/>
                </a:ext>
              </a:extLst>
            </p:cNvPr>
            <p:cNvPicPr>
              <a:picLocks noChangeAspect="1"/>
            </p:cNvPicPr>
            <p:nvPr/>
          </p:nvPicPr>
          <p:blipFill>
            <a:blip r:embed="rId6"/>
            <a:stretch>
              <a:fillRect/>
            </a:stretch>
          </p:blipFill>
          <p:spPr>
            <a:xfrm>
              <a:off x="3490855" y="5455287"/>
              <a:ext cx="2044805" cy="171459"/>
            </a:xfrm>
            <a:prstGeom prst="rect">
              <a:avLst/>
            </a:prstGeom>
          </p:spPr>
        </p:pic>
        <p:pic>
          <p:nvPicPr>
            <p:cNvPr id="30" name="Imagem 29">
              <a:extLst>
                <a:ext uri="{FF2B5EF4-FFF2-40B4-BE49-F238E27FC236}">
                  <a16:creationId xmlns:a16="http://schemas.microsoft.com/office/drawing/2014/main" id="{5F9677F6-F273-C19A-52EE-6A810D13C21E}"/>
                </a:ext>
              </a:extLst>
            </p:cNvPr>
            <p:cNvPicPr>
              <a:picLocks noChangeAspect="1"/>
            </p:cNvPicPr>
            <p:nvPr/>
          </p:nvPicPr>
          <p:blipFill>
            <a:blip r:embed="rId7"/>
            <a:stretch>
              <a:fillRect/>
            </a:stretch>
          </p:blipFill>
          <p:spPr>
            <a:xfrm>
              <a:off x="4138588" y="4011508"/>
              <a:ext cx="1397072" cy="158758"/>
            </a:xfrm>
            <a:prstGeom prst="rect">
              <a:avLst/>
            </a:prstGeom>
          </p:spPr>
        </p:pic>
        <p:pic>
          <p:nvPicPr>
            <p:cNvPr id="34" name="Imagem 33">
              <a:extLst>
                <a:ext uri="{FF2B5EF4-FFF2-40B4-BE49-F238E27FC236}">
                  <a16:creationId xmlns:a16="http://schemas.microsoft.com/office/drawing/2014/main" id="{7E67F64B-DA4A-C029-9644-C82140CC50DD}"/>
                </a:ext>
              </a:extLst>
            </p:cNvPr>
            <p:cNvPicPr>
              <a:picLocks noChangeAspect="1"/>
            </p:cNvPicPr>
            <p:nvPr/>
          </p:nvPicPr>
          <p:blipFill>
            <a:blip r:embed="rId8"/>
            <a:stretch>
              <a:fillRect/>
            </a:stretch>
          </p:blipFill>
          <p:spPr>
            <a:xfrm>
              <a:off x="4327958" y="2508735"/>
              <a:ext cx="1207702" cy="163860"/>
            </a:xfrm>
            <a:prstGeom prst="rect">
              <a:avLst/>
            </a:prstGeom>
          </p:spPr>
        </p:pic>
      </p:grpSp>
      <p:graphicFrame>
        <p:nvGraphicFramePr>
          <p:cNvPr id="35" name="Tabela 34">
            <a:extLst>
              <a:ext uri="{FF2B5EF4-FFF2-40B4-BE49-F238E27FC236}">
                <a16:creationId xmlns:a16="http://schemas.microsoft.com/office/drawing/2014/main" id="{4C26161D-77CE-AF8B-AEC9-95BCA463FBED}"/>
              </a:ext>
            </a:extLst>
          </p:cNvPr>
          <p:cNvGraphicFramePr>
            <a:graphicFrameLocks noGrp="1"/>
          </p:cNvGraphicFramePr>
          <p:nvPr>
            <p:extLst>
              <p:ext uri="{D42A27DB-BD31-4B8C-83A1-F6EECF244321}">
                <p14:modId xmlns:p14="http://schemas.microsoft.com/office/powerpoint/2010/main" val="2612252413"/>
              </p:ext>
            </p:extLst>
          </p:nvPr>
        </p:nvGraphicFramePr>
        <p:xfrm>
          <a:off x="7584201" y="5180717"/>
          <a:ext cx="3988208" cy="1082040"/>
        </p:xfrm>
        <a:graphic>
          <a:graphicData uri="http://schemas.openxmlformats.org/drawingml/2006/table">
            <a:tbl>
              <a:tblPr firstRow="1" bandRow="1">
                <a:tableStyleId>{5C22544A-7EE6-4342-B048-85BDC9FD1C3A}</a:tableStyleId>
              </a:tblPr>
              <a:tblGrid>
                <a:gridCol w="569744">
                  <a:extLst>
                    <a:ext uri="{9D8B030D-6E8A-4147-A177-3AD203B41FA5}">
                      <a16:colId xmlns:a16="http://schemas.microsoft.com/office/drawing/2014/main" val="3565859763"/>
                    </a:ext>
                  </a:extLst>
                </a:gridCol>
                <a:gridCol w="569744">
                  <a:extLst>
                    <a:ext uri="{9D8B030D-6E8A-4147-A177-3AD203B41FA5}">
                      <a16:colId xmlns:a16="http://schemas.microsoft.com/office/drawing/2014/main" val="1592201695"/>
                    </a:ext>
                  </a:extLst>
                </a:gridCol>
                <a:gridCol w="569744">
                  <a:extLst>
                    <a:ext uri="{9D8B030D-6E8A-4147-A177-3AD203B41FA5}">
                      <a16:colId xmlns:a16="http://schemas.microsoft.com/office/drawing/2014/main" val="3954774552"/>
                    </a:ext>
                  </a:extLst>
                </a:gridCol>
                <a:gridCol w="569744">
                  <a:extLst>
                    <a:ext uri="{9D8B030D-6E8A-4147-A177-3AD203B41FA5}">
                      <a16:colId xmlns:a16="http://schemas.microsoft.com/office/drawing/2014/main" val="2625427911"/>
                    </a:ext>
                  </a:extLst>
                </a:gridCol>
                <a:gridCol w="569744">
                  <a:extLst>
                    <a:ext uri="{9D8B030D-6E8A-4147-A177-3AD203B41FA5}">
                      <a16:colId xmlns:a16="http://schemas.microsoft.com/office/drawing/2014/main" val="1682240909"/>
                    </a:ext>
                  </a:extLst>
                </a:gridCol>
                <a:gridCol w="569744">
                  <a:extLst>
                    <a:ext uri="{9D8B030D-6E8A-4147-A177-3AD203B41FA5}">
                      <a16:colId xmlns:a16="http://schemas.microsoft.com/office/drawing/2014/main" val="2607768451"/>
                    </a:ext>
                  </a:extLst>
                </a:gridCol>
                <a:gridCol w="569744">
                  <a:extLst>
                    <a:ext uri="{9D8B030D-6E8A-4147-A177-3AD203B41FA5}">
                      <a16:colId xmlns:a16="http://schemas.microsoft.com/office/drawing/2014/main" val="480039945"/>
                    </a:ext>
                  </a:extLst>
                </a:gridCol>
              </a:tblGrid>
              <a:tr h="243839">
                <a:tc>
                  <a:txBody>
                    <a:bodyPr/>
                    <a:lstStyle/>
                    <a:p>
                      <a:pPr algn="ctr"/>
                      <a:r>
                        <a:rPr lang="pt-BR" sz="1100"/>
                        <a:t>2016</a:t>
                      </a:r>
                    </a:p>
                  </a:txBody>
                  <a:tcPr>
                    <a:solidFill>
                      <a:schemeClr val="tx1">
                        <a:lumMod val="75000"/>
                        <a:lumOff val="25000"/>
                      </a:schemeClr>
                    </a:solidFill>
                  </a:tcPr>
                </a:tc>
                <a:tc>
                  <a:txBody>
                    <a:bodyPr/>
                    <a:lstStyle/>
                    <a:p>
                      <a:pPr algn="ctr"/>
                      <a:r>
                        <a:rPr lang="pt-BR" sz="1100"/>
                        <a:t>2017</a:t>
                      </a:r>
                    </a:p>
                  </a:txBody>
                  <a:tcPr>
                    <a:solidFill>
                      <a:schemeClr val="tx1">
                        <a:lumMod val="75000"/>
                        <a:lumOff val="25000"/>
                      </a:schemeClr>
                    </a:solidFill>
                  </a:tcPr>
                </a:tc>
                <a:tc>
                  <a:txBody>
                    <a:bodyPr/>
                    <a:lstStyle/>
                    <a:p>
                      <a:pPr algn="ctr"/>
                      <a:r>
                        <a:rPr lang="pt-BR" sz="1100"/>
                        <a:t>2018</a:t>
                      </a:r>
                    </a:p>
                  </a:txBody>
                  <a:tcPr>
                    <a:solidFill>
                      <a:schemeClr val="tx1">
                        <a:lumMod val="75000"/>
                        <a:lumOff val="25000"/>
                      </a:schemeClr>
                    </a:solidFill>
                  </a:tcPr>
                </a:tc>
                <a:tc>
                  <a:txBody>
                    <a:bodyPr/>
                    <a:lstStyle/>
                    <a:p>
                      <a:pPr algn="ctr"/>
                      <a:r>
                        <a:rPr lang="pt-BR" sz="1100"/>
                        <a:t>2019</a:t>
                      </a:r>
                    </a:p>
                  </a:txBody>
                  <a:tcPr>
                    <a:solidFill>
                      <a:schemeClr val="tx1">
                        <a:lumMod val="75000"/>
                        <a:lumOff val="25000"/>
                      </a:schemeClr>
                    </a:solidFill>
                  </a:tcPr>
                </a:tc>
                <a:tc>
                  <a:txBody>
                    <a:bodyPr/>
                    <a:lstStyle/>
                    <a:p>
                      <a:pPr algn="ctr"/>
                      <a:r>
                        <a:rPr lang="pt-BR" sz="1100"/>
                        <a:t>2020</a:t>
                      </a:r>
                    </a:p>
                  </a:txBody>
                  <a:tcPr>
                    <a:solidFill>
                      <a:schemeClr val="tx1">
                        <a:lumMod val="75000"/>
                        <a:lumOff val="25000"/>
                      </a:schemeClr>
                    </a:solidFill>
                  </a:tcPr>
                </a:tc>
                <a:tc>
                  <a:txBody>
                    <a:bodyPr/>
                    <a:lstStyle/>
                    <a:p>
                      <a:pPr algn="ctr"/>
                      <a:r>
                        <a:rPr lang="pt-BR" sz="1100"/>
                        <a:t>2021</a:t>
                      </a:r>
                    </a:p>
                  </a:txBody>
                  <a:tcPr>
                    <a:solidFill>
                      <a:schemeClr val="tx1">
                        <a:lumMod val="75000"/>
                        <a:lumOff val="25000"/>
                      </a:schemeClr>
                    </a:solidFill>
                  </a:tcPr>
                </a:tc>
                <a:tc>
                  <a:txBody>
                    <a:bodyPr/>
                    <a:lstStyle/>
                    <a:p>
                      <a:pPr algn="ctr"/>
                      <a:r>
                        <a:rPr lang="pt-BR" sz="1100"/>
                        <a:t>2022</a:t>
                      </a:r>
                    </a:p>
                  </a:txBody>
                  <a:tcPr>
                    <a:solidFill>
                      <a:schemeClr val="tx1">
                        <a:lumMod val="75000"/>
                        <a:lumOff val="25000"/>
                      </a:schemeClr>
                    </a:solidFill>
                  </a:tcPr>
                </a:tc>
                <a:extLst>
                  <a:ext uri="{0D108BD9-81ED-4DB2-BD59-A6C34878D82A}">
                    <a16:rowId xmlns:a16="http://schemas.microsoft.com/office/drawing/2014/main" val="970841666"/>
                  </a:ext>
                </a:extLst>
              </a:tr>
              <a:tr h="243839">
                <a:tc>
                  <a:txBody>
                    <a:bodyPr/>
                    <a:lstStyle/>
                    <a:p>
                      <a:pPr algn="ctr"/>
                      <a:r>
                        <a:rPr lang="pt-BR" sz="1200"/>
                        <a:t>2,66</a:t>
                      </a:r>
                    </a:p>
                  </a:txBody>
                  <a:tcPr>
                    <a:solidFill>
                      <a:srgbClr val="BACCDC"/>
                    </a:solidFill>
                  </a:tcPr>
                </a:tc>
                <a:tc>
                  <a:txBody>
                    <a:bodyPr/>
                    <a:lstStyle/>
                    <a:p>
                      <a:pPr algn="ctr"/>
                      <a:r>
                        <a:rPr lang="pt-BR" sz="1200"/>
                        <a:t>11,48</a:t>
                      </a:r>
                    </a:p>
                  </a:txBody>
                  <a:tcPr>
                    <a:solidFill>
                      <a:srgbClr val="BACCDC"/>
                    </a:solidFill>
                  </a:tcPr>
                </a:tc>
                <a:tc>
                  <a:txBody>
                    <a:bodyPr/>
                    <a:lstStyle/>
                    <a:p>
                      <a:pPr algn="ctr"/>
                      <a:r>
                        <a:rPr lang="pt-BR" sz="1200"/>
                        <a:t>3,03</a:t>
                      </a:r>
                    </a:p>
                  </a:txBody>
                  <a:tcPr>
                    <a:solidFill>
                      <a:srgbClr val="BACCDC"/>
                    </a:solidFill>
                  </a:tcPr>
                </a:tc>
                <a:tc>
                  <a:txBody>
                    <a:bodyPr/>
                    <a:lstStyle/>
                    <a:p>
                      <a:pPr algn="ctr"/>
                      <a:r>
                        <a:rPr lang="pt-BR" sz="1200"/>
                        <a:t>2,94</a:t>
                      </a:r>
                    </a:p>
                  </a:txBody>
                  <a:tcPr>
                    <a:solidFill>
                      <a:srgbClr val="BACCDC"/>
                    </a:solidFill>
                  </a:tcPr>
                </a:tc>
                <a:tc>
                  <a:txBody>
                    <a:bodyPr/>
                    <a:lstStyle/>
                    <a:p>
                      <a:pPr algn="ctr"/>
                      <a:r>
                        <a:rPr lang="pt-BR" sz="1200"/>
                        <a:t>2,03</a:t>
                      </a:r>
                    </a:p>
                  </a:txBody>
                  <a:tcPr>
                    <a:solidFill>
                      <a:srgbClr val="BACCDC"/>
                    </a:solidFill>
                  </a:tcPr>
                </a:tc>
                <a:tc>
                  <a:txBody>
                    <a:bodyPr/>
                    <a:lstStyle/>
                    <a:p>
                      <a:pPr algn="ctr"/>
                      <a:r>
                        <a:rPr lang="pt-BR" sz="1200"/>
                        <a:t>1,83</a:t>
                      </a:r>
                    </a:p>
                  </a:txBody>
                  <a:tcPr>
                    <a:solidFill>
                      <a:srgbClr val="BACCDC"/>
                    </a:solidFill>
                  </a:tcPr>
                </a:tc>
                <a:tc>
                  <a:txBody>
                    <a:bodyPr/>
                    <a:lstStyle/>
                    <a:p>
                      <a:pPr algn="ctr"/>
                      <a:r>
                        <a:rPr lang="pt-BR" sz="1200"/>
                        <a:t>2,03</a:t>
                      </a:r>
                    </a:p>
                  </a:txBody>
                  <a:tcPr>
                    <a:solidFill>
                      <a:srgbClr val="BACCDC"/>
                    </a:solidFill>
                  </a:tcPr>
                </a:tc>
                <a:extLst>
                  <a:ext uri="{0D108BD9-81ED-4DB2-BD59-A6C34878D82A}">
                    <a16:rowId xmlns:a16="http://schemas.microsoft.com/office/drawing/2014/main" val="2439906858"/>
                  </a:ext>
                </a:extLst>
              </a:tr>
              <a:tr h="243839">
                <a:tc>
                  <a:txBody>
                    <a:bodyPr/>
                    <a:lstStyle/>
                    <a:p>
                      <a:pPr algn="ctr"/>
                      <a:r>
                        <a:rPr lang="pt-BR" sz="1200"/>
                        <a:t>3,73</a:t>
                      </a:r>
                    </a:p>
                  </a:txBody>
                  <a:tcPr>
                    <a:solidFill>
                      <a:srgbClr val="FF8F8F"/>
                    </a:solidFill>
                  </a:tcPr>
                </a:tc>
                <a:tc>
                  <a:txBody>
                    <a:bodyPr/>
                    <a:lstStyle/>
                    <a:p>
                      <a:pPr algn="ctr"/>
                      <a:r>
                        <a:rPr lang="pt-BR" sz="1200"/>
                        <a:t>3,94</a:t>
                      </a:r>
                    </a:p>
                  </a:txBody>
                  <a:tcPr>
                    <a:solidFill>
                      <a:srgbClr val="FF8F8F"/>
                    </a:solidFill>
                  </a:tcPr>
                </a:tc>
                <a:tc>
                  <a:txBody>
                    <a:bodyPr/>
                    <a:lstStyle/>
                    <a:p>
                      <a:pPr algn="ctr"/>
                      <a:r>
                        <a:rPr lang="pt-BR" sz="1200"/>
                        <a:t>4,10</a:t>
                      </a:r>
                    </a:p>
                  </a:txBody>
                  <a:tcPr>
                    <a:solidFill>
                      <a:srgbClr val="FF8F8F"/>
                    </a:solidFill>
                  </a:tcPr>
                </a:tc>
                <a:tc>
                  <a:txBody>
                    <a:bodyPr/>
                    <a:lstStyle/>
                    <a:p>
                      <a:pPr algn="ctr"/>
                      <a:r>
                        <a:rPr lang="pt-BR" sz="1200"/>
                        <a:t>2,90</a:t>
                      </a:r>
                    </a:p>
                  </a:txBody>
                  <a:tcPr>
                    <a:solidFill>
                      <a:srgbClr val="FF8F8F"/>
                    </a:solidFill>
                  </a:tcPr>
                </a:tc>
                <a:tc>
                  <a:txBody>
                    <a:bodyPr/>
                    <a:lstStyle/>
                    <a:p>
                      <a:pPr algn="ctr"/>
                      <a:r>
                        <a:rPr lang="pt-BR" sz="1200"/>
                        <a:t>2,97</a:t>
                      </a:r>
                    </a:p>
                  </a:txBody>
                  <a:tcPr>
                    <a:solidFill>
                      <a:srgbClr val="FF8F8F"/>
                    </a:solidFill>
                  </a:tcPr>
                </a:tc>
                <a:tc>
                  <a:txBody>
                    <a:bodyPr/>
                    <a:lstStyle/>
                    <a:p>
                      <a:pPr algn="ctr"/>
                      <a:r>
                        <a:rPr lang="pt-BR" sz="1200"/>
                        <a:t>4,27</a:t>
                      </a:r>
                    </a:p>
                  </a:txBody>
                  <a:tcPr>
                    <a:solidFill>
                      <a:srgbClr val="FF8F8F"/>
                    </a:solidFill>
                  </a:tcPr>
                </a:tc>
                <a:tc>
                  <a:txBody>
                    <a:bodyPr/>
                    <a:lstStyle/>
                    <a:p>
                      <a:pPr algn="ctr"/>
                      <a:r>
                        <a:rPr lang="pt-BR" sz="1200"/>
                        <a:t>3,84</a:t>
                      </a:r>
                    </a:p>
                  </a:txBody>
                  <a:tcPr>
                    <a:solidFill>
                      <a:srgbClr val="FF8F8F"/>
                    </a:solidFill>
                  </a:tcPr>
                </a:tc>
                <a:extLst>
                  <a:ext uri="{0D108BD9-81ED-4DB2-BD59-A6C34878D82A}">
                    <a16:rowId xmlns:a16="http://schemas.microsoft.com/office/drawing/2014/main" val="3172378818"/>
                  </a:ext>
                </a:extLst>
              </a:tr>
              <a:tr h="243839">
                <a:tc>
                  <a:txBody>
                    <a:bodyPr/>
                    <a:lstStyle/>
                    <a:p>
                      <a:pPr algn="ctr"/>
                      <a:r>
                        <a:rPr lang="pt-BR" sz="1200"/>
                        <a:t>4,59</a:t>
                      </a:r>
                    </a:p>
                  </a:txBody>
                  <a:tcPr>
                    <a:solidFill>
                      <a:srgbClr val="F3C189"/>
                    </a:solidFill>
                  </a:tcPr>
                </a:tc>
                <a:tc>
                  <a:txBody>
                    <a:bodyPr/>
                    <a:lstStyle/>
                    <a:p>
                      <a:pPr algn="ctr"/>
                      <a:r>
                        <a:rPr lang="pt-BR" sz="1200"/>
                        <a:t>4,00</a:t>
                      </a:r>
                    </a:p>
                  </a:txBody>
                  <a:tcPr>
                    <a:solidFill>
                      <a:srgbClr val="F3C189"/>
                    </a:solidFill>
                  </a:tcPr>
                </a:tc>
                <a:tc>
                  <a:txBody>
                    <a:bodyPr/>
                    <a:lstStyle/>
                    <a:p>
                      <a:pPr algn="ctr"/>
                      <a:r>
                        <a:rPr lang="pt-BR" sz="1200"/>
                        <a:t>4,38</a:t>
                      </a:r>
                    </a:p>
                  </a:txBody>
                  <a:tcPr>
                    <a:solidFill>
                      <a:srgbClr val="F3C189"/>
                    </a:solidFill>
                  </a:tcPr>
                </a:tc>
                <a:tc>
                  <a:txBody>
                    <a:bodyPr/>
                    <a:lstStyle/>
                    <a:p>
                      <a:pPr algn="ctr"/>
                      <a:r>
                        <a:rPr lang="pt-BR" sz="1200"/>
                        <a:t>4,80</a:t>
                      </a:r>
                    </a:p>
                  </a:txBody>
                  <a:tcPr>
                    <a:solidFill>
                      <a:srgbClr val="F3C189"/>
                    </a:solidFill>
                  </a:tcPr>
                </a:tc>
                <a:tc>
                  <a:txBody>
                    <a:bodyPr/>
                    <a:lstStyle/>
                    <a:p>
                      <a:pPr algn="ctr"/>
                      <a:r>
                        <a:rPr lang="pt-BR" sz="1200"/>
                        <a:t>3,61</a:t>
                      </a:r>
                    </a:p>
                  </a:txBody>
                  <a:tcPr>
                    <a:solidFill>
                      <a:srgbClr val="F3C189"/>
                    </a:solidFill>
                  </a:tcPr>
                </a:tc>
                <a:tc>
                  <a:txBody>
                    <a:bodyPr/>
                    <a:lstStyle/>
                    <a:p>
                      <a:pPr algn="ctr"/>
                      <a:r>
                        <a:rPr lang="pt-BR" sz="1200"/>
                        <a:t>4,83</a:t>
                      </a:r>
                    </a:p>
                  </a:txBody>
                  <a:tcPr>
                    <a:solidFill>
                      <a:srgbClr val="F3C189"/>
                    </a:solidFill>
                  </a:tcPr>
                </a:tc>
                <a:tc>
                  <a:txBody>
                    <a:bodyPr/>
                    <a:lstStyle/>
                    <a:p>
                      <a:pPr algn="ctr"/>
                      <a:r>
                        <a:rPr lang="pt-BR" sz="1200"/>
                        <a:t>7,34</a:t>
                      </a:r>
                    </a:p>
                  </a:txBody>
                  <a:tcPr>
                    <a:solidFill>
                      <a:srgbClr val="F3C189"/>
                    </a:solidFill>
                  </a:tcPr>
                </a:tc>
                <a:extLst>
                  <a:ext uri="{0D108BD9-81ED-4DB2-BD59-A6C34878D82A}">
                    <a16:rowId xmlns:a16="http://schemas.microsoft.com/office/drawing/2014/main" val="866735946"/>
                  </a:ext>
                </a:extLst>
              </a:tr>
            </a:tbl>
          </a:graphicData>
        </a:graphic>
      </p:graphicFrame>
      <p:graphicFrame>
        <p:nvGraphicFramePr>
          <p:cNvPr id="36" name="Tabela 35">
            <a:extLst>
              <a:ext uri="{FF2B5EF4-FFF2-40B4-BE49-F238E27FC236}">
                <a16:creationId xmlns:a16="http://schemas.microsoft.com/office/drawing/2014/main" id="{341834C3-28D1-77D6-17A5-458FD603A702}"/>
              </a:ext>
            </a:extLst>
          </p:cNvPr>
          <p:cNvGraphicFramePr>
            <a:graphicFrameLocks noGrp="1"/>
          </p:cNvGraphicFramePr>
          <p:nvPr>
            <p:extLst>
              <p:ext uri="{D42A27DB-BD31-4B8C-83A1-F6EECF244321}">
                <p14:modId xmlns:p14="http://schemas.microsoft.com/office/powerpoint/2010/main" val="4217031998"/>
              </p:ext>
            </p:extLst>
          </p:nvPr>
        </p:nvGraphicFramePr>
        <p:xfrm>
          <a:off x="6399524" y="5180717"/>
          <a:ext cx="1179398" cy="1085850"/>
        </p:xfrm>
        <a:graphic>
          <a:graphicData uri="http://schemas.openxmlformats.org/drawingml/2006/table">
            <a:tbl>
              <a:tblPr firstRow="1" bandRow="1">
                <a:tableStyleId>{5C22544A-7EE6-4342-B048-85BDC9FD1C3A}</a:tableStyleId>
              </a:tblPr>
              <a:tblGrid>
                <a:gridCol w="1179398">
                  <a:extLst>
                    <a:ext uri="{9D8B030D-6E8A-4147-A177-3AD203B41FA5}">
                      <a16:colId xmlns:a16="http://schemas.microsoft.com/office/drawing/2014/main" val="286786134"/>
                    </a:ext>
                  </a:extLst>
                </a:gridCol>
              </a:tblGrid>
              <a:tr h="270510">
                <a:tc>
                  <a:txBody>
                    <a:bodyPr/>
                    <a:lstStyle/>
                    <a:p>
                      <a:endParaRPr lang="pt-BR" sz="1200"/>
                    </a:p>
                  </a:txBody>
                  <a:tcPr>
                    <a:noFill/>
                  </a:tcPr>
                </a:tc>
                <a:extLst>
                  <a:ext uri="{0D108BD9-81ED-4DB2-BD59-A6C34878D82A}">
                    <a16:rowId xmlns:a16="http://schemas.microsoft.com/office/drawing/2014/main" val="235423990"/>
                  </a:ext>
                </a:extLst>
              </a:tr>
              <a:tr h="270510">
                <a:tc>
                  <a:txBody>
                    <a:bodyPr/>
                    <a:lstStyle/>
                    <a:p>
                      <a:pPr algn="r"/>
                      <a:r>
                        <a:rPr lang="pt-BR" sz="1100" b="1" kern="1200">
                          <a:solidFill>
                            <a:srgbClr val="496E90"/>
                          </a:solidFill>
                          <a:latin typeface="Aptos" panose="020B0004020202020204" pitchFamily="34" charset="0"/>
                          <a:ea typeface="+mn-ea"/>
                          <a:cs typeface="+mn-cs"/>
                        </a:rPr>
                        <a:t>EUA</a:t>
                      </a:r>
                    </a:p>
                  </a:txBody>
                  <a:tcPr>
                    <a:noFill/>
                  </a:tcPr>
                </a:tc>
                <a:extLst>
                  <a:ext uri="{0D108BD9-81ED-4DB2-BD59-A6C34878D82A}">
                    <a16:rowId xmlns:a16="http://schemas.microsoft.com/office/drawing/2014/main" val="1623021776"/>
                  </a:ext>
                </a:extLst>
              </a:tr>
              <a:tr h="270510">
                <a:tc>
                  <a:txBody>
                    <a:bodyPr/>
                    <a:lstStyle/>
                    <a:p>
                      <a:pPr algn="r"/>
                      <a:r>
                        <a:rPr lang="pt-BR" sz="1100" b="1" kern="1200">
                          <a:solidFill>
                            <a:srgbClr val="811D24"/>
                          </a:solidFill>
                          <a:latin typeface="Aptos" panose="020B0004020202020204" pitchFamily="34" charset="0"/>
                          <a:ea typeface="+mn-ea"/>
                          <a:cs typeface="+mn-cs"/>
                        </a:rPr>
                        <a:t>China</a:t>
                      </a:r>
                    </a:p>
                  </a:txBody>
                  <a:tcPr>
                    <a:noFill/>
                  </a:tcPr>
                </a:tc>
                <a:extLst>
                  <a:ext uri="{0D108BD9-81ED-4DB2-BD59-A6C34878D82A}">
                    <a16:rowId xmlns:a16="http://schemas.microsoft.com/office/drawing/2014/main" val="2132165754"/>
                  </a:ext>
                </a:extLst>
              </a:tr>
              <a:tr h="270510">
                <a:tc>
                  <a:txBody>
                    <a:bodyPr/>
                    <a:lstStyle/>
                    <a:p>
                      <a:pPr algn="r"/>
                      <a:r>
                        <a:rPr lang="pt-BR" sz="1100" b="1" kern="1200">
                          <a:solidFill>
                            <a:srgbClr val="BD6C13"/>
                          </a:solidFill>
                          <a:latin typeface="Aptos" panose="020B0004020202020204" pitchFamily="34" charset="0"/>
                          <a:ea typeface="+mn-ea"/>
                          <a:cs typeface="+mn-cs"/>
                        </a:rPr>
                        <a:t>Reino Unido</a:t>
                      </a:r>
                    </a:p>
                  </a:txBody>
                  <a:tcPr>
                    <a:noFill/>
                  </a:tcPr>
                </a:tc>
                <a:extLst>
                  <a:ext uri="{0D108BD9-81ED-4DB2-BD59-A6C34878D82A}">
                    <a16:rowId xmlns:a16="http://schemas.microsoft.com/office/drawing/2014/main" val="2056889588"/>
                  </a:ext>
                </a:extLst>
              </a:tr>
            </a:tbl>
          </a:graphicData>
        </a:graphic>
      </p:graphicFrame>
      <p:sp>
        <p:nvSpPr>
          <p:cNvPr id="4" name="Espaço Reservado para Número de Slide 3">
            <a:extLst>
              <a:ext uri="{FF2B5EF4-FFF2-40B4-BE49-F238E27FC236}">
                <a16:creationId xmlns:a16="http://schemas.microsoft.com/office/drawing/2014/main" id="{2097CA84-E4C6-AF40-7927-9A462C700224}"/>
              </a:ext>
            </a:extLst>
          </p:cNvPr>
          <p:cNvSpPr>
            <a:spLocks noGrp="1"/>
          </p:cNvSpPr>
          <p:nvPr>
            <p:ph type="sldNum" sz="quarter" idx="12"/>
          </p:nvPr>
        </p:nvSpPr>
        <p:spPr/>
        <p:txBody>
          <a:bodyPr/>
          <a:lstStyle/>
          <a:p>
            <a:fld id="{D57F1E4F-1CFF-5643-939E-217C01CDF565}" type="slidenum">
              <a:rPr lang="en-US" dirty="0"/>
              <a:pPr/>
              <a:t>12</a:t>
            </a:fld>
            <a:endParaRPr lang="pt-BR"/>
          </a:p>
        </p:txBody>
      </p:sp>
    </p:spTree>
    <p:extLst>
      <p:ext uri="{BB962C8B-B14F-4D97-AF65-F5344CB8AC3E}">
        <p14:creationId xmlns:p14="http://schemas.microsoft.com/office/powerpoint/2010/main" val="124978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6159A-ED54-B415-34FF-3F0674BFF19E}"/>
            </a:ext>
          </a:extLst>
        </p:cNvPr>
        <p:cNvGrpSpPr/>
        <p:nvPr/>
      </p:nvGrpSpPr>
      <p:grpSpPr>
        <a:xfrm>
          <a:off x="0" y="0"/>
          <a:ext cx="0" cy="0"/>
          <a:chOff x="0" y="0"/>
          <a:chExt cx="0" cy="0"/>
        </a:xfrm>
      </p:grpSpPr>
      <p:sp>
        <p:nvSpPr>
          <p:cNvPr id="13" name="CaixaDeTexto 12">
            <a:extLst>
              <a:ext uri="{FF2B5EF4-FFF2-40B4-BE49-F238E27FC236}">
                <a16:creationId xmlns:a16="http://schemas.microsoft.com/office/drawing/2014/main" id="{D5CCF42E-A0CC-6917-5254-FBBF46670CC5}"/>
              </a:ext>
            </a:extLst>
          </p:cNvPr>
          <p:cNvSpPr txBox="1"/>
          <p:nvPr/>
        </p:nvSpPr>
        <p:spPr>
          <a:xfrm>
            <a:off x="341606" y="2211775"/>
            <a:ext cx="488019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a:latin typeface="Aptos"/>
              </a:rPr>
              <a:t>Impacto do COVID-19:</a:t>
            </a:r>
          </a:p>
          <a:p>
            <a:pPr marL="742950" indent="-285750">
              <a:buClr>
                <a:srgbClr val="A925A5"/>
              </a:buClr>
              <a:buFont typeface="Courier New"/>
              <a:buChar char="o"/>
            </a:pPr>
            <a:r>
              <a:rPr lang="pt-BR" sz="1400">
                <a:solidFill>
                  <a:schemeClr val="tx1">
                    <a:lumMod val="75000"/>
                    <a:lumOff val="25000"/>
                  </a:schemeClr>
                </a:solidFill>
                <a:latin typeface="Aptos"/>
                <a:ea typeface="+mn-lt"/>
                <a:cs typeface="Arial"/>
              </a:rPr>
              <a:t>Redução na demanda global devido às restrições e medidas de isolamento.</a:t>
            </a:r>
          </a:p>
          <a:p>
            <a:pPr marL="742950" lvl="1" indent="-285750">
              <a:buClr>
                <a:srgbClr val="A925A5"/>
              </a:buClr>
              <a:buFont typeface="Courier New,monospace"/>
              <a:buChar char="o"/>
            </a:pPr>
            <a:endParaRPr lang="pt-BR" sz="1050">
              <a:solidFill>
                <a:schemeClr val="tx1">
                  <a:lumMod val="75000"/>
                  <a:lumOff val="25000"/>
                </a:schemeClr>
              </a:solidFill>
              <a:latin typeface="Aptos"/>
              <a:ea typeface="+mn-lt"/>
              <a:cs typeface="Arial"/>
            </a:endParaRPr>
          </a:p>
          <a:p>
            <a:pPr marL="285750" indent="-285750">
              <a:buClr>
                <a:schemeClr val="accent6">
                  <a:lumMod val="75000"/>
                </a:schemeClr>
              </a:buClr>
              <a:buFont typeface="Century Gothic" panose="020B0502020202020204" pitchFamily="34" charset="0"/>
              <a:buChar char="►"/>
            </a:pPr>
            <a:r>
              <a:rPr lang="pt-BR" sz="1400">
                <a:latin typeface="Aptos"/>
              </a:rPr>
              <a:t>Guerra da Ucrânia:</a:t>
            </a:r>
          </a:p>
          <a:p>
            <a:pPr marL="742950" indent="-285750">
              <a:buClr>
                <a:srgbClr val="A925A5"/>
              </a:buClr>
              <a:buFont typeface="Courier New"/>
              <a:buChar char="o"/>
            </a:pPr>
            <a:r>
              <a:rPr lang="pt-BR" sz="1400">
                <a:solidFill>
                  <a:schemeClr val="tx1">
                    <a:lumMod val="75000"/>
                    <a:lumOff val="25000"/>
                  </a:schemeClr>
                </a:solidFill>
                <a:latin typeface="Aptos"/>
                <a:ea typeface="+mn-lt"/>
                <a:cs typeface="+mn-lt"/>
              </a:rPr>
              <a:t>Tensões geopolíticas contribuindo para a instabilidade global.</a:t>
            </a:r>
            <a:endParaRPr lang="pt-BR" sz="1400">
              <a:solidFill>
                <a:schemeClr val="tx1">
                  <a:lumMod val="75000"/>
                  <a:lumOff val="25000"/>
                </a:schemeClr>
              </a:solidFill>
              <a:ea typeface="+mn-lt"/>
              <a:cs typeface="+mn-lt"/>
            </a:endParaRPr>
          </a:p>
          <a:p>
            <a:pPr marL="742950" indent="-285750">
              <a:buClr>
                <a:srgbClr val="A925A5"/>
              </a:buClr>
              <a:buFont typeface="Courier New"/>
              <a:buChar char="o"/>
            </a:pPr>
            <a:endParaRPr lang="pt-BR" sz="1050">
              <a:solidFill>
                <a:schemeClr val="tx1">
                  <a:lumMod val="75000"/>
                  <a:lumOff val="25000"/>
                </a:schemeClr>
              </a:solidFill>
              <a:latin typeface="Aptos"/>
              <a:ea typeface="+mn-lt"/>
              <a:cs typeface="+mn-lt"/>
            </a:endParaRPr>
          </a:p>
          <a:p>
            <a:pPr marL="285750" indent="-285750">
              <a:buClr>
                <a:srgbClr val="A925A5"/>
              </a:buClr>
              <a:buFont typeface="Century Gothic" panose="020B0502020202020204" pitchFamily="34" charset="0"/>
              <a:buChar char="►"/>
            </a:pPr>
            <a:r>
              <a:rPr lang="pt-BR" sz="1400">
                <a:latin typeface="Aptos" panose="020B0004020202020204" pitchFamily="34" charset="0"/>
              </a:rPr>
              <a:t>Crise Energética:</a:t>
            </a:r>
          </a:p>
          <a:p>
            <a:pPr marL="742950" indent="-285750">
              <a:buClr>
                <a:srgbClr val="A925A5"/>
              </a:buClr>
              <a:buFont typeface="Courier New"/>
              <a:buChar char="o"/>
            </a:pPr>
            <a:r>
              <a:rPr lang="pt-BR" sz="1400">
                <a:solidFill>
                  <a:schemeClr val="tx1">
                    <a:lumMod val="75000"/>
                    <a:lumOff val="25000"/>
                  </a:schemeClr>
                </a:solidFill>
                <a:latin typeface="Aptos"/>
                <a:ea typeface="+mn-lt"/>
                <a:cs typeface="+mn-lt"/>
              </a:rPr>
              <a:t>Pressão inflacionária devido à elevação nos custos de energia.</a:t>
            </a:r>
            <a:endParaRPr lang="pt-BR" sz="1400">
              <a:solidFill>
                <a:schemeClr val="tx1">
                  <a:lumMod val="75000"/>
                  <a:lumOff val="25000"/>
                </a:schemeClr>
              </a:solidFill>
              <a:latin typeface="Century Gothic"/>
              <a:ea typeface="+mn-lt"/>
              <a:cs typeface="+mn-lt"/>
            </a:endParaRPr>
          </a:p>
          <a:p>
            <a:pPr marL="742950" indent="-285750">
              <a:buClr>
                <a:srgbClr val="A925A5"/>
              </a:buClr>
              <a:buFont typeface="Courier New"/>
              <a:buChar char="o"/>
            </a:pPr>
            <a:endParaRPr lang="pt-BR" sz="1050">
              <a:solidFill>
                <a:schemeClr val="tx1">
                  <a:lumMod val="75000"/>
                  <a:lumOff val="25000"/>
                </a:schemeClr>
              </a:solidFill>
              <a:latin typeface="Aptos"/>
              <a:ea typeface="+mn-lt"/>
              <a:cs typeface="+mn-lt"/>
            </a:endParaRPr>
          </a:p>
          <a:p>
            <a:pPr marL="285750" indent="-285750">
              <a:buClr>
                <a:schemeClr val="accent6">
                  <a:lumMod val="75000"/>
                </a:schemeClr>
              </a:buClr>
              <a:buFont typeface="Century Gothic" panose="020B0502020202020204" pitchFamily="34" charset="0"/>
              <a:buChar char="►"/>
            </a:pPr>
            <a:r>
              <a:rPr lang="en-US" sz="1400" err="1">
                <a:latin typeface="Aptos"/>
              </a:rPr>
              <a:t>Perturbações</a:t>
            </a:r>
            <a:r>
              <a:rPr lang="en-US" sz="1400">
                <a:latin typeface="Aptos"/>
              </a:rPr>
              <a:t> </a:t>
            </a:r>
            <a:r>
              <a:rPr lang="en-US" sz="1400" err="1">
                <a:latin typeface="Aptos"/>
              </a:rPr>
              <a:t>na</a:t>
            </a:r>
            <a:r>
              <a:rPr lang="en-US" sz="1400">
                <a:latin typeface="Aptos"/>
              </a:rPr>
              <a:t> </a:t>
            </a:r>
            <a:r>
              <a:rPr lang="en-US" sz="1400" err="1">
                <a:latin typeface="Aptos"/>
              </a:rPr>
              <a:t>Cadeia</a:t>
            </a:r>
            <a:r>
              <a:rPr lang="en-US" sz="1400">
                <a:latin typeface="Aptos"/>
              </a:rPr>
              <a:t> de </a:t>
            </a:r>
            <a:r>
              <a:rPr lang="en-US" sz="1400" err="1">
                <a:latin typeface="Aptos"/>
              </a:rPr>
              <a:t>Abastecimento</a:t>
            </a:r>
            <a:r>
              <a:rPr lang="en-US" sz="1400">
                <a:latin typeface="Aptos"/>
              </a:rPr>
              <a:t> Global:</a:t>
            </a:r>
          </a:p>
          <a:p>
            <a:pPr marL="742950" indent="-285750">
              <a:buClr>
                <a:srgbClr val="A925A5"/>
              </a:buClr>
              <a:buFont typeface="Courier New"/>
              <a:buChar char="o"/>
            </a:pPr>
            <a:r>
              <a:rPr lang="en-US" sz="1400" err="1">
                <a:solidFill>
                  <a:schemeClr val="tx1">
                    <a:lumMod val="75000"/>
                    <a:lumOff val="25000"/>
                  </a:schemeClr>
                </a:solidFill>
                <a:latin typeface="Aptos"/>
                <a:ea typeface="+mn-lt"/>
                <a:cs typeface="+mn-lt"/>
              </a:rPr>
              <a:t>Interrupções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na</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produção</a:t>
            </a:r>
            <a:r>
              <a:rPr lang="en-US" sz="1400">
                <a:solidFill>
                  <a:schemeClr val="tx1">
                    <a:lumMod val="75000"/>
                    <a:lumOff val="25000"/>
                  </a:schemeClr>
                </a:solidFill>
                <a:latin typeface="Aptos"/>
                <a:ea typeface="+mn-lt"/>
                <a:cs typeface="+mn-lt"/>
              </a:rPr>
              <a:t> e </a:t>
            </a:r>
            <a:r>
              <a:rPr lang="en-US" sz="1400" err="1">
                <a:solidFill>
                  <a:schemeClr val="tx1">
                    <a:lumMod val="75000"/>
                    <a:lumOff val="25000"/>
                  </a:schemeClr>
                </a:solidFill>
                <a:latin typeface="Aptos"/>
                <a:ea typeface="+mn-lt"/>
                <a:cs typeface="+mn-lt"/>
              </a:rPr>
              <a:t>entrega</a:t>
            </a:r>
            <a:r>
              <a:rPr lang="en-US" sz="1400">
                <a:solidFill>
                  <a:schemeClr val="tx1">
                    <a:lumMod val="75000"/>
                    <a:lumOff val="25000"/>
                  </a:schemeClr>
                </a:solidFill>
                <a:latin typeface="Aptos"/>
                <a:ea typeface="+mn-lt"/>
                <a:cs typeface="+mn-lt"/>
              </a:rPr>
              <a:t> de </a:t>
            </a:r>
            <a:r>
              <a:rPr lang="en-US" sz="1400" err="1">
                <a:solidFill>
                  <a:schemeClr val="tx1">
                    <a:lumMod val="75000"/>
                    <a:lumOff val="25000"/>
                  </a:schemeClr>
                </a:solidFill>
                <a:latin typeface="Aptos"/>
                <a:ea typeface="+mn-lt"/>
                <a:cs typeface="+mn-lt"/>
              </a:rPr>
              <a:t>produtos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em</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diversos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setores</a:t>
            </a:r>
            <a:r>
              <a:rPr lang="en-US" sz="1400">
                <a:solidFill>
                  <a:schemeClr val="tx1">
                    <a:lumMod val="75000"/>
                    <a:lumOff val="25000"/>
                  </a:schemeClr>
                </a:solidFill>
                <a:latin typeface="Aptos"/>
                <a:ea typeface="+mn-lt"/>
                <a:cs typeface="+mn-lt"/>
              </a:rPr>
              <a:t>.</a:t>
            </a:r>
            <a:endParaRPr lang="pt-BR" sz="1400">
              <a:solidFill>
                <a:schemeClr val="tx1">
                  <a:lumMod val="75000"/>
                  <a:lumOff val="25000"/>
                </a:schemeClr>
              </a:solidFill>
              <a:latin typeface="Century Gothic"/>
              <a:ea typeface="+mn-lt"/>
              <a:cs typeface="+mn-lt"/>
            </a:endParaRPr>
          </a:p>
          <a:p>
            <a:pPr marL="742950" indent="-285750">
              <a:buClr>
                <a:srgbClr val="A925A5"/>
              </a:buClr>
              <a:buFont typeface="Courier New"/>
              <a:buChar char="o"/>
            </a:pPr>
            <a:endParaRPr lang="en-US" sz="1050">
              <a:solidFill>
                <a:schemeClr val="tx1">
                  <a:lumMod val="75000"/>
                  <a:lumOff val="25000"/>
                </a:schemeClr>
              </a:solidFill>
              <a:latin typeface="Aptos"/>
              <a:ea typeface="+mn-lt"/>
              <a:cs typeface="+mn-lt"/>
            </a:endParaRPr>
          </a:p>
          <a:p>
            <a:pPr marL="285750" indent="-285750">
              <a:buClr>
                <a:schemeClr val="accent6">
                  <a:lumMod val="75000"/>
                </a:schemeClr>
              </a:buClr>
              <a:buFont typeface="Century Gothic" panose="020B0502020202020204" pitchFamily="34" charset="0"/>
              <a:buChar char="►"/>
            </a:pPr>
            <a:r>
              <a:rPr lang="en-US" sz="1400" err="1">
                <a:latin typeface="Aptos"/>
              </a:rPr>
              <a:t>Efeito</a:t>
            </a:r>
            <a:r>
              <a:rPr lang="en-US" sz="1400">
                <a:latin typeface="Aptos"/>
              </a:rPr>
              <a:t> </a:t>
            </a:r>
            <a:r>
              <a:rPr lang="en-US" sz="1400" err="1">
                <a:latin typeface="Aptos"/>
              </a:rPr>
              <a:t>sobre</a:t>
            </a:r>
            <a:r>
              <a:rPr lang="en-US" sz="1400">
                <a:latin typeface="Aptos"/>
              </a:rPr>
              <a:t> o Comércio de Vinho:</a:t>
            </a:r>
          </a:p>
          <a:p>
            <a:pPr marL="742950" indent="-285750">
              <a:buClr>
                <a:srgbClr val="A925A5"/>
              </a:buClr>
              <a:buFont typeface="Courier New"/>
              <a:buChar char="o"/>
            </a:pPr>
            <a:r>
              <a:rPr lang="en-US" sz="1400" err="1">
                <a:solidFill>
                  <a:schemeClr val="tx1">
                    <a:lumMod val="75000"/>
                    <a:lumOff val="25000"/>
                  </a:schemeClr>
                </a:solidFill>
                <a:latin typeface="Aptos"/>
                <a:ea typeface="+mn-lt"/>
                <a:cs typeface="+mn-lt"/>
              </a:rPr>
              <a:t>Diminuição</a:t>
            </a:r>
            <a:r>
              <a:rPr lang="en-US" sz="1400">
                <a:solidFill>
                  <a:schemeClr val="tx1">
                    <a:lumMod val="75000"/>
                    <a:lumOff val="25000"/>
                  </a:schemeClr>
                </a:solidFill>
                <a:latin typeface="Aptos"/>
                <a:ea typeface="+mn-lt"/>
                <a:cs typeface="+mn-lt"/>
              </a:rPr>
              <a:t> do volume de </a:t>
            </a:r>
            <a:r>
              <a:rPr lang="en-US" sz="1400" err="1">
                <a:solidFill>
                  <a:schemeClr val="tx1">
                    <a:lumMod val="75000"/>
                    <a:lumOff val="25000"/>
                  </a:schemeClr>
                </a:solidFill>
                <a:latin typeface="Aptos"/>
                <a:ea typeface="+mn-lt"/>
                <a:cs typeface="+mn-lt"/>
              </a:rPr>
              <a:t>exportação</a:t>
            </a:r>
            <a:r>
              <a:rPr lang="en-US" sz="1400">
                <a:solidFill>
                  <a:schemeClr val="tx1">
                    <a:lumMod val="75000"/>
                    <a:lumOff val="25000"/>
                  </a:schemeClr>
                </a:solidFill>
                <a:latin typeface="Aptos"/>
                <a:ea typeface="+mn-lt"/>
                <a:cs typeface="+mn-lt"/>
              </a:rPr>
              <a:t> de vinho </a:t>
            </a:r>
            <a:r>
              <a:rPr lang="en-US" sz="1400" err="1">
                <a:solidFill>
                  <a:schemeClr val="tx1">
                    <a:lumMod val="75000"/>
                    <a:lumOff val="25000"/>
                  </a:schemeClr>
                </a:solidFill>
                <a:latin typeface="Aptos"/>
                <a:ea typeface="+mn-lt"/>
                <a:cs typeface="+mn-lt"/>
              </a:rPr>
              <a:t>globalmente</a:t>
            </a:r>
            <a:r>
              <a:rPr lang="en-US" sz="1400">
                <a:solidFill>
                  <a:schemeClr val="tx1">
                    <a:lumMod val="75000"/>
                    <a:lumOff val="25000"/>
                  </a:schemeClr>
                </a:solidFill>
                <a:latin typeface="Aptos"/>
                <a:ea typeface="+mn-lt"/>
                <a:cs typeface="+mn-lt"/>
              </a:rPr>
              <a:t>.</a:t>
            </a:r>
          </a:p>
          <a:p>
            <a:pPr marL="742950" lvl="1" indent="-285750">
              <a:buClr>
                <a:srgbClr val="A925A5"/>
              </a:buClr>
              <a:buFont typeface="Courier New,monospace"/>
              <a:buChar char="o"/>
            </a:pPr>
            <a:r>
              <a:rPr lang="en-US" sz="1400" err="1">
                <a:solidFill>
                  <a:schemeClr val="tx1">
                    <a:lumMod val="75000"/>
                    <a:lumOff val="25000"/>
                  </a:schemeClr>
                </a:solidFill>
                <a:latin typeface="Aptos"/>
                <a:ea typeface="+mn-lt"/>
                <a:cs typeface="+mn-lt"/>
              </a:rPr>
              <a:t>Aumento</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nos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preços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devido</a:t>
            </a:r>
            <a:r>
              <a:rPr lang="en-US" sz="1400">
                <a:solidFill>
                  <a:schemeClr val="tx1">
                    <a:lumMod val="75000"/>
                    <a:lumOff val="25000"/>
                  </a:schemeClr>
                </a:solidFill>
                <a:latin typeface="Aptos"/>
                <a:ea typeface="+mn-lt"/>
                <a:cs typeface="+mn-lt"/>
              </a:rPr>
              <a:t> à </a:t>
            </a:r>
            <a:r>
              <a:rPr lang="en-US" sz="1400" err="1">
                <a:solidFill>
                  <a:schemeClr val="tx1">
                    <a:lumMod val="75000"/>
                    <a:lumOff val="25000"/>
                  </a:schemeClr>
                </a:solidFill>
                <a:latin typeface="Aptos"/>
                <a:ea typeface="+mn-lt"/>
                <a:cs typeface="+mn-lt"/>
              </a:rPr>
              <a:t>escassez</a:t>
            </a:r>
            <a:r>
              <a:rPr lang="en-US" sz="1400">
                <a:solidFill>
                  <a:schemeClr val="tx1">
                    <a:lumMod val="75000"/>
                    <a:lumOff val="25000"/>
                  </a:schemeClr>
                </a:solidFill>
                <a:latin typeface="Aptos"/>
                <a:ea typeface="+mn-lt"/>
                <a:cs typeface="+mn-lt"/>
              </a:rPr>
              <a:t> e </a:t>
            </a:r>
            <a:r>
              <a:rPr lang="en-US" sz="1400" err="1">
                <a:solidFill>
                  <a:schemeClr val="tx1">
                    <a:lumMod val="75000"/>
                    <a:lumOff val="25000"/>
                  </a:schemeClr>
                </a:solidFill>
                <a:latin typeface="Aptos"/>
                <a:ea typeface="+mn-lt"/>
                <a:cs typeface="+mn-lt"/>
              </a:rPr>
              <a:t>aos</a:t>
            </a:r>
            <a:r>
              <a:rPr lang="en-US" sz="1400">
                <a:solidFill>
                  <a:schemeClr val="tx1">
                    <a:lumMod val="75000"/>
                    <a:lumOff val="25000"/>
                  </a:schemeClr>
                </a:solidFill>
                <a:latin typeface="Aptos"/>
                <a:ea typeface="+mn-lt"/>
                <a:cs typeface="+mn-lt"/>
              </a:rPr>
              <a:t> custos </a:t>
            </a:r>
            <a:r>
              <a:rPr lang="en-US" sz="1400" err="1">
                <a:solidFill>
                  <a:schemeClr val="tx1">
                    <a:lumMod val="75000"/>
                    <a:lumOff val="25000"/>
                  </a:schemeClr>
                </a:solidFill>
                <a:latin typeface="Aptos"/>
                <a:ea typeface="+mn-lt"/>
                <a:cs typeface="+mn-lt"/>
              </a:rPr>
              <a:t>crescentes</a:t>
            </a:r>
            <a:r>
              <a:rPr lang="en-US" sz="1400">
                <a:solidFill>
                  <a:schemeClr val="tx1">
                    <a:lumMod val="75000"/>
                    <a:lumOff val="25000"/>
                  </a:schemeClr>
                </a:solidFill>
                <a:latin typeface="Aptos"/>
                <a:ea typeface="+mn-lt"/>
                <a:cs typeface="+mn-lt"/>
              </a:rPr>
              <a:t> de </a:t>
            </a:r>
            <a:r>
              <a:rPr lang="en-US" sz="1400" err="1">
                <a:solidFill>
                  <a:schemeClr val="tx1">
                    <a:lumMod val="75000"/>
                    <a:lumOff val="25000"/>
                  </a:schemeClr>
                </a:solidFill>
                <a:latin typeface="Aptos"/>
                <a:ea typeface="+mn-lt"/>
                <a:cs typeface="+mn-lt"/>
              </a:rPr>
              <a:t>produção</a:t>
            </a:r>
            <a:r>
              <a:rPr lang="en-US" sz="1400">
                <a:solidFill>
                  <a:schemeClr val="tx1">
                    <a:lumMod val="75000"/>
                    <a:lumOff val="25000"/>
                  </a:schemeClr>
                </a:solidFill>
                <a:latin typeface="Aptos"/>
                <a:ea typeface="+mn-lt"/>
                <a:cs typeface="+mn-lt"/>
              </a:rPr>
              <a:t> e </a:t>
            </a:r>
            <a:r>
              <a:rPr lang="en-US" sz="1400" err="1">
                <a:solidFill>
                  <a:schemeClr val="tx1">
                    <a:lumMod val="75000"/>
                    <a:lumOff val="25000"/>
                  </a:schemeClr>
                </a:solidFill>
                <a:latin typeface="Aptos"/>
                <a:ea typeface="+mn-lt"/>
                <a:cs typeface="+mn-lt"/>
              </a:rPr>
              <a:t>logística</a:t>
            </a:r>
            <a:r>
              <a:rPr lang="pt-BR" sz="1400">
                <a:solidFill>
                  <a:schemeClr val="tx1">
                    <a:lumMod val="75000"/>
                    <a:lumOff val="25000"/>
                  </a:schemeClr>
                </a:solidFill>
                <a:latin typeface="Century Gothic"/>
                <a:ea typeface="+mn-lt"/>
                <a:cs typeface="+mn-lt"/>
              </a:rPr>
              <a:t>[4].</a:t>
            </a:r>
            <a:endParaRPr lang="en-US" sz="1400">
              <a:solidFill>
                <a:schemeClr val="tx1">
                  <a:lumMod val="75000"/>
                  <a:lumOff val="25000"/>
                </a:schemeClr>
              </a:solidFill>
              <a:latin typeface="Aptos"/>
              <a:ea typeface="+mn-lt"/>
              <a:cs typeface="+mn-lt"/>
            </a:endParaRPr>
          </a:p>
        </p:txBody>
      </p:sp>
      <p:sp>
        <p:nvSpPr>
          <p:cNvPr id="19" name="Título 1">
            <a:extLst>
              <a:ext uri="{FF2B5EF4-FFF2-40B4-BE49-F238E27FC236}">
                <a16:creationId xmlns:a16="http://schemas.microsoft.com/office/drawing/2014/main" id="{7E261669-C328-443A-3E2D-F6DEA5FB2DC4}"/>
              </a:ext>
            </a:extLst>
          </p:cNvPr>
          <p:cNvSpPr>
            <a:spLocks noGrp="1"/>
          </p:cNvSpPr>
          <p:nvPr>
            <p:ph type="title"/>
          </p:nvPr>
        </p:nvSpPr>
        <p:spPr>
          <a:xfrm>
            <a:off x="1154954" y="973668"/>
            <a:ext cx="9120846" cy="735718"/>
          </a:xfrm>
        </p:spPr>
        <p:txBody>
          <a:bodyPr/>
          <a:lstStyle/>
          <a:p>
            <a:r>
              <a:rPr lang="pt-BR" sz="2800"/>
              <a:t>A exportação de vinhos é determinada por fatores como câmbio, economia, acordos tarifários e tendências do mercado.</a:t>
            </a:r>
          </a:p>
        </p:txBody>
      </p:sp>
      <p:sp>
        <p:nvSpPr>
          <p:cNvPr id="2" name="Espaço Reservado para Número de Slide 1">
            <a:extLst>
              <a:ext uri="{FF2B5EF4-FFF2-40B4-BE49-F238E27FC236}">
                <a16:creationId xmlns:a16="http://schemas.microsoft.com/office/drawing/2014/main" id="{E069AF06-6F2C-AB88-4480-9D29FD72A638}"/>
              </a:ext>
            </a:extLst>
          </p:cNvPr>
          <p:cNvSpPr>
            <a:spLocks noGrp="1"/>
          </p:cNvSpPr>
          <p:nvPr>
            <p:ph type="sldNum" sz="quarter" idx="12"/>
          </p:nvPr>
        </p:nvSpPr>
        <p:spPr/>
        <p:txBody>
          <a:bodyPr/>
          <a:lstStyle/>
          <a:p>
            <a:fld id="{D57F1E4F-1CFF-5643-939E-217C01CDF565}" type="slidenum">
              <a:rPr lang="en-US" dirty="0"/>
              <a:pPr/>
              <a:t>13</a:t>
            </a:fld>
            <a:endParaRPr lang="pt-BR"/>
          </a:p>
        </p:txBody>
      </p:sp>
      <p:pic>
        <p:nvPicPr>
          <p:cNvPr id="6" name="Imagem 5">
            <a:extLst>
              <a:ext uri="{FF2B5EF4-FFF2-40B4-BE49-F238E27FC236}">
                <a16:creationId xmlns:a16="http://schemas.microsoft.com/office/drawing/2014/main" id="{B61C2510-3CF8-848A-B3C0-5F6DC1CA494A}"/>
              </a:ext>
            </a:extLst>
          </p:cNvPr>
          <p:cNvPicPr>
            <a:picLocks noChangeAspect="1"/>
          </p:cNvPicPr>
          <p:nvPr/>
        </p:nvPicPr>
        <p:blipFill>
          <a:blip r:embed="rId2"/>
          <a:stretch>
            <a:fillRect/>
          </a:stretch>
        </p:blipFill>
        <p:spPr>
          <a:xfrm>
            <a:off x="5504352" y="3011422"/>
            <a:ext cx="6346042" cy="3550849"/>
          </a:xfrm>
          <a:prstGeom prst="rect">
            <a:avLst/>
          </a:prstGeom>
        </p:spPr>
      </p:pic>
    </p:spTree>
    <p:extLst>
      <p:ext uri="{BB962C8B-B14F-4D97-AF65-F5344CB8AC3E}">
        <p14:creationId xmlns:p14="http://schemas.microsoft.com/office/powerpoint/2010/main" val="330259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9205A-5073-1820-19C2-B027B27FB61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D28FB6-52D5-CEC5-654C-E430FBA9F0D2}"/>
              </a:ext>
            </a:extLst>
          </p:cNvPr>
          <p:cNvSpPr>
            <a:spLocks noGrp="1"/>
          </p:cNvSpPr>
          <p:nvPr>
            <p:ph type="title"/>
          </p:nvPr>
        </p:nvSpPr>
        <p:spPr>
          <a:xfrm>
            <a:off x="1154954" y="973668"/>
            <a:ext cx="9120846" cy="735718"/>
          </a:xfrm>
        </p:spPr>
        <p:txBody>
          <a:bodyPr/>
          <a:lstStyle/>
          <a:p>
            <a:r>
              <a:rPr lang="pt-BR" sz="2800"/>
              <a:t>A exportação de vinhos é determinada por fatores como câmbio, economia, acordos tarifários e tendências do mercado.</a:t>
            </a:r>
          </a:p>
        </p:txBody>
      </p:sp>
      <p:sp>
        <p:nvSpPr>
          <p:cNvPr id="3" name="CaixaDeTexto 2">
            <a:extLst>
              <a:ext uri="{FF2B5EF4-FFF2-40B4-BE49-F238E27FC236}">
                <a16:creationId xmlns:a16="http://schemas.microsoft.com/office/drawing/2014/main" id="{37BE9E66-ED47-E118-2335-BF8DC050B528}"/>
              </a:ext>
            </a:extLst>
          </p:cNvPr>
          <p:cNvSpPr txBox="1"/>
          <p:nvPr/>
        </p:nvSpPr>
        <p:spPr>
          <a:xfrm>
            <a:off x="339195" y="2675129"/>
            <a:ext cx="1139136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panose="020B0502020202020204" pitchFamily="34" charset="0"/>
              <a:buChar char="►"/>
            </a:pPr>
            <a:r>
              <a:rPr lang="pt-BR" sz="1400" b="1">
                <a:solidFill>
                  <a:schemeClr val="tx1">
                    <a:lumMod val="75000"/>
                    <a:lumOff val="25000"/>
                  </a:schemeClr>
                </a:solidFill>
                <a:latin typeface="Aptos"/>
                <a:ea typeface="+mn-lt"/>
                <a:cs typeface="+mn-lt"/>
              </a:rPr>
              <a:t>Eventos Climáticos no Reino Unido em 2022 </a:t>
            </a:r>
            <a:endParaRPr lang="pt-BR"/>
          </a:p>
          <a:p>
            <a:pPr marL="742950" indent="-285750">
              <a:buClr>
                <a:srgbClr val="A925A5"/>
              </a:buClr>
              <a:buFont typeface="Courier New" panose="020B0502020202020204" pitchFamily="34" charset="0"/>
              <a:buChar char="o"/>
            </a:pPr>
            <a:r>
              <a:rPr lang="pt-BR" sz="1400">
                <a:solidFill>
                  <a:schemeClr val="tx1">
                    <a:lumMod val="75000"/>
                    <a:lumOff val="25000"/>
                  </a:schemeClr>
                </a:solidFill>
                <a:latin typeface="Aptos"/>
                <a:ea typeface="+mn-lt"/>
                <a:cs typeface="+mn-lt"/>
              </a:rPr>
              <a:t>Preocupações Iniciais com Rendimentos na Produção de Vinho:</a:t>
            </a:r>
            <a:endParaRPr lang="en-US" sz="1400">
              <a:solidFill>
                <a:schemeClr val="tx1">
                  <a:lumMod val="75000"/>
                  <a:lumOff val="25000"/>
                </a:schemeClr>
              </a:solidFill>
              <a:latin typeface="Aptos"/>
              <a:ea typeface="+mn-lt"/>
              <a:cs typeface="+mn-lt"/>
            </a:endParaRPr>
          </a:p>
          <a:p>
            <a:pPr marL="1657350" lvl="2" indent="-285750">
              <a:buClr>
                <a:srgbClr val="A925A5"/>
              </a:buClr>
              <a:buFont typeface="Wingdings" panose="020B0502020202020204" pitchFamily="34" charset="0"/>
              <a:buChar char="§"/>
            </a:pPr>
            <a:r>
              <a:rPr lang="pt-BR" sz="1400">
                <a:solidFill>
                  <a:schemeClr val="tx1">
                    <a:lumMod val="75000"/>
                    <a:lumOff val="25000"/>
                  </a:schemeClr>
                </a:solidFill>
                <a:latin typeface="Aptos"/>
                <a:ea typeface="+mn-lt"/>
                <a:cs typeface="+mn-lt"/>
              </a:rPr>
              <a:t>Geada, granizo, calor intenso e seca levantaram preocupações.</a:t>
            </a:r>
            <a:br>
              <a:rPr lang="pt-BR" sz="1400">
                <a:latin typeface="Aptos"/>
                <a:ea typeface="+mn-lt"/>
                <a:cs typeface="+mn-lt"/>
              </a:rPr>
            </a:br>
            <a:endParaRPr lang="pt-BR" sz="1400">
              <a:solidFill>
                <a:schemeClr val="tx1">
                  <a:lumMod val="75000"/>
                  <a:lumOff val="25000"/>
                </a:schemeClr>
              </a:solidFill>
              <a:latin typeface="Aptos"/>
              <a:ea typeface="+mn-lt"/>
              <a:cs typeface="+mn-lt"/>
            </a:endParaRPr>
          </a:p>
          <a:p>
            <a:pPr marL="742950" indent="-285750">
              <a:buClr>
                <a:srgbClr val="A925A5"/>
              </a:buClr>
              <a:buFont typeface="Courier New" panose="020B0502020202020204" pitchFamily="34" charset="0"/>
              <a:buChar char="o"/>
            </a:pPr>
            <a:r>
              <a:rPr lang="pt-BR" sz="1400">
                <a:solidFill>
                  <a:schemeClr val="tx1">
                    <a:lumMod val="75000"/>
                    <a:lumOff val="25000"/>
                  </a:schemeClr>
                </a:solidFill>
                <a:latin typeface="Aptos"/>
                <a:ea typeface="+mn-lt"/>
                <a:cs typeface="+mn-lt"/>
              </a:rPr>
              <a:t>Compensação de Fatores Favoráveis:</a:t>
            </a:r>
          </a:p>
          <a:p>
            <a:pPr marL="1657350" lvl="2" indent="-285750">
              <a:buClr>
                <a:srgbClr val="A925A5"/>
              </a:buClr>
              <a:buFont typeface="Wingdings" panose="020B0502020202020204" pitchFamily="34" charset="0"/>
              <a:buChar char="§"/>
            </a:pPr>
            <a:r>
              <a:rPr lang="pt-BR" sz="1400">
                <a:solidFill>
                  <a:schemeClr val="tx1">
                    <a:lumMod val="75000"/>
                    <a:lumOff val="25000"/>
                  </a:schemeClr>
                </a:solidFill>
                <a:latin typeface="Aptos"/>
                <a:ea typeface="+mn-lt"/>
                <a:cs typeface="+mn-lt"/>
              </a:rPr>
              <a:t>Calor extremo beneficiou as vinhas.</a:t>
            </a:r>
          </a:p>
          <a:p>
            <a:pPr marL="1657350" lvl="2" indent="-285750">
              <a:buClr>
                <a:srgbClr val="A925A5"/>
              </a:buClr>
              <a:buFont typeface="Wingdings" panose="020B0502020202020204" pitchFamily="34" charset="0"/>
              <a:buChar char="§"/>
            </a:pPr>
            <a:endParaRPr lang="pt-BR" sz="1400">
              <a:solidFill>
                <a:schemeClr val="tx1">
                  <a:lumMod val="75000"/>
                  <a:lumOff val="25000"/>
                </a:schemeClr>
              </a:solidFill>
              <a:latin typeface="Aptos"/>
              <a:ea typeface="+mn-lt"/>
              <a:cs typeface="+mn-lt"/>
            </a:endParaRPr>
          </a:p>
          <a:p>
            <a:pPr marL="742950" indent="-285750">
              <a:buClr>
                <a:srgbClr val="A925A5"/>
              </a:buClr>
              <a:buFont typeface="Courier New" panose="020B0502020202020204" pitchFamily="34" charset="0"/>
              <a:buChar char="o"/>
            </a:pPr>
            <a:r>
              <a:rPr lang="en-US" sz="1400">
                <a:solidFill>
                  <a:schemeClr val="tx1">
                    <a:lumMod val="75000"/>
                    <a:lumOff val="25000"/>
                  </a:schemeClr>
                </a:solidFill>
                <a:latin typeface="Aptos"/>
                <a:ea typeface="+mn-lt"/>
                <a:cs typeface="+mn-lt"/>
              </a:rPr>
              <a:t>Resultado Positivo:</a:t>
            </a:r>
          </a:p>
          <a:p>
            <a:pPr marL="1657350" indent="-285750">
              <a:buClr>
                <a:srgbClr val="A925A5"/>
              </a:buClr>
              <a:buFont typeface="Wingdings" panose="020B0502020202020204" pitchFamily="34" charset="0"/>
              <a:buChar char="§"/>
            </a:pPr>
            <a:r>
              <a:rPr lang="en-US" sz="1400">
                <a:solidFill>
                  <a:schemeClr val="tx1">
                    <a:lumMod val="75000"/>
                    <a:lumOff val="25000"/>
                  </a:schemeClr>
                </a:solidFill>
                <a:latin typeface="Aptos"/>
                <a:ea typeface="+mn-lt"/>
                <a:cs typeface="+mn-lt"/>
              </a:rPr>
              <a:t>Contrariando as preocupações </a:t>
            </a:r>
            <a:r>
              <a:rPr lang="en-US" sz="1400" err="1">
                <a:solidFill>
                  <a:schemeClr val="tx1">
                    <a:lumMod val="75000"/>
                    <a:lumOff val="25000"/>
                  </a:schemeClr>
                </a:solidFill>
                <a:latin typeface="Aptos"/>
                <a:ea typeface="+mn-lt"/>
                <a:cs typeface="+mn-lt"/>
              </a:rPr>
              <a:t>iniciais</a:t>
            </a:r>
            <a:r>
              <a:rPr lang="en-US" sz="1400">
                <a:solidFill>
                  <a:schemeClr val="tx1">
                    <a:lumMod val="75000"/>
                    <a:lumOff val="25000"/>
                  </a:schemeClr>
                </a:solidFill>
                <a:latin typeface="Aptos"/>
                <a:ea typeface="+mn-lt"/>
                <a:cs typeface="+mn-lt"/>
              </a:rPr>
              <a:t>, o </a:t>
            </a:r>
            <a:r>
              <a:rPr lang="en-US" sz="1400" err="1">
                <a:solidFill>
                  <a:schemeClr val="tx1">
                    <a:lumMod val="75000"/>
                    <a:lumOff val="25000"/>
                  </a:schemeClr>
                </a:solidFill>
                <a:latin typeface="Aptos"/>
                <a:ea typeface="+mn-lt"/>
                <a:cs typeface="+mn-lt"/>
              </a:rPr>
              <a:t>resultado</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foi</a:t>
            </a:r>
            <a:r>
              <a:rPr lang="en-US" sz="1400">
                <a:solidFill>
                  <a:schemeClr val="tx1">
                    <a:lumMod val="75000"/>
                    <a:lumOff val="25000"/>
                  </a:schemeClr>
                </a:solidFill>
                <a:latin typeface="Aptos"/>
                <a:ea typeface="+mn-lt"/>
                <a:cs typeface="+mn-lt"/>
              </a:rPr>
              <a:t> um </a:t>
            </a:r>
            <a:r>
              <a:rPr lang="en-US" sz="1400" err="1">
                <a:solidFill>
                  <a:schemeClr val="tx1">
                    <a:lumMod val="75000"/>
                    <a:lumOff val="25000"/>
                  </a:schemeClr>
                </a:solidFill>
                <a:latin typeface="Aptos"/>
                <a:ea typeface="+mn-lt"/>
                <a:cs typeface="+mn-lt"/>
              </a:rPr>
              <a:t>rendimento</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elevado</a:t>
            </a:r>
            <a:r>
              <a:rPr lang="en-US" sz="1400">
                <a:solidFill>
                  <a:schemeClr val="tx1">
                    <a:lumMod val="75000"/>
                    <a:lumOff val="25000"/>
                  </a:schemeClr>
                </a:solidFill>
                <a:latin typeface="Aptos"/>
                <a:ea typeface="+mn-lt"/>
                <a:cs typeface="+mn-lt"/>
              </a:rPr>
              <a:t>.</a:t>
            </a:r>
          </a:p>
          <a:p>
            <a:pPr marL="1657350" lvl="2" indent="-285750">
              <a:buClr>
                <a:srgbClr val="A925A5"/>
              </a:buClr>
              <a:buFont typeface="Wingdings" panose="020B0502020202020204" pitchFamily="34" charset="0"/>
              <a:buChar char="§"/>
            </a:pPr>
            <a:r>
              <a:rPr lang="en-US" sz="1400">
                <a:solidFill>
                  <a:schemeClr val="tx1">
                    <a:lumMod val="75000"/>
                    <a:lumOff val="25000"/>
                  </a:schemeClr>
                </a:solidFill>
                <a:latin typeface="Aptos"/>
                <a:ea typeface="+mn-lt"/>
                <a:cs typeface="+mn-lt"/>
              </a:rPr>
              <a:t>A combinação de fatores </a:t>
            </a:r>
            <a:r>
              <a:rPr lang="en-US" sz="1400" err="1">
                <a:solidFill>
                  <a:schemeClr val="tx1">
                    <a:lumMod val="75000"/>
                    <a:lumOff val="25000"/>
                  </a:schemeClr>
                </a:solidFill>
                <a:latin typeface="Aptos"/>
                <a:ea typeface="+mn-lt"/>
                <a:cs typeface="+mn-lt"/>
              </a:rPr>
              <a:t>favoráveis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superou</a:t>
            </a:r>
            <a:r>
              <a:rPr lang="en-US" sz="1400">
                <a:solidFill>
                  <a:schemeClr val="tx1">
                    <a:lumMod val="75000"/>
                    <a:lumOff val="25000"/>
                  </a:schemeClr>
                </a:solidFill>
                <a:latin typeface="Aptos"/>
                <a:ea typeface="+mn-lt"/>
                <a:cs typeface="+mn-lt"/>
              </a:rPr>
              <a:t> as </a:t>
            </a:r>
            <a:r>
              <a:rPr lang="en-US" sz="1400" err="1">
                <a:solidFill>
                  <a:schemeClr val="tx1">
                    <a:lumMod val="75000"/>
                    <a:lumOff val="25000"/>
                  </a:schemeClr>
                </a:solidFill>
                <a:latin typeface="Aptos"/>
                <a:ea typeface="+mn-lt"/>
                <a:cs typeface="+mn-lt"/>
              </a:rPr>
              <a:t>adversidades</a:t>
            </a:r>
            <a:r>
              <a:rPr lang="en-US" sz="1400">
                <a:solidFill>
                  <a:schemeClr val="tx1">
                    <a:lumMod val="75000"/>
                    <a:lumOff val="25000"/>
                  </a:schemeClr>
                </a:solidFill>
                <a:latin typeface="Aptos"/>
                <a:ea typeface="+mn-lt"/>
                <a:cs typeface="+mn-lt"/>
              </a:rPr>
              <a:t> </a:t>
            </a:r>
            <a:r>
              <a:rPr lang="en-US" sz="1400" err="1">
                <a:solidFill>
                  <a:schemeClr val="tx1">
                    <a:lumMod val="75000"/>
                    <a:lumOff val="25000"/>
                  </a:schemeClr>
                </a:solidFill>
                <a:latin typeface="Aptos"/>
                <a:ea typeface="+mn-lt"/>
                <a:cs typeface="+mn-lt"/>
              </a:rPr>
              <a:t>climáticas</a:t>
            </a:r>
            <a:r>
              <a:rPr lang="en-US" sz="1400">
                <a:solidFill>
                  <a:schemeClr val="tx1">
                    <a:lumMod val="75000"/>
                    <a:lumOff val="25000"/>
                  </a:schemeClr>
                </a:solidFill>
                <a:latin typeface="Aptos"/>
                <a:ea typeface="+mn-lt"/>
                <a:cs typeface="+mn-lt"/>
              </a:rPr>
              <a:t>.</a:t>
            </a:r>
            <a:br>
              <a:rPr lang="en-US" sz="1400">
                <a:latin typeface="Aptos"/>
                <a:ea typeface="+mn-lt"/>
                <a:cs typeface="+mn-lt"/>
              </a:rPr>
            </a:br>
            <a:endParaRPr lang="en-US" sz="1400">
              <a:solidFill>
                <a:schemeClr val="tx1">
                  <a:lumMod val="75000"/>
                  <a:lumOff val="25000"/>
                </a:schemeClr>
              </a:solidFill>
              <a:latin typeface="Aptos"/>
              <a:ea typeface="+mn-lt"/>
              <a:cs typeface="+mn-lt"/>
            </a:endParaRPr>
          </a:p>
          <a:p>
            <a:pPr marL="285750" indent="-285750">
              <a:buClr>
                <a:schemeClr val="accent6">
                  <a:lumMod val="75000"/>
                </a:schemeClr>
              </a:buClr>
              <a:buFont typeface="Century Gothic" panose="020B0502020202020204" pitchFamily="34" charset="0"/>
              <a:buChar char="►"/>
            </a:pPr>
            <a:r>
              <a:rPr lang="pt-BR" sz="1400" b="1">
                <a:solidFill>
                  <a:schemeClr val="tx1">
                    <a:lumMod val="75000"/>
                    <a:lumOff val="25000"/>
                  </a:schemeClr>
                </a:solidFill>
                <a:latin typeface="Aptos"/>
                <a:ea typeface="+mn-lt"/>
                <a:cs typeface="+mn-lt"/>
              </a:rPr>
              <a:t>Período de Expansão das Unidades Produtoras </a:t>
            </a:r>
          </a:p>
          <a:p>
            <a:pPr marL="742950" lvl="1" indent="-285750">
              <a:buClr>
                <a:srgbClr val="A925A5"/>
              </a:buClr>
              <a:buFont typeface="Courier New" panose="020B0502020202020204" pitchFamily="34" charset="0"/>
              <a:buChar char="o"/>
            </a:pPr>
            <a:r>
              <a:rPr lang="pt-BR" sz="1400">
                <a:solidFill>
                  <a:schemeClr val="tx1">
                    <a:lumMod val="75000"/>
                    <a:lumOff val="25000"/>
                  </a:schemeClr>
                </a:solidFill>
                <a:latin typeface="Aptos"/>
                <a:ea typeface="+mn-lt"/>
                <a:cs typeface="+mn-lt"/>
              </a:rPr>
              <a:t> Durante o intervalo de 2000 a 2015, a China passou por um significativo período de expansão das unidades produtoras</a:t>
            </a:r>
            <a:r>
              <a:rPr lang="pt-BR" sz="1400">
                <a:solidFill>
                  <a:schemeClr val="tx1">
                    <a:lumMod val="75000"/>
                    <a:lumOff val="25000"/>
                  </a:schemeClr>
                </a:solidFill>
                <a:latin typeface="Century Gothic"/>
                <a:ea typeface="+mn-lt"/>
                <a:cs typeface="+mn-lt"/>
              </a:rPr>
              <a:t>[4].</a:t>
            </a:r>
          </a:p>
        </p:txBody>
      </p:sp>
      <p:pic>
        <p:nvPicPr>
          <p:cNvPr id="9" name="Imagem 8" descr="Worldwide Special Lineal icon">
            <a:extLst>
              <a:ext uri="{FF2B5EF4-FFF2-40B4-BE49-F238E27FC236}">
                <a16:creationId xmlns:a16="http://schemas.microsoft.com/office/drawing/2014/main" id="{AD972A23-CD6D-2181-5548-53D95C0E5015}"/>
              </a:ext>
            </a:extLst>
          </p:cNvPr>
          <p:cNvPicPr>
            <a:picLocks noChangeAspect="1"/>
          </p:cNvPicPr>
          <p:nvPr/>
        </p:nvPicPr>
        <p:blipFill>
          <a:blip r:embed="rId3"/>
          <a:stretch>
            <a:fillRect/>
          </a:stretch>
        </p:blipFill>
        <p:spPr>
          <a:xfrm>
            <a:off x="10734136" y="5436078"/>
            <a:ext cx="1219202" cy="1204825"/>
          </a:xfrm>
          <a:prstGeom prst="rect">
            <a:avLst/>
          </a:prstGeom>
        </p:spPr>
      </p:pic>
      <p:sp>
        <p:nvSpPr>
          <p:cNvPr id="4" name="Espaço Reservado para Número de Slide 3">
            <a:extLst>
              <a:ext uri="{FF2B5EF4-FFF2-40B4-BE49-F238E27FC236}">
                <a16:creationId xmlns:a16="http://schemas.microsoft.com/office/drawing/2014/main" id="{2A82DBB3-9746-8E60-B167-61AB806C4B60}"/>
              </a:ext>
            </a:extLst>
          </p:cNvPr>
          <p:cNvSpPr>
            <a:spLocks noGrp="1"/>
          </p:cNvSpPr>
          <p:nvPr>
            <p:ph type="sldNum" sz="quarter" idx="12"/>
          </p:nvPr>
        </p:nvSpPr>
        <p:spPr/>
        <p:txBody>
          <a:bodyPr/>
          <a:lstStyle/>
          <a:p>
            <a:fld id="{D57F1E4F-1CFF-5643-939E-217C01CDF565}" type="slidenum">
              <a:rPr lang="en-US" dirty="0"/>
              <a:pPr/>
              <a:t>14</a:t>
            </a:fld>
            <a:endParaRPr lang="pt-BR"/>
          </a:p>
        </p:txBody>
      </p:sp>
    </p:spTree>
    <p:extLst>
      <p:ext uri="{BB962C8B-B14F-4D97-AF65-F5344CB8AC3E}">
        <p14:creationId xmlns:p14="http://schemas.microsoft.com/office/powerpoint/2010/main" val="317408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FC046-FB03-0C52-FED5-A7F80AE55D8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FCBA895-B2BF-7FAA-7724-6FF4C44599A3}"/>
              </a:ext>
            </a:extLst>
          </p:cNvPr>
          <p:cNvSpPr>
            <a:spLocks noGrp="1"/>
          </p:cNvSpPr>
          <p:nvPr>
            <p:ph type="title"/>
          </p:nvPr>
        </p:nvSpPr>
        <p:spPr>
          <a:xfrm>
            <a:off x="1154954" y="973668"/>
            <a:ext cx="9809163" cy="706964"/>
          </a:xfrm>
        </p:spPr>
        <p:txBody>
          <a:bodyPr/>
          <a:lstStyle/>
          <a:p>
            <a:r>
              <a:rPr lang="pt-BR">
                <a:ea typeface="+mj-lt"/>
                <a:cs typeface="+mj-lt"/>
              </a:rPr>
              <a:t>América é o continente que mais exporta (2008-2022)</a:t>
            </a:r>
          </a:p>
        </p:txBody>
      </p:sp>
      <p:sp>
        <p:nvSpPr>
          <p:cNvPr id="3" name="CaixaDeTexto 2">
            <a:extLst>
              <a:ext uri="{FF2B5EF4-FFF2-40B4-BE49-F238E27FC236}">
                <a16:creationId xmlns:a16="http://schemas.microsoft.com/office/drawing/2014/main" id="{92A95B71-795C-6847-AE67-0098D0B432BC}"/>
              </a:ext>
            </a:extLst>
          </p:cNvPr>
          <p:cNvSpPr txBox="1"/>
          <p:nvPr/>
        </p:nvSpPr>
        <p:spPr>
          <a:xfrm>
            <a:off x="476035" y="2334407"/>
            <a:ext cx="311555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600">
                <a:solidFill>
                  <a:schemeClr val="tx1">
                    <a:lumMod val="75000"/>
                    <a:lumOff val="25000"/>
                  </a:schemeClr>
                </a:solidFill>
                <a:latin typeface="Aptos"/>
                <a:ea typeface="+mn-lt"/>
                <a:cs typeface="+mn-lt"/>
              </a:rPr>
              <a:t>Durante o período de produção analisado foi observado que a </a:t>
            </a:r>
            <a:r>
              <a:rPr lang="pt-BR" sz="1600" b="1">
                <a:solidFill>
                  <a:schemeClr val="tx1">
                    <a:lumMod val="75000"/>
                    <a:lumOff val="25000"/>
                  </a:schemeClr>
                </a:solidFill>
                <a:latin typeface="Aptos"/>
                <a:ea typeface="+mn-lt"/>
                <a:cs typeface="+mn-lt"/>
              </a:rPr>
              <a:t>América </a:t>
            </a:r>
            <a:r>
              <a:rPr lang="pt-BR" sz="1600">
                <a:solidFill>
                  <a:schemeClr val="tx1">
                    <a:lumMod val="75000"/>
                    <a:lumOff val="25000"/>
                  </a:schemeClr>
                </a:solidFill>
                <a:latin typeface="Aptos"/>
                <a:ea typeface="+mn-lt"/>
                <a:cs typeface="+mn-lt"/>
              </a:rPr>
              <a:t>foi o continente que mais exportou, dando foco ainda maior para a </a:t>
            </a:r>
            <a:r>
              <a:rPr lang="pt-BR" sz="1600" b="1">
                <a:solidFill>
                  <a:schemeClr val="tx1">
                    <a:lumMod val="75000"/>
                    <a:lumOff val="25000"/>
                  </a:schemeClr>
                </a:solidFill>
                <a:latin typeface="Aptos"/>
                <a:ea typeface="+mn-lt"/>
                <a:cs typeface="+mn-lt"/>
              </a:rPr>
              <a:t>América do Sul</a:t>
            </a:r>
            <a:r>
              <a:rPr lang="pt-BR" sz="1600">
                <a:solidFill>
                  <a:schemeClr val="tx1">
                    <a:lumMod val="75000"/>
                    <a:lumOff val="25000"/>
                  </a:schemeClr>
                </a:solidFill>
                <a:latin typeface="Aptos"/>
                <a:ea typeface="+mn-lt"/>
                <a:cs typeface="+mn-lt"/>
              </a:rPr>
              <a:t> com aproximadamente </a:t>
            </a:r>
            <a:r>
              <a:rPr lang="pt-BR" sz="1600" b="1">
                <a:solidFill>
                  <a:schemeClr val="tx1">
                    <a:lumMod val="75000"/>
                    <a:lumOff val="25000"/>
                  </a:schemeClr>
                </a:solidFill>
                <a:ea typeface="+mn-lt"/>
                <a:cs typeface="+mn-lt"/>
              </a:rPr>
              <a:t>5,8 milhões de litros:</a:t>
            </a:r>
            <a:endParaRPr lang="pt-BR" sz="1600">
              <a:solidFill>
                <a:schemeClr val="tx1">
                  <a:lumMod val="75000"/>
                  <a:lumOff val="25000"/>
                </a:schemeClr>
              </a:solidFill>
              <a:latin typeface="Aptos"/>
              <a:ea typeface="+mn-lt"/>
              <a:cs typeface="+mn-lt"/>
            </a:endParaRPr>
          </a:p>
        </p:txBody>
      </p:sp>
      <p:sp>
        <p:nvSpPr>
          <p:cNvPr id="5" name="Espaço Reservado para Número de Slide 4">
            <a:extLst>
              <a:ext uri="{FF2B5EF4-FFF2-40B4-BE49-F238E27FC236}">
                <a16:creationId xmlns:a16="http://schemas.microsoft.com/office/drawing/2014/main" id="{AB29DCA2-7D98-3B14-46ED-3A62F74A74A8}"/>
              </a:ext>
            </a:extLst>
          </p:cNvPr>
          <p:cNvSpPr>
            <a:spLocks noGrp="1"/>
          </p:cNvSpPr>
          <p:nvPr>
            <p:ph type="sldNum" sz="quarter" idx="12"/>
          </p:nvPr>
        </p:nvSpPr>
        <p:spPr/>
        <p:txBody>
          <a:bodyPr/>
          <a:lstStyle/>
          <a:p>
            <a:fld id="{D57F1E4F-1CFF-5643-939E-217C01CDF565}" type="slidenum">
              <a:rPr lang="en-US" dirty="0"/>
              <a:pPr/>
              <a:t>15</a:t>
            </a:fld>
            <a:endParaRPr lang="pt-BR"/>
          </a:p>
        </p:txBody>
      </p:sp>
      <p:pic>
        <p:nvPicPr>
          <p:cNvPr id="9" name="Espaço Reservado para Conteúdo 4" descr="Mapa&#10;&#10;Descrição gerada automaticamente">
            <a:extLst>
              <a:ext uri="{FF2B5EF4-FFF2-40B4-BE49-F238E27FC236}">
                <a16:creationId xmlns:a16="http://schemas.microsoft.com/office/drawing/2014/main" id="{C3ABB6FB-BF10-D5A9-6E35-2B314B97D4F0}"/>
              </a:ext>
            </a:extLst>
          </p:cNvPr>
          <p:cNvPicPr>
            <a:picLocks noGrp="1" noChangeAspect="1"/>
          </p:cNvPicPr>
          <p:nvPr>
            <p:ph idx="1"/>
          </p:nvPr>
        </p:nvPicPr>
        <p:blipFill>
          <a:blip r:embed="rId2"/>
          <a:stretch>
            <a:fillRect/>
          </a:stretch>
        </p:blipFill>
        <p:spPr>
          <a:xfrm>
            <a:off x="3663840" y="2330369"/>
            <a:ext cx="8142951" cy="4317799"/>
          </a:xfrm>
        </p:spPr>
      </p:pic>
    </p:spTree>
    <p:extLst>
      <p:ext uri="{BB962C8B-B14F-4D97-AF65-F5344CB8AC3E}">
        <p14:creationId xmlns:p14="http://schemas.microsoft.com/office/powerpoint/2010/main" val="1503710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FBD32-308C-902D-AA7B-964B3FEDD5F9}"/>
              </a:ext>
            </a:extLst>
          </p:cNvPr>
          <p:cNvSpPr>
            <a:spLocks noGrp="1"/>
          </p:cNvSpPr>
          <p:nvPr>
            <p:ph type="title"/>
          </p:nvPr>
        </p:nvSpPr>
        <p:spPr/>
        <p:txBody>
          <a:bodyPr/>
          <a:lstStyle/>
          <a:p>
            <a:r>
              <a:rPr lang="pt-BR"/>
              <a:t>Dados Demográficos - Paraguai</a:t>
            </a:r>
          </a:p>
        </p:txBody>
      </p:sp>
      <p:sp>
        <p:nvSpPr>
          <p:cNvPr id="4" name="Espaço Reservado para Número de Slide 3">
            <a:extLst>
              <a:ext uri="{FF2B5EF4-FFF2-40B4-BE49-F238E27FC236}">
                <a16:creationId xmlns:a16="http://schemas.microsoft.com/office/drawing/2014/main" id="{7C5CBFE1-B151-021A-9B0B-A1A19004644C}"/>
              </a:ext>
            </a:extLst>
          </p:cNvPr>
          <p:cNvSpPr>
            <a:spLocks noGrp="1"/>
          </p:cNvSpPr>
          <p:nvPr>
            <p:ph type="sldNum" sz="quarter" idx="12"/>
          </p:nvPr>
        </p:nvSpPr>
        <p:spPr/>
        <p:txBody>
          <a:bodyPr/>
          <a:lstStyle/>
          <a:p>
            <a:fld id="{D57F1E4F-1CFF-5643-939E-217C01CDF565}" type="slidenum">
              <a:rPr lang="en-US" dirty="0"/>
              <a:pPr/>
              <a:t>16</a:t>
            </a:fld>
            <a:endParaRPr lang="en-US"/>
          </a:p>
        </p:txBody>
      </p:sp>
      <p:pic>
        <p:nvPicPr>
          <p:cNvPr id="7" name="Imagem 6" descr="Gráfico&#10;&#10;Descrição gerada automaticamente">
            <a:extLst>
              <a:ext uri="{FF2B5EF4-FFF2-40B4-BE49-F238E27FC236}">
                <a16:creationId xmlns:a16="http://schemas.microsoft.com/office/drawing/2014/main" id="{51B79BE3-F1DB-723C-B41B-C3D5598D2B7B}"/>
              </a:ext>
            </a:extLst>
          </p:cNvPr>
          <p:cNvPicPr>
            <a:picLocks noChangeAspect="1"/>
          </p:cNvPicPr>
          <p:nvPr/>
        </p:nvPicPr>
        <p:blipFill>
          <a:blip r:embed="rId2"/>
          <a:stretch>
            <a:fillRect/>
          </a:stretch>
        </p:blipFill>
        <p:spPr>
          <a:xfrm>
            <a:off x="465604" y="2440081"/>
            <a:ext cx="6509498" cy="2952750"/>
          </a:xfrm>
          <a:prstGeom prst="rect">
            <a:avLst/>
          </a:prstGeom>
        </p:spPr>
      </p:pic>
      <p:sp>
        <p:nvSpPr>
          <p:cNvPr id="8" name="CaixaDeTexto 7">
            <a:extLst>
              <a:ext uri="{FF2B5EF4-FFF2-40B4-BE49-F238E27FC236}">
                <a16:creationId xmlns:a16="http://schemas.microsoft.com/office/drawing/2014/main" id="{DCFD2585-231F-96B2-12CC-E07FDC5CE2AD}"/>
              </a:ext>
            </a:extLst>
          </p:cNvPr>
          <p:cNvSpPr txBox="1"/>
          <p:nvPr/>
        </p:nvSpPr>
        <p:spPr>
          <a:xfrm>
            <a:off x="532279" y="5406838"/>
            <a:ext cx="58690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600">
                <a:latin typeface="Aptos"/>
              </a:rPr>
              <a:t>Ao longo de 15 anos, o Paraguai registrou crescimento populacional de 19%, e sua taxa média anual de crescimento está em 1,7%, isso decorrente da melhora nos indicadores sociais e chegada de estrangeiros. [13]</a:t>
            </a:r>
          </a:p>
        </p:txBody>
      </p:sp>
      <p:sp>
        <p:nvSpPr>
          <p:cNvPr id="13" name="Retângulo 12">
            <a:extLst>
              <a:ext uri="{FF2B5EF4-FFF2-40B4-BE49-F238E27FC236}">
                <a16:creationId xmlns:a16="http://schemas.microsoft.com/office/drawing/2014/main" id="{30B4DD26-DC09-1949-E7A2-14689AAC5675}"/>
              </a:ext>
            </a:extLst>
          </p:cNvPr>
          <p:cNvSpPr/>
          <p:nvPr/>
        </p:nvSpPr>
        <p:spPr>
          <a:xfrm>
            <a:off x="6141118" y="2769770"/>
            <a:ext cx="942472" cy="28073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pt-BR" sz="1200"/>
              <a:t>7.454 MM</a:t>
            </a:r>
          </a:p>
        </p:txBody>
      </p:sp>
      <p:sp>
        <p:nvSpPr>
          <p:cNvPr id="15" name="Retângulo 14">
            <a:extLst>
              <a:ext uri="{FF2B5EF4-FFF2-40B4-BE49-F238E27FC236}">
                <a16:creationId xmlns:a16="http://schemas.microsoft.com/office/drawing/2014/main" id="{B78EE38D-E589-79C3-8F66-3E19169974CB}"/>
              </a:ext>
            </a:extLst>
          </p:cNvPr>
          <p:cNvSpPr/>
          <p:nvPr/>
        </p:nvSpPr>
        <p:spPr>
          <a:xfrm>
            <a:off x="857249" y="4574506"/>
            <a:ext cx="942472" cy="28073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pPr algn="ctr"/>
            <a:r>
              <a:rPr lang="pt-BR" sz="1200"/>
              <a:t>6.070 MM</a:t>
            </a:r>
          </a:p>
        </p:txBody>
      </p:sp>
      <p:sp>
        <p:nvSpPr>
          <p:cNvPr id="16" name="CaixaDeTexto 15">
            <a:extLst>
              <a:ext uri="{FF2B5EF4-FFF2-40B4-BE49-F238E27FC236}">
                <a16:creationId xmlns:a16="http://schemas.microsoft.com/office/drawing/2014/main" id="{BC622C40-B272-8595-AC07-6E1332BF5F18}"/>
              </a:ext>
            </a:extLst>
          </p:cNvPr>
          <p:cNvSpPr txBox="1"/>
          <p:nvPr/>
        </p:nvSpPr>
        <p:spPr>
          <a:xfrm>
            <a:off x="6752868" y="5752241"/>
            <a:ext cx="54402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400" b="1" dirty="0">
                <a:solidFill>
                  <a:srgbClr val="7030A0"/>
                </a:solidFill>
                <a:latin typeface="Aptos"/>
              </a:rPr>
              <a:t>... Ou seja, é um país com crescimento populacional representativo e com indicadores econômicos e sociais estáveis, se tornando assim um ótimo país para continuar o vínculo comercial de exportação de vinhos.</a:t>
            </a:r>
            <a:endParaRPr lang="pt-BR" sz="1400" dirty="0">
              <a:solidFill>
                <a:srgbClr val="7030A0"/>
              </a:solidFill>
              <a:latin typeface="Aptos"/>
            </a:endParaRPr>
          </a:p>
        </p:txBody>
      </p:sp>
      <p:sp>
        <p:nvSpPr>
          <p:cNvPr id="6" name="CaixaDeTexto 5">
            <a:extLst>
              <a:ext uri="{FF2B5EF4-FFF2-40B4-BE49-F238E27FC236}">
                <a16:creationId xmlns:a16="http://schemas.microsoft.com/office/drawing/2014/main" id="{3D6998D7-76F0-FF8A-04FF-50BFA2B97414}"/>
              </a:ext>
            </a:extLst>
          </p:cNvPr>
          <p:cNvSpPr txBox="1"/>
          <p:nvPr/>
        </p:nvSpPr>
        <p:spPr>
          <a:xfrm>
            <a:off x="7370016" y="2208871"/>
            <a:ext cx="4477627"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A925A5"/>
              </a:buClr>
            </a:pPr>
            <a:endParaRPr lang="pt-BR" sz="1600">
              <a:solidFill>
                <a:schemeClr val="tx1">
                  <a:lumMod val="75000"/>
                  <a:lumOff val="25000"/>
                </a:schemeClr>
              </a:solidFill>
              <a:latin typeface="Aptos"/>
              <a:ea typeface="+mn-lt"/>
              <a:cs typeface="+mn-lt"/>
            </a:endParaRPr>
          </a:p>
          <a:p>
            <a:pPr marL="742950" lvl="1" indent="-285750">
              <a:buClr>
                <a:srgbClr val="A925A5"/>
              </a:buClr>
              <a:buFont typeface="Courier New,monospace"/>
              <a:buChar char="o"/>
            </a:pPr>
            <a:endParaRPr lang="pt-BR" sz="1600">
              <a:solidFill>
                <a:schemeClr val="tx1">
                  <a:lumMod val="75000"/>
                  <a:lumOff val="25000"/>
                </a:schemeClr>
              </a:solidFill>
              <a:latin typeface="Aptos"/>
              <a:ea typeface="+mn-lt"/>
              <a:cs typeface="Arial"/>
            </a:endParaRP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Sua economia destaca-se pela produção agropecuária de soja e carne, e</a:t>
            </a:r>
            <a:r>
              <a:rPr lang="pt-BR" sz="1200" b="1" dirty="0">
                <a:solidFill>
                  <a:schemeClr val="tx1">
                    <a:lumMod val="75000"/>
                    <a:lumOff val="25000"/>
                  </a:schemeClr>
                </a:solidFill>
                <a:latin typeface="Aptos"/>
                <a:cs typeface="Arial"/>
              </a:rPr>
              <a:t> é referência na exportação de energia elétrica</a:t>
            </a:r>
            <a:r>
              <a:rPr lang="pt-BR" sz="1200" dirty="0">
                <a:solidFill>
                  <a:schemeClr val="tx1">
                    <a:lumMod val="75000"/>
                    <a:lumOff val="25000"/>
                  </a:schemeClr>
                </a:solidFill>
                <a:latin typeface="Aptos"/>
                <a:cs typeface="Arial"/>
              </a:rPr>
              <a:t>;</a:t>
            </a: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IDH: </a:t>
            </a:r>
            <a:r>
              <a:rPr lang="pt-BR" sz="1200" b="1" dirty="0">
                <a:solidFill>
                  <a:schemeClr val="tx1">
                    <a:lumMod val="75000"/>
                    <a:lumOff val="25000"/>
                  </a:schemeClr>
                </a:solidFill>
                <a:latin typeface="Aptos"/>
                <a:cs typeface="Arial"/>
              </a:rPr>
              <a:t>0,728</a:t>
            </a:r>
            <a:r>
              <a:rPr lang="pt-BR" sz="1200" dirty="0">
                <a:solidFill>
                  <a:schemeClr val="tx1">
                    <a:lumMod val="75000"/>
                    <a:lumOff val="25000"/>
                  </a:schemeClr>
                </a:solidFill>
                <a:latin typeface="Aptos"/>
                <a:cs typeface="Arial"/>
              </a:rPr>
              <a:t>;</a:t>
            </a: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PIB: </a:t>
            </a:r>
            <a:r>
              <a:rPr lang="pt-BR" sz="1200" b="1" dirty="0">
                <a:solidFill>
                  <a:schemeClr val="tx1">
                    <a:lumMod val="75000"/>
                    <a:lumOff val="25000"/>
                  </a:schemeClr>
                </a:solidFill>
                <a:latin typeface="Aptos"/>
                <a:cs typeface="Arial"/>
              </a:rPr>
              <a:t>US$ 35,3 bilhões</a:t>
            </a:r>
            <a:r>
              <a:rPr lang="pt-BR" sz="1200" dirty="0">
                <a:solidFill>
                  <a:schemeClr val="tx1">
                    <a:lumMod val="75000"/>
                    <a:lumOff val="25000"/>
                  </a:schemeClr>
                </a:solidFill>
                <a:latin typeface="Aptos"/>
                <a:cs typeface="Arial"/>
              </a:rPr>
              <a:t>;</a:t>
            </a: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Densidade demográfica: </a:t>
            </a:r>
            <a:r>
              <a:rPr lang="pt-BR" sz="1200" b="1" dirty="0">
                <a:solidFill>
                  <a:schemeClr val="tx1">
                    <a:lumMod val="75000"/>
                    <a:lumOff val="25000"/>
                  </a:schemeClr>
                </a:solidFill>
                <a:latin typeface="Aptos"/>
                <a:cs typeface="Arial"/>
              </a:rPr>
              <a:t>15 habitantes/km²</a:t>
            </a:r>
            <a:r>
              <a:rPr lang="pt-BR" sz="1200" dirty="0">
                <a:solidFill>
                  <a:schemeClr val="tx1">
                    <a:lumMod val="75000"/>
                    <a:lumOff val="25000"/>
                  </a:schemeClr>
                </a:solidFill>
                <a:latin typeface="Aptos"/>
                <a:cs typeface="Arial"/>
              </a:rPr>
              <a:t>;</a:t>
            </a: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Indústria: Focado no </a:t>
            </a:r>
            <a:r>
              <a:rPr lang="pt-BR" sz="1200" b="1" dirty="0">
                <a:solidFill>
                  <a:schemeClr val="tx1">
                    <a:lumMod val="75000"/>
                    <a:lumOff val="25000"/>
                  </a:schemeClr>
                </a:solidFill>
                <a:latin typeface="Aptos"/>
                <a:cs typeface="Arial"/>
              </a:rPr>
              <a:t>beneficiamento de bens primários</a:t>
            </a:r>
            <a:r>
              <a:rPr lang="pt-BR" sz="1200" dirty="0">
                <a:solidFill>
                  <a:schemeClr val="tx1">
                    <a:lumMod val="75000"/>
                    <a:lumOff val="25000"/>
                  </a:schemeClr>
                </a:solidFill>
                <a:latin typeface="Aptos"/>
                <a:cs typeface="Arial"/>
              </a:rPr>
              <a:t>, como alimentos, bebidas, produtos e materiais de construção;</a:t>
            </a:r>
          </a:p>
          <a:p>
            <a:pPr marL="285750" indent="-285750">
              <a:buClr>
                <a:srgbClr val="A925A5"/>
              </a:buClr>
              <a:buFont typeface="Century Gothic,Sans-Serif"/>
              <a:buChar char="►"/>
            </a:pPr>
            <a:r>
              <a:rPr lang="pt-BR" sz="1200" b="1" dirty="0">
                <a:solidFill>
                  <a:schemeClr val="tx1">
                    <a:lumMod val="75000"/>
                    <a:lumOff val="25000"/>
                  </a:schemeClr>
                </a:solidFill>
                <a:latin typeface="Aptos"/>
                <a:cs typeface="Arial"/>
              </a:rPr>
              <a:t>Infraestrutura bem desenvolvida</a:t>
            </a:r>
            <a:r>
              <a:rPr lang="pt-BR" sz="1200" dirty="0">
                <a:solidFill>
                  <a:schemeClr val="tx1">
                    <a:lumMod val="75000"/>
                    <a:lumOff val="25000"/>
                  </a:schemeClr>
                </a:solidFill>
                <a:latin typeface="Aptos"/>
                <a:cs typeface="Arial"/>
              </a:rPr>
              <a:t> com rodovias, ferrovias e hidrovias;</a:t>
            </a: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País conservador, com uma república presidencialista, ou seja, </a:t>
            </a:r>
            <a:r>
              <a:rPr lang="pt-BR" sz="1200" b="1" dirty="0">
                <a:solidFill>
                  <a:schemeClr val="tx1">
                    <a:lumMod val="75000"/>
                    <a:lumOff val="25000"/>
                  </a:schemeClr>
                </a:solidFill>
                <a:latin typeface="Aptos"/>
                <a:cs typeface="Arial"/>
              </a:rPr>
              <a:t>pouca abertura política e econômica</a:t>
            </a:r>
            <a:r>
              <a:rPr lang="pt-BR" sz="1200" dirty="0">
                <a:solidFill>
                  <a:schemeClr val="tx1">
                    <a:lumMod val="75000"/>
                    <a:lumOff val="25000"/>
                  </a:schemeClr>
                </a:solidFill>
                <a:latin typeface="Aptos"/>
                <a:cs typeface="Arial"/>
              </a:rPr>
              <a:t>;</a:t>
            </a:r>
          </a:p>
          <a:p>
            <a:pPr marL="285750" indent="-285750">
              <a:buClr>
                <a:srgbClr val="A925A5"/>
              </a:buClr>
              <a:buFont typeface="Century Gothic,Sans-Serif"/>
              <a:buChar char="►"/>
            </a:pPr>
            <a:r>
              <a:rPr lang="pt-BR" sz="1200" dirty="0">
                <a:solidFill>
                  <a:schemeClr val="tx1">
                    <a:lumMod val="75000"/>
                    <a:lumOff val="25000"/>
                  </a:schemeClr>
                </a:solidFill>
                <a:latin typeface="Aptos"/>
                <a:cs typeface="Arial"/>
              </a:rPr>
              <a:t>Membro do </a:t>
            </a:r>
            <a:r>
              <a:rPr lang="pt-BR" sz="1200" b="1" dirty="0">
                <a:solidFill>
                  <a:schemeClr val="tx1">
                    <a:lumMod val="75000"/>
                    <a:lumOff val="25000"/>
                  </a:schemeClr>
                </a:solidFill>
                <a:latin typeface="Aptos"/>
                <a:cs typeface="Arial"/>
              </a:rPr>
              <a:t>MERCOSUL</a:t>
            </a:r>
            <a:r>
              <a:rPr lang="pt-BR" sz="1200" dirty="0">
                <a:solidFill>
                  <a:schemeClr val="tx1">
                    <a:lumMod val="75000"/>
                    <a:lumOff val="25000"/>
                  </a:schemeClr>
                </a:solidFill>
                <a:latin typeface="Aptos"/>
                <a:cs typeface="Arial"/>
              </a:rPr>
              <a:t>;</a:t>
            </a:r>
          </a:p>
          <a:p>
            <a:pPr marL="285750" indent="-285750">
              <a:buClr>
                <a:srgbClr val="A925A5"/>
              </a:buClr>
              <a:buFont typeface="Century Gothic,Sans-Serif"/>
              <a:buChar char="►"/>
            </a:pPr>
            <a:r>
              <a:rPr lang="pt-BR" sz="1200" b="1" dirty="0">
                <a:solidFill>
                  <a:schemeClr val="tx1">
                    <a:lumMod val="75000"/>
                    <a:lumOff val="25000"/>
                  </a:schemeClr>
                </a:solidFill>
                <a:latin typeface="Aptos"/>
                <a:cs typeface="Arial"/>
              </a:rPr>
              <a:t>Posição geográfica</a:t>
            </a:r>
            <a:r>
              <a:rPr lang="pt-BR" sz="1200" dirty="0">
                <a:solidFill>
                  <a:schemeClr val="tx1">
                    <a:lumMod val="75000"/>
                    <a:lumOff val="25000"/>
                  </a:schemeClr>
                </a:solidFill>
                <a:latin typeface="Aptos"/>
                <a:cs typeface="Arial"/>
              </a:rPr>
              <a:t> próxima ao Brasil. [14]</a:t>
            </a:r>
          </a:p>
        </p:txBody>
      </p:sp>
    </p:spTree>
    <p:extLst>
      <p:ext uri="{BB962C8B-B14F-4D97-AF65-F5344CB8AC3E}">
        <p14:creationId xmlns:p14="http://schemas.microsoft.com/office/powerpoint/2010/main" val="353598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5A56E-9666-C4C1-6E32-2AA042DE4856}"/>
              </a:ext>
            </a:extLst>
          </p:cNvPr>
          <p:cNvSpPr>
            <a:spLocks noGrp="1"/>
          </p:cNvSpPr>
          <p:nvPr>
            <p:ph type="title"/>
          </p:nvPr>
        </p:nvSpPr>
        <p:spPr/>
        <p:txBody>
          <a:bodyPr/>
          <a:lstStyle/>
          <a:p>
            <a:r>
              <a:rPr lang="pt-BR"/>
              <a:t>Dados Climáticos</a:t>
            </a:r>
          </a:p>
        </p:txBody>
      </p:sp>
      <p:sp>
        <p:nvSpPr>
          <p:cNvPr id="3" name="Espaço Reservado para Conteúdo 2">
            <a:extLst>
              <a:ext uri="{FF2B5EF4-FFF2-40B4-BE49-F238E27FC236}">
                <a16:creationId xmlns:a16="http://schemas.microsoft.com/office/drawing/2014/main" id="{D71CE15F-8F06-97A4-3060-0ACF5B23E52B}"/>
              </a:ext>
            </a:extLst>
          </p:cNvPr>
          <p:cNvSpPr>
            <a:spLocks noGrp="1"/>
          </p:cNvSpPr>
          <p:nvPr>
            <p:ph idx="1"/>
          </p:nvPr>
        </p:nvSpPr>
        <p:spPr>
          <a:xfrm>
            <a:off x="483191" y="2422437"/>
            <a:ext cx="4845212" cy="4317488"/>
          </a:xfrm>
        </p:spPr>
        <p:txBody>
          <a:bodyPr vert="horz" lIns="91440" tIns="45720" rIns="91440" bIns="45720" rtlCol="0" anchor="t">
            <a:normAutofit fontScale="77500" lnSpcReduction="20000"/>
          </a:bodyPr>
          <a:lstStyle/>
          <a:p>
            <a:r>
              <a:rPr lang="pt-BR" dirty="0">
                <a:latin typeface="Aptos"/>
              </a:rPr>
              <a:t>Fenômenos climáticos afetam em grande dimensão a produção agrícola, como:</a:t>
            </a:r>
          </a:p>
          <a:p>
            <a:pPr marL="0" indent="0">
              <a:buNone/>
            </a:pPr>
            <a:r>
              <a:rPr lang="pt-BR" dirty="0">
                <a:latin typeface="Aptos"/>
              </a:rPr>
              <a:t> - Fenômeno El </a:t>
            </a:r>
            <a:r>
              <a:rPr lang="pt-BR" dirty="0" err="1">
                <a:latin typeface="Aptos"/>
              </a:rPr>
              <a:t>Niño</a:t>
            </a:r>
            <a:r>
              <a:rPr lang="pt-BR" dirty="0">
                <a:latin typeface="Aptos"/>
              </a:rPr>
              <a:t>;</a:t>
            </a:r>
          </a:p>
          <a:p>
            <a:pPr marL="0" indent="0">
              <a:buNone/>
            </a:pPr>
            <a:r>
              <a:rPr lang="pt-BR" dirty="0">
                <a:latin typeface="Aptos"/>
              </a:rPr>
              <a:t> - Aquecimento Global;</a:t>
            </a:r>
          </a:p>
          <a:p>
            <a:pPr marL="0" indent="0">
              <a:buNone/>
            </a:pPr>
            <a:r>
              <a:rPr lang="pt-BR" dirty="0">
                <a:latin typeface="Aptos"/>
              </a:rPr>
              <a:t> - Secas; </a:t>
            </a:r>
          </a:p>
          <a:p>
            <a:pPr marL="0" indent="0">
              <a:buNone/>
            </a:pPr>
            <a:r>
              <a:rPr lang="pt-BR" dirty="0">
                <a:latin typeface="Aptos"/>
              </a:rPr>
              <a:t> - Chuvas excessivas e prolongadas.</a:t>
            </a:r>
          </a:p>
          <a:p>
            <a:r>
              <a:rPr lang="pt-BR" dirty="0">
                <a:latin typeface="Aptos"/>
              </a:rPr>
              <a:t>No ano de 2023, </a:t>
            </a:r>
            <a:r>
              <a:rPr lang="pt-BR" b="1" dirty="0">
                <a:latin typeface="Aptos"/>
              </a:rPr>
              <a:t>o El </a:t>
            </a:r>
            <a:r>
              <a:rPr lang="pt-BR" b="1" dirty="0" err="1">
                <a:latin typeface="Aptos"/>
              </a:rPr>
              <a:t>Niño</a:t>
            </a:r>
            <a:r>
              <a:rPr lang="pt-BR" dirty="0">
                <a:latin typeface="Aptos"/>
              </a:rPr>
              <a:t> afetou o Brasil em uma dimensão que ultrapassou as médias esperadas para determinadas épocas, alcançando temperaturas acima de 50º C em algumas regiões, seguidas de chuvas intensas que afetaram a população e a produção agrícola.</a:t>
            </a:r>
          </a:p>
          <a:p>
            <a:r>
              <a:rPr lang="pt-BR" dirty="0">
                <a:latin typeface="Aptos"/>
              </a:rPr>
              <a:t>Com as mudanças climáticas, o </a:t>
            </a:r>
            <a:r>
              <a:rPr lang="pt-BR" b="1" dirty="0">
                <a:latin typeface="Aptos"/>
              </a:rPr>
              <a:t>pH</a:t>
            </a:r>
            <a:r>
              <a:rPr lang="pt-BR" dirty="0">
                <a:latin typeface="Aptos"/>
              </a:rPr>
              <a:t> de alguns solos produtores está aumentando, e a acidez está diminuindo, afetando a estrutura, a </a:t>
            </a:r>
            <a:r>
              <a:rPr lang="pt-BR" b="1" dirty="0">
                <a:latin typeface="Aptos"/>
              </a:rPr>
              <a:t>qualidade</a:t>
            </a:r>
            <a:r>
              <a:rPr lang="pt-BR" dirty="0">
                <a:latin typeface="Aptos"/>
              </a:rPr>
              <a:t> e a </a:t>
            </a:r>
            <a:r>
              <a:rPr lang="pt-BR" b="1" dirty="0">
                <a:latin typeface="Aptos"/>
              </a:rPr>
              <a:t>longevidade </a:t>
            </a:r>
            <a:r>
              <a:rPr lang="pt-BR" dirty="0">
                <a:latin typeface="Aptos"/>
              </a:rPr>
              <a:t>dos vinhos. [8]</a:t>
            </a:r>
          </a:p>
          <a:p>
            <a:r>
              <a:rPr lang="pt-BR" b="1" dirty="0">
                <a:latin typeface="Aptos"/>
              </a:rPr>
              <a:t>Temperatura ideal para produção de uva: 19 a 25 graus, acima disso, começa a causar queimadas nos vinhedos.</a:t>
            </a:r>
          </a:p>
        </p:txBody>
      </p:sp>
      <p:sp>
        <p:nvSpPr>
          <p:cNvPr id="9" name="CaixaDeTexto 8">
            <a:extLst>
              <a:ext uri="{FF2B5EF4-FFF2-40B4-BE49-F238E27FC236}">
                <a16:creationId xmlns:a16="http://schemas.microsoft.com/office/drawing/2014/main" id="{859BE712-0913-7A97-7EF7-A55B25A20E54}"/>
              </a:ext>
            </a:extLst>
          </p:cNvPr>
          <p:cNvSpPr txBox="1"/>
          <p:nvPr/>
        </p:nvSpPr>
        <p:spPr>
          <a:xfrm>
            <a:off x="9738058" y="5216191"/>
            <a:ext cx="20679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200">
                <a:latin typeface="Aptos"/>
              </a:rPr>
              <a:t>Fonte: </a:t>
            </a:r>
            <a:r>
              <a:rPr lang="pt-BR" sz="1200">
                <a:latin typeface="Aptos"/>
                <a:ea typeface="+mn-lt"/>
                <a:cs typeface="+mn-lt"/>
              </a:rPr>
              <a:t>portal.inmet.gov.br</a:t>
            </a:r>
            <a:endParaRPr lang="pt-BR" sz="1600">
              <a:latin typeface="Aptos"/>
            </a:endParaRPr>
          </a:p>
        </p:txBody>
      </p:sp>
      <p:sp>
        <p:nvSpPr>
          <p:cNvPr id="4" name="Espaço Reservado para Número de Slide 3">
            <a:extLst>
              <a:ext uri="{FF2B5EF4-FFF2-40B4-BE49-F238E27FC236}">
                <a16:creationId xmlns:a16="http://schemas.microsoft.com/office/drawing/2014/main" id="{9525ACE9-708D-B6A3-3C9C-DDB8E881F9F1}"/>
              </a:ext>
            </a:extLst>
          </p:cNvPr>
          <p:cNvSpPr>
            <a:spLocks noGrp="1"/>
          </p:cNvSpPr>
          <p:nvPr>
            <p:ph type="sldNum" sz="quarter" idx="12"/>
          </p:nvPr>
        </p:nvSpPr>
        <p:spPr/>
        <p:txBody>
          <a:bodyPr/>
          <a:lstStyle/>
          <a:p>
            <a:fld id="{D57F1E4F-1CFF-5643-939E-217C01CDF565}" type="slidenum">
              <a:rPr lang="en-US" dirty="0"/>
              <a:pPr/>
              <a:t>17</a:t>
            </a:fld>
            <a:endParaRPr lang="pt-BR"/>
          </a:p>
        </p:txBody>
      </p:sp>
      <p:pic>
        <p:nvPicPr>
          <p:cNvPr id="5" name="Imagem 4" descr="Gráfico, Gráfico de barras&#10;&#10;Descrição gerada automaticamente">
            <a:extLst>
              <a:ext uri="{FF2B5EF4-FFF2-40B4-BE49-F238E27FC236}">
                <a16:creationId xmlns:a16="http://schemas.microsoft.com/office/drawing/2014/main" id="{AE12517E-3B2F-D13A-02AF-A2FF75D6760D}"/>
              </a:ext>
            </a:extLst>
          </p:cNvPr>
          <p:cNvPicPr>
            <a:picLocks noChangeAspect="1"/>
          </p:cNvPicPr>
          <p:nvPr/>
        </p:nvPicPr>
        <p:blipFill>
          <a:blip r:embed="rId2"/>
          <a:stretch>
            <a:fillRect/>
          </a:stretch>
        </p:blipFill>
        <p:spPr>
          <a:xfrm>
            <a:off x="6172952" y="2318836"/>
            <a:ext cx="5180097" cy="2811881"/>
          </a:xfrm>
          <a:prstGeom prst="rect">
            <a:avLst/>
          </a:prstGeom>
        </p:spPr>
      </p:pic>
      <p:sp>
        <p:nvSpPr>
          <p:cNvPr id="6" name="CaixaDeTexto 5">
            <a:extLst>
              <a:ext uri="{FF2B5EF4-FFF2-40B4-BE49-F238E27FC236}">
                <a16:creationId xmlns:a16="http://schemas.microsoft.com/office/drawing/2014/main" id="{35CCAF6C-1678-51BD-4F64-1D1051591108}"/>
              </a:ext>
            </a:extLst>
          </p:cNvPr>
          <p:cNvSpPr txBox="1"/>
          <p:nvPr/>
        </p:nvSpPr>
        <p:spPr>
          <a:xfrm>
            <a:off x="5817770" y="5599697"/>
            <a:ext cx="597819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400" b="1" dirty="0">
                <a:solidFill>
                  <a:srgbClr val="7030A0"/>
                </a:solidFill>
                <a:latin typeface="Aptos"/>
              </a:rPr>
              <a:t>O gráfico retrata que o Brasil teve médias elevadas nos últimos anos, e isso refletiu na queda de produção de vinhos, a exemplo de 2016 onde a temperatura do ano ficou acima da média, e produzimos 86 Mi de litros de vinho de mesa, muito aquém do produzido 8 anos antes, que alcançou a marca de 288 </a:t>
            </a:r>
            <a:r>
              <a:rPr lang="pt-BR" sz="1400" b="1" dirty="0" err="1">
                <a:solidFill>
                  <a:srgbClr val="7030A0"/>
                </a:solidFill>
                <a:latin typeface="Aptos"/>
              </a:rPr>
              <a:t>Mi</a:t>
            </a:r>
            <a:r>
              <a:rPr lang="pt-BR" sz="1400" b="1" dirty="0">
                <a:solidFill>
                  <a:srgbClr val="7030A0"/>
                </a:solidFill>
                <a:latin typeface="Aptos"/>
              </a:rPr>
              <a:t> litros.</a:t>
            </a:r>
          </a:p>
        </p:txBody>
      </p:sp>
    </p:spTree>
    <p:extLst>
      <p:ext uri="{BB962C8B-B14F-4D97-AF65-F5344CB8AC3E}">
        <p14:creationId xmlns:p14="http://schemas.microsoft.com/office/powerpoint/2010/main" val="46789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391AB-96AC-CEDF-436B-E633CBA62A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F75BAE-2A3B-5002-7BAF-F62A1CAF7AF2}"/>
              </a:ext>
            </a:extLst>
          </p:cNvPr>
          <p:cNvSpPr>
            <a:spLocks noGrp="1"/>
          </p:cNvSpPr>
          <p:nvPr>
            <p:ph type="title"/>
          </p:nvPr>
        </p:nvSpPr>
        <p:spPr/>
        <p:txBody>
          <a:bodyPr/>
          <a:lstStyle/>
          <a:p>
            <a:r>
              <a:rPr lang="pt-BR"/>
              <a:t>Dados Climáticos Regionais</a:t>
            </a:r>
            <a:br>
              <a:rPr lang="pt-BR"/>
            </a:br>
            <a:r>
              <a:rPr lang="pt-BR"/>
              <a:t>Safra 2022/2023</a:t>
            </a:r>
          </a:p>
        </p:txBody>
      </p:sp>
      <p:sp>
        <p:nvSpPr>
          <p:cNvPr id="5" name="CaixaDeTexto 4">
            <a:extLst>
              <a:ext uri="{FF2B5EF4-FFF2-40B4-BE49-F238E27FC236}">
                <a16:creationId xmlns:a16="http://schemas.microsoft.com/office/drawing/2014/main" id="{9BC755E4-4AD4-1628-9450-0EFB684EAA43}"/>
              </a:ext>
            </a:extLst>
          </p:cNvPr>
          <p:cNvSpPr txBox="1"/>
          <p:nvPr/>
        </p:nvSpPr>
        <p:spPr>
          <a:xfrm>
            <a:off x="476035" y="2263851"/>
            <a:ext cx="56363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600">
                <a:solidFill>
                  <a:schemeClr val="tx1">
                    <a:lumMod val="75000"/>
                    <a:lumOff val="25000"/>
                  </a:schemeClr>
                </a:solidFill>
                <a:latin typeface="Aptos"/>
              </a:rPr>
              <a:t>Região Sul</a:t>
            </a:r>
            <a:r>
              <a:rPr lang="pt-BR" sz="1600" b="1">
                <a:solidFill>
                  <a:schemeClr val="tx1">
                    <a:lumMod val="75000"/>
                    <a:lumOff val="25000"/>
                  </a:schemeClr>
                </a:solidFill>
                <a:latin typeface="Aptos"/>
              </a:rPr>
              <a:t>*</a:t>
            </a:r>
          </a:p>
          <a:p>
            <a:pPr marL="742950" lvl="1" indent="-285750">
              <a:buClr>
                <a:srgbClr val="A925A5"/>
              </a:buClr>
              <a:buFont typeface="Courier New"/>
              <a:buChar char="o"/>
            </a:pPr>
            <a:r>
              <a:rPr lang="pt-BR" sz="1600">
                <a:solidFill>
                  <a:schemeClr val="tx1">
                    <a:lumMod val="75000"/>
                    <a:lumOff val="25000"/>
                  </a:schemeClr>
                </a:solidFill>
                <a:latin typeface="Aptos"/>
              </a:rPr>
              <a:t>Em relação às chuvas excessivas nessa região, para as safras de 2022/2023 as colheitas tiveram que ser tardias para que as uvas se desenvolvessem totalmente;</a:t>
            </a:r>
          </a:p>
          <a:p>
            <a:pPr marL="285750" indent="-285750">
              <a:buClr>
                <a:srgbClr val="A925A5"/>
              </a:buClr>
              <a:buFont typeface="Century Gothic"/>
              <a:buChar char="►"/>
            </a:pPr>
            <a:r>
              <a:rPr lang="pt-BR" sz="1600">
                <a:solidFill>
                  <a:schemeClr val="tx1">
                    <a:lumMod val="75000"/>
                    <a:lumOff val="25000"/>
                  </a:schemeClr>
                </a:solidFill>
                <a:latin typeface="Aptos"/>
                <a:ea typeface="+mn-lt"/>
                <a:cs typeface="+mn-lt"/>
              </a:rPr>
              <a:t>Região Nordeste</a:t>
            </a:r>
            <a:r>
              <a:rPr lang="pt-BR" sz="1600" b="1">
                <a:solidFill>
                  <a:schemeClr val="tx1">
                    <a:lumMod val="75000"/>
                    <a:lumOff val="25000"/>
                  </a:schemeClr>
                </a:solidFill>
                <a:latin typeface="Aptos"/>
                <a:ea typeface="+mn-lt"/>
                <a:cs typeface="+mn-lt"/>
              </a:rPr>
              <a:t>*</a:t>
            </a:r>
          </a:p>
          <a:p>
            <a:pPr marL="742950" lvl="1" indent="-285750">
              <a:buClr>
                <a:srgbClr val="A925A5"/>
              </a:buClr>
              <a:buFont typeface="Courier New"/>
              <a:buChar char="o"/>
            </a:pPr>
            <a:r>
              <a:rPr lang="pt-BR" sz="1600">
                <a:solidFill>
                  <a:schemeClr val="tx1">
                    <a:lumMod val="75000"/>
                    <a:lumOff val="25000"/>
                  </a:schemeClr>
                </a:solidFill>
                <a:latin typeface="Aptos"/>
                <a:ea typeface="+mn-lt"/>
                <a:cs typeface="+mn-lt"/>
              </a:rPr>
              <a:t>Fenômeno La </a:t>
            </a:r>
            <a:r>
              <a:rPr lang="pt-BR" sz="1600" err="1">
                <a:solidFill>
                  <a:schemeClr val="tx1">
                    <a:lumMod val="75000"/>
                    <a:lumOff val="25000"/>
                  </a:schemeClr>
                </a:solidFill>
                <a:latin typeface="Aptos"/>
                <a:ea typeface="+mn-lt"/>
                <a:cs typeface="+mn-lt"/>
              </a:rPr>
              <a:t>Niña</a:t>
            </a:r>
            <a:r>
              <a:rPr lang="pt-BR" sz="1600">
                <a:solidFill>
                  <a:schemeClr val="tx1">
                    <a:lumMod val="75000"/>
                    <a:lumOff val="25000"/>
                  </a:schemeClr>
                </a:solidFill>
                <a:latin typeface="Aptos"/>
                <a:ea typeface="+mn-lt"/>
                <a:cs typeface="+mn-lt"/>
              </a:rPr>
              <a:t> trouxe mais chuvas a região Nordeste também prejudicando a colheita;</a:t>
            </a:r>
          </a:p>
          <a:p>
            <a:pPr marL="742950" lvl="1" indent="-285750">
              <a:buClr>
                <a:srgbClr val="A925A5"/>
              </a:buClr>
              <a:buFont typeface="Courier New"/>
              <a:buChar char="o"/>
            </a:pPr>
            <a:endParaRPr lang="pt-BR" sz="1600">
              <a:solidFill>
                <a:schemeClr val="tx1">
                  <a:lumMod val="75000"/>
                  <a:lumOff val="25000"/>
                </a:schemeClr>
              </a:solidFill>
              <a:latin typeface="Aptos"/>
              <a:ea typeface="+mn-lt"/>
              <a:cs typeface="Arial"/>
            </a:endParaRPr>
          </a:p>
        </p:txBody>
      </p:sp>
      <p:sp>
        <p:nvSpPr>
          <p:cNvPr id="6" name="CaixaDeTexto 5">
            <a:extLst>
              <a:ext uri="{FF2B5EF4-FFF2-40B4-BE49-F238E27FC236}">
                <a16:creationId xmlns:a16="http://schemas.microsoft.com/office/drawing/2014/main" id="{3572553B-2E72-8FBC-6F3E-8309F92D1A96}"/>
              </a:ext>
            </a:extLst>
          </p:cNvPr>
          <p:cNvSpPr txBox="1"/>
          <p:nvPr/>
        </p:nvSpPr>
        <p:spPr>
          <a:xfrm>
            <a:off x="6092258" y="2263851"/>
            <a:ext cx="563478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600">
                <a:solidFill>
                  <a:schemeClr val="tx1">
                    <a:lumMod val="75000"/>
                    <a:lumOff val="25000"/>
                  </a:schemeClr>
                </a:solidFill>
                <a:latin typeface="Aptos"/>
                <a:ea typeface="+mn-lt"/>
                <a:cs typeface="+mn-lt"/>
              </a:rPr>
              <a:t>Região Centro-Oeste</a:t>
            </a:r>
            <a:endParaRPr lang="pt-BR">
              <a:solidFill>
                <a:schemeClr val="tx1">
                  <a:lumMod val="75000"/>
                  <a:lumOff val="25000"/>
                </a:schemeClr>
              </a:solidFill>
            </a:endParaRPr>
          </a:p>
          <a:p>
            <a:pPr marL="742950" lvl="1" indent="-285750">
              <a:buClr>
                <a:srgbClr val="A925A5"/>
              </a:buClr>
              <a:buFont typeface="Courier New"/>
              <a:buChar char="o"/>
            </a:pPr>
            <a:r>
              <a:rPr lang="pt-BR" sz="1600">
                <a:solidFill>
                  <a:schemeClr val="tx1">
                    <a:lumMod val="75000"/>
                    <a:lumOff val="25000"/>
                  </a:schemeClr>
                </a:solidFill>
                <a:latin typeface="Aptos"/>
              </a:rPr>
              <a:t>Por ser uma região com pouquíssimas áreas plantadas (vide gráfico de Ranking na pág. 3) vem investindo em crescimento de território principalmente próximos ao Distrito Federal, também no </a:t>
            </a:r>
            <a:r>
              <a:rPr lang="pt-BR" sz="1600" b="1">
                <a:solidFill>
                  <a:schemeClr val="tx1">
                    <a:lumMod val="75000"/>
                    <a:lumOff val="25000"/>
                  </a:schemeClr>
                </a:solidFill>
                <a:latin typeface="Aptos"/>
              </a:rPr>
              <a:t>Enoturismo** </a:t>
            </a:r>
            <a:r>
              <a:rPr lang="pt-BR" sz="1600">
                <a:solidFill>
                  <a:schemeClr val="tx1">
                    <a:lumMod val="75000"/>
                    <a:lumOff val="25000"/>
                  </a:schemeClr>
                </a:solidFill>
                <a:latin typeface="Aptos"/>
              </a:rPr>
              <a:t>e na produção de vinhos Finos para alavancar as produções;</a:t>
            </a:r>
          </a:p>
          <a:p>
            <a:pPr marL="285750" indent="-285750">
              <a:buClr>
                <a:srgbClr val="A925A5"/>
              </a:buClr>
              <a:buFont typeface="Century Gothic"/>
              <a:buChar char="►"/>
            </a:pPr>
            <a:r>
              <a:rPr lang="pt-BR" sz="1600">
                <a:solidFill>
                  <a:schemeClr val="tx1">
                    <a:lumMod val="75000"/>
                    <a:lumOff val="25000"/>
                  </a:schemeClr>
                </a:solidFill>
                <a:latin typeface="Aptos"/>
                <a:ea typeface="Verdana"/>
              </a:rPr>
              <a:t>Região Norte</a:t>
            </a:r>
          </a:p>
          <a:p>
            <a:pPr marL="742950" lvl="1" indent="-285750">
              <a:buClr>
                <a:srgbClr val="A925A5"/>
              </a:buClr>
              <a:buFont typeface="Courier New"/>
              <a:buChar char="o"/>
            </a:pPr>
            <a:r>
              <a:rPr lang="pt-BR" sz="1600">
                <a:solidFill>
                  <a:schemeClr val="tx1">
                    <a:lumMod val="75000"/>
                    <a:lumOff val="25000"/>
                  </a:schemeClr>
                </a:solidFill>
                <a:latin typeface="Aptos"/>
                <a:ea typeface="Verdana"/>
              </a:rPr>
              <a:t>O</a:t>
            </a:r>
            <a:r>
              <a:rPr lang="pt-BR" sz="1600">
                <a:solidFill>
                  <a:schemeClr val="tx1">
                    <a:lumMod val="75000"/>
                    <a:lumOff val="25000"/>
                  </a:schemeClr>
                </a:solidFill>
                <a:latin typeface="Aptos"/>
                <a:ea typeface="+mn-lt"/>
                <a:cs typeface="+mn-lt"/>
              </a:rPr>
              <a:t> clima tropical do norte e o </a:t>
            </a:r>
            <a:r>
              <a:rPr lang="pt-BR" sz="1600" err="1">
                <a:solidFill>
                  <a:schemeClr val="tx1">
                    <a:lumMod val="75000"/>
                    <a:lumOff val="25000"/>
                  </a:schemeClr>
                </a:solidFill>
                <a:latin typeface="Aptos"/>
                <a:ea typeface="+mn-lt"/>
                <a:cs typeface="+mn-lt"/>
              </a:rPr>
              <a:t>sub-tropical</a:t>
            </a:r>
            <a:r>
              <a:rPr lang="pt-BR" sz="1600">
                <a:solidFill>
                  <a:schemeClr val="tx1">
                    <a:lumMod val="75000"/>
                    <a:lumOff val="25000"/>
                  </a:schemeClr>
                </a:solidFill>
                <a:latin typeface="Aptos"/>
                <a:ea typeface="+mn-lt"/>
                <a:cs typeface="+mn-lt"/>
              </a:rPr>
              <a:t> do centro-sul do país, com chuvas abundantes e temperaturas altas, ainda não favorecem o bom desenvolvimento das viníferas, mas a Embrapa está desenvolvendo o projeto de Melhoramento Genético para o cultivo adaptado nessas regiões.</a:t>
            </a:r>
            <a:endParaRPr lang="pt-BR" sz="1600">
              <a:solidFill>
                <a:schemeClr val="tx1">
                  <a:lumMod val="75000"/>
                  <a:lumOff val="25000"/>
                </a:schemeClr>
              </a:solidFill>
              <a:latin typeface="Aptos"/>
              <a:ea typeface="Verdana"/>
            </a:endParaRPr>
          </a:p>
          <a:p>
            <a:pPr marL="285750" indent="-285750">
              <a:buClr>
                <a:srgbClr val="A925A5"/>
              </a:buClr>
              <a:buFont typeface="Century Gothic"/>
              <a:buChar char="►"/>
            </a:pPr>
            <a:endParaRPr lang="pt-BR" sz="1600">
              <a:solidFill>
                <a:schemeClr val="tx1">
                  <a:lumMod val="75000"/>
                  <a:lumOff val="25000"/>
                </a:schemeClr>
              </a:solidFill>
              <a:latin typeface="Aptos"/>
              <a:ea typeface="Verdana"/>
              <a:cs typeface="+mn-lt"/>
            </a:endParaRPr>
          </a:p>
          <a:p>
            <a:pPr marL="742950" lvl="1" indent="-285750">
              <a:buClr>
                <a:srgbClr val="A925A5"/>
              </a:buClr>
              <a:buFont typeface="Courier New"/>
              <a:buChar char="o"/>
            </a:pPr>
            <a:endParaRPr lang="pt-BR" sz="1400">
              <a:solidFill>
                <a:srgbClr val="404040"/>
              </a:solidFill>
              <a:latin typeface="Aptos"/>
              <a:ea typeface="Verdana"/>
              <a:cs typeface="+mn-lt"/>
            </a:endParaRPr>
          </a:p>
          <a:p>
            <a:pPr marL="285750" indent="-285750">
              <a:buClr>
                <a:srgbClr val="A925A5"/>
              </a:buClr>
              <a:buFont typeface="Century Gothic"/>
              <a:buChar char="►"/>
            </a:pPr>
            <a:endParaRPr lang="pt-BR">
              <a:solidFill>
                <a:srgbClr val="000000"/>
              </a:solidFill>
              <a:latin typeface="Century Gothic" panose="020B0502020202020204"/>
              <a:ea typeface="+mn-lt"/>
              <a:cs typeface="+mn-lt"/>
            </a:endParaRPr>
          </a:p>
        </p:txBody>
      </p:sp>
      <p:sp>
        <p:nvSpPr>
          <p:cNvPr id="8" name="CaixaDeTexto 7">
            <a:extLst>
              <a:ext uri="{FF2B5EF4-FFF2-40B4-BE49-F238E27FC236}">
                <a16:creationId xmlns:a16="http://schemas.microsoft.com/office/drawing/2014/main" id="{1787B97E-923E-63BB-3E24-2579236688A4}"/>
              </a:ext>
            </a:extLst>
          </p:cNvPr>
          <p:cNvSpPr txBox="1"/>
          <p:nvPr/>
        </p:nvSpPr>
        <p:spPr>
          <a:xfrm>
            <a:off x="609617" y="5900271"/>
            <a:ext cx="11117902" cy="830997"/>
          </a:xfrm>
          <a:prstGeom prst="rect">
            <a:avLst/>
          </a:prstGeom>
          <a:noFill/>
          <a:ln w="12700">
            <a:solidFill>
              <a:srgbClr val="7030A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200" b="1">
                <a:solidFill>
                  <a:schemeClr val="tx1">
                    <a:lumMod val="75000"/>
                    <a:lumOff val="25000"/>
                  </a:schemeClr>
                </a:solidFill>
                <a:latin typeface="Aptos"/>
                <a:ea typeface="+mn-lt"/>
                <a:cs typeface="+mn-lt"/>
              </a:rPr>
              <a:t>*Essa demora na colheita também causou um desafio a mais com algumas doenças que afetaram as safras, a podridão da uva madura (</a:t>
            </a:r>
            <a:r>
              <a:rPr lang="pt-BR" sz="1200" b="1" i="1" err="1">
                <a:solidFill>
                  <a:schemeClr val="tx1">
                    <a:lumMod val="75000"/>
                    <a:lumOff val="25000"/>
                  </a:schemeClr>
                </a:solidFill>
                <a:latin typeface="Aptos"/>
                <a:ea typeface="+mn-lt"/>
                <a:cs typeface="+mn-lt"/>
              </a:rPr>
              <a:t>Colletotrichum</a:t>
            </a:r>
            <a:r>
              <a:rPr lang="pt-BR" sz="1200" b="1">
                <a:solidFill>
                  <a:schemeClr val="tx1">
                    <a:lumMod val="75000"/>
                    <a:lumOff val="25000"/>
                  </a:schemeClr>
                </a:solidFill>
                <a:latin typeface="Aptos"/>
                <a:ea typeface="+mn-lt"/>
                <a:cs typeface="+mn-lt"/>
              </a:rPr>
              <a:t> </a:t>
            </a:r>
            <a:r>
              <a:rPr lang="pt-BR" sz="1200" b="1" err="1">
                <a:solidFill>
                  <a:schemeClr val="tx1">
                    <a:lumMod val="75000"/>
                    <a:lumOff val="25000"/>
                  </a:schemeClr>
                </a:solidFill>
                <a:latin typeface="Aptos"/>
                <a:ea typeface="+mn-lt"/>
                <a:cs typeface="+mn-lt"/>
              </a:rPr>
              <a:t>spp</a:t>
            </a:r>
            <a:r>
              <a:rPr lang="pt-BR" sz="1200" b="1">
                <a:solidFill>
                  <a:schemeClr val="tx1">
                    <a:lumMod val="75000"/>
                    <a:lumOff val="25000"/>
                  </a:schemeClr>
                </a:solidFill>
                <a:latin typeface="Aptos"/>
                <a:ea typeface="+mn-lt"/>
                <a:cs typeface="+mn-lt"/>
              </a:rPr>
              <a:t>) e podridão cinzenta (</a:t>
            </a:r>
            <a:r>
              <a:rPr lang="pt-BR" sz="1200" b="1" i="1" err="1">
                <a:solidFill>
                  <a:schemeClr val="tx1">
                    <a:lumMod val="75000"/>
                    <a:lumOff val="25000"/>
                  </a:schemeClr>
                </a:solidFill>
                <a:latin typeface="Aptos"/>
                <a:ea typeface="+mn-lt"/>
                <a:cs typeface="+mn-lt"/>
              </a:rPr>
              <a:t>Botrytis</a:t>
            </a:r>
            <a:r>
              <a:rPr lang="pt-BR" sz="1200" b="1">
                <a:solidFill>
                  <a:schemeClr val="tx1">
                    <a:lumMod val="75000"/>
                    <a:lumOff val="25000"/>
                  </a:schemeClr>
                </a:solidFill>
                <a:latin typeface="Aptos"/>
                <a:ea typeface="+mn-lt"/>
                <a:cs typeface="+mn-lt"/>
              </a:rPr>
              <a:t> </a:t>
            </a:r>
            <a:r>
              <a:rPr lang="pt-BR" sz="1200" b="1" i="1" err="1">
                <a:solidFill>
                  <a:schemeClr val="tx1">
                    <a:lumMod val="75000"/>
                    <a:lumOff val="25000"/>
                  </a:schemeClr>
                </a:solidFill>
                <a:latin typeface="Aptos"/>
                <a:ea typeface="+mn-lt"/>
                <a:cs typeface="+mn-lt"/>
              </a:rPr>
              <a:t>cinerea</a:t>
            </a:r>
            <a:r>
              <a:rPr lang="pt-BR" sz="1200" b="1">
                <a:solidFill>
                  <a:schemeClr val="tx1">
                    <a:lumMod val="75000"/>
                    <a:lumOff val="25000"/>
                  </a:schemeClr>
                </a:solidFill>
                <a:latin typeface="Aptos"/>
                <a:ea typeface="+mn-lt"/>
                <a:cs typeface="+mn-lt"/>
              </a:rPr>
              <a:t>) comprometendo a comercialização e aumentando as perdas. [10]</a:t>
            </a:r>
          </a:p>
          <a:p>
            <a:r>
              <a:rPr lang="pt-BR" sz="1200" b="1">
                <a:solidFill>
                  <a:schemeClr val="tx1">
                    <a:lumMod val="75000"/>
                    <a:lumOff val="25000"/>
                  </a:schemeClr>
                </a:solidFill>
                <a:latin typeface="Aptos"/>
              </a:rPr>
              <a:t>** </a:t>
            </a:r>
            <a:r>
              <a:rPr lang="pt-BR" sz="1200" b="1">
                <a:solidFill>
                  <a:schemeClr val="tx1">
                    <a:lumMod val="75000"/>
                    <a:lumOff val="25000"/>
                  </a:schemeClr>
                </a:solidFill>
                <a:latin typeface="Aptos"/>
                <a:cs typeface="Arial"/>
              </a:rPr>
              <a:t>Enoturismo é um segmento da atividade turística que se baseia na viagem motivada pela apreciação do sabor e aroma dos vinhos e das tradições e cultura das localidades que produzem esta bebida. E envolve o visitante na cultura e nos detalhes da história de cada garrafa produzida. [11]</a:t>
            </a:r>
            <a:endParaRPr lang="pt-BR" sz="1200" b="1">
              <a:solidFill>
                <a:schemeClr val="tx1">
                  <a:lumMod val="75000"/>
                  <a:lumOff val="25000"/>
                </a:schemeClr>
              </a:solidFill>
              <a:latin typeface="Aptos"/>
            </a:endParaRPr>
          </a:p>
        </p:txBody>
      </p:sp>
      <p:sp>
        <p:nvSpPr>
          <p:cNvPr id="11" name="CaixaDeTexto 10">
            <a:extLst>
              <a:ext uri="{FF2B5EF4-FFF2-40B4-BE49-F238E27FC236}">
                <a16:creationId xmlns:a16="http://schemas.microsoft.com/office/drawing/2014/main" id="{61D71D46-1AD2-00B3-9A73-C7C78B876BA7}"/>
              </a:ext>
            </a:extLst>
          </p:cNvPr>
          <p:cNvSpPr txBox="1"/>
          <p:nvPr/>
        </p:nvSpPr>
        <p:spPr>
          <a:xfrm>
            <a:off x="476034" y="4272759"/>
            <a:ext cx="56363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600" dirty="0">
                <a:solidFill>
                  <a:schemeClr val="tx1">
                    <a:lumMod val="75000"/>
                    <a:lumOff val="25000"/>
                  </a:schemeClr>
                </a:solidFill>
                <a:latin typeface="Aptos"/>
                <a:ea typeface="+mn-lt"/>
                <a:cs typeface="Arial"/>
              </a:rPr>
              <a:t>Região</a:t>
            </a:r>
            <a:r>
              <a:rPr lang="pt-BR" sz="1600" dirty="0">
                <a:solidFill>
                  <a:schemeClr val="tx1">
                    <a:lumMod val="75000"/>
                    <a:lumOff val="25000"/>
                  </a:schemeClr>
                </a:solidFill>
                <a:latin typeface="Aptos"/>
                <a:cs typeface="Arial"/>
              </a:rPr>
              <a:t> Sudeste</a:t>
            </a:r>
            <a:endParaRPr lang="en-US" sz="1600" dirty="0">
              <a:solidFill>
                <a:schemeClr val="tx1">
                  <a:lumMod val="75000"/>
                  <a:lumOff val="25000"/>
                </a:schemeClr>
              </a:solidFill>
              <a:latin typeface="Aptos"/>
              <a:cs typeface="Arial"/>
            </a:endParaRPr>
          </a:p>
          <a:p>
            <a:pPr marL="742950" lvl="1" indent="-285750">
              <a:buFont typeface="Courier New,monospace"/>
              <a:buChar char="o"/>
            </a:pPr>
            <a:r>
              <a:rPr lang="pt-BR" sz="1600" dirty="0">
                <a:solidFill>
                  <a:schemeClr val="tx1">
                    <a:lumMod val="75000"/>
                    <a:lumOff val="25000"/>
                  </a:schemeClr>
                </a:solidFill>
                <a:latin typeface="Aptos"/>
                <a:cs typeface="Arial"/>
              </a:rPr>
              <a:t>Vem crescendo com novas técnicas de cultivo para driblar todas a adversidades climáticas como por exemplo a técnica de dupla poda e inversão de ciclo que vem permitindo  a obtenção de </a:t>
            </a:r>
            <a:r>
              <a:rPr lang="pt-BR" sz="1600" b="1" dirty="0">
                <a:solidFill>
                  <a:schemeClr val="tx1">
                    <a:lumMod val="75000"/>
                    <a:lumOff val="25000"/>
                  </a:schemeClr>
                </a:solidFill>
                <a:latin typeface="Aptos"/>
                <a:cs typeface="Arial"/>
              </a:rPr>
              <a:t>Vinhos de Inverno [15]</a:t>
            </a:r>
            <a:r>
              <a:rPr lang="pt-BR" sz="1600" dirty="0">
                <a:solidFill>
                  <a:schemeClr val="tx1">
                    <a:lumMod val="75000"/>
                    <a:lumOff val="25000"/>
                  </a:schemeClr>
                </a:solidFill>
                <a:latin typeface="Aptos"/>
                <a:cs typeface="Arial"/>
              </a:rPr>
              <a:t> (relativamente novo no mercado);</a:t>
            </a:r>
            <a:endParaRPr lang="pt-BR" dirty="0">
              <a:solidFill>
                <a:schemeClr val="tx1">
                  <a:lumMod val="75000"/>
                  <a:lumOff val="25000"/>
                </a:schemeClr>
              </a:solidFill>
              <a:latin typeface="Aptos"/>
            </a:endParaRPr>
          </a:p>
        </p:txBody>
      </p:sp>
      <p:sp>
        <p:nvSpPr>
          <p:cNvPr id="12" name="Espaço Reservado para Número de Slide 11">
            <a:extLst>
              <a:ext uri="{FF2B5EF4-FFF2-40B4-BE49-F238E27FC236}">
                <a16:creationId xmlns:a16="http://schemas.microsoft.com/office/drawing/2014/main" id="{90C9F367-03A6-96A6-01C1-283D3E731701}"/>
              </a:ext>
            </a:extLst>
          </p:cNvPr>
          <p:cNvSpPr>
            <a:spLocks noGrp="1"/>
          </p:cNvSpPr>
          <p:nvPr>
            <p:ph type="sldNum" sz="quarter" idx="12"/>
          </p:nvPr>
        </p:nvSpPr>
        <p:spPr/>
        <p:txBody>
          <a:bodyPr/>
          <a:lstStyle/>
          <a:p>
            <a:fld id="{D57F1E4F-1CFF-5643-939E-217C01CDF565}" type="slidenum">
              <a:rPr lang="en-US" dirty="0"/>
              <a:pPr/>
              <a:t>18</a:t>
            </a:fld>
            <a:endParaRPr lang="pt-BR"/>
          </a:p>
        </p:txBody>
      </p:sp>
    </p:spTree>
    <p:extLst>
      <p:ext uri="{BB962C8B-B14F-4D97-AF65-F5344CB8AC3E}">
        <p14:creationId xmlns:p14="http://schemas.microsoft.com/office/powerpoint/2010/main" val="362490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1BB47-68DC-BA34-1F2F-FC47D0362E9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DC8906-7F7D-BDE1-ED6F-976811EB5C6A}"/>
              </a:ext>
            </a:extLst>
          </p:cNvPr>
          <p:cNvSpPr>
            <a:spLocks noGrp="1"/>
          </p:cNvSpPr>
          <p:nvPr>
            <p:ph type="title"/>
          </p:nvPr>
        </p:nvSpPr>
        <p:spPr/>
        <p:txBody>
          <a:bodyPr/>
          <a:lstStyle/>
          <a:p>
            <a:r>
              <a:rPr lang="pt-BR"/>
              <a:t>Insights do consumidor</a:t>
            </a:r>
          </a:p>
        </p:txBody>
      </p:sp>
      <p:sp>
        <p:nvSpPr>
          <p:cNvPr id="7" name="CaixaDeTexto 6">
            <a:extLst>
              <a:ext uri="{FF2B5EF4-FFF2-40B4-BE49-F238E27FC236}">
                <a16:creationId xmlns:a16="http://schemas.microsoft.com/office/drawing/2014/main" id="{391F7D70-95A8-61CC-B385-1CF14F51260C}"/>
              </a:ext>
            </a:extLst>
          </p:cNvPr>
          <p:cNvSpPr txBox="1"/>
          <p:nvPr/>
        </p:nvSpPr>
        <p:spPr>
          <a:xfrm>
            <a:off x="549035" y="2288256"/>
            <a:ext cx="10945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panose="020B0502020202020204" pitchFamily="34" charset="0"/>
              <a:buChar char="►"/>
            </a:pPr>
            <a:r>
              <a:rPr lang="pt-BR" sz="1400" dirty="0">
                <a:latin typeface="Aptos"/>
              </a:rPr>
              <a:t>Segundo plataforma de pesquisa Innova Market Insights [5], os consumidores globais possuem hábitos de consumo dos vinhos durante o final de tarde. </a:t>
            </a:r>
            <a:endParaRPr lang="pt-BR" sz="1400" dirty="0">
              <a:latin typeface="Aptos" panose="020B0004020202020204" pitchFamily="34" charset="0"/>
            </a:endParaRPr>
          </a:p>
          <a:p>
            <a:pPr marL="285750" indent="-285750">
              <a:buClr>
                <a:srgbClr val="A925A5"/>
              </a:buClr>
              <a:buFont typeface="Century Gothic" panose="020B0502020202020204" pitchFamily="34" charset="0"/>
              <a:buChar char="►"/>
            </a:pPr>
            <a:endParaRPr lang="pt-BR" sz="1400">
              <a:latin typeface="Aptos" panose="020B0004020202020204" pitchFamily="34" charset="0"/>
            </a:endParaRPr>
          </a:p>
          <a:p>
            <a:pPr marL="285750" indent="-285750">
              <a:buClr>
                <a:schemeClr val="accent6">
                  <a:lumMod val="75000"/>
                </a:schemeClr>
              </a:buClr>
              <a:buFont typeface="Century Gothic" panose="020B0502020202020204" pitchFamily="34" charset="0"/>
              <a:buChar char="►"/>
            </a:pPr>
            <a:endParaRPr lang="pt-BR" sz="1400">
              <a:latin typeface="Aptos" panose="020B0004020202020204" pitchFamily="34" charset="0"/>
            </a:endParaRPr>
          </a:p>
        </p:txBody>
      </p:sp>
      <p:pic>
        <p:nvPicPr>
          <p:cNvPr id="3" name="Imagem 2" descr="Gráfico, Gráfico de barras&#10;&#10;Descrição gerada automaticamente">
            <a:extLst>
              <a:ext uri="{FF2B5EF4-FFF2-40B4-BE49-F238E27FC236}">
                <a16:creationId xmlns:a16="http://schemas.microsoft.com/office/drawing/2014/main" id="{BF6B5C29-8ECF-0843-EB91-B010627CB583}"/>
              </a:ext>
            </a:extLst>
          </p:cNvPr>
          <p:cNvPicPr>
            <a:picLocks noChangeAspect="1"/>
          </p:cNvPicPr>
          <p:nvPr/>
        </p:nvPicPr>
        <p:blipFill>
          <a:blip r:embed="rId2"/>
          <a:stretch>
            <a:fillRect/>
          </a:stretch>
        </p:blipFill>
        <p:spPr>
          <a:xfrm>
            <a:off x="1150189" y="3077671"/>
            <a:ext cx="9330906" cy="3549373"/>
          </a:xfrm>
          <a:prstGeom prst="rect">
            <a:avLst/>
          </a:prstGeom>
        </p:spPr>
      </p:pic>
      <p:pic>
        <p:nvPicPr>
          <p:cNvPr id="8" name="Imagem 7" descr="Interface gráfica do usuário, Texto&#10;&#10;Descrição gerada automaticamente">
            <a:extLst>
              <a:ext uri="{FF2B5EF4-FFF2-40B4-BE49-F238E27FC236}">
                <a16:creationId xmlns:a16="http://schemas.microsoft.com/office/drawing/2014/main" id="{4E7A86CF-BE9B-7F7C-9A48-854BAB5BD4BB}"/>
              </a:ext>
            </a:extLst>
          </p:cNvPr>
          <p:cNvPicPr>
            <a:picLocks noChangeAspect="1"/>
          </p:cNvPicPr>
          <p:nvPr/>
        </p:nvPicPr>
        <p:blipFill>
          <a:blip r:embed="rId3"/>
          <a:stretch>
            <a:fillRect/>
          </a:stretch>
        </p:blipFill>
        <p:spPr>
          <a:xfrm>
            <a:off x="2155795" y="2766383"/>
            <a:ext cx="7592863" cy="735762"/>
          </a:xfrm>
          <a:prstGeom prst="rect">
            <a:avLst/>
          </a:prstGeom>
        </p:spPr>
      </p:pic>
      <p:pic>
        <p:nvPicPr>
          <p:cNvPr id="10" name="Imagem 9">
            <a:extLst>
              <a:ext uri="{FF2B5EF4-FFF2-40B4-BE49-F238E27FC236}">
                <a16:creationId xmlns:a16="http://schemas.microsoft.com/office/drawing/2014/main" id="{F1AE5CA5-D202-5447-AA09-06A9EB9EBAB3}"/>
              </a:ext>
            </a:extLst>
          </p:cNvPr>
          <p:cNvPicPr>
            <a:picLocks noChangeAspect="1"/>
          </p:cNvPicPr>
          <p:nvPr/>
        </p:nvPicPr>
        <p:blipFill>
          <a:blip r:embed="rId4"/>
          <a:stretch>
            <a:fillRect/>
          </a:stretch>
        </p:blipFill>
        <p:spPr>
          <a:xfrm>
            <a:off x="1150189" y="6349053"/>
            <a:ext cx="9661585" cy="284648"/>
          </a:xfrm>
          <a:prstGeom prst="rect">
            <a:avLst/>
          </a:prstGeom>
        </p:spPr>
      </p:pic>
      <p:pic>
        <p:nvPicPr>
          <p:cNvPr id="11" name="Imagem 10">
            <a:extLst>
              <a:ext uri="{FF2B5EF4-FFF2-40B4-BE49-F238E27FC236}">
                <a16:creationId xmlns:a16="http://schemas.microsoft.com/office/drawing/2014/main" id="{C9895F69-ACA9-B387-DCE1-5DDEFC09E959}"/>
              </a:ext>
            </a:extLst>
          </p:cNvPr>
          <p:cNvPicPr>
            <a:picLocks noChangeAspect="1"/>
          </p:cNvPicPr>
          <p:nvPr/>
        </p:nvPicPr>
        <p:blipFill>
          <a:blip r:embed="rId5"/>
          <a:stretch>
            <a:fillRect/>
          </a:stretch>
        </p:blipFill>
        <p:spPr>
          <a:xfrm>
            <a:off x="8721306" y="6439080"/>
            <a:ext cx="1219200" cy="133350"/>
          </a:xfrm>
          <a:prstGeom prst="rect">
            <a:avLst/>
          </a:prstGeom>
        </p:spPr>
      </p:pic>
      <p:sp>
        <p:nvSpPr>
          <p:cNvPr id="4" name="Espaço Reservado para Número de Slide 3">
            <a:extLst>
              <a:ext uri="{FF2B5EF4-FFF2-40B4-BE49-F238E27FC236}">
                <a16:creationId xmlns:a16="http://schemas.microsoft.com/office/drawing/2014/main" id="{C3042B3D-5955-F050-6FF7-D7E96A7F390B}"/>
              </a:ext>
            </a:extLst>
          </p:cNvPr>
          <p:cNvSpPr>
            <a:spLocks noGrp="1"/>
          </p:cNvSpPr>
          <p:nvPr>
            <p:ph type="sldNum" sz="quarter" idx="12"/>
          </p:nvPr>
        </p:nvSpPr>
        <p:spPr/>
        <p:txBody>
          <a:bodyPr/>
          <a:lstStyle/>
          <a:p>
            <a:fld id="{D57F1E4F-1CFF-5643-939E-217C01CDF565}" type="slidenum">
              <a:rPr lang="en-US" dirty="0"/>
              <a:pPr/>
              <a:t>19</a:t>
            </a:fld>
            <a:endParaRPr lang="pt-BR"/>
          </a:p>
        </p:txBody>
      </p:sp>
    </p:spTree>
    <p:extLst>
      <p:ext uri="{BB962C8B-B14F-4D97-AF65-F5344CB8AC3E}">
        <p14:creationId xmlns:p14="http://schemas.microsoft.com/office/powerpoint/2010/main" val="186960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5"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ítulo 1">
            <a:extLst>
              <a:ext uri="{FF2B5EF4-FFF2-40B4-BE49-F238E27FC236}">
                <a16:creationId xmlns:a16="http://schemas.microsoft.com/office/drawing/2014/main" id="{98986896-9DC2-72D4-E88B-26ADD12A24C1}"/>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rgbClr val="FFFFFF"/>
                </a:solidFill>
              </a:rPr>
              <a:t>Agenda</a:t>
            </a:r>
          </a:p>
        </p:txBody>
      </p:sp>
      <p:pic>
        <p:nvPicPr>
          <p:cNvPr id="4" name="Imagem 3" descr="Tudo o que você precisa saber sobre barris de vinho!">
            <a:extLst>
              <a:ext uri="{FF2B5EF4-FFF2-40B4-BE49-F238E27FC236}">
                <a16:creationId xmlns:a16="http://schemas.microsoft.com/office/drawing/2014/main" id="{8917F405-9129-19CD-3B99-0D8B1BE4ED48}"/>
              </a:ext>
            </a:extLst>
          </p:cNvPr>
          <p:cNvPicPr>
            <a:picLocks noChangeAspect="1"/>
          </p:cNvPicPr>
          <p:nvPr/>
        </p:nvPicPr>
        <p:blipFill rotWithShape="1">
          <a:blip r:embed="rId2"/>
          <a:srcRect l="15738" r="28676"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7" name="Rectangle 16">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ço Reservado para Número de Slide 2">
            <a:extLst>
              <a:ext uri="{FF2B5EF4-FFF2-40B4-BE49-F238E27FC236}">
                <a16:creationId xmlns:a16="http://schemas.microsoft.com/office/drawing/2014/main" id="{2F3192D2-E1D3-0203-CD1B-1B1B35D9AF5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217C01CDF565}" type="slidenum">
              <a:rPr lang="en-US">
                <a:solidFill>
                  <a:srgbClr val="FFFFFF"/>
                </a:solidFill>
              </a:rPr>
              <a:pPr>
                <a:spcAft>
                  <a:spcPts val="600"/>
                </a:spcAft>
              </a:pPr>
              <a:t>2</a:t>
            </a:fld>
            <a:endParaRPr lang="en-US">
              <a:solidFill>
                <a:srgbClr val="FFFFFF"/>
              </a:solidFill>
            </a:endParaRPr>
          </a:p>
        </p:txBody>
      </p:sp>
      <p:sp>
        <p:nvSpPr>
          <p:cNvPr id="19" name="Oval 18">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CaixaDeTexto 6">
            <a:extLst>
              <a:ext uri="{FF2B5EF4-FFF2-40B4-BE49-F238E27FC236}">
                <a16:creationId xmlns:a16="http://schemas.microsoft.com/office/drawing/2014/main" id="{7CFB7FF8-BE37-8ACD-230E-B8F13DD5DA01}"/>
              </a:ext>
            </a:extLst>
          </p:cNvPr>
          <p:cNvSpPr txBox="1"/>
          <p:nvPr/>
        </p:nvSpPr>
        <p:spPr>
          <a:xfrm>
            <a:off x="639321" y="2366525"/>
            <a:ext cx="5642193"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400" dirty="0">
                <a:solidFill>
                  <a:schemeClr val="tx1">
                    <a:lumMod val="75000"/>
                    <a:lumOff val="25000"/>
                  </a:schemeClr>
                </a:solidFill>
                <a:latin typeface="Aptos"/>
                <a:ea typeface="+mn-lt"/>
                <a:cs typeface="+mn-lt"/>
              </a:rPr>
              <a:t>Geral:</a:t>
            </a:r>
            <a:endParaRPr lang="pt-BR" sz="1400" dirty="0">
              <a:solidFill>
                <a:schemeClr val="tx1">
                  <a:lumMod val="75000"/>
                  <a:lumOff val="25000"/>
                </a:schemeClr>
              </a:solidFill>
              <a:latin typeface="Aptos"/>
              <a:ea typeface="+mn-lt"/>
              <a:cs typeface="Arial"/>
            </a:endParaRPr>
          </a:p>
          <a:p>
            <a:pPr>
              <a:buClr>
                <a:srgbClr val="A925A5"/>
              </a:buClr>
            </a:pP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r>
              <a:rPr lang="en-US" sz="1400" err="1">
                <a:solidFill>
                  <a:schemeClr val="tx1">
                    <a:lumMod val="75000"/>
                    <a:lumOff val="25000"/>
                  </a:schemeClr>
                </a:solidFill>
                <a:latin typeface="Aptos"/>
                <a:ea typeface="+mn-lt"/>
                <a:cs typeface="Arial"/>
              </a:rPr>
              <a:t>Produção</a:t>
            </a:r>
            <a:r>
              <a:rPr lang="en-US" sz="1400" dirty="0">
                <a:solidFill>
                  <a:schemeClr val="tx1">
                    <a:lumMod val="75000"/>
                    <a:lumOff val="25000"/>
                  </a:schemeClr>
                </a:solidFill>
                <a:latin typeface="Aptos"/>
                <a:ea typeface="+mn-lt"/>
                <a:cs typeface="Arial"/>
              </a:rPr>
              <a:t> .  .  .  .  .  .  .  .  .  .  .  .  .  .  .  .  .  .  .  .  Slides 3 a 6</a:t>
            </a: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r>
              <a:rPr lang="en-US" sz="1400" err="1">
                <a:solidFill>
                  <a:schemeClr val="tx1">
                    <a:lumMod val="75000"/>
                    <a:lumOff val="25000"/>
                  </a:schemeClr>
                </a:solidFill>
                <a:latin typeface="Aptos"/>
                <a:ea typeface="+mn-lt"/>
                <a:cs typeface="Arial"/>
              </a:rPr>
              <a:t>Exportações</a:t>
            </a:r>
            <a:r>
              <a:rPr lang="en-US" sz="1400" dirty="0">
                <a:solidFill>
                  <a:schemeClr val="tx1">
                    <a:lumMod val="75000"/>
                    <a:lumOff val="25000"/>
                  </a:schemeClr>
                </a:solidFill>
                <a:latin typeface="Aptos"/>
                <a:ea typeface="+mn-lt"/>
                <a:cs typeface="Arial"/>
              </a:rPr>
              <a:t> .  .  .  .  .  .  .  .  .  .  .  .  .  .  .  .  .  .   Slides 7 a 15</a:t>
            </a: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r>
              <a:rPr lang="en-US" sz="1400" dirty="0">
                <a:solidFill>
                  <a:schemeClr val="tx1">
                    <a:lumMod val="75000"/>
                    <a:lumOff val="25000"/>
                  </a:schemeClr>
                </a:solidFill>
                <a:latin typeface="Aptos"/>
                <a:ea typeface="+mn-lt"/>
                <a:cs typeface="Arial"/>
              </a:rPr>
              <a:t>Dados </a:t>
            </a:r>
            <a:r>
              <a:rPr lang="en-US" sz="1400" err="1">
                <a:solidFill>
                  <a:schemeClr val="tx1">
                    <a:lumMod val="75000"/>
                    <a:lumOff val="25000"/>
                  </a:schemeClr>
                </a:solidFill>
                <a:latin typeface="Aptos"/>
                <a:ea typeface="+mn-lt"/>
                <a:cs typeface="Arial"/>
              </a:rPr>
              <a:t>Demográficos</a:t>
            </a:r>
            <a:r>
              <a:rPr lang="en-US" sz="1400" dirty="0">
                <a:solidFill>
                  <a:schemeClr val="tx1">
                    <a:lumMod val="75000"/>
                    <a:lumOff val="25000"/>
                  </a:schemeClr>
                </a:solidFill>
                <a:latin typeface="Aptos"/>
                <a:ea typeface="+mn-lt"/>
                <a:cs typeface="Arial"/>
              </a:rPr>
              <a:t> .  .  .  .  .  .  .  .  .  .  .  .  .  Slide 16</a:t>
            </a: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r>
              <a:rPr lang="en-US" sz="1400" dirty="0">
                <a:solidFill>
                  <a:schemeClr val="tx1">
                    <a:lumMod val="75000"/>
                    <a:lumOff val="25000"/>
                  </a:schemeClr>
                </a:solidFill>
                <a:latin typeface="Aptos"/>
                <a:ea typeface="+mn-lt"/>
                <a:cs typeface="Arial"/>
              </a:rPr>
              <a:t>Dados </a:t>
            </a:r>
            <a:r>
              <a:rPr lang="en-US" sz="1400" err="1">
                <a:solidFill>
                  <a:schemeClr val="tx1">
                    <a:lumMod val="75000"/>
                    <a:lumOff val="25000"/>
                  </a:schemeClr>
                </a:solidFill>
                <a:latin typeface="Aptos"/>
                <a:ea typeface="+mn-lt"/>
                <a:cs typeface="Arial"/>
              </a:rPr>
              <a:t>Climáticos</a:t>
            </a:r>
            <a:r>
              <a:rPr lang="en-US" sz="1400" dirty="0">
                <a:solidFill>
                  <a:schemeClr val="tx1">
                    <a:lumMod val="75000"/>
                    <a:lumOff val="25000"/>
                  </a:schemeClr>
                </a:solidFill>
                <a:latin typeface="Aptos"/>
                <a:ea typeface="+mn-lt"/>
                <a:cs typeface="Arial"/>
              </a:rPr>
              <a:t> .  .  .  .  .  .  .  .  .  .  .  .  .  .  .  Slides 17 e 18</a:t>
            </a: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r>
              <a:rPr lang="en-US" sz="1400" dirty="0" err="1">
                <a:solidFill>
                  <a:schemeClr val="tx1">
                    <a:lumMod val="75000"/>
                    <a:lumOff val="25000"/>
                  </a:schemeClr>
                </a:solidFill>
                <a:latin typeface="Aptos"/>
                <a:ea typeface="+mn-lt"/>
                <a:cs typeface="Arial"/>
              </a:rPr>
              <a:t>Consumidor</a:t>
            </a:r>
            <a:r>
              <a:rPr lang="en-US" sz="1400" dirty="0">
                <a:solidFill>
                  <a:schemeClr val="tx1">
                    <a:lumMod val="75000"/>
                    <a:lumOff val="25000"/>
                  </a:schemeClr>
                </a:solidFill>
                <a:latin typeface="Aptos"/>
                <a:ea typeface="+mn-lt"/>
                <a:cs typeface="Arial"/>
              </a:rPr>
              <a:t> .  .  .  .  .  .  .  .  .  .  .  .  .  .  .  .  . </a:t>
            </a:r>
            <a:r>
              <a:rPr lang="pt-BR" sz="1400" dirty="0">
                <a:solidFill>
                  <a:schemeClr val="tx1">
                    <a:lumMod val="75000"/>
                    <a:lumOff val="25000"/>
                  </a:schemeClr>
                </a:solidFill>
                <a:ea typeface="+mn-lt"/>
                <a:cs typeface="+mn-lt"/>
              </a:rPr>
              <a:t>  .</a:t>
            </a:r>
            <a:r>
              <a:rPr lang="pt-BR" sz="1400" dirty="0">
                <a:solidFill>
                  <a:schemeClr val="tx1">
                    <a:lumMod val="75000"/>
                    <a:lumOff val="25000"/>
                  </a:schemeClr>
                </a:solidFill>
                <a:latin typeface="Century Gothic"/>
                <a:ea typeface="+mn-lt"/>
                <a:cs typeface="Arial"/>
              </a:rPr>
              <a:t> </a:t>
            </a:r>
            <a:r>
              <a:rPr lang="en-US" sz="1400" dirty="0">
                <a:solidFill>
                  <a:schemeClr val="tx1">
                    <a:lumMod val="75000"/>
                    <a:lumOff val="25000"/>
                  </a:schemeClr>
                </a:solidFill>
                <a:latin typeface="Aptos"/>
                <a:ea typeface="+mn-lt"/>
                <a:cs typeface="Arial"/>
              </a:rPr>
              <a:t>Slides 19 e 20</a:t>
            </a: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endParaRPr lang="pt-BR" sz="1400" dirty="0">
              <a:solidFill>
                <a:schemeClr val="tx1">
                  <a:lumMod val="75000"/>
                  <a:lumOff val="25000"/>
                </a:schemeClr>
              </a:solidFill>
              <a:latin typeface="Aptos"/>
              <a:ea typeface="+mn-lt"/>
              <a:cs typeface="Arial"/>
            </a:endParaRPr>
          </a:p>
          <a:p>
            <a:pPr marL="742950" lvl="1" indent="-285750">
              <a:buClr>
                <a:srgbClr val="A925A5"/>
              </a:buClr>
              <a:buFont typeface="Courier New,monospace"/>
              <a:buChar char="o"/>
            </a:pPr>
            <a:endParaRPr lang="pt-BR" sz="1400" dirty="0">
              <a:solidFill>
                <a:schemeClr val="tx1">
                  <a:lumMod val="75000"/>
                  <a:lumOff val="25000"/>
                </a:schemeClr>
              </a:solidFill>
              <a:latin typeface="Aptos"/>
              <a:ea typeface="+mn-lt"/>
              <a:cs typeface="Arial"/>
            </a:endParaRPr>
          </a:p>
          <a:p>
            <a:pPr marL="285750" indent="-285750">
              <a:buClr>
                <a:srgbClr val="A925A5"/>
              </a:buClr>
              <a:buFont typeface="Century Gothic"/>
              <a:buChar char="►"/>
            </a:pPr>
            <a:r>
              <a:rPr lang="pt-BR" sz="1400" dirty="0">
                <a:solidFill>
                  <a:srgbClr val="FFFFFF"/>
                </a:solidFill>
                <a:latin typeface="Aptos"/>
                <a:ea typeface="+mn-lt"/>
                <a:cs typeface="+mn-lt"/>
              </a:rPr>
              <a:t>Conclusão   .  .  .  .  .  .  .  .  .  .  .  .  .  .  .  .  .  .  .  </a:t>
            </a:r>
            <a:r>
              <a:rPr lang="pt-BR" sz="1400" dirty="0">
                <a:solidFill>
                  <a:srgbClr val="FFFFFF"/>
                </a:solidFill>
                <a:ea typeface="+mn-lt"/>
                <a:cs typeface="+mn-lt"/>
              </a:rPr>
              <a:t>.  .  . </a:t>
            </a:r>
            <a:r>
              <a:rPr lang="pt-BR" sz="1400" dirty="0">
                <a:solidFill>
                  <a:srgbClr val="FFFFFF"/>
                </a:solidFill>
                <a:latin typeface="Aptos"/>
                <a:ea typeface="+mn-lt"/>
                <a:cs typeface="+mn-lt"/>
              </a:rPr>
              <a:t>Slides 21 a 23</a:t>
            </a:r>
          </a:p>
          <a:p>
            <a:pPr>
              <a:buClr>
                <a:srgbClr val="A925A5"/>
              </a:buClr>
            </a:pPr>
            <a:endParaRPr lang="pt-BR" sz="1400" dirty="0">
              <a:latin typeface="Aptos"/>
            </a:endParaRPr>
          </a:p>
          <a:p>
            <a:endParaRPr lang="pt-BR" sz="1400" dirty="0">
              <a:latin typeface="Aptos"/>
            </a:endParaRPr>
          </a:p>
          <a:p>
            <a:pPr marL="285750" indent="-285750">
              <a:buClr>
                <a:srgbClr val="A925A5"/>
              </a:buClr>
              <a:buFont typeface="Century Gothic"/>
              <a:buChar char="►"/>
            </a:pPr>
            <a:r>
              <a:rPr lang="pt-BR" sz="1400" dirty="0">
                <a:latin typeface="Aptos"/>
              </a:rPr>
              <a:t>Referências </a:t>
            </a:r>
            <a:r>
              <a:rPr lang="pt-BR" sz="1400" dirty="0">
                <a:latin typeface="Aptos"/>
                <a:ea typeface="+mn-lt"/>
                <a:cs typeface="+mn-lt"/>
              </a:rPr>
              <a:t>   .  .  .  .  .  .  .  .  .  .  .  .  .  .  .  .  .  .  .  .  .   Slides 24 e 25</a:t>
            </a:r>
          </a:p>
        </p:txBody>
      </p:sp>
    </p:spTree>
    <p:extLst>
      <p:ext uri="{BB962C8B-B14F-4D97-AF65-F5344CB8AC3E}">
        <p14:creationId xmlns:p14="http://schemas.microsoft.com/office/powerpoint/2010/main" val="11858670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D927D-0E06-8424-5A05-9186435FBCE5}"/>
              </a:ext>
            </a:extLst>
          </p:cNvPr>
          <p:cNvSpPr>
            <a:spLocks noGrp="1"/>
          </p:cNvSpPr>
          <p:nvPr>
            <p:ph type="title"/>
          </p:nvPr>
        </p:nvSpPr>
        <p:spPr>
          <a:xfrm>
            <a:off x="545354" y="908354"/>
            <a:ext cx="9958841" cy="706964"/>
          </a:xfrm>
        </p:spPr>
        <p:txBody>
          <a:bodyPr/>
          <a:lstStyle/>
          <a:p>
            <a:r>
              <a:rPr lang="pt-BR"/>
              <a:t>Consumo de vinho por faixa etária no Brasil</a:t>
            </a:r>
          </a:p>
        </p:txBody>
      </p:sp>
      <p:sp>
        <p:nvSpPr>
          <p:cNvPr id="7" name="CaixaDeTexto 6">
            <a:extLst>
              <a:ext uri="{FF2B5EF4-FFF2-40B4-BE49-F238E27FC236}">
                <a16:creationId xmlns:a16="http://schemas.microsoft.com/office/drawing/2014/main" id="{880B1A40-24F9-D3B4-50B0-F84E17C14D9E}"/>
              </a:ext>
            </a:extLst>
          </p:cNvPr>
          <p:cNvSpPr txBox="1"/>
          <p:nvPr/>
        </p:nvSpPr>
        <p:spPr>
          <a:xfrm>
            <a:off x="7522810" y="2772734"/>
            <a:ext cx="436083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dirty="0">
                <a:latin typeface="Aptos"/>
              </a:rPr>
              <a:t>Entre os anos de 2020 e 2021, durante o período da pandemia os jovens da Geração Z, se manifestaram como a faixa etária que mais aumentou o consumo de vinho.</a:t>
            </a:r>
          </a:p>
          <a:p>
            <a:pPr marL="285750" indent="-285750">
              <a:buClr>
                <a:srgbClr val="A925A5"/>
              </a:buClr>
              <a:buFont typeface="Century Gothic" panose="020B0502020202020204" pitchFamily="34" charset="0"/>
              <a:buChar char="►"/>
            </a:pPr>
            <a:endParaRPr lang="pt-BR" sz="1400">
              <a:latin typeface="Aptos" panose="020B0004020202020204" pitchFamily="34" charset="0"/>
            </a:endParaRPr>
          </a:p>
          <a:p>
            <a:pPr marL="285750" indent="-285750">
              <a:buClr>
                <a:srgbClr val="A925A5"/>
              </a:buClr>
              <a:buFont typeface="Century Gothic" panose="020B0502020202020204" pitchFamily="34" charset="0"/>
              <a:buChar char="►"/>
            </a:pPr>
            <a:r>
              <a:rPr lang="pt-BR" sz="1400" dirty="0">
                <a:latin typeface="Aptos"/>
              </a:rPr>
              <a:t>Em uma pesquisa realizada via questionário online,  foram selecionadas 399 respostas para avaliação, dos participantes, e verificou-se que a faixa predominante foi de 18 a 25 anos</a:t>
            </a:r>
            <a:endParaRPr lang="pt-BR" sz="1400" dirty="0">
              <a:latin typeface="Aptos" panose="020B0004020202020204" pitchFamily="34" charset="0"/>
            </a:endParaRPr>
          </a:p>
          <a:p>
            <a:pPr marL="285750" indent="-285750">
              <a:buClr>
                <a:schemeClr val="accent6">
                  <a:lumMod val="75000"/>
                </a:schemeClr>
              </a:buClr>
              <a:buFont typeface="Century Gothic" panose="020B0502020202020204" pitchFamily="34" charset="0"/>
              <a:buChar char="►"/>
            </a:pPr>
            <a:endParaRPr lang="pt-BR" sz="1400">
              <a:latin typeface="Aptos" panose="020B0004020202020204" pitchFamily="34" charset="0"/>
            </a:endParaRPr>
          </a:p>
        </p:txBody>
      </p:sp>
      <p:pic>
        <p:nvPicPr>
          <p:cNvPr id="9" name="Imagem 8" descr="Gráfico, Gráfico de barras&#10;&#10;Descrição gerada automaticamente">
            <a:extLst>
              <a:ext uri="{FF2B5EF4-FFF2-40B4-BE49-F238E27FC236}">
                <a16:creationId xmlns:a16="http://schemas.microsoft.com/office/drawing/2014/main" id="{067A4B04-3721-B70A-5D8E-18351A69557B}"/>
              </a:ext>
            </a:extLst>
          </p:cNvPr>
          <p:cNvPicPr>
            <a:picLocks noChangeAspect="1"/>
          </p:cNvPicPr>
          <p:nvPr/>
        </p:nvPicPr>
        <p:blipFill>
          <a:blip r:embed="rId2"/>
          <a:stretch>
            <a:fillRect/>
          </a:stretch>
        </p:blipFill>
        <p:spPr>
          <a:xfrm>
            <a:off x="394038" y="2505008"/>
            <a:ext cx="6981825" cy="3822745"/>
          </a:xfrm>
          <a:prstGeom prst="rect">
            <a:avLst/>
          </a:prstGeom>
        </p:spPr>
      </p:pic>
      <p:sp>
        <p:nvSpPr>
          <p:cNvPr id="3" name="Espaço Reservado para Número de Slide 2">
            <a:extLst>
              <a:ext uri="{FF2B5EF4-FFF2-40B4-BE49-F238E27FC236}">
                <a16:creationId xmlns:a16="http://schemas.microsoft.com/office/drawing/2014/main" id="{9EAC986F-53CB-8812-6934-4249A343C65B}"/>
              </a:ext>
            </a:extLst>
          </p:cNvPr>
          <p:cNvSpPr>
            <a:spLocks noGrp="1"/>
          </p:cNvSpPr>
          <p:nvPr>
            <p:ph type="sldNum" sz="quarter" idx="12"/>
          </p:nvPr>
        </p:nvSpPr>
        <p:spPr/>
        <p:txBody>
          <a:bodyPr/>
          <a:lstStyle/>
          <a:p>
            <a:fld id="{D57F1E4F-1CFF-5643-939E-217C01CDF565}" type="slidenum">
              <a:rPr lang="en-US" dirty="0"/>
              <a:pPr/>
              <a:t>20</a:t>
            </a:fld>
            <a:endParaRPr lang="pt-BR"/>
          </a:p>
        </p:txBody>
      </p:sp>
    </p:spTree>
    <p:extLst>
      <p:ext uri="{BB962C8B-B14F-4D97-AF65-F5344CB8AC3E}">
        <p14:creationId xmlns:p14="http://schemas.microsoft.com/office/powerpoint/2010/main" val="351748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C8734-AD72-C8ED-C68B-7F087EE188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EF6EB3-10C4-50F3-F78F-C6039C964AF2}"/>
              </a:ext>
            </a:extLst>
          </p:cNvPr>
          <p:cNvSpPr>
            <a:spLocks noGrp="1"/>
          </p:cNvSpPr>
          <p:nvPr>
            <p:ph type="title"/>
          </p:nvPr>
        </p:nvSpPr>
        <p:spPr>
          <a:xfrm>
            <a:off x="874218" y="973668"/>
            <a:ext cx="9934491" cy="737042"/>
          </a:xfrm>
        </p:spPr>
        <p:txBody>
          <a:bodyPr/>
          <a:lstStyle/>
          <a:p>
            <a:r>
              <a:rPr lang="pt-BR"/>
              <a:t>Conclusão</a:t>
            </a:r>
          </a:p>
        </p:txBody>
      </p:sp>
      <p:graphicFrame>
        <p:nvGraphicFramePr>
          <p:cNvPr id="5" name="Tabela 4">
            <a:extLst>
              <a:ext uri="{FF2B5EF4-FFF2-40B4-BE49-F238E27FC236}">
                <a16:creationId xmlns:a16="http://schemas.microsoft.com/office/drawing/2014/main" id="{D85BC821-E010-74A1-B780-FAF10A4E58FA}"/>
              </a:ext>
            </a:extLst>
          </p:cNvPr>
          <p:cNvGraphicFramePr>
            <a:graphicFrameLocks noGrp="1"/>
          </p:cNvGraphicFramePr>
          <p:nvPr/>
        </p:nvGraphicFramePr>
        <p:xfrm>
          <a:off x="5791200" y="3337560"/>
          <a:ext cx="609600" cy="182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94114345"/>
                    </a:ext>
                  </a:extLst>
                </a:gridCol>
              </a:tblGrid>
              <a:tr h="182880">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551040468"/>
                  </a:ext>
                </a:extLst>
              </a:tr>
            </a:tbl>
          </a:graphicData>
        </a:graphic>
      </p:graphicFrame>
      <p:sp>
        <p:nvSpPr>
          <p:cNvPr id="8" name="Espaço Reservado para Conteúdo 2">
            <a:extLst>
              <a:ext uri="{FF2B5EF4-FFF2-40B4-BE49-F238E27FC236}">
                <a16:creationId xmlns:a16="http://schemas.microsoft.com/office/drawing/2014/main" id="{432C6219-7C8A-BC16-3C1C-F462A53B933E}"/>
              </a:ext>
            </a:extLst>
          </p:cNvPr>
          <p:cNvSpPr>
            <a:spLocks noGrp="1"/>
          </p:cNvSpPr>
          <p:nvPr>
            <p:ph idx="1"/>
          </p:nvPr>
        </p:nvSpPr>
        <p:spPr>
          <a:xfrm>
            <a:off x="518409" y="2425959"/>
            <a:ext cx="11158926" cy="4317488"/>
          </a:xfrm>
        </p:spPr>
        <p:txBody>
          <a:bodyPr vert="horz" lIns="91440" tIns="45720" rIns="91440" bIns="45720" rtlCol="0" anchor="t">
            <a:normAutofit/>
          </a:bodyPr>
          <a:lstStyle/>
          <a:p>
            <a:pPr marL="0" indent="0">
              <a:buNone/>
            </a:pPr>
            <a:r>
              <a:rPr lang="pt-BR" dirty="0">
                <a:solidFill>
                  <a:srgbClr val="374151"/>
                </a:solidFill>
                <a:latin typeface="Aptos"/>
                <a:cs typeface="Segoe UI"/>
              </a:rPr>
              <a:t>Diante do panorama apresentado, fica evidente que o Estado do Rio Grande do Sul desempenha um papel crucial na produção de uvas e vinho no Brasil, sendo líder nacional, especialmente no segmento de Vinho de Mesa. Contudo, os desafios decorrentes de eventos climáticos e as adaptações nas técnicas de cultivo destacam a necessidade de constante inovação no setor.</a:t>
            </a:r>
            <a:endParaRPr lang="pt-BR"/>
          </a:p>
          <a:p>
            <a:pPr marL="0" indent="0">
              <a:buNone/>
            </a:pPr>
            <a:r>
              <a:rPr lang="pt-BR" dirty="0">
                <a:solidFill>
                  <a:srgbClr val="374151"/>
                </a:solidFill>
                <a:latin typeface="Aptos"/>
                <a:cs typeface="Segoe UI"/>
              </a:rPr>
              <a:t>A crescente demanda global por vinho, impulsionada pelo aumento do consumo entre os jovens da Geração Z e pelas preferências de consumo no final da tarde, cria uma oportunidade única para a expansão do mercado. A redução na produção de vinho no Brasil desde 2008 pode ser encarada não apenas como um desafio, mas também como uma abertura para explorar novos mercados emergentes, como Índia e China.</a:t>
            </a:r>
          </a:p>
          <a:p>
            <a:pPr marL="0" indent="0">
              <a:buNone/>
            </a:pPr>
            <a:r>
              <a:rPr lang="pt-BR" b="1" dirty="0">
                <a:solidFill>
                  <a:srgbClr val="7030A0"/>
                </a:solidFill>
                <a:latin typeface="Aptos"/>
                <a:cs typeface="Segoe UI"/>
              </a:rPr>
              <a:t>Portanto, diante da complexidade do setor vinícola, é crucial estar atentos às mudanças nos padrões de consumo e às oportunidades de expansão global. Investir em inovações tecnológicas, sustentabilidade e estratégias de marketing direcionadas às preferências do consumidor emergente pode ser a chave para consolidar a presença do vinho brasileiro não apenas no mercado nacional, mas também internacional. A busca por parcerias e acordos comerciais com outros países produtores e consumidores de vinho pode contribuir para fortalecer a posição do Brasil como um ator relevante no cenário vinícola mundial.</a:t>
            </a:r>
          </a:p>
          <a:p>
            <a:pPr marL="0" indent="0">
              <a:buNone/>
            </a:pPr>
            <a:endParaRPr lang="pt-BR" dirty="0">
              <a:solidFill>
                <a:srgbClr val="374151"/>
              </a:solidFill>
              <a:latin typeface="Aptos"/>
              <a:cs typeface="Segoe UI"/>
            </a:endParaRPr>
          </a:p>
        </p:txBody>
      </p:sp>
      <p:sp>
        <p:nvSpPr>
          <p:cNvPr id="3" name="Espaço Reservado para Número de Slide 2">
            <a:extLst>
              <a:ext uri="{FF2B5EF4-FFF2-40B4-BE49-F238E27FC236}">
                <a16:creationId xmlns:a16="http://schemas.microsoft.com/office/drawing/2014/main" id="{2665F851-7C58-C166-C49D-09E1C6129087}"/>
              </a:ext>
            </a:extLst>
          </p:cNvPr>
          <p:cNvSpPr>
            <a:spLocks noGrp="1"/>
          </p:cNvSpPr>
          <p:nvPr>
            <p:ph type="sldNum" sz="quarter" idx="12"/>
          </p:nvPr>
        </p:nvSpPr>
        <p:spPr/>
        <p:txBody>
          <a:bodyPr/>
          <a:lstStyle/>
          <a:p>
            <a:fld id="{D57F1E4F-1CFF-5643-939E-217C01CDF565}" type="slidenum">
              <a:rPr lang="en-US" dirty="0"/>
              <a:pPr/>
              <a:t>21</a:t>
            </a:fld>
            <a:endParaRPr lang="pt-BR"/>
          </a:p>
        </p:txBody>
      </p:sp>
    </p:spTree>
    <p:extLst>
      <p:ext uri="{BB962C8B-B14F-4D97-AF65-F5344CB8AC3E}">
        <p14:creationId xmlns:p14="http://schemas.microsoft.com/office/powerpoint/2010/main" val="268106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ECB406C9-3C0B-330C-2296-E7C3084FBE82}"/>
              </a:ext>
            </a:extLst>
          </p:cNvPr>
          <p:cNvSpPr>
            <a:spLocks noGrp="1"/>
          </p:cNvSpPr>
          <p:nvPr>
            <p:ph type="sldNum" sz="quarter" idx="12"/>
          </p:nvPr>
        </p:nvSpPr>
        <p:spPr/>
        <p:txBody>
          <a:bodyPr/>
          <a:lstStyle/>
          <a:p>
            <a:fld id="{D57F1E4F-1CFF-5643-939E-217C01CDF565}" type="slidenum">
              <a:rPr lang="en-US" dirty="0"/>
              <a:pPr/>
              <a:t>22</a:t>
            </a:fld>
            <a:endParaRPr lang="en-US"/>
          </a:p>
        </p:txBody>
      </p:sp>
      <p:sp>
        <p:nvSpPr>
          <p:cNvPr id="8" name="Espaço Reservado para Conteúdo 2">
            <a:extLst>
              <a:ext uri="{FF2B5EF4-FFF2-40B4-BE49-F238E27FC236}">
                <a16:creationId xmlns:a16="http://schemas.microsoft.com/office/drawing/2014/main" id="{0A5BA567-C024-8A7A-EA2E-787575E4EDC6}"/>
              </a:ext>
            </a:extLst>
          </p:cNvPr>
          <p:cNvSpPr>
            <a:spLocks noGrp="1"/>
          </p:cNvSpPr>
          <p:nvPr>
            <p:ph idx="1"/>
          </p:nvPr>
        </p:nvSpPr>
        <p:spPr>
          <a:xfrm>
            <a:off x="518409" y="2425959"/>
            <a:ext cx="11158926" cy="4317488"/>
          </a:xfrm>
        </p:spPr>
        <p:txBody>
          <a:bodyPr vert="horz" lIns="91440" tIns="45720" rIns="91440" bIns="45720" rtlCol="0" anchor="t">
            <a:normAutofit lnSpcReduction="10000"/>
          </a:bodyPr>
          <a:lstStyle/>
          <a:p>
            <a:pPr marL="0" indent="0">
              <a:buNone/>
            </a:pPr>
            <a:r>
              <a:rPr lang="pt-BR" dirty="0">
                <a:solidFill>
                  <a:srgbClr val="374151"/>
                </a:solidFill>
                <a:latin typeface="Aptos"/>
                <a:cs typeface="Segoe UI"/>
              </a:rPr>
              <a:t>Focando em </a:t>
            </a:r>
            <a:r>
              <a:rPr lang="pt-BR" b="1" dirty="0">
                <a:solidFill>
                  <a:srgbClr val="374151"/>
                </a:solidFill>
                <a:latin typeface="Aptos"/>
                <a:cs typeface="Segoe UI"/>
              </a:rPr>
              <a:t>expansão</a:t>
            </a:r>
            <a:r>
              <a:rPr lang="pt-BR" dirty="0">
                <a:solidFill>
                  <a:srgbClr val="374151"/>
                </a:solidFill>
                <a:latin typeface="Aptos"/>
                <a:cs typeface="Segoe UI"/>
              </a:rPr>
              <a:t>, podemos destacar um novo produto que vem crescendo na região Sudeste (onde São Paulo já é o 3º maior produtor geral com 9,75%) que é o </a:t>
            </a:r>
            <a:r>
              <a:rPr lang="pt-BR" b="1" dirty="0">
                <a:solidFill>
                  <a:srgbClr val="374151"/>
                </a:solidFill>
                <a:latin typeface="Aptos"/>
                <a:cs typeface="Segoe UI"/>
              </a:rPr>
              <a:t>Vinho de Inverno [15]</a:t>
            </a:r>
            <a:r>
              <a:rPr lang="pt-BR" dirty="0">
                <a:solidFill>
                  <a:srgbClr val="374151"/>
                </a:solidFill>
                <a:latin typeface="Aptos"/>
                <a:cs typeface="Segoe UI"/>
              </a:rPr>
              <a:t>. Esse novo tipo de vinho é feito principalmente com uvas tipo tinta da espécie '</a:t>
            </a:r>
            <a:r>
              <a:rPr lang="pt-BR" dirty="0" err="1">
                <a:solidFill>
                  <a:srgbClr val="374151"/>
                </a:solidFill>
                <a:latin typeface="Aptos"/>
                <a:cs typeface="Segoe UI"/>
              </a:rPr>
              <a:t>syrah</a:t>
            </a:r>
            <a:r>
              <a:rPr lang="pt-BR" dirty="0">
                <a:solidFill>
                  <a:srgbClr val="374151"/>
                </a:solidFill>
                <a:latin typeface="Aptos"/>
                <a:cs typeface="Segoe UI"/>
              </a:rPr>
              <a:t>', plantadas nas áreas mais altas nessa região que antes era considerada uma área difícil para o plantio devido as chuvas de verão que prejudicavam a colheita (normalmente a colheita é realizada no verão e no inverno as videiras ficam em dormência, um tipo de descanso para proteção durante o inverno e economia de nutrientes para o seu crescimento). </a:t>
            </a:r>
            <a:endParaRPr lang="pt-BR" dirty="0">
              <a:solidFill>
                <a:srgbClr val="404040"/>
              </a:solidFill>
              <a:latin typeface="Century Gothic" panose="020B0502020202020204"/>
              <a:cs typeface="Segoe UI"/>
            </a:endParaRPr>
          </a:p>
          <a:p>
            <a:pPr marL="0" indent="0">
              <a:buNone/>
            </a:pPr>
            <a:r>
              <a:rPr lang="pt-BR" dirty="0">
                <a:solidFill>
                  <a:srgbClr val="374151"/>
                </a:solidFill>
                <a:latin typeface="Aptos"/>
                <a:cs typeface="Segoe UI"/>
              </a:rPr>
              <a:t>Para driblar essa adversidade climática de grande volume de chuvas e também aumento de temperatura média que citamos anteriormente, foi criada uma nova técnica pelo agrônomo Murillo Albuquerque Regina, então pesquisador da Epamig (Empresa de Pesquisa Agropecuária de Minas Gerais), um sistema de poda capaz de inverter a época da colheita tendo mais qualidade e menos prejuízos nas colheitas criando o Vinho de Inverno.</a:t>
            </a:r>
            <a:endParaRPr lang="pt-BR" dirty="0">
              <a:solidFill>
                <a:srgbClr val="404040"/>
              </a:solidFill>
              <a:latin typeface="Century Gothic" panose="020B0502020202020204"/>
              <a:cs typeface="Segoe UI"/>
            </a:endParaRPr>
          </a:p>
          <a:p>
            <a:pPr marL="0" indent="0">
              <a:buNone/>
            </a:pPr>
            <a:r>
              <a:rPr lang="pt-BR" b="1" dirty="0">
                <a:solidFill>
                  <a:srgbClr val="7030A0"/>
                </a:solidFill>
                <a:latin typeface="Aptos"/>
                <a:cs typeface="Segoe UI"/>
              </a:rPr>
              <a:t>Com o apoio do projeto </a:t>
            </a:r>
            <a:r>
              <a:rPr lang="pt-BR" b="1" err="1">
                <a:solidFill>
                  <a:srgbClr val="7030A0"/>
                </a:solidFill>
                <a:latin typeface="Aptos"/>
                <a:cs typeface="Segoe UI"/>
              </a:rPr>
              <a:t>Wines</a:t>
            </a:r>
            <a:r>
              <a:rPr lang="pt-BR" b="1" dirty="0">
                <a:solidFill>
                  <a:srgbClr val="7030A0"/>
                </a:solidFill>
                <a:latin typeface="Aptos"/>
                <a:cs typeface="Segoe UI"/>
              </a:rPr>
              <a:t> </a:t>
            </a:r>
            <a:r>
              <a:rPr lang="pt-BR" b="1" err="1">
                <a:solidFill>
                  <a:srgbClr val="7030A0"/>
                </a:solidFill>
                <a:latin typeface="Aptos"/>
                <a:cs typeface="Segoe UI"/>
              </a:rPr>
              <a:t>of</a:t>
            </a:r>
            <a:r>
              <a:rPr lang="pt-BR" b="1" dirty="0">
                <a:solidFill>
                  <a:srgbClr val="7030A0"/>
                </a:solidFill>
                <a:latin typeface="Aptos"/>
                <a:cs typeface="Segoe UI"/>
              </a:rPr>
              <a:t> </a:t>
            </a:r>
            <a:r>
              <a:rPr lang="pt-BR" b="1" err="1">
                <a:solidFill>
                  <a:srgbClr val="7030A0"/>
                </a:solidFill>
                <a:latin typeface="Aptos"/>
                <a:cs typeface="Segoe UI"/>
              </a:rPr>
              <a:t>Brazil</a:t>
            </a:r>
            <a:r>
              <a:rPr lang="pt-BR" b="1" dirty="0">
                <a:solidFill>
                  <a:srgbClr val="7030A0"/>
                </a:solidFill>
                <a:latin typeface="Aptos"/>
                <a:cs typeface="Segoe UI"/>
              </a:rPr>
              <a:t>, as produtoras desse tipo de vinho já tem as certificações necessárias de comercialização e já estabeleceu relações comerciais para exportação junto a Colômbia, Paraguai, Portugal, Alemanha e Japão. As produtoras vem ganhando cada vez mais reconhecimento em feiras e eventos nacionais, o que contribui para o grande objetivo em 2024 que é fazer o mundo conhecer o Vinho de Inverno brasileiro estabelecendo relações comerciais que facilitem as exportações para outros países.</a:t>
            </a:r>
            <a:endParaRPr lang="pt-BR" b="1">
              <a:solidFill>
                <a:srgbClr val="7030A0"/>
              </a:solidFill>
            </a:endParaRPr>
          </a:p>
        </p:txBody>
      </p:sp>
      <p:sp>
        <p:nvSpPr>
          <p:cNvPr id="12" name="Título 1">
            <a:extLst>
              <a:ext uri="{FF2B5EF4-FFF2-40B4-BE49-F238E27FC236}">
                <a16:creationId xmlns:a16="http://schemas.microsoft.com/office/drawing/2014/main" id="{1B83A8BA-16EE-E264-2B5B-640AD64F70D0}"/>
              </a:ext>
            </a:extLst>
          </p:cNvPr>
          <p:cNvSpPr txBox="1">
            <a:spLocks/>
          </p:cNvSpPr>
          <p:nvPr/>
        </p:nvSpPr>
        <p:spPr bwMode="gray">
          <a:xfrm>
            <a:off x="874218" y="973668"/>
            <a:ext cx="9934491" cy="73704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a:t>Conclusão</a:t>
            </a:r>
          </a:p>
        </p:txBody>
      </p:sp>
    </p:spTree>
    <p:extLst>
      <p:ext uri="{BB962C8B-B14F-4D97-AF65-F5344CB8AC3E}">
        <p14:creationId xmlns:p14="http://schemas.microsoft.com/office/powerpoint/2010/main" val="96589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6A90C-7B73-0B3F-7DB1-CCD2BA563D85}"/>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983C558D-4F40-7F54-2188-BC465519E2FC}"/>
              </a:ext>
            </a:extLst>
          </p:cNvPr>
          <p:cNvSpPr>
            <a:spLocks noGrp="1"/>
          </p:cNvSpPr>
          <p:nvPr>
            <p:ph type="sldNum" sz="quarter" idx="12"/>
          </p:nvPr>
        </p:nvSpPr>
        <p:spPr/>
        <p:txBody>
          <a:bodyPr/>
          <a:lstStyle/>
          <a:p>
            <a:fld id="{D57F1E4F-1CFF-5643-939E-217C01CDF565}" type="slidenum">
              <a:rPr lang="en-US" dirty="0"/>
              <a:pPr/>
              <a:t>23</a:t>
            </a:fld>
            <a:endParaRPr lang="en-US"/>
          </a:p>
        </p:txBody>
      </p:sp>
      <p:sp>
        <p:nvSpPr>
          <p:cNvPr id="8" name="Espaço Reservado para Conteúdo 2">
            <a:extLst>
              <a:ext uri="{FF2B5EF4-FFF2-40B4-BE49-F238E27FC236}">
                <a16:creationId xmlns:a16="http://schemas.microsoft.com/office/drawing/2014/main" id="{3B3AFE0C-B2BD-F4CA-AA67-E69E47DA96E6}"/>
              </a:ext>
            </a:extLst>
          </p:cNvPr>
          <p:cNvSpPr>
            <a:spLocks noGrp="1"/>
          </p:cNvSpPr>
          <p:nvPr>
            <p:ph idx="1"/>
          </p:nvPr>
        </p:nvSpPr>
        <p:spPr>
          <a:xfrm>
            <a:off x="518409" y="2315670"/>
            <a:ext cx="11158926" cy="4427777"/>
          </a:xfrm>
        </p:spPr>
        <p:txBody>
          <a:bodyPr vert="horz" lIns="91440" tIns="45720" rIns="91440" bIns="45720" rtlCol="0" anchor="t">
            <a:normAutofit lnSpcReduction="10000"/>
          </a:bodyPr>
          <a:lstStyle/>
          <a:p>
            <a:pPr marL="0" indent="0">
              <a:buNone/>
            </a:pPr>
            <a:r>
              <a:rPr lang="pt-BR" dirty="0">
                <a:solidFill>
                  <a:srgbClr val="374151"/>
                </a:solidFill>
                <a:latin typeface="Aptos"/>
                <a:cs typeface="Segoe UI"/>
              </a:rPr>
              <a:t>Considerando os itens mencionados anteriormente, notamos que o Brasil é um grande produtor de vinhos e em grande escala nos vinhos de mesa. No entanto, ao mensurar diversos </a:t>
            </a:r>
            <a:r>
              <a:rPr lang="pt-BR" b="1" dirty="0">
                <a:solidFill>
                  <a:srgbClr val="374151"/>
                </a:solidFill>
                <a:latin typeface="Aptos"/>
                <a:cs typeface="Segoe UI"/>
              </a:rPr>
              <a:t>indicadores como os de produção e exportação</a:t>
            </a:r>
            <a:r>
              <a:rPr lang="pt-BR" dirty="0">
                <a:solidFill>
                  <a:srgbClr val="374151"/>
                </a:solidFill>
                <a:latin typeface="Aptos"/>
                <a:cs typeface="Segoe UI"/>
              </a:rPr>
              <a:t>, vimos que o país apresentou grandes oscilações em determinados anos, muito decorrente de fatores climáticos e conjuntura econômica do ano em questão, e atravessou bons períodos de exportação para países que podemos dizer serem "parceiros de negócios", como Paraguai e Rússia. Outros países se mostraram bons consumidores dos nossos vinhos como EUA, China e Reino Unido.</a:t>
            </a:r>
          </a:p>
          <a:p>
            <a:pPr marL="0" indent="0">
              <a:buNone/>
            </a:pPr>
            <a:r>
              <a:rPr lang="pt-BR" dirty="0">
                <a:solidFill>
                  <a:srgbClr val="374151"/>
                </a:solidFill>
                <a:latin typeface="Aptos"/>
                <a:cs typeface="Segoe UI"/>
              </a:rPr>
              <a:t>No entanto, o país andou desacelerando a exploração de novas áreas de cultivação de vinhas, e com isso, notamos um novo risco para o crescimento das nossas exportações, uma vez que outros países passaram a explorar a produção de vinhos, apesar de terem estruturas climáticas bem atípicas para a produção de vinhos de alta qualidade.</a:t>
            </a:r>
          </a:p>
          <a:p>
            <a:pPr marL="0" indent="0">
              <a:buNone/>
            </a:pPr>
            <a:r>
              <a:rPr lang="pt-BR" dirty="0">
                <a:solidFill>
                  <a:srgbClr val="374151"/>
                </a:solidFill>
                <a:latin typeface="Aptos"/>
                <a:cs typeface="Segoe UI"/>
              </a:rPr>
              <a:t>Como </a:t>
            </a:r>
            <a:r>
              <a:rPr lang="pt-BR" b="1" dirty="0">
                <a:solidFill>
                  <a:srgbClr val="374151"/>
                </a:solidFill>
                <a:latin typeface="Aptos"/>
                <a:cs typeface="Segoe UI"/>
              </a:rPr>
              <a:t>proposta </a:t>
            </a:r>
            <a:r>
              <a:rPr lang="pt-BR" dirty="0">
                <a:solidFill>
                  <a:srgbClr val="374151"/>
                </a:solidFill>
                <a:latin typeface="Aptos"/>
                <a:cs typeface="Segoe UI"/>
              </a:rPr>
              <a:t>para alavancar a produção nacional e estimular um maior nível de exportação e ganho de mercado, destacamos que: primeiro deveria ser estimulado novas áreas de cultivação e produção; e segundo entraria a exploração de outros vinhos como os vinhos de inverno (já mencionado anteriormente), vinho rosé que poderia ser comercializado em maior escala no verão e principalmente exportado para países de clima tropical e vinho licoroso que possui elevado teor alcoólico podendo ser uma bebida apreciada em maior escala pelo público da geração Z, uma vez que apresentaram maior consumo nos últimos anos. [16]</a:t>
            </a:r>
          </a:p>
        </p:txBody>
      </p:sp>
      <p:sp>
        <p:nvSpPr>
          <p:cNvPr id="12" name="Título 1">
            <a:extLst>
              <a:ext uri="{FF2B5EF4-FFF2-40B4-BE49-F238E27FC236}">
                <a16:creationId xmlns:a16="http://schemas.microsoft.com/office/drawing/2014/main" id="{6944A3DF-E02C-343E-5D6B-2380695E5ADB}"/>
              </a:ext>
            </a:extLst>
          </p:cNvPr>
          <p:cNvSpPr txBox="1">
            <a:spLocks/>
          </p:cNvSpPr>
          <p:nvPr/>
        </p:nvSpPr>
        <p:spPr bwMode="gray">
          <a:xfrm>
            <a:off x="874218" y="973668"/>
            <a:ext cx="9934491" cy="73704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a:t>Conclusão</a:t>
            </a:r>
          </a:p>
        </p:txBody>
      </p:sp>
    </p:spTree>
    <p:extLst>
      <p:ext uri="{BB962C8B-B14F-4D97-AF65-F5344CB8AC3E}">
        <p14:creationId xmlns:p14="http://schemas.microsoft.com/office/powerpoint/2010/main" val="84745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3"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5"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ítulo 1">
            <a:extLst>
              <a:ext uri="{FF2B5EF4-FFF2-40B4-BE49-F238E27FC236}">
                <a16:creationId xmlns:a16="http://schemas.microsoft.com/office/drawing/2014/main" id="{6D6CCB1D-5A2C-6CCC-69F0-9D35099EA952}"/>
              </a:ext>
            </a:extLst>
          </p:cNvPr>
          <p:cNvSpPr>
            <a:spLocks noGrp="1"/>
          </p:cNvSpPr>
          <p:nvPr>
            <p:ph type="title"/>
          </p:nvPr>
        </p:nvSpPr>
        <p:spPr>
          <a:xfrm>
            <a:off x="639098" y="629265"/>
            <a:ext cx="6072776" cy="517422"/>
          </a:xfrm>
        </p:spPr>
        <p:txBody>
          <a:bodyPr>
            <a:normAutofit fontScale="90000"/>
          </a:bodyPr>
          <a:lstStyle/>
          <a:p>
            <a:pPr algn="just"/>
            <a:r>
              <a:rPr lang="pt-BR" dirty="0">
                <a:solidFill>
                  <a:srgbClr val="FFFFFF"/>
                </a:solidFill>
                <a:latin typeface="Aptos"/>
              </a:rPr>
              <a:t>Referências</a:t>
            </a:r>
            <a:endParaRPr lang="pt-BR" dirty="0"/>
          </a:p>
        </p:txBody>
      </p:sp>
      <p:pic>
        <p:nvPicPr>
          <p:cNvPr id="5" name="Imagem 4" descr="Por que o 'buraco' na base da garrafa? - Blog Vinho Tinto">
            <a:extLst>
              <a:ext uri="{FF2B5EF4-FFF2-40B4-BE49-F238E27FC236}">
                <a16:creationId xmlns:a16="http://schemas.microsoft.com/office/drawing/2014/main" id="{FB7D1DD5-047C-C558-0088-65B7BF0C70FC}"/>
              </a:ext>
            </a:extLst>
          </p:cNvPr>
          <p:cNvPicPr>
            <a:picLocks noChangeAspect="1"/>
          </p:cNvPicPr>
          <p:nvPr/>
        </p:nvPicPr>
        <p:blipFill rotWithShape="1">
          <a:blip r:embed="rId2"/>
          <a:srcRect l="18969" r="25237"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7" name="Rectangle 26">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ço Reservado para Número de Slide 3">
            <a:extLst>
              <a:ext uri="{FF2B5EF4-FFF2-40B4-BE49-F238E27FC236}">
                <a16:creationId xmlns:a16="http://schemas.microsoft.com/office/drawing/2014/main" id="{C397308A-F911-296D-CD84-D2B3384DC885}"/>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24</a:t>
            </a:fld>
            <a:endParaRPr lang="pt-BR">
              <a:solidFill>
                <a:srgbClr val="FFFFFF"/>
              </a:solidFill>
            </a:endParaRPr>
          </a:p>
        </p:txBody>
      </p:sp>
      <p:sp>
        <p:nvSpPr>
          <p:cNvPr id="29" name="Oval 28">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8C1331AC-0002-B5DA-E252-D7FE471FCDD0}"/>
              </a:ext>
            </a:extLst>
          </p:cNvPr>
          <p:cNvSpPr>
            <a:spLocks noGrp="1"/>
          </p:cNvSpPr>
          <p:nvPr>
            <p:ph idx="1"/>
          </p:nvPr>
        </p:nvSpPr>
        <p:spPr>
          <a:xfrm>
            <a:off x="639098" y="1866285"/>
            <a:ext cx="6482351" cy="3811740"/>
          </a:xfrm>
        </p:spPr>
        <p:txBody>
          <a:bodyPr vert="horz" lIns="91440" tIns="45720" rIns="91440" bIns="45720" rtlCol="0" anchor="ctr">
            <a:noAutofit/>
          </a:bodyPr>
          <a:lstStyle/>
          <a:p>
            <a:pPr marL="0" indent="0">
              <a:lnSpc>
                <a:spcPct val="90000"/>
              </a:lnSpc>
              <a:buNone/>
            </a:pPr>
            <a:r>
              <a:rPr lang="pt-BR" sz="1000" b="1">
                <a:solidFill>
                  <a:srgbClr val="FFFFFF"/>
                </a:solidFill>
                <a:latin typeface="Aptos"/>
                <a:ea typeface="+mn-lt"/>
                <a:cs typeface="+mn-lt"/>
              </a:rPr>
              <a:t>[1]</a:t>
            </a:r>
            <a:r>
              <a:rPr lang="pt-BR" sz="1000">
                <a:solidFill>
                  <a:srgbClr val="FFFFFF"/>
                </a:solidFill>
                <a:latin typeface="Aptos"/>
                <a:ea typeface="+mn-lt"/>
                <a:cs typeface="+mn-lt"/>
              </a:rPr>
              <a:t> Embrapa - Cadastro Vitícola Nacional</a:t>
            </a:r>
            <a:endParaRPr lang="pt-BR" sz="1000">
              <a:solidFill>
                <a:srgbClr val="FFFFFF"/>
              </a:solidFill>
              <a:latin typeface="Aptos"/>
            </a:endParaRPr>
          </a:p>
          <a:p>
            <a:pPr marL="0" indent="0">
              <a:lnSpc>
                <a:spcPct val="90000"/>
              </a:lnSpc>
              <a:buNone/>
            </a:pPr>
            <a:r>
              <a:rPr lang="pt-BR" sz="1000">
                <a:solidFill>
                  <a:srgbClr val="FFFFFF"/>
                </a:solidFill>
                <a:latin typeface="Aptos"/>
                <a:ea typeface="+mn-lt"/>
                <a:cs typeface="+mn-lt"/>
                <a:hlinkClick r:id="rId3">
                  <a:extLst>
                    <a:ext uri="{A12FA001-AC4F-418D-AE19-62706E023703}">
                      <ahyp:hlinkClr xmlns:ahyp="http://schemas.microsoft.com/office/drawing/2018/hyperlinkcolor" val="tx"/>
                    </a:ext>
                  </a:extLst>
                </a:hlinkClick>
              </a:rPr>
              <a:t>https://www.embrapa.br/uva-e-vinho/cadastro-viticola-nacional</a:t>
            </a:r>
            <a:endParaRPr lang="pt-BR" sz="1000">
              <a:solidFill>
                <a:srgbClr val="FFFFFF"/>
              </a:solidFill>
              <a:latin typeface="Aptos"/>
              <a:ea typeface="+mn-lt"/>
              <a:cs typeface="+mn-lt"/>
            </a:endParaRPr>
          </a:p>
          <a:p>
            <a:pPr marL="0" indent="0">
              <a:lnSpc>
                <a:spcPct val="90000"/>
              </a:lnSpc>
              <a:buNone/>
            </a:pPr>
            <a:r>
              <a:rPr lang="pt-BR" sz="1000">
                <a:solidFill>
                  <a:srgbClr val="FFFFFF"/>
                </a:solidFill>
                <a:latin typeface="Aptos"/>
              </a:rPr>
              <a:t>Regulamentação do </a:t>
            </a:r>
            <a:r>
              <a:rPr lang="pt-BR" sz="1000">
                <a:solidFill>
                  <a:srgbClr val="FFFFFF"/>
                </a:solidFill>
                <a:latin typeface="Aptos"/>
                <a:ea typeface="+mn-lt"/>
                <a:cs typeface="+mn-lt"/>
              </a:rPr>
              <a:t>Cadastro Vitícola Nacional</a:t>
            </a:r>
            <a:r>
              <a:rPr lang="pt-BR" sz="1000">
                <a:solidFill>
                  <a:srgbClr val="FFFFFF"/>
                </a:solidFill>
                <a:latin typeface="Aptos"/>
              </a:rPr>
              <a:t> e  instruções de cadastro para produtores</a:t>
            </a:r>
          </a:p>
          <a:p>
            <a:pPr marL="0" indent="0">
              <a:lnSpc>
                <a:spcPct val="90000"/>
              </a:lnSpc>
              <a:buNone/>
            </a:pPr>
            <a:r>
              <a:rPr lang="pt-BR" sz="1000">
                <a:solidFill>
                  <a:srgbClr val="FFFFFF"/>
                </a:solidFill>
                <a:latin typeface="Aptos"/>
                <a:ea typeface="+mn-lt"/>
                <a:cs typeface="+mn-lt"/>
                <a:hlinkClick r:id="rId4">
                  <a:extLst>
                    <a:ext uri="{A12FA001-AC4F-418D-AE19-62706E023703}">
                      <ahyp:hlinkClr xmlns:ahyp="http://schemas.microsoft.com/office/drawing/2018/hyperlinkcolor" val="tx"/>
                    </a:ext>
                  </a:extLst>
                </a:hlinkClick>
              </a:rPr>
              <a:t>https://www.gov.br/agricultura/pt-br/assuntos/inspecao/produtos-vegetal/vinhos-e-bebidas-1/cadastro-viticola-nacional</a:t>
            </a:r>
            <a:endParaRPr lang="pt-BR" sz="1000">
              <a:solidFill>
                <a:srgbClr val="FFFFFF"/>
              </a:solidFill>
              <a:latin typeface="Aptos"/>
            </a:endParaRPr>
          </a:p>
          <a:p>
            <a:pPr marL="0" indent="0">
              <a:lnSpc>
                <a:spcPct val="90000"/>
              </a:lnSpc>
              <a:buNone/>
            </a:pPr>
            <a:r>
              <a:rPr lang="pt-BR" sz="1000" b="1">
                <a:solidFill>
                  <a:srgbClr val="FFFFFF"/>
                </a:solidFill>
                <a:latin typeface="Aptos"/>
              </a:rPr>
              <a:t>[2]</a:t>
            </a:r>
            <a:r>
              <a:rPr lang="pt-BR" sz="1000">
                <a:solidFill>
                  <a:srgbClr val="FFFFFF"/>
                </a:solidFill>
                <a:latin typeface="Aptos"/>
              </a:rPr>
              <a:t> Dados da Vinícola parceira </a:t>
            </a:r>
            <a:endParaRPr lang="pt-BR" sz="1000">
              <a:solidFill>
                <a:srgbClr val="FFFFFF"/>
              </a:solidFill>
              <a:latin typeface="Aptos"/>
              <a:ea typeface="+mn-lt"/>
              <a:cs typeface="+mn-lt"/>
            </a:endParaRPr>
          </a:p>
          <a:p>
            <a:pPr marL="0" indent="0">
              <a:lnSpc>
                <a:spcPct val="90000"/>
              </a:lnSpc>
              <a:buNone/>
            </a:pPr>
            <a:r>
              <a:rPr lang="pt-BR" sz="1000">
                <a:solidFill>
                  <a:srgbClr val="FFFFFF"/>
                </a:solidFill>
                <a:latin typeface="Aptos"/>
                <a:ea typeface="+mn-lt"/>
                <a:cs typeface="+mn-lt"/>
                <a:hlinkClick r:id="rId5">
                  <a:extLst>
                    <a:ext uri="{A12FA001-AC4F-418D-AE19-62706E023703}">
                      <ahyp:hlinkClr xmlns:ahyp="http://schemas.microsoft.com/office/drawing/2018/hyperlinkcolor" val="tx"/>
                    </a:ext>
                  </a:extLst>
                </a:hlinkClick>
              </a:rPr>
              <a:t>https://www.cnpuv.embrapa.br/vitibrazil/index.php?opcao=opt_02</a:t>
            </a:r>
            <a:endParaRPr lang="pt-BR" sz="1000">
              <a:solidFill>
                <a:srgbClr val="FFFFFF"/>
              </a:solidFill>
              <a:latin typeface="Aptos"/>
            </a:endParaRPr>
          </a:p>
          <a:p>
            <a:pPr marL="0" indent="0">
              <a:lnSpc>
                <a:spcPct val="90000"/>
              </a:lnSpc>
              <a:buNone/>
            </a:pPr>
            <a:r>
              <a:rPr lang="pt-BR" sz="1000" b="1">
                <a:solidFill>
                  <a:srgbClr val="FFFFFF"/>
                </a:solidFill>
                <a:latin typeface="Aptos"/>
              </a:rPr>
              <a:t>[3]</a:t>
            </a:r>
            <a:r>
              <a:rPr lang="pt-BR" sz="1000">
                <a:solidFill>
                  <a:srgbClr val="FFFFFF"/>
                </a:solidFill>
                <a:latin typeface="Aptos"/>
              </a:rPr>
              <a:t> Consumo de Vinhos no Brasil</a:t>
            </a:r>
          </a:p>
          <a:p>
            <a:pPr marL="0" indent="0">
              <a:lnSpc>
                <a:spcPct val="90000"/>
              </a:lnSpc>
              <a:buNone/>
            </a:pPr>
            <a:r>
              <a:rPr lang="pt-BR" sz="1000">
                <a:solidFill>
                  <a:srgbClr val="FFFFFF"/>
                </a:solidFill>
                <a:latin typeface="Aptos"/>
                <a:ea typeface="+mn-lt"/>
                <a:cs typeface="+mn-lt"/>
                <a:hlinkClick r:id="rId6">
                  <a:extLst>
                    <a:ext uri="{A12FA001-AC4F-418D-AE19-62706E023703}">
                      <ahyp:hlinkClr xmlns:ahyp="http://schemas.microsoft.com/office/drawing/2018/hyperlinkcolor" val="tx"/>
                    </a:ext>
                  </a:extLst>
                </a:hlinkClick>
              </a:rPr>
              <a:t>https://revistaadega.uol.com.br/artigo/o-consumo-de-vinho-no-brasil_12111.html</a:t>
            </a:r>
            <a:endParaRPr lang="pt-BR" sz="1000">
              <a:solidFill>
                <a:srgbClr val="FFFFFF"/>
              </a:solidFill>
              <a:latin typeface="Aptos"/>
              <a:hlinkClick r:id="rId6">
                <a:extLst>
                  <a:ext uri="{A12FA001-AC4F-418D-AE19-62706E023703}">
                    <ahyp:hlinkClr xmlns:ahyp="http://schemas.microsoft.com/office/drawing/2018/hyperlinkcolor" val="tx"/>
                  </a:ext>
                </a:extLst>
              </a:hlinkClick>
            </a:endParaRPr>
          </a:p>
          <a:p>
            <a:pPr marL="0" indent="0">
              <a:lnSpc>
                <a:spcPct val="90000"/>
              </a:lnSpc>
              <a:buNone/>
            </a:pPr>
            <a:r>
              <a:rPr lang="pt-BR" sz="1000" b="1">
                <a:solidFill>
                  <a:srgbClr val="FFFFFF"/>
                </a:solidFill>
                <a:latin typeface="Aptos"/>
              </a:rPr>
              <a:t>[4]</a:t>
            </a:r>
            <a:r>
              <a:rPr lang="pt-BR" sz="1000">
                <a:solidFill>
                  <a:srgbClr val="FFFFFF"/>
                </a:solidFill>
                <a:latin typeface="Aptos"/>
              </a:rPr>
              <a:t> State of the World Vine and Wine Sector in 2022 - OIV</a:t>
            </a:r>
          </a:p>
          <a:p>
            <a:pPr marL="0" indent="0">
              <a:lnSpc>
                <a:spcPct val="90000"/>
              </a:lnSpc>
              <a:buNone/>
            </a:pPr>
            <a:r>
              <a:rPr lang="pt-BR" sz="1000">
                <a:solidFill>
                  <a:srgbClr val="FFFFFF"/>
                </a:solidFill>
                <a:latin typeface="Aptos"/>
                <a:hlinkClick r:id="rId6">
                  <a:extLst>
                    <a:ext uri="{A12FA001-AC4F-418D-AE19-62706E023703}">
                      <ahyp:hlinkClr xmlns:ahyp="http://schemas.microsoft.com/office/drawing/2018/hyperlinkcolor" val="tx"/>
                    </a:ext>
                  </a:extLst>
                </a:hlinkClick>
              </a:rPr>
              <a:t>https</a:t>
            </a:r>
            <a:r>
              <a:rPr lang="pt-BR" sz="1000">
                <a:solidFill>
                  <a:srgbClr val="FFFFFF"/>
                </a:solidFill>
                <a:latin typeface="Aptos"/>
                <a:ea typeface="+mn-lt"/>
                <a:cs typeface="+mn-lt"/>
                <a:hlinkClick r:id="rId6">
                  <a:extLst>
                    <a:ext uri="{A12FA001-AC4F-418D-AE19-62706E023703}">
                      <ahyp:hlinkClr xmlns:ahyp="http://schemas.microsoft.com/office/drawing/2018/hyperlinkcolor" val="tx"/>
                    </a:ext>
                  </a:extLst>
                </a:hlinkClick>
              </a:rPr>
              <a:t>://www.oiv.int/what-we-do/statistics</a:t>
            </a:r>
            <a:endParaRPr lang="pt-BR" sz="1000">
              <a:solidFill>
                <a:srgbClr val="FFFFFF"/>
              </a:solidFill>
              <a:latin typeface="Aptos"/>
            </a:endParaRPr>
          </a:p>
          <a:p>
            <a:pPr marL="0" indent="0">
              <a:lnSpc>
                <a:spcPct val="90000"/>
              </a:lnSpc>
              <a:buNone/>
            </a:pPr>
            <a:r>
              <a:rPr lang="pt-BR" sz="1000" b="1">
                <a:solidFill>
                  <a:srgbClr val="FFFFFF"/>
                </a:solidFill>
                <a:latin typeface="Aptos"/>
              </a:rPr>
              <a:t>[5]</a:t>
            </a:r>
            <a:r>
              <a:rPr lang="pt-BR" sz="1000">
                <a:solidFill>
                  <a:srgbClr val="FFFFFF"/>
                </a:solidFill>
                <a:latin typeface="Aptos"/>
              </a:rPr>
              <a:t> Innova Market Insights</a:t>
            </a:r>
          </a:p>
          <a:p>
            <a:pPr marL="0" indent="0">
              <a:lnSpc>
                <a:spcPct val="90000"/>
              </a:lnSpc>
              <a:buNone/>
            </a:pPr>
            <a:r>
              <a:rPr lang="pt-BR" sz="1000">
                <a:solidFill>
                  <a:srgbClr val="FFFFFF"/>
                </a:solidFill>
                <a:latin typeface="Aptos"/>
                <a:hlinkClick r:id="rId3">
                  <a:extLst>
                    <a:ext uri="{A12FA001-AC4F-418D-AE19-62706E023703}">
                      <ahyp:hlinkClr xmlns:ahyp="http://schemas.microsoft.com/office/drawing/2018/hyperlinkcolor" val="tx"/>
                    </a:ext>
                  </a:extLst>
                </a:hlinkClick>
              </a:rPr>
              <a:t>https://categorygenius.innovamarketinsights360.com/CategoryGeniusFandB/Index</a:t>
            </a:r>
            <a:endParaRPr lang="en-US" sz="1000">
              <a:solidFill>
                <a:srgbClr val="FFFFFF"/>
              </a:solidFill>
              <a:latin typeface="Aptos"/>
              <a:ea typeface="Calibri"/>
              <a:cs typeface="Calibri"/>
            </a:endParaRPr>
          </a:p>
          <a:p>
            <a:pPr marL="0" indent="0">
              <a:lnSpc>
                <a:spcPct val="90000"/>
              </a:lnSpc>
              <a:buNone/>
            </a:pPr>
            <a:r>
              <a:rPr lang="pt-BR" sz="1000" b="1">
                <a:solidFill>
                  <a:srgbClr val="FFFFFF"/>
                </a:solidFill>
                <a:latin typeface="Aptos"/>
              </a:rPr>
              <a:t>[6]</a:t>
            </a:r>
            <a:r>
              <a:rPr lang="pt-BR" sz="1000">
                <a:solidFill>
                  <a:srgbClr val="FFFFFF"/>
                </a:solidFill>
                <a:latin typeface="Aptos"/>
              </a:rPr>
              <a:t> Forbes.com</a:t>
            </a:r>
          </a:p>
          <a:p>
            <a:pPr marL="0" indent="0">
              <a:lnSpc>
                <a:spcPct val="90000"/>
              </a:lnSpc>
              <a:buNone/>
            </a:pPr>
            <a:r>
              <a:rPr lang="pt-BR" sz="1000" u="sng">
                <a:solidFill>
                  <a:srgbClr val="FFFFFF"/>
                </a:solidFill>
                <a:latin typeface="Aptos"/>
                <a:ea typeface="+mn-lt"/>
                <a:cs typeface="+mn-lt"/>
              </a:rPr>
              <a:t>https://forbes.com.br/forbesagro/2022/10/como-o-clima-global-esta-mudando-a-producao-local-de-uvas-e-vinhos/</a:t>
            </a:r>
          </a:p>
          <a:p>
            <a:pPr marL="0" indent="0">
              <a:lnSpc>
                <a:spcPct val="90000"/>
              </a:lnSpc>
              <a:buNone/>
            </a:pPr>
            <a:r>
              <a:rPr lang="pt-BR" sz="1000" b="1">
                <a:solidFill>
                  <a:srgbClr val="FFFFFF"/>
                </a:solidFill>
                <a:latin typeface="Aptos"/>
                <a:cs typeface="Segoe UI"/>
              </a:rPr>
              <a:t>[7] </a:t>
            </a:r>
            <a:r>
              <a:rPr lang="pt-BR" sz="1000">
                <a:solidFill>
                  <a:srgbClr val="FFFFFF"/>
                </a:solidFill>
                <a:latin typeface="Aptos"/>
                <a:cs typeface="Segoe UI"/>
              </a:rPr>
              <a:t>Época Negócios</a:t>
            </a:r>
            <a:endParaRPr lang="en-US" sz="1000">
              <a:solidFill>
                <a:srgbClr val="FFFFFF"/>
              </a:solidFill>
              <a:latin typeface="Aptos"/>
              <a:cs typeface="Segoe UI"/>
            </a:endParaRPr>
          </a:p>
          <a:p>
            <a:pPr marL="0" indent="0">
              <a:lnSpc>
                <a:spcPct val="90000"/>
              </a:lnSpc>
              <a:buNone/>
            </a:pPr>
            <a:r>
              <a:rPr lang="pt-BR" sz="1000">
                <a:solidFill>
                  <a:srgbClr val="FFFFFF"/>
                </a:solidFill>
                <a:latin typeface="Aptos"/>
                <a:cs typeface="Segoe UI"/>
                <a:hlinkClick r:id="rId7">
                  <a:extLst>
                    <a:ext uri="{A12FA001-AC4F-418D-AE19-62706E023703}">
                      <ahyp:hlinkClr xmlns:ahyp="http://schemas.microsoft.com/office/drawing/2018/hyperlinkcolor" val="tx"/>
                    </a:ext>
                  </a:extLst>
                </a:hlinkClick>
              </a:rPr>
              <a:t>https://epocanegocios.globo.com/Um-So-Planeta/noticia/2022/03/como-o-aquecimento-global-tem-impactado-producao-de-vinhos-pelo-mundo.htm</a:t>
            </a:r>
            <a:endParaRPr lang="pt-BR" sz="1000">
              <a:solidFill>
                <a:srgbClr val="FFFFFF"/>
              </a:solidFill>
              <a:latin typeface="Aptos"/>
            </a:endParaRPr>
          </a:p>
          <a:p>
            <a:pPr marL="0" indent="0">
              <a:lnSpc>
                <a:spcPct val="90000"/>
              </a:lnSpc>
              <a:buNone/>
            </a:pPr>
            <a:r>
              <a:rPr lang="pt-BR" sz="1000" b="1">
                <a:solidFill>
                  <a:srgbClr val="FFFFFF"/>
                </a:solidFill>
                <a:latin typeface="Aptos"/>
                <a:cs typeface="Segoe UI"/>
              </a:rPr>
              <a:t>[8] </a:t>
            </a:r>
            <a:r>
              <a:rPr lang="pt-BR" sz="1000">
                <a:solidFill>
                  <a:srgbClr val="FFFFFF"/>
                </a:solidFill>
                <a:latin typeface="Aptos"/>
                <a:cs typeface="Segoe UI"/>
              </a:rPr>
              <a:t>Blog Famiglia Valduga</a:t>
            </a:r>
          </a:p>
          <a:p>
            <a:pPr marL="0" indent="0">
              <a:lnSpc>
                <a:spcPct val="90000"/>
              </a:lnSpc>
              <a:buNone/>
            </a:pPr>
            <a:r>
              <a:rPr lang="pt-BR" sz="1000">
                <a:solidFill>
                  <a:srgbClr val="FFFFFF"/>
                </a:solidFill>
                <a:latin typeface="Aptos"/>
                <a:cs typeface="Segoe UI"/>
                <a:hlinkClick r:id="rId8">
                  <a:extLst>
                    <a:ext uri="{A12FA001-AC4F-418D-AE19-62706E023703}">
                      <ahyp:hlinkClr xmlns:ahyp="http://schemas.microsoft.com/office/drawing/2018/hyperlinkcolor" val="tx"/>
                    </a:ext>
                  </a:extLst>
                </a:hlinkClick>
              </a:rPr>
              <a:t>https://blog.famigliavalduga.com.br/como-o-clima-e-o-terroir-influenciam-a-producao-de-vinhos/</a:t>
            </a:r>
            <a:endParaRPr lang="pt-BR" sz="1000">
              <a:solidFill>
                <a:srgbClr val="FFFFFF"/>
              </a:solidFill>
              <a:latin typeface="Aptos"/>
              <a:cs typeface="Segoe UI"/>
            </a:endParaRPr>
          </a:p>
        </p:txBody>
      </p:sp>
    </p:spTree>
    <p:extLst>
      <p:ext uri="{BB962C8B-B14F-4D97-AF65-F5344CB8AC3E}">
        <p14:creationId xmlns:p14="http://schemas.microsoft.com/office/powerpoint/2010/main" val="26526773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67E233-B6CB-DF4F-8ACD-D538E7E4AF37}"/>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E6A1EC53-8AE3-8902-1C3E-54353311D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3" name="Freeform 5">
            <a:extLst>
              <a:ext uri="{FF2B5EF4-FFF2-40B4-BE49-F238E27FC236}">
                <a16:creationId xmlns:a16="http://schemas.microsoft.com/office/drawing/2014/main" id="{AF6AC134-BC9B-A4D1-2A41-CC23AD959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5" name="Freeform 5">
            <a:extLst>
              <a:ext uri="{FF2B5EF4-FFF2-40B4-BE49-F238E27FC236}">
                <a16:creationId xmlns:a16="http://schemas.microsoft.com/office/drawing/2014/main" id="{E4B89A76-7798-6BA7-2BAA-C869D643F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ítulo 1">
            <a:extLst>
              <a:ext uri="{FF2B5EF4-FFF2-40B4-BE49-F238E27FC236}">
                <a16:creationId xmlns:a16="http://schemas.microsoft.com/office/drawing/2014/main" id="{6617DB1E-75EA-3233-513A-6B9109E40E7F}"/>
              </a:ext>
            </a:extLst>
          </p:cNvPr>
          <p:cNvSpPr>
            <a:spLocks noGrp="1"/>
          </p:cNvSpPr>
          <p:nvPr>
            <p:ph type="title"/>
          </p:nvPr>
        </p:nvSpPr>
        <p:spPr>
          <a:xfrm>
            <a:off x="639098" y="629265"/>
            <a:ext cx="6072776" cy="517422"/>
          </a:xfrm>
        </p:spPr>
        <p:txBody>
          <a:bodyPr>
            <a:normAutofit fontScale="90000"/>
          </a:bodyPr>
          <a:lstStyle/>
          <a:p>
            <a:pPr algn="just"/>
            <a:r>
              <a:rPr lang="pt-BR" dirty="0">
                <a:solidFill>
                  <a:srgbClr val="FFFFFF"/>
                </a:solidFill>
                <a:latin typeface="Aptos"/>
              </a:rPr>
              <a:t>Referências</a:t>
            </a:r>
            <a:endParaRPr lang="pt-BR" dirty="0"/>
          </a:p>
        </p:txBody>
      </p:sp>
      <p:pic>
        <p:nvPicPr>
          <p:cNvPr id="5" name="Imagem 4" descr="Por que o 'buraco' na base da garrafa? - Blog Vinho Tinto">
            <a:extLst>
              <a:ext uri="{FF2B5EF4-FFF2-40B4-BE49-F238E27FC236}">
                <a16:creationId xmlns:a16="http://schemas.microsoft.com/office/drawing/2014/main" id="{904563DF-B9CE-EFE6-4D2B-EB1C2470952A}"/>
              </a:ext>
            </a:extLst>
          </p:cNvPr>
          <p:cNvPicPr>
            <a:picLocks noChangeAspect="1"/>
          </p:cNvPicPr>
          <p:nvPr/>
        </p:nvPicPr>
        <p:blipFill rotWithShape="1">
          <a:blip r:embed="rId2"/>
          <a:srcRect l="18969" r="25237"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7" name="Rectangle 26">
            <a:extLst>
              <a:ext uri="{FF2B5EF4-FFF2-40B4-BE49-F238E27FC236}">
                <a16:creationId xmlns:a16="http://schemas.microsoft.com/office/drawing/2014/main" id="{689807E1-E268-84C1-5CA3-BA733AE01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ço Reservado para Número de Slide 3">
            <a:extLst>
              <a:ext uri="{FF2B5EF4-FFF2-40B4-BE49-F238E27FC236}">
                <a16:creationId xmlns:a16="http://schemas.microsoft.com/office/drawing/2014/main" id="{83BB214B-9FAA-F174-D480-29530004A7F5}"/>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25</a:t>
            </a:fld>
            <a:endParaRPr lang="pt-BR">
              <a:solidFill>
                <a:srgbClr val="FFFFFF"/>
              </a:solidFill>
            </a:endParaRPr>
          </a:p>
        </p:txBody>
      </p:sp>
      <p:sp>
        <p:nvSpPr>
          <p:cNvPr id="29" name="Oval 28">
            <a:extLst>
              <a:ext uri="{FF2B5EF4-FFF2-40B4-BE49-F238E27FC236}">
                <a16:creationId xmlns:a16="http://schemas.microsoft.com/office/drawing/2014/main" id="{AD0BB261-B7CE-4BB6-CEA2-4C392ECCA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B5D820CA-D241-E565-0C75-40C0727A5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E486B795-597F-9ECE-467C-86A607EE22E1}"/>
              </a:ext>
            </a:extLst>
          </p:cNvPr>
          <p:cNvSpPr>
            <a:spLocks noGrp="1"/>
          </p:cNvSpPr>
          <p:nvPr>
            <p:ph idx="1"/>
          </p:nvPr>
        </p:nvSpPr>
        <p:spPr>
          <a:xfrm>
            <a:off x="639098" y="1771035"/>
            <a:ext cx="6482351" cy="4242871"/>
          </a:xfrm>
        </p:spPr>
        <p:txBody>
          <a:bodyPr vert="horz" lIns="91440" tIns="45720" rIns="91440" bIns="45720" rtlCol="0" anchor="ctr">
            <a:noAutofit/>
          </a:bodyPr>
          <a:lstStyle/>
          <a:p>
            <a:pPr marL="0" indent="0">
              <a:buNone/>
            </a:pPr>
            <a:r>
              <a:rPr lang="pt-BR" sz="1000" b="1" dirty="0">
                <a:solidFill>
                  <a:srgbClr val="FFFFFF"/>
                </a:solidFill>
                <a:latin typeface="Aptos"/>
                <a:ea typeface="+mn-lt"/>
                <a:cs typeface="Segoe UI"/>
              </a:rPr>
              <a:t>[9] </a:t>
            </a:r>
            <a:r>
              <a:rPr lang="pt-BR" sz="1000" dirty="0">
                <a:solidFill>
                  <a:srgbClr val="FFFFFF"/>
                </a:solidFill>
                <a:latin typeface="Aptos"/>
                <a:ea typeface="+mn-lt"/>
                <a:cs typeface="Segoe UI"/>
              </a:rPr>
              <a:t>Embrapa - Cadastro Vitícola Nacional</a:t>
            </a:r>
            <a:endParaRPr lang="pt-BR" sz="1000" dirty="0">
              <a:solidFill>
                <a:srgbClr val="FFFFFF"/>
              </a:solidFill>
              <a:latin typeface="Aptos"/>
              <a:cs typeface="Segoe UI"/>
            </a:endParaRPr>
          </a:p>
          <a:p>
            <a:pPr>
              <a:buNone/>
            </a:pPr>
            <a:r>
              <a:rPr lang="pt-BR" sz="1000" u="sng" dirty="0">
                <a:solidFill>
                  <a:srgbClr val="FFFFFF"/>
                </a:solidFill>
                <a:latin typeface="Aptos"/>
                <a:ea typeface="+mn-lt"/>
                <a:cs typeface="Segoe UI"/>
                <a:hlinkClick r:id="rId3">
                  <a:extLst>
                    <a:ext uri="{A12FA001-AC4F-418D-AE19-62706E023703}">
                      <ahyp:hlinkClr xmlns:ahyp="http://schemas.microsoft.com/office/drawing/2018/hyperlinkcolor" val="tx"/>
                    </a:ext>
                  </a:extLst>
                </a:hlinkClick>
              </a:rPr>
              <a:t>https://ainfo.cnptia.embrapa.br/digital/bitstream/doc/1142481/1/VINHO-SOBER-2021.pdf</a:t>
            </a:r>
            <a:r>
              <a:rPr lang="pt-BR" sz="1000" u="sng" dirty="0">
                <a:solidFill>
                  <a:srgbClr val="FFFFFF"/>
                </a:solidFill>
                <a:latin typeface="Aptos"/>
                <a:ea typeface="+mn-lt"/>
                <a:cs typeface="Segoe UI"/>
              </a:rPr>
              <a:t> </a:t>
            </a:r>
            <a:endParaRPr lang="en-US" sz="1000">
              <a:solidFill>
                <a:srgbClr val="FFFFFF"/>
              </a:solidFill>
              <a:latin typeface="Aptos"/>
              <a:ea typeface="+mn-lt"/>
              <a:cs typeface="Segoe UI"/>
            </a:endParaRPr>
          </a:p>
          <a:p>
            <a:pPr>
              <a:buNone/>
            </a:pPr>
            <a:r>
              <a:rPr lang="pt-BR" sz="1000" b="1" dirty="0">
                <a:solidFill>
                  <a:srgbClr val="FFFFFF"/>
                </a:solidFill>
                <a:latin typeface="Aptos"/>
                <a:ea typeface="+mn-lt"/>
                <a:cs typeface="Segoe UI"/>
              </a:rPr>
              <a:t>[10]</a:t>
            </a:r>
            <a:r>
              <a:rPr lang="pt-BR" sz="1000" dirty="0">
                <a:solidFill>
                  <a:srgbClr val="FFFFFF"/>
                </a:solidFill>
                <a:latin typeface="Aptos"/>
                <a:ea typeface="+mn-lt"/>
                <a:cs typeface="Segoe UI"/>
              </a:rPr>
              <a:t> </a:t>
            </a:r>
            <a:r>
              <a:rPr lang="pt-BR" sz="1000" dirty="0">
                <a:solidFill>
                  <a:srgbClr val="FFFFFF"/>
                </a:solidFill>
                <a:latin typeface="Aptos"/>
                <a:cs typeface="Segoe UI"/>
              </a:rPr>
              <a:t>Revista Campo e Negócios</a:t>
            </a:r>
            <a:endParaRPr lang="en-US" sz="1000" dirty="0">
              <a:solidFill>
                <a:srgbClr val="FFFFFF"/>
              </a:solidFill>
              <a:latin typeface="Aptos"/>
              <a:cs typeface="Segoe UI"/>
            </a:endParaRPr>
          </a:p>
          <a:p>
            <a:pPr>
              <a:buNone/>
            </a:pPr>
            <a:r>
              <a:rPr lang="pt-BR" sz="1000" dirty="0">
                <a:solidFill>
                  <a:srgbClr val="FFFFFF"/>
                </a:solidFill>
                <a:latin typeface="Aptos"/>
                <a:ea typeface="+mn-lt"/>
                <a:cs typeface="Segoe UI"/>
                <a:hlinkClick r:id="rId4">
                  <a:extLst>
                    <a:ext uri="{A12FA001-AC4F-418D-AE19-62706E023703}">
                      <ahyp:hlinkClr xmlns:ahyp="http://schemas.microsoft.com/office/drawing/2018/hyperlinkcolor" val="tx"/>
                    </a:ext>
                  </a:extLst>
                </a:hlinkClick>
              </a:rPr>
              <a:t>https://revistacampoenegocios.com.br/panorama-de-producao-de-uvas-no-brasil/</a:t>
            </a:r>
            <a:endParaRPr lang="pt-BR" sz="1000" dirty="0">
              <a:solidFill>
                <a:srgbClr val="FFFFFF"/>
              </a:solidFill>
              <a:latin typeface="Aptos"/>
              <a:cs typeface="Segoe UI"/>
              <a:hlinkClick r:id="rId4">
                <a:extLst>
                  <a:ext uri="{A12FA001-AC4F-418D-AE19-62706E023703}">
                    <ahyp:hlinkClr xmlns:ahyp="http://schemas.microsoft.com/office/drawing/2018/hyperlinkcolor" val="tx"/>
                  </a:ext>
                </a:extLst>
              </a:hlinkClick>
            </a:endParaRPr>
          </a:p>
          <a:p>
            <a:pPr>
              <a:buNone/>
            </a:pPr>
            <a:r>
              <a:rPr lang="pt-BR" sz="1000" b="1" dirty="0">
                <a:solidFill>
                  <a:srgbClr val="FFFFFF"/>
                </a:solidFill>
                <a:latin typeface="Aptos"/>
                <a:cs typeface="Segoe UI"/>
              </a:rPr>
              <a:t>[11]</a:t>
            </a:r>
            <a:r>
              <a:rPr lang="pt-BR" sz="1000" dirty="0">
                <a:solidFill>
                  <a:srgbClr val="FFFFFF"/>
                </a:solidFill>
                <a:latin typeface="Aptos"/>
                <a:cs typeface="Segoe UI"/>
              </a:rPr>
              <a:t> Enoturismo</a:t>
            </a:r>
            <a:endParaRPr lang="en-US" sz="1000" dirty="0">
              <a:solidFill>
                <a:srgbClr val="FFFFFF"/>
              </a:solidFill>
              <a:latin typeface="Aptos"/>
              <a:ea typeface="+mn-lt"/>
              <a:cs typeface="Segoe UI"/>
            </a:endParaRPr>
          </a:p>
          <a:p>
            <a:pPr>
              <a:buNone/>
            </a:pPr>
            <a:r>
              <a:rPr lang="pt-BR" sz="1000" dirty="0">
                <a:solidFill>
                  <a:srgbClr val="FFFFFF"/>
                </a:solidFill>
                <a:latin typeface="Aptos"/>
                <a:ea typeface="+mn-lt"/>
                <a:cs typeface="Segoe UI"/>
                <a:hlinkClick r:id="rId5">
                  <a:extLst>
                    <a:ext uri="{A12FA001-AC4F-418D-AE19-62706E023703}">
                      <ahyp:hlinkClr xmlns:ahyp="http://schemas.microsoft.com/office/drawing/2018/hyperlinkcolor" val="tx"/>
                    </a:ext>
                  </a:extLst>
                </a:hlinkClick>
              </a:rPr>
              <a:t>https://pt.wikipedia.org/wiki/Enoturismo</a:t>
            </a:r>
            <a:endParaRPr lang="pt-BR" sz="1000">
              <a:solidFill>
                <a:srgbClr val="FFFFFF"/>
              </a:solidFill>
              <a:latin typeface="Aptos"/>
              <a:cs typeface="Segoe UI"/>
            </a:endParaRPr>
          </a:p>
          <a:p>
            <a:pPr>
              <a:buNone/>
            </a:pPr>
            <a:r>
              <a:rPr lang="pt-BR" sz="1000" b="1" dirty="0">
                <a:solidFill>
                  <a:srgbClr val="FFFFFF"/>
                </a:solidFill>
                <a:latin typeface="Aptos"/>
                <a:cs typeface="Segoe UI"/>
              </a:rPr>
              <a:t>[12]</a:t>
            </a:r>
            <a:r>
              <a:rPr lang="pt-BR" sz="1000" dirty="0">
                <a:solidFill>
                  <a:srgbClr val="FFFFFF"/>
                </a:solidFill>
                <a:latin typeface="Aptos"/>
                <a:cs typeface="Segoe UI"/>
              </a:rPr>
              <a:t> Perfil do Consumidor de Vinhos Nacionais</a:t>
            </a:r>
            <a:endParaRPr lang="en-US" sz="1000" dirty="0">
              <a:solidFill>
                <a:srgbClr val="FFFFFF"/>
              </a:solidFill>
              <a:latin typeface="Aptos"/>
              <a:cs typeface="Segoe UI"/>
            </a:endParaRPr>
          </a:p>
          <a:p>
            <a:pPr>
              <a:buNone/>
            </a:pPr>
            <a:r>
              <a:rPr lang="pt-BR" sz="1000" dirty="0">
                <a:solidFill>
                  <a:srgbClr val="FFFFFF"/>
                </a:solidFill>
                <a:latin typeface="Aptos"/>
                <a:ea typeface="+mn-lt"/>
                <a:cs typeface="Segoe UI"/>
                <a:hlinkClick r:id="rId6">
                  <a:extLst>
                    <a:ext uri="{A12FA001-AC4F-418D-AE19-62706E023703}">
                      <ahyp:hlinkClr xmlns:ahyp="http://schemas.microsoft.com/office/drawing/2018/hyperlinkcolor" val="tx"/>
                    </a:ext>
                  </a:extLst>
                </a:hlinkClick>
              </a:rPr>
              <a:t>https://files.cercomp.ufg.br/weby/up/72/o/PERFIL_DO_CONSUMIDOR_DE_VINHOS_NACIONAIS.pdf</a:t>
            </a:r>
            <a:r>
              <a:rPr lang="pt-BR" sz="1000" u="sng" dirty="0">
                <a:solidFill>
                  <a:srgbClr val="FFFFFF"/>
                </a:solidFill>
                <a:latin typeface="Aptos"/>
                <a:ea typeface="+mn-lt"/>
                <a:cs typeface="Segoe UI"/>
              </a:rPr>
              <a:t> </a:t>
            </a:r>
            <a:endParaRPr lang="en-US" sz="1000" dirty="0">
              <a:solidFill>
                <a:srgbClr val="FFFFFF"/>
              </a:solidFill>
              <a:latin typeface="Aptos"/>
              <a:cs typeface="Segoe UI"/>
            </a:endParaRPr>
          </a:p>
          <a:p>
            <a:pPr>
              <a:buNone/>
            </a:pPr>
            <a:r>
              <a:rPr lang="pt-BR" sz="1000" b="1" dirty="0">
                <a:solidFill>
                  <a:srgbClr val="FFFFFF"/>
                </a:solidFill>
                <a:latin typeface="Aptos"/>
                <a:cs typeface="Segoe UI"/>
              </a:rPr>
              <a:t>[13]</a:t>
            </a:r>
            <a:r>
              <a:rPr lang="pt-BR" sz="1000" dirty="0">
                <a:solidFill>
                  <a:srgbClr val="FFFFFF"/>
                </a:solidFill>
                <a:latin typeface="Aptos"/>
                <a:cs typeface="Segoe UI"/>
              </a:rPr>
              <a:t> </a:t>
            </a:r>
            <a:r>
              <a:rPr lang="pt-BR" sz="1000" err="1">
                <a:solidFill>
                  <a:srgbClr val="FFFFFF"/>
                </a:solidFill>
                <a:latin typeface="Aptos"/>
                <a:cs typeface="Segoe UI"/>
              </a:rPr>
              <a:t>Ceicdata</a:t>
            </a:r>
            <a:endParaRPr lang="pt-BR" sz="1000">
              <a:solidFill>
                <a:srgbClr val="FFFFFF"/>
              </a:solidFill>
              <a:latin typeface="Aptos"/>
              <a:cs typeface="Segoe UI"/>
            </a:endParaRPr>
          </a:p>
          <a:p>
            <a:pPr marL="0" indent="0">
              <a:buNone/>
            </a:pPr>
            <a:r>
              <a:rPr lang="pt-BR" sz="1000" dirty="0">
                <a:solidFill>
                  <a:srgbClr val="FFFFFF"/>
                </a:solidFill>
                <a:latin typeface="Aptos"/>
                <a:cs typeface="Segoe UI"/>
                <a:hlinkClick r:id="rId7">
                  <a:extLst>
                    <a:ext uri="{A12FA001-AC4F-418D-AE19-62706E023703}">
                      <ahyp:hlinkClr xmlns:ahyp="http://schemas.microsoft.com/office/drawing/2018/hyperlinkcolor" val="tx"/>
                    </a:ext>
                  </a:extLst>
                </a:hlinkClick>
              </a:rPr>
              <a:t>https</a:t>
            </a:r>
            <a:r>
              <a:rPr lang="pt-BR" sz="1000" dirty="0">
                <a:solidFill>
                  <a:srgbClr val="FFFFFF"/>
                </a:solidFill>
                <a:latin typeface="Aptos"/>
                <a:ea typeface="+mn-lt"/>
                <a:cs typeface="Segoe UI"/>
                <a:hlinkClick r:id="rId7">
                  <a:extLst>
                    <a:ext uri="{A12FA001-AC4F-418D-AE19-62706E023703}">
                      <ahyp:hlinkClr xmlns:ahyp="http://schemas.microsoft.com/office/drawing/2018/hyperlinkcolor" val="tx"/>
                    </a:ext>
                  </a:extLst>
                </a:hlinkClick>
              </a:rPr>
              <a:t>://www.ceicdata.com/pt/indicator/paraguay/population</a:t>
            </a:r>
            <a:endParaRPr lang="pt-BR" sz="1000">
              <a:solidFill>
                <a:srgbClr val="FFFFFF"/>
              </a:solidFill>
              <a:latin typeface="Aptos"/>
              <a:cs typeface="Segoe UI"/>
            </a:endParaRPr>
          </a:p>
          <a:p>
            <a:pPr>
              <a:buNone/>
            </a:pPr>
            <a:r>
              <a:rPr lang="pt-BR" sz="1000" b="1" dirty="0">
                <a:solidFill>
                  <a:srgbClr val="FFFFFF"/>
                </a:solidFill>
                <a:latin typeface="Aptos"/>
                <a:cs typeface="Segoe UI"/>
              </a:rPr>
              <a:t>[14]</a:t>
            </a:r>
            <a:r>
              <a:rPr lang="pt-BR" sz="1000" dirty="0">
                <a:solidFill>
                  <a:srgbClr val="FFFFFF"/>
                </a:solidFill>
                <a:latin typeface="Aptos"/>
                <a:cs typeface="Segoe UI"/>
              </a:rPr>
              <a:t> </a:t>
            </a:r>
            <a:r>
              <a:rPr lang="pt-BR" sz="1000" err="1">
                <a:solidFill>
                  <a:srgbClr val="FFFFFF"/>
                </a:solidFill>
                <a:latin typeface="Aptos"/>
                <a:cs typeface="Segoe UI"/>
              </a:rPr>
              <a:t>MundoEducacao</a:t>
            </a:r>
            <a:endParaRPr lang="pt-BR" sz="1000">
              <a:solidFill>
                <a:srgbClr val="FFFFFF"/>
              </a:solidFill>
              <a:latin typeface="Aptos"/>
              <a:cs typeface="Segoe UI"/>
            </a:endParaRPr>
          </a:p>
          <a:p>
            <a:pPr marL="0" indent="0">
              <a:buNone/>
            </a:pPr>
            <a:r>
              <a:rPr lang="pt-BR" sz="1000" dirty="0">
                <a:solidFill>
                  <a:srgbClr val="FFFFFF"/>
                </a:solidFill>
                <a:latin typeface="Aptos"/>
                <a:cs typeface="Segoe UI"/>
                <a:hlinkClick r:id="rId8">
                  <a:extLst>
                    <a:ext uri="{A12FA001-AC4F-418D-AE19-62706E023703}">
                      <ahyp:hlinkClr xmlns:ahyp="http://schemas.microsoft.com/office/drawing/2018/hyperlinkcolor" val="tx"/>
                    </a:ext>
                  </a:extLst>
                </a:hlinkClick>
              </a:rPr>
              <a:t>https://mundoeducacao.uol.com.br/geografia/paraguai.htm</a:t>
            </a:r>
            <a:endParaRPr lang="pt-BR" sz="1000">
              <a:solidFill>
                <a:srgbClr val="FFFFFF"/>
              </a:solidFill>
              <a:latin typeface="Aptos"/>
              <a:ea typeface="Calibri"/>
              <a:cs typeface="Segoe UI"/>
            </a:endParaRPr>
          </a:p>
          <a:p>
            <a:pPr marL="0" indent="0">
              <a:buNone/>
            </a:pPr>
            <a:r>
              <a:rPr lang="pt-BR" sz="1000" b="1" dirty="0">
                <a:solidFill>
                  <a:srgbClr val="FFFFFF"/>
                </a:solidFill>
                <a:latin typeface="Aptos"/>
                <a:cs typeface="Segoe UI"/>
              </a:rPr>
              <a:t>[15] </a:t>
            </a:r>
            <a:r>
              <a:rPr lang="pt-BR" sz="1000" dirty="0">
                <a:solidFill>
                  <a:srgbClr val="FFFFFF"/>
                </a:solidFill>
                <a:latin typeface="Aptos"/>
                <a:cs typeface="Segoe UI"/>
              </a:rPr>
              <a:t>Vinhos de Inverno</a:t>
            </a:r>
            <a:endParaRPr lang="en-US" sz="1000" dirty="0">
              <a:solidFill>
                <a:srgbClr val="FFFFFF"/>
              </a:solidFill>
              <a:latin typeface="Aptos"/>
              <a:cs typeface="Segoe UI"/>
            </a:endParaRPr>
          </a:p>
          <a:p>
            <a:pPr marL="0" indent="0">
              <a:buNone/>
            </a:pPr>
            <a:r>
              <a:rPr lang="pt-BR" sz="1000" dirty="0">
                <a:solidFill>
                  <a:srgbClr val="FFFFFF"/>
                </a:solidFill>
                <a:latin typeface="Aptos"/>
                <a:ea typeface="+mn-lt"/>
                <a:cs typeface="Segoe UI"/>
                <a:hlinkClick r:id="rId9">
                  <a:extLst>
                    <a:ext uri="{A12FA001-AC4F-418D-AE19-62706E023703}">
                      <ahyp:hlinkClr xmlns:ahyp="http://schemas.microsoft.com/office/drawing/2018/hyperlinkcolor" val="tx"/>
                    </a:ext>
                  </a:extLst>
                </a:hlinkClick>
              </a:rPr>
              <a:t>https://www.uol.com.br/nossa/noticias/redacao/2022/07/20/vinhos-de-inverno-se-espalham-pelo-brasil-ediversificam-o-enoturismo.htmL/</a:t>
            </a:r>
            <a:endParaRPr lang="pt-BR" sz="1000">
              <a:solidFill>
                <a:srgbClr val="FFFFFF"/>
              </a:solidFill>
              <a:latin typeface="Aptos"/>
              <a:ea typeface="+mn-lt"/>
              <a:cs typeface="Segoe UI"/>
            </a:endParaRPr>
          </a:p>
          <a:p>
            <a:pPr marL="0" indent="0">
              <a:buNone/>
            </a:pPr>
            <a:r>
              <a:rPr lang="pt-BR" sz="1000" dirty="0">
                <a:solidFill>
                  <a:srgbClr val="FFFFFF"/>
                </a:solidFill>
                <a:latin typeface="Aptos"/>
                <a:cs typeface="Segoe UI"/>
                <a:hlinkClick r:id="rId10">
                  <a:extLst>
                    <a:ext uri="{A12FA001-AC4F-418D-AE19-62706E023703}">
                      <ahyp:hlinkClr xmlns:ahyp="http://schemas.microsoft.com/office/drawing/2018/hyperlinkcolor" val="tx"/>
                    </a:ext>
                  </a:extLst>
                </a:hlinkClick>
              </a:rPr>
              <a:t>https://www.portaldoagronegocio.com.br/gestao-rural/analise-de-mercado/noticias/com-tecnica-inovadora-vinicolas-do-sudeste-do-brasil-adaptam-o-ciclo-das-videiras-e-produzem-vinhos-surpreendentes</a:t>
            </a:r>
            <a:endParaRPr lang="pt-BR" sz="1000">
              <a:solidFill>
                <a:srgbClr val="FFFFFF"/>
              </a:solidFill>
              <a:latin typeface="Aptos"/>
              <a:cs typeface="Segoe UI"/>
            </a:endParaRPr>
          </a:p>
          <a:p>
            <a:pPr marL="0" indent="0">
              <a:buNone/>
            </a:pPr>
            <a:r>
              <a:rPr lang="pt-BR" sz="1000" dirty="0">
                <a:solidFill>
                  <a:srgbClr val="FFFFFF"/>
                </a:solidFill>
                <a:latin typeface="Aptos"/>
                <a:cs typeface="Segoe UI"/>
                <a:hlinkClick r:id="rId11">
                  <a:extLst>
                    <a:ext uri="{A12FA001-AC4F-418D-AE19-62706E023703}">
                      <ahyp:hlinkClr xmlns:ahyp="http://schemas.microsoft.com/office/drawing/2018/hyperlinkcolor" val="tx"/>
                    </a:ext>
                  </a:extLst>
                </a:hlinkClick>
              </a:rPr>
              <a:t>https://anprovin.com.br</a:t>
            </a:r>
          </a:p>
          <a:p>
            <a:pPr marL="0" indent="0">
              <a:buNone/>
            </a:pPr>
            <a:r>
              <a:rPr lang="pt-BR" sz="1000" b="1" dirty="0">
                <a:solidFill>
                  <a:srgbClr val="FFFFFF"/>
                </a:solidFill>
                <a:ea typeface="+mn-lt"/>
                <a:cs typeface="+mn-lt"/>
              </a:rPr>
              <a:t>[16] </a:t>
            </a:r>
            <a:r>
              <a:rPr lang="pt-BR" sz="1000" dirty="0">
                <a:solidFill>
                  <a:srgbClr val="FFFFFF"/>
                </a:solidFill>
                <a:latin typeface="Aptos"/>
                <a:cs typeface="Segoe UI"/>
              </a:rPr>
              <a:t>Tipos de vinho</a:t>
            </a:r>
          </a:p>
          <a:p>
            <a:pPr marL="0" indent="0">
              <a:buNone/>
            </a:pPr>
            <a:r>
              <a:rPr lang="pt-BR" sz="1000" u="sng" dirty="0">
                <a:solidFill>
                  <a:srgbClr val="FFFFFF"/>
                </a:solidFill>
                <a:latin typeface="Aptos"/>
                <a:cs typeface="Segoe UI"/>
              </a:rPr>
              <a:t>https://www.vmvinhos.com.br/tipos-de-vinho</a:t>
            </a:r>
          </a:p>
          <a:p>
            <a:pPr marL="0" indent="0">
              <a:buNone/>
            </a:pPr>
            <a:endParaRPr lang="pt-BR" sz="1000" b="1" dirty="0"/>
          </a:p>
        </p:txBody>
      </p:sp>
    </p:spTree>
    <p:extLst>
      <p:ext uri="{BB962C8B-B14F-4D97-AF65-F5344CB8AC3E}">
        <p14:creationId xmlns:p14="http://schemas.microsoft.com/office/powerpoint/2010/main" val="21488743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0DCC9-C427-9337-C21D-E9B06A0429B3}"/>
              </a:ext>
            </a:extLst>
          </p:cNvPr>
          <p:cNvSpPr>
            <a:spLocks noGrp="1"/>
          </p:cNvSpPr>
          <p:nvPr>
            <p:ph type="title"/>
          </p:nvPr>
        </p:nvSpPr>
        <p:spPr/>
        <p:txBody>
          <a:bodyPr/>
          <a:lstStyle/>
          <a:p>
            <a:r>
              <a:rPr lang="pt-BR" sz="3200"/>
              <a:t>Estado do RS Representa 53,6% de Toda a Produção Nacional de uvas</a:t>
            </a:r>
          </a:p>
        </p:txBody>
      </p:sp>
      <p:sp>
        <p:nvSpPr>
          <p:cNvPr id="10" name="CaixaDeTexto 9">
            <a:extLst>
              <a:ext uri="{FF2B5EF4-FFF2-40B4-BE49-F238E27FC236}">
                <a16:creationId xmlns:a16="http://schemas.microsoft.com/office/drawing/2014/main" id="{AFEBD898-C42C-45D9-1FA1-66CECD30132A}"/>
              </a:ext>
            </a:extLst>
          </p:cNvPr>
          <p:cNvSpPr txBox="1"/>
          <p:nvPr/>
        </p:nvSpPr>
        <p:spPr>
          <a:xfrm>
            <a:off x="220221" y="2357000"/>
            <a:ext cx="5642193"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400">
                <a:solidFill>
                  <a:schemeClr val="tx1">
                    <a:lumMod val="75000"/>
                    <a:lumOff val="25000"/>
                  </a:schemeClr>
                </a:solidFill>
                <a:latin typeface="Aptos"/>
                <a:ea typeface="+mn-lt"/>
                <a:cs typeface="+mn-lt"/>
              </a:rPr>
              <a:t>Segundo o Cadastro de Vitícola Nacional[1], que foi criado para mapear a produção de uvas no Brasil e tem como principais objetivos: </a:t>
            </a:r>
          </a:p>
          <a:p>
            <a:pPr marL="285750" indent="-285750">
              <a:buClr>
                <a:srgbClr val="A925A5"/>
              </a:buClr>
              <a:buFont typeface="Century Gothic"/>
              <a:buChar char="►"/>
            </a:pPr>
            <a:endParaRPr lang="pt-BR" sz="1400">
              <a:solidFill>
                <a:schemeClr val="tx1">
                  <a:lumMod val="75000"/>
                  <a:lumOff val="25000"/>
                </a:schemeClr>
              </a:solidFill>
              <a:latin typeface="Aptos"/>
              <a:ea typeface="+mn-lt"/>
              <a:cs typeface="+mn-lt"/>
            </a:endParaRPr>
          </a:p>
          <a:p>
            <a:pPr marL="742950" lvl="1" indent="-285750">
              <a:buClr>
                <a:srgbClr val="A925A5"/>
              </a:buClr>
              <a:buFont typeface="Courier New,monospace"/>
              <a:buChar char="o"/>
            </a:pPr>
            <a:r>
              <a:rPr lang="pt-BR" sz="1400">
                <a:solidFill>
                  <a:schemeClr val="tx1">
                    <a:lumMod val="75000"/>
                    <a:lumOff val="25000"/>
                  </a:schemeClr>
                </a:solidFill>
                <a:latin typeface="Aptos"/>
                <a:ea typeface="+mn-lt"/>
                <a:cs typeface="Arial"/>
              </a:rPr>
              <a:t>Formar uma base sólida de dados, permitindo análises e desenvolvimento de políticas; </a:t>
            </a:r>
            <a:endParaRPr lang="en-US" sz="1400">
              <a:solidFill>
                <a:schemeClr val="tx1">
                  <a:lumMod val="75000"/>
                  <a:lumOff val="25000"/>
                </a:schemeClr>
              </a:solidFill>
              <a:latin typeface="Aptos"/>
              <a:ea typeface="+mn-lt"/>
              <a:cs typeface="Arial"/>
            </a:endParaRPr>
          </a:p>
          <a:p>
            <a:pPr marL="742950" lvl="1" indent="-285750">
              <a:buFont typeface="Courier New,monospace"/>
              <a:buChar char="o"/>
            </a:pPr>
            <a:r>
              <a:rPr lang="pt-BR" sz="1400">
                <a:solidFill>
                  <a:schemeClr val="tx1">
                    <a:lumMod val="75000"/>
                    <a:lumOff val="25000"/>
                  </a:schemeClr>
                </a:solidFill>
                <a:latin typeface="Aptos"/>
                <a:ea typeface="+mn-lt"/>
                <a:cs typeface="Arial"/>
              </a:rPr>
              <a:t>Gerar informações para o MAPA (Ministério da Agricultura e Pecuária) realizar ações de fiscalização.</a:t>
            </a:r>
            <a:endParaRPr lang="pt-BR">
              <a:solidFill>
                <a:schemeClr val="tx1">
                  <a:lumMod val="75000"/>
                  <a:lumOff val="25000"/>
                </a:schemeClr>
              </a:solidFill>
              <a:latin typeface="Aptos"/>
            </a:endParaRPr>
          </a:p>
          <a:p>
            <a:pPr marL="285750" indent="-285750">
              <a:buClr>
                <a:srgbClr val="A925A5"/>
              </a:buClr>
              <a:buFont typeface="Century Gothic"/>
              <a:buChar char="►"/>
            </a:pPr>
            <a:endParaRPr lang="pt-BR" sz="1400">
              <a:solidFill>
                <a:srgbClr val="000000"/>
              </a:solidFill>
              <a:latin typeface="Aptos"/>
              <a:ea typeface="+mn-lt"/>
              <a:cs typeface="+mn-lt"/>
            </a:endParaRPr>
          </a:p>
          <a:p>
            <a:pPr marL="285750" indent="-285750">
              <a:buClr>
                <a:srgbClr val="A925A5"/>
              </a:buClr>
              <a:buFont typeface="Century Gothic"/>
              <a:buChar char="►"/>
            </a:pPr>
            <a:r>
              <a:rPr lang="pt-BR" sz="1400">
                <a:solidFill>
                  <a:srgbClr val="404040"/>
                </a:solidFill>
                <a:latin typeface="Aptos"/>
                <a:ea typeface="+mn-lt"/>
                <a:cs typeface="+mn-lt"/>
              </a:rPr>
              <a:t>De acordo com os dados do cadastro, temos como principal produtor o Estado do </a:t>
            </a:r>
            <a:r>
              <a:rPr lang="pt-BR" sz="1400" b="1">
                <a:solidFill>
                  <a:srgbClr val="404040"/>
                </a:solidFill>
                <a:latin typeface="Aptos"/>
                <a:ea typeface="+mn-lt"/>
                <a:cs typeface="+mn-lt"/>
              </a:rPr>
              <a:t>Rio Grande do Sul</a:t>
            </a:r>
            <a:r>
              <a:rPr lang="pt-BR" sz="1400">
                <a:solidFill>
                  <a:srgbClr val="404040"/>
                </a:solidFill>
                <a:latin typeface="Aptos"/>
                <a:ea typeface="+mn-lt"/>
                <a:cs typeface="+mn-lt"/>
              </a:rPr>
              <a:t>, representando </a:t>
            </a:r>
            <a:r>
              <a:rPr lang="pt-BR" sz="1400" b="1">
                <a:solidFill>
                  <a:srgbClr val="404040"/>
                </a:solidFill>
                <a:latin typeface="Aptos"/>
                <a:ea typeface="+mn-lt"/>
                <a:cs typeface="+mn-lt"/>
              </a:rPr>
              <a:t>53,6%</a:t>
            </a:r>
            <a:r>
              <a:rPr lang="pt-BR" sz="1400">
                <a:solidFill>
                  <a:srgbClr val="404040"/>
                </a:solidFill>
                <a:latin typeface="Aptos"/>
                <a:ea typeface="+mn-lt"/>
                <a:cs typeface="+mn-lt"/>
              </a:rPr>
              <a:t> de toda a produção nacional, seguido de Pernambuco com 24% e São Paulo com 9,7%;</a:t>
            </a:r>
            <a:endParaRPr lang="pt-BR" sz="1400">
              <a:latin typeface="Aptos"/>
            </a:endParaRPr>
          </a:p>
        </p:txBody>
      </p:sp>
      <p:pic>
        <p:nvPicPr>
          <p:cNvPr id="11" name="Imagem 10">
            <a:extLst>
              <a:ext uri="{FF2B5EF4-FFF2-40B4-BE49-F238E27FC236}">
                <a16:creationId xmlns:a16="http://schemas.microsoft.com/office/drawing/2014/main" id="{4888EF2E-39E9-0122-FDBA-7756CC7C81C1}"/>
              </a:ext>
            </a:extLst>
          </p:cNvPr>
          <p:cNvPicPr>
            <a:picLocks noChangeAspect="1"/>
          </p:cNvPicPr>
          <p:nvPr/>
        </p:nvPicPr>
        <p:blipFill>
          <a:blip r:embed="rId2"/>
          <a:stretch>
            <a:fillRect/>
          </a:stretch>
        </p:blipFill>
        <p:spPr>
          <a:xfrm>
            <a:off x="6737803" y="2271713"/>
            <a:ext cx="4814207" cy="4508046"/>
          </a:xfrm>
          <a:prstGeom prst="rect">
            <a:avLst/>
          </a:prstGeom>
        </p:spPr>
      </p:pic>
      <p:sp>
        <p:nvSpPr>
          <p:cNvPr id="4" name="CaixaDeTexto 3">
            <a:extLst>
              <a:ext uri="{FF2B5EF4-FFF2-40B4-BE49-F238E27FC236}">
                <a16:creationId xmlns:a16="http://schemas.microsoft.com/office/drawing/2014/main" id="{F2EC21AE-441F-B7C2-1B79-769211A3B08A}"/>
              </a:ext>
            </a:extLst>
          </p:cNvPr>
          <p:cNvSpPr txBox="1"/>
          <p:nvPr/>
        </p:nvSpPr>
        <p:spPr>
          <a:xfrm>
            <a:off x="244928" y="5740409"/>
            <a:ext cx="6486525" cy="738664"/>
          </a:xfrm>
          <a:prstGeom prst="rect">
            <a:avLst/>
          </a:prstGeom>
          <a:noFill/>
          <a:ln w="12700">
            <a:solidFill>
              <a:srgbClr val="7030A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400" b="1">
                <a:solidFill>
                  <a:srgbClr val="7030A0"/>
                </a:solidFill>
                <a:latin typeface="Aptos"/>
                <a:ea typeface="+mn-lt"/>
                <a:cs typeface="+mn-lt"/>
              </a:rPr>
              <a:t>Aprofundaremos nossas análises nos dados de exportação de Vinho de Mesa do ano de </a:t>
            </a:r>
            <a:r>
              <a:rPr lang="pt-BR" sz="1400" b="1" u="sng">
                <a:solidFill>
                  <a:srgbClr val="7030A0"/>
                </a:solidFill>
                <a:latin typeface="Aptos"/>
                <a:ea typeface="+mn-lt"/>
                <a:cs typeface="+mn-lt"/>
              </a:rPr>
              <a:t>2008 até 2022</a:t>
            </a:r>
            <a:r>
              <a:rPr lang="pt-BR" sz="1400" b="1">
                <a:solidFill>
                  <a:srgbClr val="7030A0"/>
                </a:solidFill>
                <a:latin typeface="Aptos"/>
                <a:ea typeface="+mn-lt"/>
                <a:cs typeface="+mn-lt"/>
              </a:rPr>
              <a:t>, disponibilizados por uma vinícola parceira da Embrapa, localizada em Bento Gonçalves no Rio Grande do Sul[2].</a:t>
            </a:r>
            <a:endParaRPr lang="pt-BR" sz="1400" b="1">
              <a:solidFill>
                <a:srgbClr val="7030A0"/>
              </a:solidFill>
              <a:latin typeface="Aptos"/>
            </a:endParaRPr>
          </a:p>
        </p:txBody>
      </p:sp>
      <p:sp>
        <p:nvSpPr>
          <p:cNvPr id="3" name="Espaço Reservado para Número de Slide 2">
            <a:extLst>
              <a:ext uri="{FF2B5EF4-FFF2-40B4-BE49-F238E27FC236}">
                <a16:creationId xmlns:a16="http://schemas.microsoft.com/office/drawing/2014/main" id="{B300A494-455F-E600-7419-58DAF460D589}"/>
              </a:ext>
            </a:extLst>
          </p:cNvPr>
          <p:cNvSpPr>
            <a:spLocks noGrp="1"/>
          </p:cNvSpPr>
          <p:nvPr>
            <p:ph type="sldNum" sz="quarter" idx="12"/>
          </p:nvPr>
        </p:nvSpPr>
        <p:spPr/>
        <p:txBody>
          <a:bodyPr/>
          <a:lstStyle/>
          <a:p>
            <a:fld id="{D57F1E4F-1CFF-5643-939E-217C01CDF565}" type="slidenum">
              <a:rPr lang="en-US" dirty="0"/>
              <a:pPr/>
              <a:t>3</a:t>
            </a:fld>
            <a:endParaRPr lang="pt-BR"/>
          </a:p>
        </p:txBody>
      </p:sp>
    </p:spTree>
    <p:extLst>
      <p:ext uri="{BB962C8B-B14F-4D97-AF65-F5344CB8AC3E}">
        <p14:creationId xmlns:p14="http://schemas.microsoft.com/office/powerpoint/2010/main" val="185549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185E7-AF39-EBCA-1DCC-47F4C4A4EE6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D396FB-7EFB-D271-344A-3BE70D5487DA}"/>
              </a:ext>
            </a:extLst>
          </p:cNvPr>
          <p:cNvSpPr>
            <a:spLocks noGrp="1"/>
          </p:cNvSpPr>
          <p:nvPr>
            <p:ph type="title"/>
          </p:nvPr>
        </p:nvSpPr>
        <p:spPr>
          <a:xfrm>
            <a:off x="1154954" y="973668"/>
            <a:ext cx="9809163" cy="706964"/>
          </a:xfrm>
        </p:spPr>
        <p:txBody>
          <a:bodyPr/>
          <a:lstStyle/>
          <a:p>
            <a:r>
              <a:rPr lang="pt-BR">
                <a:ea typeface="+mj-lt"/>
                <a:cs typeface="+mj-lt"/>
              </a:rPr>
              <a:t>Vinho de Mesa é o item mais Produzido</a:t>
            </a:r>
            <a:endParaRPr lang="pt-BR"/>
          </a:p>
        </p:txBody>
      </p:sp>
      <p:sp>
        <p:nvSpPr>
          <p:cNvPr id="3" name="CaixaDeTexto 2">
            <a:extLst>
              <a:ext uri="{FF2B5EF4-FFF2-40B4-BE49-F238E27FC236}">
                <a16:creationId xmlns:a16="http://schemas.microsoft.com/office/drawing/2014/main" id="{7EA19B4B-7BFF-E8C6-9B26-5C011383F226}"/>
              </a:ext>
            </a:extLst>
          </p:cNvPr>
          <p:cNvSpPr txBox="1"/>
          <p:nvPr/>
        </p:nvSpPr>
        <p:spPr>
          <a:xfrm>
            <a:off x="476035" y="2334407"/>
            <a:ext cx="1113811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600">
                <a:solidFill>
                  <a:schemeClr val="tx1">
                    <a:lumMod val="75000"/>
                    <a:lumOff val="25000"/>
                  </a:schemeClr>
                </a:solidFill>
                <a:latin typeface="Aptos"/>
                <a:ea typeface="+mn-lt"/>
                <a:cs typeface="+mn-lt"/>
              </a:rPr>
              <a:t>Durante o período de produção analisado foi observado que o item mais produzido foi o </a:t>
            </a:r>
            <a:r>
              <a:rPr lang="pt-BR" sz="1600" b="1">
                <a:solidFill>
                  <a:schemeClr val="tx1">
                    <a:lumMod val="75000"/>
                    <a:lumOff val="25000"/>
                  </a:schemeClr>
                </a:solidFill>
                <a:latin typeface="Aptos"/>
                <a:ea typeface="+mn-lt"/>
                <a:cs typeface="+mn-lt"/>
              </a:rPr>
              <a:t>Vinho de Mesa</a:t>
            </a:r>
            <a:r>
              <a:rPr lang="pt-BR" sz="1600">
                <a:solidFill>
                  <a:schemeClr val="tx1">
                    <a:lumMod val="75000"/>
                    <a:lumOff val="25000"/>
                  </a:schemeClr>
                </a:solidFill>
                <a:latin typeface="Aptos"/>
                <a:ea typeface="+mn-lt"/>
                <a:cs typeface="+mn-lt"/>
              </a:rPr>
              <a:t>, com uma produção de quase </a:t>
            </a:r>
            <a:r>
              <a:rPr lang="pt-BR" sz="1600" b="1">
                <a:solidFill>
                  <a:schemeClr val="tx1">
                    <a:lumMod val="75000"/>
                    <a:lumOff val="25000"/>
                  </a:schemeClr>
                </a:solidFill>
                <a:latin typeface="Aptos"/>
                <a:ea typeface="+mn-lt"/>
                <a:cs typeface="+mn-lt"/>
              </a:rPr>
              <a:t>3 bilhões de litros</a:t>
            </a:r>
            <a:r>
              <a:rPr lang="pt-BR" sz="1600">
                <a:solidFill>
                  <a:schemeClr val="tx1">
                    <a:lumMod val="75000"/>
                    <a:lumOff val="25000"/>
                  </a:schemeClr>
                </a:solidFill>
                <a:latin typeface="Aptos"/>
                <a:ea typeface="+mn-lt"/>
                <a:cs typeface="+mn-lt"/>
              </a:rPr>
              <a:t> no total, seguido do Vinho Tinto e Derivados:</a:t>
            </a:r>
            <a:endParaRPr lang="pt-BR">
              <a:solidFill>
                <a:schemeClr val="tx1">
                  <a:lumMod val="75000"/>
                  <a:lumOff val="25000"/>
                </a:schemeClr>
              </a:solidFill>
            </a:endParaRPr>
          </a:p>
          <a:p>
            <a:pPr marL="742950" lvl="1" indent="-285750">
              <a:buClr>
                <a:srgbClr val="A925A5"/>
              </a:buClr>
              <a:buFont typeface="Courier New"/>
              <a:buChar char="o"/>
            </a:pPr>
            <a:endParaRPr lang="pt-BR" sz="1400">
              <a:solidFill>
                <a:srgbClr val="404040"/>
              </a:solidFill>
              <a:latin typeface="Aptos"/>
            </a:endParaRPr>
          </a:p>
          <a:p>
            <a:pPr marL="285750" indent="-285750">
              <a:buClr>
                <a:srgbClr val="A925A5"/>
              </a:buClr>
              <a:buFont typeface="Century Gothic"/>
              <a:buChar char="►"/>
            </a:pPr>
            <a:endParaRPr lang="pt-BR">
              <a:solidFill>
                <a:srgbClr val="000000"/>
              </a:solidFill>
              <a:latin typeface="Century Gothic" panose="020B0502020202020204"/>
              <a:ea typeface="+mn-lt"/>
              <a:cs typeface="+mn-lt"/>
            </a:endParaRPr>
          </a:p>
        </p:txBody>
      </p:sp>
      <p:pic>
        <p:nvPicPr>
          <p:cNvPr id="4" name="Imagem 3" descr="Gráfico, Gráfico de barras&#10;&#10;Descrição gerada automaticamente">
            <a:extLst>
              <a:ext uri="{FF2B5EF4-FFF2-40B4-BE49-F238E27FC236}">
                <a16:creationId xmlns:a16="http://schemas.microsoft.com/office/drawing/2014/main" id="{B9645A8C-0F47-1B49-7360-7F4F90F77469}"/>
              </a:ext>
            </a:extLst>
          </p:cNvPr>
          <p:cNvPicPr>
            <a:picLocks noChangeAspect="1"/>
          </p:cNvPicPr>
          <p:nvPr/>
        </p:nvPicPr>
        <p:blipFill>
          <a:blip r:embed="rId2"/>
          <a:stretch>
            <a:fillRect/>
          </a:stretch>
        </p:blipFill>
        <p:spPr>
          <a:xfrm>
            <a:off x="1819275" y="3062288"/>
            <a:ext cx="7753350" cy="3790950"/>
          </a:xfrm>
          <a:prstGeom prst="rect">
            <a:avLst/>
          </a:prstGeom>
        </p:spPr>
      </p:pic>
      <p:sp>
        <p:nvSpPr>
          <p:cNvPr id="5" name="Espaço Reservado para Número de Slide 4">
            <a:extLst>
              <a:ext uri="{FF2B5EF4-FFF2-40B4-BE49-F238E27FC236}">
                <a16:creationId xmlns:a16="http://schemas.microsoft.com/office/drawing/2014/main" id="{C6574DAC-280F-5B00-4BFD-4DA98AEE8BDE}"/>
              </a:ext>
            </a:extLst>
          </p:cNvPr>
          <p:cNvSpPr>
            <a:spLocks noGrp="1"/>
          </p:cNvSpPr>
          <p:nvPr>
            <p:ph type="sldNum" sz="quarter" idx="12"/>
          </p:nvPr>
        </p:nvSpPr>
        <p:spPr/>
        <p:txBody>
          <a:bodyPr/>
          <a:lstStyle/>
          <a:p>
            <a:fld id="{D57F1E4F-1CFF-5643-939E-217C01CDF565}" type="slidenum">
              <a:rPr lang="en-US" dirty="0"/>
              <a:pPr/>
              <a:t>4</a:t>
            </a:fld>
            <a:endParaRPr lang="pt-BR"/>
          </a:p>
        </p:txBody>
      </p:sp>
    </p:spTree>
    <p:extLst>
      <p:ext uri="{BB962C8B-B14F-4D97-AF65-F5344CB8AC3E}">
        <p14:creationId xmlns:p14="http://schemas.microsoft.com/office/powerpoint/2010/main" val="374576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DE3B-88D7-3C28-168D-59200ABB748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04817F4-4EC7-6A3E-8BA1-F84AEE1ECFA5}"/>
              </a:ext>
            </a:extLst>
          </p:cNvPr>
          <p:cNvSpPr>
            <a:spLocks noGrp="1"/>
          </p:cNvSpPr>
          <p:nvPr>
            <p:ph type="title"/>
          </p:nvPr>
        </p:nvSpPr>
        <p:spPr>
          <a:xfrm>
            <a:off x="1154954" y="973668"/>
            <a:ext cx="9809163" cy="706964"/>
          </a:xfrm>
        </p:spPr>
        <p:txBody>
          <a:bodyPr/>
          <a:lstStyle/>
          <a:p>
            <a:r>
              <a:rPr lang="pt-BR" sz="2800"/>
              <a:t>Produção Média do Vinho de Mesa gira em torno </a:t>
            </a:r>
            <a:br>
              <a:rPr lang="pt-BR" sz="2800"/>
            </a:br>
            <a:r>
              <a:rPr lang="pt-BR" sz="2800"/>
              <a:t>dos 197 Milhões de Litros por Ano e 4% é destinado à exportação</a:t>
            </a:r>
          </a:p>
        </p:txBody>
      </p:sp>
      <p:sp>
        <p:nvSpPr>
          <p:cNvPr id="5" name="CaixaDeTexto 4">
            <a:extLst>
              <a:ext uri="{FF2B5EF4-FFF2-40B4-BE49-F238E27FC236}">
                <a16:creationId xmlns:a16="http://schemas.microsoft.com/office/drawing/2014/main" id="{3C435B98-9081-5A9A-1966-96009AB03CF1}"/>
              </a:ext>
            </a:extLst>
          </p:cNvPr>
          <p:cNvSpPr txBox="1"/>
          <p:nvPr/>
        </p:nvSpPr>
        <p:spPr>
          <a:xfrm>
            <a:off x="456985" y="2277257"/>
            <a:ext cx="1139529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A925A5"/>
              </a:buClr>
              <a:buFont typeface="Century Gothic"/>
              <a:buChar char="►"/>
            </a:pPr>
            <a:r>
              <a:rPr lang="pt-BR" sz="1600" dirty="0">
                <a:solidFill>
                  <a:schemeClr val="tx1">
                    <a:lumMod val="75000"/>
                    <a:lumOff val="25000"/>
                  </a:schemeClr>
                </a:solidFill>
                <a:latin typeface="Aptos"/>
                <a:ea typeface="+mn-lt"/>
                <a:cs typeface="+mn-lt"/>
              </a:rPr>
              <a:t>O Vinho de Mesa teve uma média de </a:t>
            </a:r>
            <a:r>
              <a:rPr lang="pt-BR" sz="1600" b="1" dirty="0">
                <a:solidFill>
                  <a:schemeClr val="tx1">
                    <a:lumMod val="75000"/>
                    <a:lumOff val="25000"/>
                  </a:schemeClr>
                </a:solidFill>
                <a:latin typeface="Aptos"/>
                <a:ea typeface="+mn-lt"/>
                <a:cs typeface="+mn-lt"/>
              </a:rPr>
              <a:t>197 milhões de litros</a:t>
            </a:r>
            <a:r>
              <a:rPr lang="pt-BR" sz="1600" dirty="0">
                <a:solidFill>
                  <a:schemeClr val="tx1">
                    <a:lumMod val="75000"/>
                    <a:lumOff val="25000"/>
                  </a:schemeClr>
                </a:solidFill>
                <a:latin typeface="Aptos"/>
                <a:ea typeface="+mn-lt"/>
                <a:cs typeface="+mn-lt"/>
              </a:rPr>
              <a:t> produzidos no período, </a:t>
            </a:r>
            <a:r>
              <a:rPr lang="pt-BR" sz="1600" b="1" dirty="0">
                <a:solidFill>
                  <a:schemeClr val="tx1">
                    <a:lumMod val="75000"/>
                    <a:lumOff val="25000"/>
                  </a:schemeClr>
                </a:solidFill>
                <a:latin typeface="Aptos"/>
                <a:ea typeface="+mn-lt"/>
                <a:cs typeface="+mn-lt"/>
              </a:rPr>
              <a:t>4%</a:t>
            </a:r>
            <a:r>
              <a:rPr lang="pt-BR" sz="1600" dirty="0">
                <a:solidFill>
                  <a:schemeClr val="tx1">
                    <a:lumMod val="75000"/>
                    <a:lumOff val="25000"/>
                  </a:schemeClr>
                </a:solidFill>
                <a:latin typeface="Aptos"/>
                <a:ea typeface="+mn-lt"/>
                <a:cs typeface="+mn-lt"/>
              </a:rPr>
              <a:t> do que é produzido é destinado a exportação;</a:t>
            </a:r>
            <a:endParaRPr lang="pt-BR" dirty="0">
              <a:solidFill>
                <a:schemeClr val="tx1">
                  <a:lumMod val="75000"/>
                  <a:lumOff val="25000"/>
                </a:schemeClr>
              </a:solidFill>
            </a:endParaRPr>
          </a:p>
          <a:p>
            <a:pPr marL="285750" indent="-285750">
              <a:buClr>
                <a:srgbClr val="A925A5"/>
              </a:buClr>
              <a:buFont typeface="Century Gothic"/>
              <a:buChar char="►"/>
            </a:pPr>
            <a:r>
              <a:rPr lang="pt-BR" sz="1600" dirty="0">
                <a:solidFill>
                  <a:schemeClr val="tx1">
                    <a:lumMod val="75000"/>
                    <a:lumOff val="25000"/>
                  </a:schemeClr>
                </a:solidFill>
                <a:latin typeface="Aptos"/>
                <a:ea typeface="+mn-lt"/>
                <a:cs typeface="+mn-lt"/>
              </a:rPr>
              <a:t>Sua produção recorde foi em </a:t>
            </a:r>
            <a:r>
              <a:rPr lang="pt-BR" sz="1600" b="1" dirty="0">
                <a:solidFill>
                  <a:schemeClr val="tx1">
                    <a:lumMod val="75000"/>
                    <a:lumOff val="25000"/>
                  </a:schemeClr>
                </a:solidFill>
                <a:latin typeface="Aptos"/>
                <a:ea typeface="+mn-lt"/>
                <a:cs typeface="+mn-lt"/>
              </a:rPr>
              <a:t>2008 com 288 milhões de litros </a:t>
            </a:r>
            <a:r>
              <a:rPr lang="pt-BR" sz="1600" dirty="0">
                <a:solidFill>
                  <a:schemeClr val="tx1">
                    <a:lumMod val="75000"/>
                    <a:lumOff val="25000"/>
                  </a:schemeClr>
                </a:solidFill>
                <a:latin typeface="Aptos"/>
                <a:ea typeface="+mn-lt"/>
                <a:cs typeface="+mn-lt"/>
              </a:rPr>
              <a:t>e em</a:t>
            </a:r>
            <a:r>
              <a:rPr lang="pt-BR" sz="1600" b="1" dirty="0">
                <a:solidFill>
                  <a:schemeClr val="tx1">
                    <a:lumMod val="75000"/>
                    <a:lumOff val="25000"/>
                  </a:schemeClr>
                </a:solidFill>
                <a:latin typeface="Aptos"/>
                <a:ea typeface="+mn-lt"/>
                <a:cs typeface="+mn-lt"/>
              </a:rPr>
              <a:t> 2017 com 255 milhões de litros </a:t>
            </a:r>
            <a:r>
              <a:rPr lang="pt-BR" sz="1600" dirty="0">
                <a:solidFill>
                  <a:schemeClr val="tx1">
                    <a:lumMod val="75000"/>
                    <a:lumOff val="25000"/>
                  </a:schemeClr>
                </a:solidFill>
                <a:latin typeface="Aptos"/>
                <a:ea typeface="+mn-lt"/>
                <a:cs typeface="+mn-lt"/>
              </a:rPr>
              <a:t>produzidos:</a:t>
            </a:r>
            <a:endParaRPr lang="pt-BR" dirty="0">
              <a:solidFill>
                <a:schemeClr val="tx1">
                  <a:lumMod val="75000"/>
                  <a:lumOff val="25000"/>
                </a:schemeClr>
              </a:solidFill>
            </a:endParaRPr>
          </a:p>
          <a:p>
            <a:pPr marL="742950" lvl="1" indent="-285750">
              <a:buClr>
                <a:srgbClr val="A925A5"/>
              </a:buClr>
              <a:buFont typeface="Courier New"/>
              <a:buChar char="o"/>
            </a:pPr>
            <a:endParaRPr lang="pt-BR" sz="1400">
              <a:solidFill>
                <a:srgbClr val="404040"/>
              </a:solidFill>
              <a:latin typeface="Aptos"/>
            </a:endParaRPr>
          </a:p>
          <a:p>
            <a:pPr marL="285750" indent="-285750">
              <a:buClr>
                <a:srgbClr val="A925A5"/>
              </a:buClr>
              <a:buFont typeface="Century Gothic"/>
              <a:buChar char="►"/>
            </a:pPr>
            <a:endParaRPr lang="pt-BR">
              <a:solidFill>
                <a:srgbClr val="000000"/>
              </a:solidFill>
              <a:latin typeface="Century Gothic" panose="020B0502020202020204"/>
              <a:ea typeface="+mn-lt"/>
              <a:cs typeface="+mn-lt"/>
            </a:endParaRPr>
          </a:p>
        </p:txBody>
      </p:sp>
      <p:pic>
        <p:nvPicPr>
          <p:cNvPr id="4" name="Imagem 3" descr="Gráfico, Gráfico de barras&#10;&#10;Descrição gerada automaticamente">
            <a:extLst>
              <a:ext uri="{FF2B5EF4-FFF2-40B4-BE49-F238E27FC236}">
                <a16:creationId xmlns:a16="http://schemas.microsoft.com/office/drawing/2014/main" id="{B3B29831-1370-7373-EA3E-9840CF87825E}"/>
              </a:ext>
            </a:extLst>
          </p:cNvPr>
          <p:cNvPicPr>
            <a:picLocks noChangeAspect="1"/>
          </p:cNvPicPr>
          <p:nvPr/>
        </p:nvPicPr>
        <p:blipFill>
          <a:blip r:embed="rId2"/>
          <a:stretch>
            <a:fillRect/>
          </a:stretch>
        </p:blipFill>
        <p:spPr>
          <a:xfrm>
            <a:off x="2305050" y="3167063"/>
            <a:ext cx="7696200" cy="3686175"/>
          </a:xfrm>
          <a:prstGeom prst="rect">
            <a:avLst/>
          </a:prstGeom>
        </p:spPr>
      </p:pic>
      <p:sp>
        <p:nvSpPr>
          <p:cNvPr id="3" name="Espaço Reservado para Número de Slide 2">
            <a:extLst>
              <a:ext uri="{FF2B5EF4-FFF2-40B4-BE49-F238E27FC236}">
                <a16:creationId xmlns:a16="http://schemas.microsoft.com/office/drawing/2014/main" id="{945C2E77-595A-8665-4D31-12F61D5725D7}"/>
              </a:ext>
            </a:extLst>
          </p:cNvPr>
          <p:cNvSpPr>
            <a:spLocks noGrp="1"/>
          </p:cNvSpPr>
          <p:nvPr>
            <p:ph type="sldNum" sz="quarter" idx="12"/>
          </p:nvPr>
        </p:nvSpPr>
        <p:spPr/>
        <p:txBody>
          <a:bodyPr/>
          <a:lstStyle/>
          <a:p>
            <a:fld id="{D57F1E4F-1CFF-5643-939E-217C01CDF565}" type="slidenum">
              <a:rPr lang="en-US" dirty="0"/>
              <a:pPr/>
              <a:t>5</a:t>
            </a:fld>
            <a:endParaRPr lang="pt-BR"/>
          </a:p>
        </p:txBody>
      </p:sp>
    </p:spTree>
    <p:extLst>
      <p:ext uri="{BB962C8B-B14F-4D97-AF65-F5344CB8AC3E}">
        <p14:creationId xmlns:p14="http://schemas.microsoft.com/office/powerpoint/2010/main" val="40294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D9FCB-9D7F-6150-FD29-DB5A3C6E9AD2}"/>
              </a:ext>
            </a:extLst>
          </p:cNvPr>
          <p:cNvSpPr>
            <a:spLocks noGrp="1"/>
          </p:cNvSpPr>
          <p:nvPr>
            <p:ph type="title"/>
          </p:nvPr>
        </p:nvSpPr>
        <p:spPr>
          <a:xfrm>
            <a:off x="874218" y="973668"/>
            <a:ext cx="9934491" cy="737042"/>
          </a:xfrm>
        </p:spPr>
        <p:txBody>
          <a:bodyPr/>
          <a:lstStyle/>
          <a:p>
            <a:r>
              <a:rPr lang="pt-BR"/>
              <a:t>Territórios com Oportunidades de Crescimento Produtivo</a:t>
            </a:r>
          </a:p>
        </p:txBody>
      </p:sp>
      <p:graphicFrame>
        <p:nvGraphicFramePr>
          <p:cNvPr id="5" name="Tabela 4">
            <a:extLst>
              <a:ext uri="{FF2B5EF4-FFF2-40B4-BE49-F238E27FC236}">
                <a16:creationId xmlns:a16="http://schemas.microsoft.com/office/drawing/2014/main" id="{70D09A38-9584-F0B0-2C6A-CC09CEF2FFA2}"/>
              </a:ext>
            </a:extLst>
          </p:cNvPr>
          <p:cNvGraphicFramePr>
            <a:graphicFrameLocks noGrp="1"/>
          </p:cNvGraphicFramePr>
          <p:nvPr/>
        </p:nvGraphicFramePr>
        <p:xfrm>
          <a:off x="5791200" y="3337560"/>
          <a:ext cx="609600" cy="182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94114345"/>
                    </a:ext>
                  </a:extLst>
                </a:gridCol>
              </a:tblGrid>
              <a:tr h="182880">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551040468"/>
                  </a:ext>
                </a:extLst>
              </a:tr>
            </a:tbl>
          </a:graphicData>
        </a:graphic>
      </p:graphicFrame>
      <p:sp>
        <p:nvSpPr>
          <p:cNvPr id="8" name="Espaço Reservado para Conteúdo 2">
            <a:extLst>
              <a:ext uri="{FF2B5EF4-FFF2-40B4-BE49-F238E27FC236}">
                <a16:creationId xmlns:a16="http://schemas.microsoft.com/office/drawing/2014/main" id="{CA3B0CB9-E2FB-BC85-E55C-75783F171753}"/>
              </a:ext>
            </a:extLst>
          </p:cNvPr>
          <p:cNvSpPr>
            <a:spLocks noGrp="1"/>
          </p:cNvSpPr>
          <p:nvPr>
            <p:ph idx="1"/>
          </p:nvPr>
        </p:nvSpPr>
        <p:spPr>
          <a:xfrm>
            <a:off x="572838" y="2545702"/>
            <a:ext cx="4845212" cy="4317488"/>
          </a:xfrm>
        </p:spPr>
        <p:txBody>
          <a:bodyPr vert="horz" lIns="91440" tIns="45720" rIns="91440" bIns="45720" rtlCol="0" anchor="t">
            <a:normAutofit/>
          </a:bodyPr>
          <a:lstStyle/>
          <a:p>
            <a:r>
              <a:rPr lang="pt-BR">
                <a:latin typeface="Aptos"/>
              </a:rPr>
              <a:t>Logo no início, notamos que o Brasil apresentou redução na produção desde 2008, com poucos períodos de leve acentuada, e uma queda brusca na produção em 2016. Entre seus fatores, temos as questões de crescimento onde </a:t>
            </a:r>
            <a:r>
              <a:rPr lang="pt-BR" b="1">
                <a:latin typeface="Aptos"/>
              </a:rPr>
              <a:t>o Brasil em 10 anos, reduziu em 1,06% seu espaço de produção agrícola</a:t>
            </a:r>
            <a:r>
              <a:rPr lang="pt-BR">
                <a:latin typeface="Aptos"/>
              </a:rPr>
              <a:t>.</a:t>
            </a:r>
          </a:p>
          <a:p>
            <a:r>
              <a:rPr lang="pt-BR">
                <a:latin typeface="Aptos"/>
              </a:rPr>
              <a:t>Com isso, outras regiões começaram a ganhar força, como é o caso da </a:t>
            </a:r>
            <a:r>
              <a:rPr lang="pt-BR" b="1">
                <a:latin typeface="Aptos"/>
              </a:rPr>
              <a:t>Índia </a:t>
            </a:r>
            <a:r>
              <a:rPr lang="pt-BR">
                <a:latin typeface="Aptos"/>
              </a:rPr>
              <a:t>e da </a:t>
            </a:r>
            <a:r>
              <a:rPr lang="pt-BR" b="1">
                <a:latin typeface="Aptos"/>
              </a:rPr>
              <a:t>China</a:t>
            </a:r>
            <a:r>
              <a:rPr lang="pt-BR">
                <a:latin typeface="Aptos"/>
              </a:rPr>
              <a:t>, que a cada ano elevam suas produções e ganham espaço na exportação de vinhos.</a:t>
            </a:r>
          </a:p>
        </p:txBody>
      </p:sp>
      <p:sp>
        <p:nvSpPr>
          <p:cNvPr id="3" name="Espaço Reservado para Número de Slide 2">
            <a:extLst>
              <a:ext uri="{FF2B5EF4-FFF2-40B4-BE49-F238E27FC236}">
                <a16:creationId xmlns:a16="http://schemas.microsoft.com/office/drawing/2014/main" id="{FD462E2A-C0C3-BCF8-97AC-78B571F02D84}"/>
              </a:ext>
            </a:extLst>
          </p:cNvPr>
          <p:cNvSpPr>
            <a:spLocks noGrp="1"/>
          </p:cNvSpPr>
          <p:nvPr>
            <p:ph type="sldNum" sz="quarter" idx="12"/>
          </p:nvPr>
        </p:nvSpPr>
        <p:spPr/>
        <p:txBody>
          <a:bodyPr/>
          <a:lstStyle/>
          <a:p>
            <a:fld id="{D57F1E4F-1CFF-5643-939E-217C01CDF565}" type="slidenum">
              <a:rPr lang="en-US" dirty="0"/>
              <a:pPr/>
              <a:t>6</a:t>
            </a:fld>
            <a:endParaRPr lang="pt-BR"/>
          </a:p>
        </p:txBody>
      </p:sp>
      <p:pic>
        <p:nvPicPr>
          <p:cNvPr id="4" name="Imagem 3" descr="Tabela&#10;&#10;Descrição gerada automaticamente">
            <a:extLst>
              <a:ext uri="{FF2B5EF4-FFF2-40B4-BE49-F238E27FC236}">
                <a16:creationId xmlns:a16="http://schemas.microsoft.com/office/drawing/2014/main" id="{53AE41EC-BED4-FAC1-E791-6E5612DB7F89}"/>
              </a:ext>
            </a:extLst>
          </p:cNvPr>
          <p:cNvPicPr>
            <a:picLocks noChangeAspect="1"/>
          </p:cNvPicPr>
          <p:nvPr/>
        </p:nvPicPr>
        <p:blipFill>
          <a:blip r:embed="rId2"/>
          <a:stretch>
            <a:fillRect/>
          </a:stretch>
        </p:blipFill>
        <p:spPr>
          <a:xfrm>
            <a:off x="6565984" y="2368315"/>
            <a:ext cx="4704849" cy="4317332"/>
          </a:xfrm>
          <a:prstGeom prst="rect">
            <a:avLst/>
          </a:prstGeom>
        </p:spPr>
      </p:pic>
    </p:spTree>
    <p:extLst>
      <p:ext uri="{BB962C8B-B14F-4D97-AF65-F5344CB8AC3E}">
        <p14:creationId xmlns:p14="http://schemas.microsoft.com/office/powerpoint/2010/main" val="245352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2CF98-5289-6A25-86C0-DC25069596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73DBD7-A5BD-7BEB-2A06-25D665038E29}"/>
              </a:ext>
            </a:extLst>
          </p:cNvPr>
          <p:cNvSpPr>
            <a:spLocks noGrp="1"/>
          </p:cNvSpPr>
          <p:nvPr>
            <p:ph type="title"/>
          </p:nvPr>
        </p:nvSpPr>
        <p:spPr/>
        <p:txBody>
          <a:bodyPr/>
          <a:lstStyle/>
          <a:p>
            <a:r>
              <a:rPr lang="pt-BR"/>
              <a:t>Exportações de vinhos brasileiros ao longo das décadas – Visão Geral</a:t>
            </a:r>
          </a:p>
        </p:txBody>
      </p:sp>
      <p:sp>
        <p:nvSpPr>
          <p:cNvPr id="28" name="CaixaDeTexto 27">
            <a:extLst>
              <a:ext uri="{FF2B5EF4-FFF2-40B4-BE49-F238E27FC236}">
                <a16:creationId xmlns:a16="http://schemas.microsoft.com/office/drawing/2014/main" id="{64D7BA85-0126-E46A-89DA-42C9865A4F5F}"/>
              </a:ext>
            </a:extLst>
          </p:cNvPr>
          <p:cNvSpPr txBox="1"/>
          <p:nvPr/>
        </p:nvSpPr>
        <p:spPr>
          <a:xfrm>
            <a:off x="7886141" y="2630231"/>
            <a:ext cx="3946743"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sz="1400">
                <a:latin typeface="Aptos" panose="020B0004020202020204" pitchFamily="34" charset="0"/>
              </a:rPr>
              <a:t>Na década de 1990 (1) houve um grande crescimento nas exportações quando comparamos com os anos anteriores, tanto em quantidade quanto em valor. </a:t>
            </a:r>
            <a:endParaRPr lang="pt-BR">
              <a:latin typeface="Aptos" panose="020B0004020202020204" pitchFamily="34" charset="0"/>
            </a:endParaRPr>
          </a:p>
          <a:p>
            <a:pPr marL="171450" indent="-171450">
              <a:buClr>
                <a:schemeClr val="accent6">
                  <a:lumMod val="75000"/>
                </a:schemeClr>
              </a:buClr>
              <a:buFont typeface="Century Gothic" panose="020B0502020202020204" pitchFamily="34" charset="0"/>
              <a:buChar char="►"/>
            </a:pPr>
            <a:endParaRPr lang="pt-BR" sz="800">
              <a:latin typeface="Aptos" panose="020B0004020202020204" pitchFamily="34" charset="0"/>
            </a:endParaRPr>
          </a:p>
          <a:p>
            <a:pPr marL="285750" indent="-285750">
              <a:buClr>
                <a:schemeClr val="accent6">
                  <a:lumMod val="75000"/>
                </a:schemeClr>
              </a:buClr>
              <a:buFont typeface="Century Gothic" panose="020B0502020202020204" pitchFamily="34" charset="0"/>
              <a:buChar char="►"/>
            </a:pPr>
            <a:r>
              <a:rPr lang="pt-BR" sz="1400">
                <a:latin typeface="Aptos" panose="020B0004020202020204" pitchFamily="34" charset="0"/>
              </a:rPr>
              <a:t>As marcas obtidas entre 1993 e 1997 nunca mais se repetiram, com exceção dos anos de 2009 e 2013 (2 e 3), quando tivemos recordes de quantidade exportada e valor retornado, respectivamente.</a:t>
            </a:r>
            <a:endParaRPr lang="pt-BR">
              <a:latin typeface="Aptos" panose="020B0004020202020204" pitchFamily="34" charset="0"/>
            </a:endParaRPr>
          </a:p>
          <a:p>
            <a:pPr marL="171450" indent="-171450">
              <a:buClr>
                <a:schemeClr val="accent6">
                  <a:lumMod val="75000"/>
                </a:schemeClr>
              </a:buClr>
              <a:buFont typeface="Century Gothic" panose="020B0502020202020204" pitchFamily="34" charset="0"/>
              <a:buChar char="►"/>
            </a:pPr>
            <a:endParaRPr lang="pt-BR" sz="800">
              <a:latin typeface="Aptos" panose="020B0004020202020204" pitchFamily="34" charset="0"/>
            </a:endParaRPr>
          </a:p>
          <a:p>
            <a:pPr marL="285750" indent="-285750">
              <a:buClr>
                <a:schemeClr val="accent6">
                  <a:lumMod val="75000"/>
                </a:schemeClr>
              </a:buClr>
              <a:buFont typeface="Century Gothic" panose="020B0502020202020204" pitchFamily="34" charset="0"/>
              <a:buChar char="►"/>
            </a:pPr>
            <a:r>
              <a:rPr lang="pt-BR" sz="1400">
                <a:latin typeface="Aptos" panose="020B0004020202020204" pitchFamily="34" charset="0"/>
              </a:rPr>
              <a:t>O ano de 2010 (4) marca um ponto de virada importante: até então, a quantidade exportada era sistematicamente maior do que o valor retornado; a partir de 2010, observamos o contrário, indicando que a relação preço por litro, na média, se inverteu (ou seja, o preço de 1 litro passou a ser maior que US$1, na média).</a:t>
            </a:r>
          </a:p>
        </p:txBody>
      </p:sp>
      <p:grpSp>
        <p:nvGrpSpPr>
          <p:cNvPr id="30" name="Agrupar 29">
            <a:extLst>
              <a:ext uri="{FF2B5EF4-FFF2-40B4-BE49-F238E27FC236}">
                <a16:creationId xmlns:a16="http://schemas.microsoft.com/office/drawing/2014/main" id="{B1A513FC-1A86-4BAF-2C82-8E6603A145E8}"/>
              </a:ext>
            </a:extLst>
          </p:cNvPr>
          <p:cNvGrpSpPr/>
          <p:nvPr/>
        </p:nvGrpSpPr>
        <p:grpSpPr>
          <a:xfrm>
            <a:off x="363716" y="2367412"/>
            <a:ext cx="7207358" cy="4214382"/>
            <a:chOff x="363716" y="2367412"/>
            <a:chExt cx="7207358" cy="4214382"/>
          </a:xfrm>
        </p:grpSpPr>
        <p:pic>
          <p:nvPicPr>
            <p:cNvPr id="31" name="Imagem 30" descr="Gráfico, Gráfico de linhas, Histograma&#10;&#10;Descrição gerada automaticamente">
              <a:extLst>
                <a:ext uri="{FF2B5EF4-FFF2-40B4-BE49-F238E27FC236}">
                  <a16:creationId xmlns:a16="http://schemas.microsoft.com/office/drawing/2014/main" id="{B53C063F-50EC-5056-EA30-C73F9900091E}"/>
                </a:ext>
              </a:extLst>
            </p:cNvPr>
            <p:cNvPicPr>
              <a:picLocks noChangeAspect="1"/>
            </p:cNvPicPr>
            <p:nvPr/>
          </p:nvPicPr>
          <p:blipFill>
            <a:blip r:embed="rId3"/>
            <a:stretch>
              <a:fillRect/>
            </a:stretch>
          </p:blipFill>
          <p:spPr>
            <a:xfrm>
              <a:off x="562890" y="2367412"/>
              <a:ext cx="6762750" cy="3790950"/>
            </a:xfrm>
            <a:prstGeom prst="rect">
              <a:avLst/>
            </a:prstGeom>
          </p:spPr>
        </p:pic>
        <p:cxnSp>
          <p:nvCxnSpPr>
            <p:cNvPr id="17" name="Conector de Seta Reta 16">
              <a:extLst>
                <a:ext uri="{FF2B5EF4-FFF2-40B4-BE49-F238E27FC236}">
                  <a16:creationId xmlns:a16="http://schemas.microsoft.com/office/drawing/2014/main" id="{B9C14E4D-DB73-617F-98B2-353A8EBC443D}"/>
                </a:ext>
              </a:extLst>
            </p:cNvPr>
            <p:cNvCxnSpPr/>
            <p:nvPr/>
          </p:nvCxnSpPr>
          <p:spPr>
            <a:xfrm flipH="1" flipV="1">
              <a:off x="2214048" y="2921569"/>
              <a:ext cx="6729" cy="3548741"/>
            </a:xfrm>
            <a:prstGeom prst="straightConnector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6BF6E83D-2294-B080-C4A3-477EE9040148}"/>
                </a:ext>
              </a:extLst>
            </p:cNvPr>
            <p:cNvCxnSpPr>
              <a:cxnSpLocks/>
            </p:cNvCxnSpPr>
            <p:nvPr/>
          </p:nvCxnSpPr>
          <p:spPr>
            <a:xfrm flipH="1" flipV="1">
              <a:off x="3326986" y="2921569"/>
              <a:ext cx="6729" cy="3548741"/>
            </a:xfrm>
            <a:prstGeom prst="straightConnector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A58A1A75-1D3F-0833-052D-3862DC4FE2AF}"/>
                </a:ext>
              </a:extLst>
            </p:cNvPr>
            <p:cNvCxnSpPr>
              <a:cxnSpLocks/>
            </p:cNvCxnSpPr>
            <p:nvPr/>
          </p:nvCxnSpPr>
          <p:spPr>
            <a:xfrm flipH="1" flipV="1">
              <a:off x="4450811" y="2931464"/>
              <a:ext cx="6729" cy="3548741"/>
            </a:xfrm>
            <a:prstGeom prst="straightConnector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655014FF-5481-5083-5058-B87ED0E658BD}"/>
                </a:ext>
              </a:extLst>
            </p:cNvPr>
            <p:cNvCxnSpPr>
              <a:cxnSpLocks/>
            </p:cNvCxnSpPr>
            <p:nvPr/>
          </p:nvCxnSpPr>
          <p:spPr>
            <a:xfrm flipH="1" flipV="1">
              <a:off x="5552003" y="2931465"/>
              <a:ext cx="6729" cy="3548741"/>
            </a:xfrm>
            <a:prstGeom prst="straightConnector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BE597134-6B28-6892-4846-584988F73B26}"/>
                </a:ext>
              </a:extLst>
            </p:cNvPr>
            <p:cNvCxnSpPr>
              <a:cxnSpLocks/>
            </p:cNvCxnSpPr>
            <p:nvPr/>
          </p:nvCxnSpPr>
          <p:spPr>
            <a:xfrm flipH="1" flipV="1">
              <a:off x="6672487" y="2931464"/>
              <a:ext cx="6729" cy="3548741"/>
            </a:xfrm>
            <a:prstGeom prst="straightConnector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8F129827-EE65-944E-7C94-2DEB9469C0D4}"/>
                </a:ext>
              </a:extLst>
            </p:cNvPr>
            <p:cNvSpPr txBox="1"/>
            <p:nvPr/>
          </p:nvSpPr>
          <p:spPr>
            <a:xfrm>
              <a:off x="2040451" y="6304795"/>
              <a:ext cx="6186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1200">
                  <a:solidFill>
                    <a:schemeClr val="tx1">
                      <a:lumMod val="65000"/>
                      <a:lumOff val="35000"/>
                    </a:schemeClr>
                  </a:solidFill>
                  <a:latin typeface="Calibri"/>
                  <a:ea typeface="Calibri"/>
                  <a:cs typeface="Calibri"/>
                </a:rPr>
                <a:t>1980</a:t>
              </a:r>
            </a:p>
          </p:txBody>
        </p:sp>
        <p:sp>
          <p:nvSpPr>
            <p:cNvPr id="23" name="CaixaDeTexto 22">
              <a:extLst>
                <a:ext uri="{FF2B5EF4-FFF2-40B4-BE49-F238E27FC236}">
                  <a16:creationId xmlns:a16="http://schemas.microsoft.com/office/drawing/2014/main" id="{B30DAADE-5F33-8E3F-EAFC-73642AB8B58A}"/>
                </a:ext>
              </a:extLst>
            </p:cNvPr>
            <p:cNvSpPr txBox="1"/>
            <p:nvPr/>
          </p:nvSpPr>
          <p:spPr>
            <a:xfrm>
              <a:off x="3154565" y="6304794"/>
              <a:ext cx="61110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1200">
                  <a:solidFill>
                    <a:schemeClr val="tx1">
                      <a:lumMod val="65000"/>
                      <a:lumOff val="35000"/>
                    </a:schemeClr>
                  </a:solidFill>
                  <a:latin typeface="Calibri"/>
                  <a:ea typeface="Calibri"/>
                  <a:cs typeface="Calibri"/>
                </a:rPr>
                <a:t>1990</a:t>
              </a:r>
            </a:p>
          </p:txBody>
        </p:sp>
        <p:sp>
          <p:nvSpPr>
            <p:cNvPr id="24" name="CaixaDeTexto 23">
              <a:extLst>
                <a:ext uri="{FF2B5EF4-FFF2-40B4-BE49-F238E27FC236}">
                  <a16:creationId xmlns:a16="http://schemas.microsoft.com/office/drawing/2014/main" id="{75528527-2F16-59BA-5423-F09EDD6F9C6F}"/>
                </a:ext>
              </a:extLst>
            </p:cNvPr>
            <p:cNvSpPr txBox="1"/>
            <p:nvPr/>
          </p:nvSpPr>
          <p:spPr>
            <a:xfrm>
              <a:off x="4295467" y="6304794"/>
              <a:ext cx="61111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1200">
                  <a:solidFill>
                    <a:schemeClr val="tx1">
                      <a:lumMod val="65000"/>
                      <a:lumOff val="35000"/>
                    </a:schemeClr>
                  </a:solidFill>
                  <a:latin typeface="Calibri"/>
                  <a:ea typeface="Calibri"/>
                  <a:cs typeface="Calibri"/>
                </a:rPr>
                <a:t>2000</a:t>
              </a:r>
            </a:p>
          </p:txBody>
        </p:sp>
        <p:sp>
          <p:nvSpPr>
            <p:cNvPr id="25" name="CaixaDeTexto 24">
              <a:extLst>
                <a:ext uri="{FF2B5EF4-FFF2-40B4-BE49-F238E27FC236}">
                  <a16:creationId xmlns:a16="http://schemas.microsoft.com/office/drawing/2014/main" id="{FA08FAC5-65FC-6E53-F099-0538B496DB78}"/>
                </a:ext>
              </a:extLst>
            </p:cNvPr>
            <p:cNvSpPr txBox="1"/>
            <p:nvPr/>
          </p:nvSpPr>
          <p:spPr>
            <a:xfrm>
              <a:off x="5438637" y="6304793"/>
              <a:ext cx="5634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1200">
                  <a:solidFill>
                    <a:schemeClr val="tx1">
                      <a:lumMod val="65000"/>
                      <a:lumOff val="35000"/>
                    </a:schemeClr>
                  </a:solidFill>
                  <a:latin typeface="Calibri"/>
                  <a:ea typeface="Calibri"/>
                  <a:cs typeface="Calibri"/>
                </a:rPr>
                <a:t>2010</a:t>
              </a:r>
            </a:p>
          </p:txBody>
        </p:sp>
        <p:sp>
          <p:nvSpPr>
            <p:cNvPr id="26" name="CaixaDeTexto 25">
              <a:extLst>
                <a:ext uri="{FF2B5EF4-FFF2-40B4-BE49-F238E27FC236}">
                  <a16:creationId xmlns:a16="http://schemas.microsoft.com/office/drawing/2014/main" id="{301410F4-4408-EF13-56ED-D044F506A598}"/>
                </a:ext>
              </a:extLst>
            </p:cNvPr>
            <p:cNvSpPr txBox="1"/>
            <p:nvPr/>
          </p:nvSpPr>
          <p:spPr>
            <a:xfrm>
              <a:off x="6575549" y="6304792"/>
              <a:ext cx="54710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1200">
                  <a:solidFill>
                    <a:schemeClr val="tx1">
                      <a:lumMod val="65000"/>
                      <a:lumOff val="35000"/>
                    </a:schemeClr>
                  </a:solidFill>
                  <a:latin typeface="Calibri"/>
                  <a:ea typeface="Calibri"/>
                  <a:cs typeface="Calibri"/>
                </a:rPr>
                <a:t>2020</a:t>
              </a:r>
            </a:p>
          </p:txBody>
        </p:sp>
        <p:grpSp>
          <p:nvGrpSpPr>
            <p:cNvPr id="13" name="Agrupar 12">
              <a:extLst>
                <a:ext uri="{FF2B5EF4-FFF2-40B4-BE49-F238E27FC236}">
                  <a16:creationId xmlns:a16="http://schemas.microsoft.com/office/drawing/2014/main" id="{6148DF0D-4A74-0525-09E2-21DBBA68A349}"/>
                </a:ext>
              </a:extLst>
            </p:cNvPr>
            <p:cNvGrpSpPr/>
            <p:nvPr/>
          </p:nvGrpSpPr>
          <p:grpSpPr>
            <a:xfrm>
              <a:off x="3683273" y="3540809"/>
              <a:ext cx="343369" cy="369332"/>
              <a:chOff x="8859925" y="4500731"/>
              <a:chExt cx="343369" cy="369332"/>
            </a:xfrm>
          </p:grpSpPr>
          <p:sp>
            <p:nvSpPr>
              <p:cNvPr id="3" name="Elipse 2">
                <a:extLst>
                  <a:ext uri="{FF2B5EF4-FFF2-40B4-BE49-F238E27FC236}">
                    <a16:creationId xmlns:a16="http://schemas.microsoft.com/office/drawing/2014/main" id="{A24403B4-BDCC-9876-769F-E28131BE7A80}"/>
                  </a:ext>
                </a:extLst>
              </p:cNvPr>
              <p:cNvSpPr/>
              <p:nvPr/>
            </p:nvSpPr>
            <p:spPr>
              <a:xfrm>
                <a:off x="8859925" y="4518548"/>
                <a:ext cx="337775" cy="328812"/>
              </a:xfrm>
              <a:prstGeom prst="ellipse">
                <a:avLst/>
              </a:prstGeom>
              <a:solidFill>
                <a:srgbClr val="D7E5FA"/>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lumMod val="95000"/>
                      <a:lumOff val="5000"/>
                    </a:schemeClr>
                  </a:solidFill>
                </a:endParaRPr>
              </a:p>
            </p:txBody>
          </p:sp>
          <p:sp>
            <p:nvSpPr>
              <p:cNvPr id="6" name="CaixaDeTexto 5">
                <a:extLst>
                  <a:ext uri="{FF2B5EF4-FFF2-40B4-BE49-F238E27FC236}">
                    <a16:creationId xmlns:a16="http://schemas.microsoft.com/office/drawing/2014/main" id="{7EC05A64-7849-944E-3A07-F851DDAC58B8}"/>
                  </a:ext>
                </a:extLst>
              </p:cNvPr>
              <p:cNvSpPr txBox="1"/>
              <p:nvPr/>
            </p:nvSpPr>
            <p:spPr>
              <a:xfrm>
                <a:off x="8875686" y="4500731"/>
                <a:ext cx="3276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1</a:t>
                </a:r>
              </a:p>
            </p:txBody>
          </p:sp>
        </p:grpSp>
        <p:grpSp>
          <p:nvGrpSpPr>
            <p:cNvPr id="14" name="Agrupar 13">
              <a:extLst>
                <a:ext uri="{FF2B5EF4-FFF2-40B4-BE49-F238E27FC236}">
                  <a16:creationId xmlns:a16="http://schemas.microsoft.com/office/drawing/2014/main" id="{7226855E-5F2E-6B0B-5BBB-AB1F3E25D2EB}"/>
                </a:ext>
              </a:extLst>
            </p:cNvPr>
            <p:cNvGrpSpPr/>
            <p:nvPr/>
          </p:nvGrpSpPr>
          <p:grpSpPr>
            <a:xfrm>
              <a:off x="5058831" y="3046446"/>
              <a:ext cx="352064" cy="369332"/>
              <a:chOff x="9592236" y="3442290"/>
              <a:chExt cx="352064" cy="369332"/>
            </a:xfrm>
          </p:grpSpPr>
          <p:sp>
            <p:nvSpPr>
              <p:cNvPr id="7" name="Elipse 6">
                <a:extLst>
                  <a:ext uri="{FF2B5EF4-FFF2-40B4-BE49-F238E27FC236}">
                    <a16:creationId xmlns:a16="http://schemas.microsoft.com/office/drawing/2014/main" id="{C77D17A3-2739-6E5B-3A37-E976730D802E}"/>
                  </a:ext>
                </a:extLst>
              </p:cNvPr>
              <p:cNvSpPr/>
              <p:nvPr/>
            </p:nvSpPr>
            <p:spPr>
              <a:xfrm>
                <a:off x="9592236" y="3459664"/>
                <a:ext cx="337775" cy="328812"/>
              </a:xfrm>
              <a:prstGeom prst="ellipse">
                <a:avLst/>
              </a:prstGeom>
              <a:solidFill>
                <a:srgbClr val="D7E5FA"/>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lumMod val="95000"/>
                      <a:lumOff val="5000"/>
                    </a:schemeClr>
                  </a:solidFill>
                </a:endParaRPr>
              </a:p>
            </p:txBody>
          </p:sp>
          <p:sp>
            <p:nvSpPr>
              <p:cNvPr id="8" name="CaixaDeTexto 7">
                <a:extLst>
                  <a:ext uri="{FF2B5EF4-FFF2-40B4-BE49-F238E27FC236}">
                    <a16:creationId xmlns:a16="http://schemas.microsoft.com/office/drawing/2014/main" id="{D2334DE3-BADD-9C41-B562-F85262551879}"/>
                  </a:ext>
                </a:extLst>
              </p:cNvPr>
              <p:cNvSpPr txBox="1"/>
              <p:nvPr/>
            </p:nvSpPr>
            <p:spPr>
              <a:xfrm>
                <a:off x="9606525" y="3442290"/>
                <a:ext cx="33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2</a:t>
                </a:r>
              </a:p>
            </p:txBody>
          </p:sp>
        </p:grpSp>
        <p:grpSp>
          <p:nvGrpSpPr>
            <p:cNvPr id="15" name="Agrupar 14">
              <a:extLst>
                <a:ext uri="{FF2B5EF4-FFF2-40B4-BE49-F238E27FC236}">
                  <a16:creationId xmlns:a16="http://schemas.microsoft.com/office/drawing/2014/main" id="{9E96DBCB-A77B-4F73-8F0E-71E4232C75BD}"/>
                </a:ext>
              </a:extLst>
            </p:cNvPr>
            <p:cNvGrpSpPr/>
            <p:nvPr/>
          </p:nvGrpSpPr>
          <p:grpSpPr>
            <a:xfrm>
              <a:off x="5969272" y="3328301"/>
              <a:ext cx="356948" cy="369332"/>
              <a:chOff x="9710989" y="4327807"/>
              <a:chExt cx="356948" cy="369332"/>
            </a:xfrm>
          </p:grpSpPr>
          <p:sp>
            <p:nvSpPr>
              <p:cNvPr id="9" name="Elipse 8">
                <a:extLst>
                  <a:ext uri="{FF2B5EF4-FFF2-40B4-BE49-F238E27FC236}">
                    <a16:creationId xmlns:a16="http://schemas.microsoft.com/office/drawing/2014/main" id="{E547E37A-4665-9EFF-E0B2-2655BDF64B24}"/>
                  </a:ext>
                </a:extLst>
              </p:cNvPr>
              <p:cNvSpPr/>
              <p:nvPr/>
            </p:nvSpPr>
            <p:spPr>
              <a:xfrm>
                <a:off x="9710989" y="4340417"/>
                <a:ext cx="337775" cy="328812"/>
              </a:xfrm>
              <a:prstGeom prst="ellipse">
                <a:avLst/>
              </a:prstGeom>
              <a:solidFill>
                <a:srgbClr val="D7E5FA"/>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lumMod val="95000"/>
                      <a:lumOff val="5000"/>
                    </a:schemeClr>
                  </a:solidFill>
                </a:endParaRPr>
              </a:p>
            </p:txBody>
          </p:sp>
          <p:sp>
            <p:nvSpPr>
              <p:cNvPr id="10" name="CaixaDeTexto 9">
                <a:extLst>
                  <a:ext uri="{FF2B5EF4-FFF2-40B4-BE49-F238E27FC236}">
                    <a16:creationId xmlns:a16="http://schemas.microsoft.com/office/drawing/2014/main" id="{1EC8E806-FEEC-635F-2197-D88432E21F8B}"/>
                  </a:ext>
                </a:extLst>
              </p:cNvPr>
              <p:cNvSpPr txBox="1"/>
              <p:nvPr/>
            </p:nvSpPr>
            <p:spPr>
              <a:xfrm>
                <a:off x="9730162" y="4327807"/>
                <a:ext cx="33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3</a:t>
                </a:r>
              </a:p>
            </p:txBody>
          </p:sp>
        </p:grpSp>
        <p:grpSp>
          <p:nvGrpSpPr>
            <p:cNvPr id="16" name="Agrupar 15">
              <a:extLst>
                <a:ext uri="{FF2B5EF4-FFF2-40B4-BE49-F238E27FC236}">
                  <a16:creationId xmlns:a16="http://schemas.microsoft.com/office/drawing/2014/main" id="{29CBC8F7-A16C-2F34-B26A-224B415920A2}"/>
                </a:ext>
              </a:extLst>
            </p:cNvPr>
            <p:cNvGrpSpPr/>
            <p:nvPr/>
          </p:nvGrpSpPr>
          <p:grpSpPr>
            <a:xfrm>
              <a:off x="5191534" y="5929904"/>
              <a:ext cx="337775" cy="369332"/>
              <a:chOff x="9962445" y="4018790"/>
              <a:chExt cx="337775" cy="369332"/>
            </a:xfrm>
          </p:grpSpPr>
          <p:sp>
            <p:nvSpPr>
              <p:cNvPr id="11" name="Elipse 10">
                <a:extLst>
                  <a:ext uri="{FF2B5EF4-FFF2-40B4-BE49-F238E27FC236}">
                    <a16:creationId xmlns:a16="http://schemas.microsoft.com/office/drawing/2014/main" id="{C84C19A7-9627-0468-D2A5-EF31E4AA7986}"/>
                  </a:ext>
                </a:extLst>
              </p:cNvPr>
              <p:cNvSpPr/>
              <p:nvPr/>
            </p:nvSpPr>
            <p:spPr>
              <a:xfrm>
                <a:off x="9962445" y="4039352"/>
                <a:ext cx="337775" cy="328812"/>
              </a:xfrm>
              <a:prstGeom prst="ellipse">
                <a:avLst/>
              </a:prstGeom>
              <a:solidFill>
                <a:srgbClr val="D7E5FA"/>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lumMod val="95000"/>
                      <a:lumOff val="5000"/>
                    </a:schemeClr>
                  </a:solidFill>
                </a:endParaRPr>
              </a:p>
            </p:txBody>
          </p:sp>
          <p:sp>
            <p:nvSpPr>
              <p:cNvPr id="12" name="CaixaDeTexto 11">
                <a:extLst>
                  <a:ext uri="{FF2B5EF4-FFF2-40B4-BE49-F238E27FC236}">
                    <a16:creationId xmlns:a16="http://schemas.microsoft.com/office/drawing/2014/main" id="{EF93C84A-5009-F8B9-3D6C-D4BC25376F20}"/>
                  </a:ext>
                </a:extLst>
              </p:cNvPr>
              <p:cNvSpPr txBox="1"/>
              <p:nvPr/>
            </p:nvSpPr>
            <p:spPr>
              <a:xfrm>
                <a:off x="9993582" y="4018790"/>
                <a:ext cx="261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a:t>4</a:t>
                </a:r>
              </a:p>
            </p:txBody>
          </p:sp>
        </p:grpSp>
        <p:cxnSp>
          <p:nvCxnSpPr>
            <p:cNvPr id="32" name="Conector de Seta Reta 31">
              <a:extLst>
                <a:ext uri="{FF2B5EF4-FFF2-40B4-BE49-F238E27FC236}">
                  <a16:creationId xmlns:a16="http://schemas.microsoft.com/office/drawing/2014/main" id="{56A3A00B-D3D7-50B5-36D9-F918AE67A527}"/>
                </a:ext>
              </a:extLst>
            </p:cNvPr>
            <p:cNvCxnSpPr/>
            <p:nvPr/>
          </p:nvCxnSpPr>
          <p:spPr>
            <a:xfrm flipH="1" flipV="1">
              <a:off x="1124355" y="2921569"/>
              <a:ext cx="6729" cy="3548741"/>
            </a:xfrm>
            <a:prstGeom prst="straightConnector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a16="http://schemas.microsoft.com/office/drawing/2014/main" id="{3B5233C2-1411-E407-B9E1-CDECBD5B696C}"/>
                </a:ext>
              </a:extLst>
            </p:cNvPr>
            <p:cNvSpPr txBox="1"/>
            <p:nvPr/>
          </p:nvSpPr>
          <p:spPr>
            <a:xfrm>
              <a:off x="950758" y="6304795"/>
              <a:ext cx="6186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1200">
                  <a:solidFill>
                    <a:schemeClr val="tx1">
                      <a:lumMod val="65000"/>
                      <a:lumOff val="35000"/>
                    </a:schemeClr>
                  </a:solidFill>
                  <a:latin typeface="Calibri"/>
                  <a:ea typeface="Calibri"/>
                  <a:cs typeface="Calibri"/>
                </a:rPr>
                <a:t>1970</a:t>
              </a:r>
            </a:p>
          </p:txBody>
        </p:sp>
        <p:sp>
          <p:nvSpPr>
            <p:cNvPr id="4" name="CaixaDeTexto 3">
              <a:extLst>
                <a:ext uri="{FF2B5EF4-FFF2-40B4-BE49-F238E27FC236}">
                  <a16:creationId xmlns:a16="http://schemas.microsoft.com/office/drawing/2014/main" id="{6E78C7E0-1C4F-A8A3-7DD3-5B6D64AB6A98}"/>
                </a:ext>
              </a:extLst>
            </p:cNvPr>
            <p:cNvSpPr txBox="1"/>
            <p:nvPr/>
          </p:nvSpPr>
          <p:spPr>
            <a:xfrm>
              <a:off x="363716" y="2806153"/>
              <a:ext cx="1349751" cy="230832"/>
            </a:xfrm>
            <a:prstGeom prst="rect">
              <a:avLst/>
            </a:prstGeom>
            <a:solidFill>
              <a:schemeClr val="bg1"/>
            </a:solidFill>
          </p:spPr>
          <p:txBody>
            <a:bodyPr wrap="square" rtlCol="0">
              <a:spAutoFit/>
            </a:bodyPr>
            <a:lstStyle/>
            <a:p>
              <a:pPr algn="ctr"/>
              <a:r>
                <a:rPr lang="pt-BR" sz="900" b="1">
                  <a:solidFill>
                    <a:srgbClr val="7854C4"/>
                  </a:solidFill>
                </a:rPr>
                <a:t>valores em US$</a:t>
              </a:r>
            </a:p>
          </p:txBody>
        </p:sp>
        <p:sp>
          <p:nvSpPr>
            <p:cNvPr id="27" name="CaixaDeTexto 26">
              <a:extLst>
                <a:ext uri="{FF2B5EF4-FFF2-40B4-BE49-F238E27FC236}">
                  <a16:creationId xmlns:a16="http://schemas.microsoft.com/office/drawing/2014/main" id="{73F07372-E4FC-83A1-D750-CB5B047B9DD6}"/>
                </a:ext>
              </a:extLst>
            </p:cNvPr>
            <p:cNvSpPr txBox="1"/>
            <p:nvPr/>
          </p:nvSpPr>
          <p:spPr>
            <a:xfrm>
              <a:off x="6010276" y="2806153"/>
              <a:ext cx="1560798" cy="230832"/>
            </a:xfrm>
            <a:prstGeom prst="rect">
              <a:avLst/>
            </a:prstGeom>
            <a:solidFill>
              <a:schemeClr val="bg1"/>
            </a:solidFill>
          </p:spPr>
          <p:txBody>
            <a:bodyPr wrap="square" rtlCol="0">
              <a:spAutoFit/>
            </a:bodyPr>
            <a:lstStyle/>
            <a:p>
              <a:pPr algn="ctr"/>
              <a:r>
                <a:rPr lang="pt-BR" sz="900" b="1">
                  <a:solidFill>
                    <a:srgbClr val="1972C2"/>
                  </a:solidFill>
                </a:rPr>
                <a:t>quantidades em litros</a:t>
              </a:r>
            </a:p>
          </p:txBody>
        </p:sp>
        <p:sp>
          <p:nvSpPr>
            <p:cNvPr id="29" name="CaixaDeTexto 28">
              <a:extLst>
                <a:ext uri="{FF2B5EF4-FFF2-40B4-BE49-F238E27FC236}">
                  <a16:creationId xmlns:a16="http://schemas.microsoft.com/office/drawing/2014/main" id="{2D182555-B9E5-F3E7-E7B1-DF2CD2D47C43}"/>
                </a:ext>
              </a:extLst>
            </p:cNvPr>
            <p:cNvSpPr txBox="1"/>
            <p:nvPr/>
          </p:nvSpPr>
          <p:spPr>
            <a:xfrm>
              <a:off x="5552004" y="2599046"/>
              <a:ext cx="1901914" cy="230832"/>
            </a:xfrm>
            <a:prstGeom prst="rect">
              <a:avLst/>
            </a:prstGeom>
            <a:solidFill>
              <a:schemeClr val="bg1"/>
            </a:solidFill>
          </p:spPr>
          <p:txBody>
            <a:bodyPr wrap="square" rtlCol="0">
              <a:spAutoFit/>
            </a:bodyPr>
            <a:lstStyle/>
            <a:p>
              <a:pPr algn="ctr"/>
              <a:endParaRPr lang="pt-BR" sz="900" b="1">
                <a:solidFill>
                  <a:srgbClr val="7854C4"/>
                </a:solidFill>
              </a:endParaRPr>
            </a:p>
          </p:txBody>
        </p:sp>
      </p:grpSp>
      <p:sp>
        <p:nvSpPr>
          <p:cNvPr id="5" name="Espaço Reservado para Número de Slide 4">
            <a:extLst>
              <a:ext uri="{FF2B5EF4-FFF2-40B4-BE49-F238E27FC236}">
                <a16:creationId xmlns:a16="http://schemas.microsoft.com/office/drawing/2014/main" id="{41F15EBA-20C6-69B9-2735-AD7D3728646E}"/>
              </a:ext>
            </a:extLst>
          </p:cNvPr>
          <p:cNvSpPr>
            <a:spLocks noGrp="1"/>
          </p:cNvSpPr>
          <p:nvPr>
            <p:ph type="sldNum" sz="quarter" idx="12"/>
          </p:nvPr>
        </p:nvSpPr>
        <p:spPr/>
        <p:txBody>
          <a:bodyPr/>
          <a:lstStyle/>
          <a:p>
            <a:fld id="{D57F1E4F-1CFF-5643-939E-217C01CDF565}" type="slidenum">
              <a:rPr lang="en-US" dirty="0"/>
              <a:pPr/>
              <a:t>7</a:t>
            </a:fld>
            <a:endParaRPr lang="pt-BR"/>
          </a:p>
        </p:txBody>
      </p:sp>
    </p:spTree>
    <p:extLst>
      <p:ext uri="{BB962C8B-B14F-4D97-AF65-F5344CB8AC3E}">
        <p14:creationId xmlns:p14="http://schemas.microsoft.com/office/powerpoint/2010/main" val="3679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2CF98-5289-6A25-86C0-DC25069596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73DBD7-A5BD-7BEB-2A06-25D665038E29}"/>
              </a:ext>
            </a:extLst>
          </p:cNvPr>
          <p:cNvSpPr>
            <a:spLocks noGrp="1"/>
          </p:cNvSpPr>
          <p:nvPr>
            <p:ph type="title"/>
          </p:nvPr>
        </p:nvSpPr>
        <p:spPr>
          <a:xfrm>
            <a:off x="1154954" y="973668"/>
            <a:ext cx="9132141" cy="706964"/>
          </a:xfrm>
        </p:spPr>
        <p:txBody>
          <a:bodyPr/>
          <a:lstStyle/>
          <a:p>
            <a:r>
              <a:rPr lang="pt-BR"/>
              <a:t>Exportações de vinhos brasileiros nos últimos 15 anos – Visão Geral (quant.)</a:t>
            </a:r>
          </a:p>
        </p:txBody>
      </p:sp>
      <p:sp>
        <p:nvSpPr>
          <p:cNvPr id="7" name="CaixaDeTexto 6">
            <a:extLst>
              <a:ext uri="{FF2B5EF4-FFF2-40B4-BE49-F238E27FC236}">
                <a16:creationId xmlns:a16="http://schemas.microsoft.com/office/drawing/2014/main" id="{4C87E1B6-43DA-A4A4-B524-2050EC4C7A5F}"/>
              </a:ext>
            </a:extLst>
          </p:cNvPr>
          <p:cNvSpPr txBox="1"/>
          <p:nvPr/>
        </p:nvSpPr>
        <p:spPr>
          <a:xfrm>
            <a:off x="609385" y="2591582"/>
            <a:ext cx="39467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a:latin typeface="Aptos" panose="020B0004020202020204" pitchFamily="34" charset="0"/>
              </a:rPr>
              <a:t>Resumo do período - 2008 a 2022</a:t>
            </a:r>
          </a:p>
        </p:txBody>
      </p:sp>
      <p:graphicFrame>
        <p:nvGraphicFramePr>
          <p:cNvPr id="17" name="Tabela 16">
            <a:extLst>
              <a:ext uri="{FF2B5EF4-FFF2-40B4-BE49-F238E27FC236}">
                <a16:creationId xmlns:a16="http://schemas.microsoft.com/office/drawing/2014/main" id="{2BAD9B23-5C57-B595-20F9-5D53D282D03C}"/>
              </a:ext>
            </a:extLst>
          </p:cNvPr>
          <p:cNvGraphicFramePr>
            <a:graphicFrameLocks noGrp="1"/>
          </p:cNvGraphicFramePr>
          <p:nvPr>
            <p:extLst>
              <p:ext uri="{D42A27DB-BD31-4B8C-83A1-F6EECF244321}">
                <p14:modId xmlns:p14="http://schemas.microsoft.com/office/powerpoint/2010/main" val="2464130613"/>
              </p:ext>
            </p:extLst>
          </p:nvPr>
        </p:nvGraphicFramePr>
        <p:xfrm>
          <a:off x="705776" y="3250112"/>
          <a:ext cx="3623301" cy="2194560"/>
        </p:xfrm>
        <a:graphic>
          <a:graphicData uri="http://schemas.openxmlformats.org/drawingml/2006/table">
            <a:tbl>
              <a:tblPr firstRow="1" bandRow="1">
                <a:tableStyleId>{5C22544A-7EE6-4342-B048-85BDC9FD1C3A}</a:tableStyleId>
              </a:tblPr>
              <a:tblGrid>
                <a:gridCol w="1263967">
                  <a:extLst>
                    <a:ext uri="{9D8B030D-6E8A-4147-A177-3AD203B41FA5}">
                      <a16:colId xmlns:a16="http://schemas.microsoft.com/office/drawing/2014/main" val="3533686917"/>
                    </a:ext>
                  </a:extLst>
                </a:gridCol>
                <a:gridCol w="1516380">
                  <a:extLst>
                    <a:ext uri="{9D8B030D-6E8A-4147-A177-3AD203B41FA5}">
                      <a16:colId xmlns:a16="http://schemas.microsoft.com/office/drawing/2014/main" val="1052392453"/>
                    </a:ext>
                  </a:extLst>
                </a:gridCol>
                <a:gridCol w="842954">
                  <a:extLst>
                    <a:ext uri="{9D8B030D-6E8A-4147-A177-3AD203B41FA5}">
                      <a16:colId xmlns:a16="http://schemas.microsoft.com/office/drawing/2014/main" val="2599851752"/>
                    </a:ext>
                  </a:extLst>
                </a:gridCol>
              </a:tblGrid>
              <a:tr h="259228">
                <a:tc gridSpan="3">
                  <a:txBody>
                    <a:bodyPr/>
                    <a:lstStyle/>
                    <a:p>
                      <a:pPr algn="ctr"/>
                      <a:r>
                        <a:rPr lang="pt-BR" sz="1800"/>
                        <a:t>Quantidades em litros</a:t>
                      </a:r>
                    </a:p>
                  </a:txBody>
                  <a:tcPr>
                    <a:solidFill>
                      <a:srgbClr val="0C579C"/>
                    </a:solidFill>
                  </a:tcPr>
                </a:tc>
                <a:tc hMerge="1">
                  <a:txBody>
                    <a:bodyPr/>
                    <a:lstStyle/>
                    <a:p>
                      <a:endParaRPr lang="pt-BR" sz="1800"/>
                    </a:p>
                  </a:txBody>
                  <a:tcPr/>
                </a:tc>
                <a:tc hMerge="1">
                  <a:txBody>
                    <a:bodyPr/>
                    <a:lstStyle/>
                    <a:p>
                      <a:endParaRPr lang="pt-BR" sz="1800"/>
                    </a:p>
                  </a:txBody>
                  <a:tcPr/>
                </a:tc>
                <a:extLst>
                  <a:ext uri="{0D108BD9-81ED-4DB2-BD59-A6C34878D82A}">
                    <a16:rowId xmlns:a16="http://schemas.microsoft.com/office/drawing/2014/main" val="1356342945"/>
                  </a:ext>
                </a:extLst>
              </a:tr>
              <a:tr h="259228">
                <a:tc>
                  <a:txBody>
                    <a:bodyPr/>
                    <a:lstStyle/>
                    <a:p>
                      <a:pPr algn="ctr"/>
                      <a:r>
                        <a:rPr lang="pt-BR" sz="1800"/>
                        <a:t>mínimo</a:t>
                      </a:r>
                    </a:p>
                  </a:txBody>
                  <a:tcPr>
                    <a:solidFill>
                      <a:srgbClr val="8AC3F6"/>
                    </a:solidFill>
                  </a:tcPr>
                </a:tc>
                <a:tc>
                  <a:txBody>
                    <a:bodyPr/>
                    <a:lstStyle/>
                    <a:p>
                      <a:pPr algn="ctr"/>
                      <a:r>
                        <a:rPr lang="pt-BR" sz="1800"/>
                        <a:t>1.198.479</a:t>
                      </a:r>
                    </a:p>
                  </a:txBody>
                  <a:tcPr>
                    <a:solidFill>
                      <a:srgbClr val="8AC3F6"/>
                    </a:solidFill>
                  </a:tcPr>
                </a:tc>
                <a:tc>
                  <a:txBody>
                    <a:bodyPr/>
                    <a:lstStyle/>
                    <a:p>
                      <a:pPr algn="ctr"/>
                      <a:r>
                        <a:rPr lang="pt-BR" sz="1800"/>
                        <a:t>2015</a:t>
                      </a:r>
                    </a:p>
                  </a:txBody>
                  <a:tcPr>
                    <a:solidFill>
                      <a:srgbClr val="8AC3F6"/>
                    </a:solidFill>
                  </a:tcPr>
                </a:tc>
                <a:extLst>
                  <a:ext uri="{0D108BD9-81ED-4DB2-BD59-A6C34878D82A}">
                    <a16:rowId xmlns:a16="http://schemas.microsoft.com/office/drawing/2014/main" val="2374886939"/>
                  </a:ext>
                </a:extLst>
              </a:tr>
              <a:tr h="259228">
                <a:tc>
                  <a:txBody>
                    <a:bodyPr/>
                    <a:lstStyle/>
                    <a:p>
                      <a:pPr algn="ctr"/>
                      <a:r>
                        <a:rPr lang="pt-BR" sz="1800"/>
                        <a:t>média</a:t>
                      </a:r>
                    </a:p>
                  </a:txBody>
                  <a:tcPr>
                    <a:solidFill>
                      <a:srgbClr val="C5E1FB"/>
                    </a:solidFill>
                  </a:tcPr>
                </a:tc>
                <a:tc>
                  <a:txBody>
                    <a:bodyPr/>
                    <a:lstStyle/>
                    <a:p>
                      <a:pPr algn="ctr"/>
                      <a:r>
                        <a:rPr lang="pt-BR" sz="1800"/>
                        <a:t>5.865.495</a:t>
                      </a:r>
                    </a:p>
                  </a:txBody>
                  <a:tcPr>
                    <a:solidFill>
                      <a:srgbClr val="C5E1FB"/>
                    </a:solidFill>
                  </a:tcPr>
                </a:tc>
                <a:tc>
                  <a:txBody>
                    <a:bodyPr/>
                    <a:lstStyle/>
                    <a:p>
                      <a:pPr algn="ctr"/>
                      <a:endParaRPr lang="pt-BR" sz="1800"/>
                    </a:p>
                  </a:txBody>
                  <a:tcPr>
                    <a:noFill/>
                  </a:tcPr>
                </a:tc>
                <a:extLst>
                  <a:ext uri="{0D108BD9-81ED-4DB2-BD59-A6C34878D82A}">
                    <a16:rowId xmlns:a16="http://schemas.microsoft.com/office/drawing/2014/main" val="1306322204"/>
                  </a:ext>
                </a:extLst>
              </a:tr>
              <a:tr h="259228">
                <a:tc>
                  <a:txBody>
                    <a:bodyPr/>
                    <a:lstStyle/>
                    <a:p>
                      <a:pPr algn="ctr"/>
                      <a:r>
                        <a:rPr lang="pt-BR" sz="1800"/>
                        <a:t>mediana</a:t>
                      </a:r>
                    </a:p>
                  </a:txBody>
                  <a:tcPr anchor="ctr">
                    <a:solidFill>
                      <a:srgbClr val="8AC3F6"/>
                    </a:solidFill>
                  </a:tcPr>
                </a:tc>
                <a:tc>
                  <a:txBody>
                    <a:bodyPr/>
                    <a:lstStyle/>
                    <a:p>
                      <a:pPr algn="ctr"/>
                      <a:r>
                        <a:rPr lang="pt-BR" sz="1800"/>
                        <a:t>3.856.162</a:t>
                      </a:r>
                    </a:p>
                  </a:txBody>
                  <a:tcPr anchor="ctr">
                    <a:solidFill>
                      <a:srgbClr val="8AC3F6"/>
                    </a:solidFill>
                  </a:tcPr>
                </a:tc>
                <a:tc>
                  <a:txBody>
                    <a:bodyPr/>
                    <a:lstStyle/>
                    <a:p>
                      <a:pPr algn="ctr"/>
                      <a:r>
                        <a:rPr lang="pt-BR" sz="1800"/>
                        <a:t>2018</a:t>
                      </a:r>
                    </a:p>
                  </a:txBody>
                  <a:tcPr anchor="ctr">
                    <a:solidFill>
                      <a:srgbClr val="8AC3F6"/>
                    </a:solidFill>
                  </a:tcPr>
                </a:tc>
                <a:extLst>
                  <a:ext uri="{0D108BD9-81ED-4DB2-BD59-A6C34878D82A}">
                    <a16:rowId xmlns:a16="http://schemas.microsoft.com/office/drawing/2014/main" val="1915337546"/>
                  </a:ext>
                </a:extLst>
              </a:tr>
              <a:tr h="259228">
                <a:tc>
                  <a:txBody>
                    <a:bodyPr/>
                    <a:lstStyle/>
                    <a:p>
                      <a:pPr algn="ctr"/>
                      <a:r>
                        <a:rPr lang="pt-BR" sz="1800"/>
                        <a:t>máximo</a:t>
                      </a:r>
                    </a:p>
                  </a:txBody>
                  <a:tcPr anchor="ctr">
                    <a:solidFill>
                      <a:srgbClr val="C5E1FB"/>
                    </a:solidFill>
                  </a:tcPr>
                </a:tc>
                <a:tc>
                  <a:txBody>
                    <a:bodyPr/>
                    <a:lstStyle/>
                    <a:p>
                      <a:pPr algn="ctr"/>
                      <a:r>
                        <a:rPr lang="pt-BR" sz="1800"/>
                        <a:t>25.514.198</a:t>
                      </a:r>
                    </a:p>
                  </a:txBody>
                  <a:tcPr anchor="ctr">
                    <a:solidFill>
                      <a:srgbClr val="C5E1FB"/>
                    </a:solidFill>
                  </a:tcPr>
                </a:tc>
                <a:tc>
                  <a:txBody>
                    <a:bodyPr/>
                    <a:lstStyle/>
                    <a:p>
                      <a:pPr algn="ctr"/>
                      <a:r>
                        <a:rPr lang="pt-BR" sz="1800"/>
                        <a:t>2009</a:t>
                      </a:r>
                    </a:p>
                  </a:txBody>
                  <a:tcPr anchor="ctr">
                    <a:solidFill>
                      <a:srgbClr val="C5E1FB"/>
                    </a:solidFill>
                  </a:tcPr>
                </a:tc>
                <a:extLst>
                  <a:ext uri="{0D108BD9-81ED-4DB2-BD59-A6C34878D82A}">
                    <a16:rowId xmlns:a16="http://schemas.microsoft.com/office/drawing/2014/main" val="2826774552"/>
                  </a:ext>
                </a:extLst>
              </a:tr>
              <a:tr h="259228">
                <a:tc>
                  <a:txBody>
                    <a:bodyPr/>
                    <a:lstStyle/>
                    <a:p>
                      <a:pPr algn="ctr"/>
                      <a:r>
                        <a:rPr lang="pt-BR" sz="1800"/>
                        <a:t>total</a:t>
                      </a:r>
                    </a:p>
                  </a:txBody>
                  <a:tcPr anchor="ctr">
                    <a:solidFill>
                      <a:srgbClr val="8AC3F6"/>
                    </a:solidFill>
                  </a:tcPr>
                </a:tc>
                <a:tc>
                  <a:txBody>
                    <a:bodyPr/>
                    <a:lstStyle/>
                    <a:p>
                      <a:pPr algn="ctr"/>
                      <a:r>
                        <a:rPr lang="pt-BR" sz="1800"/>
                        <a:t>87.982.432</a:t>
                      </a:r>
                    </a:p>
                  </a:txBody>
                  <a:tcPr anchor="ctr">
                    <a:solidFill>
                      <a:srgbClr val="8AC3F6"/>
                    </a:solidFill>
                  </a:tcPr>
                </a:tc>
                <a:tc>
                  <a:txBody>
                    <a:bodyPr/>
                    <a:lstStyle/>
                    <a:p>
                      <a:pPr algn="ctr"/>
                      <a:endParaRPr lang="pt-BR" sz="1800"/>
                    </a:p>
                  </a:txBody>
                  <a:tcPr anchor="ctr">
                    <a:noFill/>
                  </a:tcPr>
                </a:tc>
                <a:extLst>
                  <a:ext uri="{0D108BD9-81ED-4DB2-BD59-A6C34878D82A}">
                    <a16:rowId xmlns:a16="http://schemas.microsoft.com/office/drawing/2014/main" val="3533645735"/>
                  </a:ext>
                </a:extLst>
              </a:tr>
            </a:tbl>
          </a:graphicData>
        </a:graphic>
      </p:graphicFrame>
      <p:sp>
        <p:nvSpPr>
          <p:cNvPr id="4" name="Espaço Reservado para Número de Slide 3">
            <a:extLst>
              <a:ext uri="{FF2B5EF4-FFF2-40B4-BE49-F238E27FC236}">
                <a16:creationId xmlns:a16="http://schemas.microsoft.com/office/drawing/2014/main" id="{4BDF8158-9F55-7181-7FDB-FFD565E099A3}"/>
              </a:ext>
            </a:extLst>
          </p:cNvPr>
          <p:cNvSpPr>
            <a:spLocks noGrp="1"/>
          </p:cNvSpPr>
          <p:nvPr>
            <p:ph type="sldNum" sz="quarter" idx="12"/>
          </p:nvPr>
        </p:nvSpPr>
        <p:spPr/>
        <p:txBody>
          <a:bodyPr/>
          <a:lstStyle/>
          <a:p>
            <a:fld id="{D57F1E4F-1CFF-5643-939E-217C01CDF565}" type="slidenum">
              <a:rPr lang="en-US" dirty="0"/>
              <a:pPr/>
              <a:t>8</a:t>
            </a:fld>
            <a:endParaRPr lang="pt-BR"/>
          </a:p>
        </p:txBody>
      </p:sp>
      <p:grpSp>
        <p:nvGrpSpPr>
          <p:cNvPr id="12" name="Agrupar 11">
            <a:extLst>
              <a:ext uri="{FF2B5EF4-FFF2-40B4-BE49-F238E27FC236}">
                <a16:creationId xmlns:a16="http://schemas.microsoft.com/office/drawing/2014/main" id="{153E4597-3C40-8860-6E91-0BD958EE2427}"/>
              </a:ext>
            </a:extLst>
          </p:cNvPr>
          <p:cNvGrpSpPr/>
          <p:nvPr/>
        </p:nvGrpSpPr>
        <p:grpSpPr>
          <a:xfrm>
            <a:off x="4631078" y="2561597"/>
            <a:ext cx="7216815" cy="3867390"/>
            <a:chOff x="4631078" y="2561597"/>
            <a:chExt cx="7216815" cy="3867390"/>
          </a:xfrm>
        </p:grpSpPr>
        <p:grpSp>
          <p:nvGrpSpPr>
            <p:cNvPr id="3" name="Agrupar 2">
              <a:extLst>
                <a:ext uri="{FF2B5EF4-FFF2-40B4-BE49-F238E27FC236}">
                  <a16:creationId xmlns:a16="http://schemas.microsoft.com/office/drawing/2014/main" id="{22CD8A8F-6A2D-E501-C817-771D0C5A67BA}"/>
                </a:ext>
              </a:extLst>
            </p:cNvPr>
            <p:cNvGrpSpPr/>
            <p:nvPr/>
          </p:nvGrpSpPr>
          <p:grpSpPr>
            <a:xfrm>
              <a:off x="4631078" y="2561597"/>
              <a:ext cx="7216815" cy="3867390"/>
              <a:chOff x="4631078" y="2561597"/>
              <a:chExt cx="7216815" cy="3867390"/>
            </a:xfrm>
          </p:grpSpPr>
          <p:pic>
            <p:nvPicPr>
              <p:cNvPr id="8" name="Imagem 7">
                <a:extLst>
                  <a:ext uri="{FF2B5EF4-FFF2-40B4-BE49-F238E27FC236}">
                    <a16:creationId xmlns:a16="http://schemas.microsoft.com/office/drawing/2014/main" id="{67EF5783-6D93-6545-AD71-D01367DCB6B5}"/>
                  </a:ext>
                </a:extLst>
              </p:cNvPr>
              <p:cNvPicPr>
                <a:picLocks noChangeAspect="1"/>
              </p:cNvPicPr>
              <p:nvPr/>
            </p:nvPicPr>
            <p:blipFill>
              <a:blip r:embed="rId3"/>
              <a:stretch>
                <a:fillRect/>
              </a:stretch>
            </p:blipFill>
            <p:spPr>
              <a:xfrm>
                <a:off x="4813114" y="2561597"/>
                <a:ext cx="6902049" cy="3867390"/>
              </a:xfrm>
              <a:prstGeom prst="rect">
                <a:avLst/>
              </a:prstGeom>
            </p:spPr>
          </p:pic>
          <p:sp>
            <p:nvSpPr>
              <p:cNvPr id="5" name="CaixaDeTexto 4">
                <a:extLst>
                  <a:ext uri="{FF2B5EF4-FFF2-40B4-BE49-F238E27FC236}">
                    <a16:creationId xmlns:a16="http://schemas.microsoft.com/office/drawing/2014/main" id="{4E9DFD64-C283-B795-BA78-3052570B0834}"/>
                  </a:ext>
                </a:extLst>
              </p:cNvPr>
              <p:cNvSpPr txBox="1"/>
              <p:nvPr/>
            </p:nvSpPr>
            <p:spPr>
              <a:xfrm>
                <a:off x="4631078" y="2989295"/>
                <a:ext cx="1349751" cy="230832"/>
              </a:xfrm>
              <a:prstGeom prst="rect">
                <a:avLst/>
              </a:prstGeom>
              <a:solidFill>
                <a:schemeClr val="bg1"/>
              </a:solidFill>
            </p:spPr>
            <p:txBody>
              <a:bodyPr wrap="square" rtlCol="0">
                <a:spAutoFit/>
              </a:bodyPr>
              <a:lstStyle/>
              <a:p>
                <a:pPr algn="ctr"/>
                <a:r>
                  <a:rPr lang="pt-BR" sz="900" b="1">
                    <a:solidFill>
                      <a:srgbClr val="D4C9ED"/>
                    </a:solidFill>
                  </a:rPr>
                  <a:t>valores em US$</a:t>
                </a:r>
              </a:p>
            </p:txBody>
          </p:sp>
          <p:sp>
            <p:nvSpPr>
              <p:cNvPr id="6" name="CaixaDeTexto 5">
                <a:extLst>
                  <a:ext uri="{FF2B5EF4-FFF2-40B4-BE49-F238E27FC236}">
                    <a16:creationId xmlns:a16="http://schemas.microsoft.com/office/drawing/2014/main" id="{7B39F6DE-0F15-17A3-242A-CC3495560191}"/>
                  </a:ext>
                </a:extLst>
              </p:cNvPr>
              <p:cNvSpPr txBox="1"/>
              <p:nvPr/>
            </p:nvSpPr>
            <p:spPr>
              <a:xfrm>
                <a:off x="10287095" y="2989295"/>
                <a:ext cx="1560798" cy="230832"/>
              </a:xfrm>
              <a:prstGeom prst="rect">
                <a:avLst/>
              </a:prstGeom>
              <a:solidFill>
                <a:schemeClr val="bg1"/>
              </a:solidFill>
            </p:spPr>
            <p:txBody>
              <a:bodyPr wrap="square" rtlCol="0">
                <a:spAutoFit/>
              </a:bodyPr>
              <a:lstStyle/>
              <a:p>
                <a:pPr algn="ctr"/>
                <a:r>
                  <a:rPr lang="pt-BR" sz="900" b="1">
                    <a:solidFill>
                      <a:srgbClr val="0867BD"/>
                    </a:solidFill>
                  </a:rPr>
                  <a:t>quantidades em litros</a:t>
                </a:r>
              </a:p>
            </p:txBody>
          </p:sp>
        </p:grpSp>
        <p:sp>
          <p:nvSpPr>
            <p:cNvPr id="10" name="Retângulo 9">
              <a:extLst>
                <a:ext uri="{FF2B5EF4-FFF2-40B4-BE49-F238E27FC236}">
                  <a16:creationId xmlns:a16="http://schemas.microsoft.com/office/drawing/2014/main" id="{854EE1E5-CCA4-2B52-5D78-F403F15D5444}"/>
                </a:ext>
              </a:extLst>
            </p:cNvPr>
            <p:cNvSpPr/>
            <p:nvPr/>
          </p:nvSpPr>
          <p:spPr>
            <a:xfrm>
              <a:off x="4813115" y="3220127"/>
              <a:ext cx="444685" cy="1989182"/>
            </a:xfrm>
            <a:prstGeom prst="rect">
              <a:avLst/>
            </a:prstGeom>
            <a:solidFill>
              <a:schemeClr val="bg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EB0888EC-D32A-53D2-439B-8424FD87F7B0}"/>
                </a:ext>
              </a:extLst>
            </p:cNvPr>
            <p:cNvSpPr/>
            <p:nvPr/>
          </p:nvSpPr>
          <p:spPr>
            <a:xfrm>
              <a:off x="4827946" y="5588316"/>
              <a:ext cx="444685" cy="738742"/>
            </a:xfrm>
            <a:prstGeom prst="rect">
              <a:avLst/>
            </a:prstGeom>
            <a:solidFill>
              <a:schemeClr val="bg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20238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2CF98-5289-6A25-86C0-DC25069596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73DBD7-A5BD-7BEB-2A06-25D665038E29}"/>
              </a:ext>
            </a:extLst>
          </p:cNvPr>
          <p:cNvSpPr>
            <a:spLocks noGrp="1"/>
          </p:cNvSpPr>
          <p:nvPr>
            <p:ph type="title"/>
          </p:nvPr>
        </p:nvSpPr>
        <p:spPr/>
        <p:txBody>
          <a:bodyPr/>
          <a:lstStyle/>
          <a:p>
            <a:r>
              <a:rPr lang="pt-BR"/>
              <a:t>Exportações de vinhos brasileiros nos últimos 15 anos – Visão Geral (valores)</a:t>
            </a:r>
          </a:p>
        </p:txBody>
      </p:sp>
      <p:sp>
        <p:nvSpPr>
          <p:cNvPr id="7" name="CaixaDeTexto 6">
            <a:extLst>
              <a:ext uri="{FF2B5EF4-FFF2-40B4-BE49-F238E27FC236}">
                <a16:creationId xmlns:a16="http://schemas.microsoft.com/office/drawing/2014/main" id="{4C87E1B6-43DA-A4A4-B524-2050EC4C7A5F}"/>
              </a:ext>
            </a:extLst>
          </p:cNvPr>
          <p:cNvSpPr txBox="1"/>
          <p:nvPr/>
        </p:nvSpPr>
        <p:spPr>
          <a:xfrm>
            <a:off x="609385" y="2591582"/>
            <a:ext cx="39467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accent6">
                  <a:lumMod val="75000"/>
                </a:schemeClr>
              </a:buClr>
              <a:buFont typeface="Century Gothic" panose="020B0502020202020204" pitchFamily="34" charset="0"/>
              <a:buChar char="►"/>
            </a:pPr>
            <a:r>
              <a:rPr lang="pt-BR">
                <a:latin typeface="Aptos" panose="020B0004020202020204" pitchFamily="34" charset="0"/>
              </a:rPr>
              <a:t>Resumo do período - 2008 a 2022</a:t>
            </a:r>
          </a:p>
        </p:txBody>
      </p:sp>
      <p:graphicFrame>
        <p:nvGraphicFramePr>
          <p:cNvPr id="17" name="Tabela 16">
            <a:extLst>
              <a:ext uri="{FF2B5EF4-FFF2-40B4-BE49-F238E27FC236}">
                <a16:creationId xmlns:a16="http://schemas.microsoft.com/office/drawing/2014/main" id="{2BAD9B23-5C57-B595-20F9-5D53D282D03C}"/>
              </a:ext>
            </a:extLst>
          </p:cNvPr>
          <p:cNvGraphicFramePr>
            <a:graphicFrameLocks noGrp="1"/>
          </p:cNvGraphicFramePr>
          <p:nvPr>
            <p:extLst>
              <p:ext uri="{D42A27DB-BD31-4B8C-83A1-F6EECF244321}">
                <p14:modId xmlns:p14="http://schemas.microsoft.com/office/powerpoint/2010/main" val="301773394"/>
              </p:ext>
            </p:extLst>
          </p:nvPr>
        </p:nvGraphicFramePr>
        <p:xfrm>
          <a:off x="705776" y="3250112"/>
          <a:ext cx="3623301" cy="2194560"/>
        </p:xfrm>
        <a:graphic>
          <a:graphicData uri="http://schemas.openxmlformats.org/drawingml/2006/table">
            <a:tbl>
              <a:tblPr firstRow="1" bandRow="1">
                <a:tableStyleId>{5C22544A-7EE6-4342-B048-85BDC9FD1C3A}</a:tableStyleId>
              </a:tblPr>
              <a:tblGrid>
                <a:gridCol w="1263967">
                  <a:extLst>
                    <a:ext uri="{9D8B030D-6E8A-4147-A177-3AD203B41FA5}">
                      <a16:colId xmlns:a16="http://schemas.microsoft.com/office/drawing/2014/main" val="3533686917"/>
                    </a:ext>
                  </a:extLst>
                </a:gridCol>
                <a:gridCol w="1516380">
                  <a:extLst>
                    <a:ext uri="{9D8B030D-6E8A-4147-A177-3AD203B41FA5}">
                      <a16:colId xmlns:a16="http://schemas.microsoft.com/office/drawing/2014/main" val="1052392453"/>
                    </a:ext>
                  </a:extLst>
                </a:gridCol>
                <a:gridCol w="842954">
                  <a:extLst>
                    <a:ext uri="{9D8B030D-6E8A-4147-A177-3AD203B41FA5}">
                      <a16:colId xmlns:a16="http://schemas.microsoft.com/office/drawing/2014/main" val="2599851752"/>
                    </a:ext>
                  </a:extLst>
                </a:gridCol>
              </a:tblGrid>
              <a:tr h="259228">
                <a:tc gridSpan="3">
                  <a:txBody>
                    <a:bodyPr/>
                    <a:lstStyle/>
                    <a:p>
                      <a:pPr algn="ctr"/>
                      <a:r>
                        <a:rPr lang="pt-BR" sz="1800"/>
                        <a:t>Valores em dólares</a:t>
                      </a:r>
                    </a:p>
                  </a:txBody>
                  <a:tcPr>
                    <a:solidFill>
                      <a:srgbClr val="432653"/>
                    </a:solidFill>
                  </a:tcPr>
                </a:tc>
                <a:tc hMerge="1">
                  <a:txBody>
                    <a:bodyPr/>
                    <a:lstStyle/>
                    <a:p>
                      <a:endParaRPr lang="pt-BR" sz="1800"/>
                    </a:p>
                  </a:txBody>
                  <a:tcPr/>
                </a:tc>
                <a:tc hMerge="1">
                  <a:txBody>
                    <a:bodyPr/>
                    <a:lstStyle/>
                    <a:p>
                      <a:endParaRPr lang="pt-BR" sz="1800"/>
                    </a:p>
                  </a:txBody>
                  <a:tcPr/>
                </a:tc>
                <a:extLst>
                  <a:ext uri="{0D108BD9-81ED-4DB2-BD59-A6C34878D82A}">
                    <a16:rowId xmlns:a16="http://schemas.microsoft.com/office/drawing/2014/main" val="1356342945"/>
                  </a:ext>
                </a:extLst>
              </a:tr>
              <a:tr h="259228">
                <a:tc>
                  <a:txBody>
                    <a:bodyPr/>
                    <a:lstStyle/>
                    <a:p>
                      <a:pPr algn="ctr"/>
                      <a:r>
                        <a:rPr lang="pt-BR" sz="1800"/>
                        <a:t>mínimo</a:t>
                      </a:r>
                    </a:p>
                  </a:txBody>
                  <a:tcPr/>
                </a:tc>
                <a:tc>
                  <a:txBody>
                    <a:bodyPr/>
                    <a:lstStyle/>
                    <a:p>
                      <a:pPr algn="ctr"/>
                      <a:r>
                        <a:rPr lang="pt-BR" sz="1800"/>
                        <a:t>2.595.303</a:t>
                      </a:r>
                    </a:p>
                  </a:txBody>
                  <a:tcPr/>
                </a:tc>
                <a:tc>
                  <a:txBody>
                    <a:bodyPr/>
                    <a:lstStyle/>
                    <a:p>
                      <a:pPr algn="ctr"/>
                      <a:r>
                        <a:rPr lang="pt-BR" sz="1800"/>
                        <a:t>2010</a:t>
                      </a:r>
                    </a:p>
                  </a:txBody>
                  <a:tcPr/>
                </a:tc>
                <a:extLst>
                  <a:ext uri="{0D108BD9-81ED-4DB2-BD59-A6C34878D82A}">
                    <a16:rowId xmlns:a16="http://schemas.microsoft.com/office/drawing/2014/main" val="2374886939"/>
                  </a:ext>
                </a:extLst>
              </a:tr>
              <a:tr h="259228">
                <a:tc>
                  <a:txBody>
                    <a:bodyPr/>
                    <a:lstStyle/>
                    <a:p>
                      <a:pPr algn="ctr"/>
                      <a:r>
                        <a:rPr lang="pt-BR" sz="1800"/>
                        <a:t>média</a:t>
                      </a:r>
                    </a:p>
                  </a:txBody>
                  <a:tcPr/>
                </a:tc>
                <a:tc>
                  <a:txBody>
                    <a:bodyPr/>
                    <a:lstStyle/>
                    <a:p>
                      <a:pPr algn="ctr"/>
                      <a:r>
                        <a:rPr lang="pt-BR" sz="1800"/>
                        <a:t>7.509.621</a:t>
                      </a:r>
                    </a:p>
                  </a:txBody>
                  <a:tcPr/>
                </a:tc>
                <a:tc>
                  <a:txBody>
                    <a:bodyPr/>
                    <a:lstStyle/>
                    <a:p>
                      <a:pPr algn="ctr"/>
                      <a:endParaRPr lang="pt-BR" sz="1800"/>
                    </a:p>
                  </a:txBody>
                  <a:tcPr>
                    <a:noFill/>
                  </a:tcPr>
                </a:tc>
                <a:extLst>
                  <a:ext uri="{0D108BD9-81ED-4DB2-BD59-A6C34878D82A}">
                    <a16:rowId xmlns:a16="http://schemas.microsoft.com/office/drawing/2014/main" val="1306322204"/>
                  </a:ext>
                </a:extLst>
              </a:tr>
              <a:tr h="259228">
                <a:tc>
                  <a:txBody>
                    <a:bodyPr/>
                    <a:lstStyle/>
                    <a:p>
                      <a:pPr algn="ctr"/>
                      <a:r>
                        <a:rPr lang="pt-BR" sz="1800"/>
                        <a:t>mediana</a:t>
                      </a:r>
                    </a:p>
                  </a:txBody>
                  <a:tcPr anchor="ctr"/>
                </a:tc>
                <a:tc>
                  <a:txBody>
                    <a:bodyPr/>
                    <a:lstStyle/>
                    <a:p>
                      <a:pPr algn="ctr"/>
                      <a:r>
                        <a:rPr lang="pt-BR" sz="1800"/>
                        <a:t>7.118.100</a:t>
                      </a:r>
                    </a:p>
                  </a:txBody>
                  <a:tcPr anchor="ctr"/>
                </a:tc>
                <a:tc>
                  <a:txBody>
                    <a:bodyPr/>
                    <a:lstStyle/>
                    <a:p>
                      <a:pPr algn="ctr"/>
                      <a:r>
                        <a:rPr lang="pt-BR" sz="1800"/>
                        <a:t>2008</a:t>
                      </a:r>
                    </a:p>
                  </a:txBody>
                  <a:tcPr anchor="ctr"/>
                </a:tc>
                <a:extLst>
                  <a:ext uri="{0D108BD9-81ED-4DB2-BD59-A6C34878D82A}">
                    <a16:rowId xmlns:a16="http://schemas.microsoft.com/office/drawing/2014/main" val="1915337546"/>
                  </a:ext>
                </a:extLst>
              </a:tr>
              <a:tr h="259228">
                <a:tc>
                  <a:txBody>
                    <a:bodyPr/>
                    <a:lstStyle/>
                    <a:p>
                      <a:pPr algn="ctr"/>
                      <a:r>
                        <a:rPr lang="pt-BR" sz="1800"/>
                        <a:t>máximo</a:t>
                      </a:r>
                    </a:p>
                  </a:txBody>
                  <a:tcPr anchor="ctr"/>
                </a:tc>
                <a:tc>
                  <a:txBody>
                    <a:bodyPr/>
                    <a:lstStyle/>
                    <a:p>
                      <a:pPr algn="ctr"/>
                      <a:r>
                        <a:rPr lang="pt-BR" sz="1800"/>
                        <a:t>22.744.845</a:t>
                      </a:r>
                    </a:p>
                  </a:txBody>
                  <a:tcPr anchor="ctr"/>
                </a:tc>
                <a:tc>
                  <a:txBody>
                    <a:bodyPr/>
                    <a:lstStyle/>
                    <a:p>
                      <a:pPr algn="ctr"/>
                      <a:r>
                        <a:rPr lang="pt-BR" sz="1800"/>
                        <a:t>2013</a:t>
                      </a:r>
                    </a:p>
                  </a:txBody>
                  <a:tcPr anchor="ctr"/>
                </a:tc>
                <a:extLst>
                  <a:ext uri="{0D108BD9-81ED-4DB2-BD59-A6C34878D82A}">
                    <a16:rowId xmlns:a16="http://schemas.microsoft.com/office/drawing/2014/main" val="2826774552"/>
                  </a:ext>
                </a:extLst>
              </a:tr>
              <a:tr h="259228">
                <a:tc>
                  <a:txBody>
                    <a:bodyPr/>
                    <a:lstStyle/>
                    <a:p>
                      <a:pPr algn="ctr"/>
                      <a:r>
                        <a:rPr lang="pt-BR" sz="1800"/>
                        <a:t>total</a:t>
                      </a:r>
                    </a:p>
                  </a:txBody>
                  <a:tcPr anchor="ctr"/>
                </a:tc>
                <a:tc>
                  <a:txBody>
                    <a:bodyPr/>
                    <a:lstStyle/>
                    <a:p>
                      <a:pPr algn="ctr"/>
                      <a:r>
                        <a:rPr lang="pt-BR" sz="1800"/>
                        <a:t>112.644.316</a:t>
                      </a:r>
                    </a:p>
                  </a:txBody>
                  <a:tcPr anchor="ctr"/>
                </a:tc>
                <a:tc>
                  <a:txBody>
                    <a:bodyPr/>
                    <a:lstStyle/>
                    <a:p>
                      <a:pPr algn="ctr"/>
                      <a:endParaRPr lang="pt-BR" sz="1800"/>
                    </a:p>
                  </a:txBody>
                  <a:tcPr anchor="ctr">
                    <a:noFill/>
                  </a:tcPr>
                </a:tc>
                <a:extLst>
                  <a:ext uri="{0D108BD9-81ED-4DB2-BD59-A6C34878D82A}">
                    <a16:rowId xmlns:a16="http://schemas.microsoft.com/office/drawing/2014/main" val="3533645735"/>
                  </a:ext>
                </a:extLst>
              </a:tr>
            </a:tbl>
          </a:graphicData>
        </a:graphic>
      </p:graphicFrame>
      <p:sp>
        <p:nvSpPr>
          <p:cNvPr id="4" name="Espaço Reservado para Número de Slide 3">
            <a:extLst>
              <a:ext uri="{FF2B5EF4-FFF2-40B4-BE49-F238E27FC236}">
                <a16:creationId xmlns:a16="http://schemas.microsoft.com/office/drawing/2014/main" id="{D0C30A7D-6BAA-8C56-9E0E-4D7A1688C157}"/>
              </a:ext>
            </a:extLst>
          </p:cNvPr>
          <p:cNvSpPr>
            <a:spLocks noGrp="1"/>
          </p:cNvSpPr>
          <p:nvPr>
            <p:ph type="sldNum" sz="quarter" idx="12"/>
          </p:nvPr>
        </p:nvSpPr>
        <p:spPr/>
        <p:txBody>
          <a:bodyPr/>
          <a:lstStyle/>
          <a:p>
            <a:fld id="{D57F1E4F-1CFF-5643-939E-217C01CDF565}" type="slidenum">
              <a:rPr lang="en-US" dirty="0"/>
              <a:pPr/>
              <a:t>9</a:t>
            </a:fld>
            <a:endParaRPr lang="pt-BR"/>
          </a:p>
        </p:txBody>
      </p:sp>
      <p:grpSp>
        <p:nvGrpSpPr>
          <p:cNvPr id="9" name="Agrupar 8">
            <a:extLst>
              <a:ext uri="{FF2B5EF4-FFF2-40B4-BE49-F238E27FC236}">
                <a16:creationId xmlns:a16="http://schemas.microsoft.com/office/drawing/2014/main" id="{DD602F62-484C-9630-33D5-7DE038349DF8}"/>
              </a:ext>
            </a:extLst>
          </p:cNvPr>
          <p:cNvGrpSpPr/>
          <p:nvPr/>
        </p:nvGrpSpPr>
        <p:grpSpPr>
          <a:xfrm>
            <a:off x="4676048" y="2561597"/>
            <a:ext cx="7171845" cy="3834309"/>
            <a:chOff x="4676048" y="2561597"/>
            <a:chExt cx="7171845" cy="3834309"/>
          </a:xfrm>
        </p:grpSpPr>
        <p:grpSp>
          <p:nvGrpSpPr>
            <p:cNvPr id="3" name="Agrupar 2">
              <a:extLst>
                <a:ext uri="{FF2B5EF4-FFF2-40B4-BE49-F238E27FC236}">
                  <a16:creationId xmlns:a16="http://schemas.microsoft.com/office/drawing/2014/main" id="{7556075C-F821-14EF-09EE-9CA47252B80C}"/>
                </a:ext>
              </a:extLst>
            </p:cNvPr>
            <p:cNvGrpSpPr/>
            <p:nvPr/>
          </p:nvGrpSpPr>
          <p:grpSpPr>
            <a:xfrm>
              <a:off x="4676048" y="2561597"/>
              <a:ext cx="7171845" cy="3834309"/>
              <a:chOff x="4676048" y="2561597"/>
              <a:chExt cx="7171845" cy="3834309"/>
            </a:xfrm>
          </p:grpSpPr>
          <p:pic>
            <p:nvPicPr>
              <p:cNvPr id="16" name="Imagem 15">
                <a:extLst>
                  <a:ext uri="{FF2B5EF4-FFF2-40B4-BE49-F238E27FC236}">
                    <a16:creationId xmlns:a16="http://schemas.microsoft.com/office/drawing/2014/main" id="{EC02D87E-2CCA-EDC6-A9D7-17C7E935F149}"/>
                  </a:ext>
                </a:extLst>
              </p:cNvPr>
              <p:cNvPicPr>
                <a:picLocks noChangeAspect="1"/>
              </p:cNvPicPr>
              <p:nvPr/>
            </p:nvPicPr>
            <p:blipFill>
              <a:blip r:embed="rId3"/>
              <a:stretch>
                <a:fillRect/>
              </a:stretch>
            </p:blipFill>
            <p:spPr>
              <a:xfrm>
                <a:off x="4838758" y="2561597"/>
                <a:ext cx="6876405" cy="3834309"/>
              </a:xfrm>
              <a:prstGeom prst="rect">
                <a:avLst/>
              </a:prstGeom>
            </p:spPr>
          </p:pic>
          <p:sp>
            <p:nvSpPr>
              <p:cNvPr id="5" name="CaixaDeTexto 4">
                <a:extLst>
                  <a:ext uri="{FF2B5EF4-FFF2-40B4-BE49-F238E27FC236}">
                    <a16:creationId xmlns:a16="http://schemas.microsoft.com/office/drawing/2014/main" id="{4E9DFD64-C283-B795-BA78-3052570B0834}"/>
                  </a:ext>
                </a:extLst>
              </p:cNvPr>
              <p:cNvSpPr txBox="1"/>
              <p:nvPr/>
            </p:nvSpPr>
            <p:spPr>
              <a:xfrm>
                <a:off x="4676048" y="2989295"/>
                <a:ext cx="1349751" cy="230832"/>
              </a:xfrm>
              <a:prstGeom prst="rect">
                <a:avLst/>
              </a:prstGeom>
              <a:solidFill>
                <a:schemeClr val="bg1"/>
              </a:solidFill>
            </p:spPr>
            <p:txBody>
              <a:bodyPr wrap="square" rtlCol="0">
                <a:spAutoFit/>
              </a:bodyPr>
              <a:lstStyle/>
              <a:p>
                <a:pPr algn="ctr"/>
                <a:r>
                  <a:rPr lang="pt-BR" sz="900" b="1">
                    <a:solidFill>
                      <a:srgbClr val="7854C4"/>
                    </a:solidFill>
                  </a:rPr>
                  <a:t>valores em US$</a:t>
                </a:r>
              </a:p>
            </p:txBody>
          </p:sp>
          <p:sp>
            <p:nvSpPr>
              <p:cNvPr id="6" name="CaixaDeTexto 5">
                <a:extLst>
                  <a:ext uri="{FF2B5EF4-FFF2-40B4-BE49-F238E27FC236}">
                    <a16:creationId xmlns:a16="http://schemas.microsoft.com/office/drawing/2014/main" id="{7B39F6DE-0F15-17A3-242A-CC3495560191}"/>
                  </a:ext>
                </a:extLst>
              </p:cNvPr>
              <p:cNvSpPr txBox="1"/>
              <p:nvPr/>
            </p:nvSpPr>
            <p:spPr>
              <a:xfrm>
                <a:off x="10287095" y="2989295"/>
                <a:ext cx="1560798" cy="230832"/>
              </a:xfrm>
              <a:prstGeom prst="rect">
                <a:avLst/>
              </a:prstGeom>
              <a:solidFill>
                <a:schemeClr val="bg1"/>
              </a:solidFill>
            </p:spPr>
            <p:txBody>
              <a:bodyPr wrap="square" rtlCol="0">
                <a:spAutoFit/>
              </a:bodyPr>
              <a:lstStyle/>
              <a:p>
                <a:pPr algn="ctr"/>
                <a:r>
                  <a:rPr lang="pt-BR" sz="900" b="1">
                    <a:solidFill>
                      <a:srgbClr val="CBE3F9"/>
                    </a:solidFill>
                  </a:rPr>
                  <a:t>quantidades em litros</a:t>
                </a:r>
              </a:p>
            </p:txBody>
          </p:sp>
        </p:grpSp>
        <p:sp>
          <p:nvSpPr>
            <p:cNvPr id="8" name="Retângulo 7">
              <a:extLst>
                <a:ext uri="{FF2B5EF4-FFF2-40B4-BE49-F238E27FC236}">
                  <a16:creationId xmlns:a16="http://schemas.microsoft.com/office/drawing/2014/main" id="{1D01FD5B-48A3-A6C0-B489-B215BC332309}"/>
                </a:ext>
              </a:extLst>
            </p:cNvPr>
            <p:cNvSpPr/>
            <p:nvPr/>
          </p:nvSpPr>
          <p:spPr>
            <a:xfrm>
              <a:off x="11377787" y="3226950"/>
              <a:ext cx="444685" cy="3091963"/>
            </a:xfrm>
            <a:prstGeom prst="rect">
              <a:avLst/>
            </a:prstGeom>
            <a:solidFill>
              <a:schemeClr val="bg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71470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7</Notes>
  <HiddenSlides>0</HiddenSlide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Ion Boardroom</vt:lpstr>
      <vt:lpstr>Análise Exploratória: Exportação de Vinhos de Mesa</vt:lpstr>
      <vt:lpstr>Agenda</vt:lpstr>
      <vt:lpstr>Estado do RS Representa 53,6% de Toda a Produção Nacional de uvas</vt:lpstr>
      <vt:lpstr>Vinho de Mesa é o item mais Produzido</vt:lpstr>
      <vt:lpstr>Produção Média do Vinho de Mesa gira em torno  dos 197 Milhões de Litros por Ano e 4% é destinado à exportação</vt:lpstr>
      <vt:lpstr>Territórios com Oportunidades de Crescimento Produtivo</vt:lpstr>
      <vt:lpstr>Exportações de vinhos brasileiros ao longo das décadas – Visão Geral</vt:lpstr>
      <vt:lpstr>Exportações de vinhos brasileiros nos últimos 15 anos – Visão Geral (quant.)</vt:lpstr>
      <vt:lpstr>Exportações de vinhos brasileiros nos últimos 15 anos – Visão Geral (valores)</vt:lpstr>
      <vt:lpstr>Exportações de vinhos brasileiros nos últimos 15 anos – Maiores compradores</vt:lpstr>
      <vt:lpstr>Exportações de vinhos brasileiros nos últimos 15 anos – Paraguai e Rússia</vt:lpstr>
      <vt:lpstr>Exportações de vinhos brasileiros nos últimos 15 anos – Outros países</vt:lpstr>
      <vt:lpstr>A exportação de vinhos é determinada por fatores como câmbio, economia, acordos tarifários e tendências do mercado.</vt:lpstr>
      <vt:lpstr>A exportação de vinhos é determinada por fatores como câmbio, economia, acordos tarifários e tendências do mercado.</vt:lpstr>
      <vt:lpstr>América é o continente que mais exporta (2008-2022)</vt:lpstr>
      <vt:lpstr>Dados Demográficos - Paraguai</vt:lpstr>
      <vt:lpstr>Dados Climáticos</vt:lpstr>
      <vt:lpstr>Dados Climáticos Regionais Safra 2022/2023</vt:lpstr>
      <vt:lpstr>Insights do consumidor</vt:lpstr>
      <vt:lpstr>Consumo de vinho por faixa etária no Brasil</vt:lpstr>
      <vt:lpstr>Conclusão</vt:lpstr>
      <vt:lpstr>Apresentação do PowerPoint</vt:lpstr>
      <vt:lpstr>Apresentação do PowerPoint</vt:lpstr>
      <vt:lpstr>Referências</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392</cp:revision>
  <dcterms:created xsi:type="dcterms:W3CDTF">2023-12-10T18:05:28Z</dcterms:created>
  <dcterms:modified xsi:type="dcterms:W3CDTF">2024-10-13T14:15:39Z</dcterms:modified>
</cp:coreProperties>
</file>