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1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4630400" cy="8229600"/>
  <p:notesSz cx="8229600" cy="14630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98" autoAdjust="0"/>
  </p:normalViewPr>
  <p:slideViewPr>
    <p:cSldViewPr snapToGrid="0">
      <p:cViewPr varScale="1">
        <p:scale>
          <a:sx n="73" d="100"/>
          <a:sy n="73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9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9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9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9656ED9-10E5-4F2B-B71B-B9306715DA6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9F7106F-FB92-474F-A897-1CA9B62C0202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2801C7E-02FB-457A-AAA0-FEF6A4527432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B7F9BD0-99F9-4D8E-A409-F448A58867FC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CAD5D5D-3BDD-4394-8B89-3101895F98E4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6126BCF-F34A-4AAF-8DCB-56D91F5CDA44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E9F95C7-217E-43F1-BDF2-EFEB03AFA088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“Agora vamos analisar o desempenho dos modelos de Árvore de Decisão e KNN.</a:t>
            </a:r>
          </a:p>
          <a:p>
            <a:pPr>
              <a:buNone/>
            </a:pPr>
            <a:r>
              <a:rPr lang="pt-BR" dirty="0"/>
              <a:t>Começando pela Árvore de Decisão: o modelo apresentou uma precisão de 68% para avaliações negativas e 82% para positivas. Já o recall foi de 87% para negativas, o que indica que ele foi eficiente em capturar avaliações negativas, mas teve apenas 59% de recall para as positivas.</a:t>
            </a:r>
          </a:p>
          <a:p>
            <a:pPr>
              <a:buNone/>
            </a:pPr>
            <a:r>
              <a:rPr lang="pt-BR" dirty="0"/>
              <a:t>Isso gerou um número considerável de erros: 421 falsos positivos e 1.279 falsos negativos, mostrando que o modelo teve dificuldade em classificar corretamente as avaliações positivas.</a:t>
            </a:r>
          </a:p>
          <a:p>
            <a:pPr>
              <a:buNone/>
            </a:pPr>
            <a:r>
              <a:rPr lang="pt-BR" dirty="0"/>
              <a:t>Em seguida, o modelo KNN apresentou uma precisão e recall mais equilibrados, ambos em torno de 75% a 77% para as duas classes. No entanto, apesar desse equilíbrio, ele teve o maior número absoluto de erros entre os modelos: 1.123 falsos positivos e 2.011 falsos negativos.</a:t>
            </a:r>
          </a:p>
          <a:p>
            <a:r>
              <a:rPr lang="pt-BR" dirty="0"/>
              <a:t>Com base nesses resultados, concluímos que tanto a Árvore de Decisão quanto o KNN tiveram desempenho inferior aos demais modelos, com destaque negativo para o KNN pelo alto volume de classificações incorretas.”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9656ED9-10E5-4F2B-B71B-B9306715DA6D}" type="slidenum">
              <a:rPr lang="pt-BR" sz="1400" b="0" strike="noStrike" spc="-1" smtClean="0">
                <a:latin typeface="Times New Roman"/>
              </a:rPr>
              <a:t>7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99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 0" descr="preencoded.png"/>
          <p:cNvPicPr/>
          <p:nvPr/>
        </p:nvPicPr>
        <p:blipFill>
          <a:blip r:embed="rId1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Image 0" descr="preencoded.png"/>
          <p:cNvPicPr/>
          <p:nvPr/>
        </p:nvPicPr>
        <p:blipFill>
          <a:blip r:embed="rId1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Image 0" descr="preencoded.png"/>
          <p:cNvPicPr/>
          <p:nvPr/>
        </p:nvPicPr>
        <p:blipFill>
          <a:blip r:embed="rId1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>
            <a:noFill/>
          </a:ln>
        </p:spPr>
      </p:pic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Image 0" descr="preencoded.png"/>
          <p:cNvPicPr/>
          <p:nvPr/>
        </p:nvPicPr>
        <p:blipFill>
          <a:blip r:embed="rId1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Image 0" descr="preencoded.png"/>
          <p:cNvPicPr/>
          <p:nvPr/>
        </p:nvPicPr>
        <p:blipFill>
          <a:blip r:embed="rId1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Image 0" descr="preencoded.png"/>
          <p:cNvPicPr/>
          <p:nvPr/>
        </p:nvPicPr>
        <p:blipFill>
          <a:blip r:embed="rId1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>
            <a:noFill/>
          </a:ln>
        </p:spPr>
      </p:pic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248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27ECF81-2EEF-46B6-8AC6-7EFB558B3525}" type="datetime">
              <a:rPr lang="pt-BR" sz="1800" b="0" strike="noStrike" spc="-1">
                <a:solidFill>
                  <a:srgbClr val="000000"/>
                </a:solidFill>
                <a:latin typeface="Calibri"/>
              </a:rPr>
              <a:t>26/05/2025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4C0A86D-7CCE-445B-A914-5C64ABBBCE84}" type="slidenum">
              <a:rPr lang="pt-BR" sz="1800" b="0" strike="noStrike" spc="-1">
                <a:solidFill>
                  <a:srgbClr val="000000"/>
                </a:solidFill>
                <a:latin typeface="Calibri"/>
              </a:rPr>
              <a:t>‹nº›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280200" y="1702080"/>
            <a:ext cx="8235720" cy="21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1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Projeto Aplicado 2: </a:t>
            </a:r>
            <a:r>
              <a:rPr lang="pt-BR" sz="4450" b="1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Construindo um Classificador de Sentimentos</a:t>
            </a:r>
            <a:endParaRPr lang="pt-BR" sz="445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461640" y="4492800"/>
            <a:ext cx="755604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pt-BR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Júlia Raissa Silva de Araujo (RA:10444671)</a:t>
            </a:r>
            <a:endParaRPr lang="pt-BR" sz="1750" b="0" strike="noStrike" spc="-1">
              <a:latin typeface="Arial"/>
            </a:endParaRPr>
          </a:p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pt-BR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Mariana Silva de Oliveira (RA: 10441586)</a:t>
            </a:r>
            <a:endParaRPr lang="pt-BR" sz="1750" b="0" strike="noStrike" spc="-1">
              <a:latin typeface="Arial"/>
            </a:endParaRPr>
          </a:p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pt-BR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Tatiane Hitomi Okochi (RA: 10444313)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280200" y="6147360"/>
            <a:ext cx="362520" cy="362520"/>
          </a:xfrm>
          <a:prstGeom prst="roundRect">
            <a:avLst>
              <a:gd name="adj" fmla="val 25194296"/>
            </a:avLst>
          </a:prstGeom>
          <a:noFill/>
          <a:ln w="7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96" name="Picture 4" descr="Shop beauty bestsellers from the 2024 Sephora Savings Event"/>
          <p:cNvPicPr/>
          <p:nvPr/>
        </p:nvPicPr>
        <p:blipFill>
          <a:blip r:embed="rId3"/>
          <a:srcRect l="53028" r="66"/>
          <a:stretch/>
        </p:blipFill>
        <p:spPr>
          <a:xfrm>
            <a:off x="0" y="0"/>
            <a:ext cx="5790600" cy="822924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12575520" y="7592760"/>
            <a:ext cx="2054520" cy="5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793800" y="749160"/>
            <a:ext cx="567036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Resumo do Projeto</a:t>
            </a:r>
            <a:endParaRPr lang="pt-BR" sz="445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793800" y="1798200"/>
            <a:ext cx="3664440" cy="2316240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0" name="CustomShape 3"/>
          <p:cNvSpPr/>
          <p:nvPr/>
        </p:nvSpPr>
        <p:spPr>
          <a:xfrm>
            <a:off x="1020600" y="202500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Contexto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020600" y="2515320"/>
            <a:ext cx="3210840" cy="10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849"/>
              </a:lnSpc>
            </a:pPr>
            <a:r>
              <a:rPr lang="pt-BR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A Sephora é uma líder global em cosméticos, com milhões de avaliações de clientes.</a:t>
            </a:r>
            <a:endParaRPr lang="pt-BR" sz="1750" b="0" strike="noStrike" spc="-1">
              <a:latin typeface="Arial"/>
            </a:endParaRPr>
          </a:p>
          <a:p>
            <a:pPr>
              <a:lnSpc>
                <a:spcPts val="2849"/>
              </a:lnSpc>
              <a:tabLst>
                <a:tab pos="0" algn="l"/>
              </a:tabLst>
            </a:pPr>
            <a:endParaRPr lang="pt-BR" sz="1750" b="0" strike="noStrike" spc="-1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4685400" y="1798200"/>
            <a:ext cx="3664440" cy="2316240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3" name="CustomShape 6"/>
          <p:cNvSpPr/>
          <p:nvPr/>
        </p:nvSpPr>
        <p:spPr>
          <a:xfrm>
            <a:off x="4912200" y="202500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Objetivo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4912200" y="2515320"/>
            <a:ext cx="3210840" cy="10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849"/>
              </a:lnSpc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Classificar automaticamente avaliações como positivas ou negativas usando NLP e ML.</a:t>
            </a:r>
            <a:endParaRPr lang="pt-BR" sz="1750" b="0" strike="noStrike" spc="-1">
              <a:latin typeface="Arial"/>
            </a:endParaRPr>
          </a:p>
          <a:p>
            <a:pPr>
              <a:lnSpc>
                <a:spcPts val="2849"/>
              </a:lnSpc>
              <a:tabLst>
                <a:tab pos="0" algn="l"/>
              </a:tabLst>
            </a:pPr>
            <a:endParaRPr lang="pt-BR" sz="1750" b="0" strike="noStrike" spc="-1">
              <a:latin typeface="Arial"/>
            </a:endParaRPr>
          </a:p>
        </p:txBody>
      </p:sp>
      <p:pic>
        <p:nvPicPr>
          <p:cNvPr id="305" name="Picture 6" descr="25 Editor-Approved Products to Buy From the Sephora Savings Event"/>
          <p:cNvPicPr/>
          <p:nvPr/>
        </p:nvPicPr>
        <p:blipFill>
          <a:blip r:embed="rId3"/>
          <a:srcRect l="21050" r="14376"/>
          <a:stretch/>
        </p:blipFill>
        <p:spPr>
          <a:xfrm>
            <a:off x="9321840" y="0"/>
            <a:ext cx="5308200" cy="8229240"/>
          </a:xfrm>
          <a:prstGeom prst="rect">
            <a:avLst/>
          </a:prstGeom>
          <a:ln>
            <a:noFill/>
          </a:ln>
        </p:spPr>
      </p:pic>
      <p:sp>
        <p:nvSpPr>
          <p:cNvPr id="306" name="CustomShape 8"/>
          <p:cNvSpPr/>
          <p:nvPr/>
        </p:nvSpPr>
        <p:spPr>
          <a:xfrm>
            <a:off x="793800" y="4362480"/>
            <a:ext cx="7556040" cy="2032560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7" name="CustomShape 9"/>
          <p:cNvSpPr/>
          <p:nvPr/>
        </p:nvSpPr>
        <p:spPr>
          <a:xfrm>
            <a:off x="1020600" y="460224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Resultado Esperado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08" name="CustomShape 10"/>
          <p:cNvSpPr/>
          <p:nvPr/>
        </p:nvSpPr>
        <p:spPr>
          <a:xfrm>
            <a:off x="1020600" y="5079960"/>
            <a:ext cx="710244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849"/>
              </a:lnSpc>
            </a:pPr>
            <a:r>
              <a:rPr lang="pt-BR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Transformar feedbacks em insights estratégicos para auxiliar na tomada de decisões, melhorar produtos e fortalecer o relacionamento com os clientes.</a:t>
            </a:r>
            <a:endParaRPr lang="pt-BR" sz="17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793800" y="1129680"/>
            <a:ext cx="588204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Descrição do Dataset</a:t>
            </a:r>
            <a:endParaRPr lang="pt-BR" sz="445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793800" y="224244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1" name="CustomShape 3"/>
          <p:cNvSpPr/>
          <p:nvPr/>
        </p:nvSpPr>
        <p:spPr>
          <a:xfrm>
            <a:off x="1531080" y="232020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Fonte dos Dados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1531080" y="2810520"/>
            <a:ext cx="289908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Kaggle, com mais de 1 milhão de avaliações.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713840" y="224244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4" name="CustomShape 6"/>
          <p:cNvSpPr/>
          <p:nvPr/>
        </p:nvSpPr>
        <p:spPr>
          <a:xfrm>
            <a:off x="5450760" y="232020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Principais Campos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5450760" y="2810520"/>
            <a:ext cx="289908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review_text (texto da avaliação)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5450760" y="3615480"/>
            <a:ext cx="2899080" cy="10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is_recommended (binário: 1=recomenda, 0=não)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793800" y="515808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8" name="CustomShape 10"/>
          <p:cNvSpPr/>
          <p:nvPr/>
        </p:nvSpPr>
        <p:spPr>
          <a:xfrm>
            <a:off x="1531080" y="523584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Tratamento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1531080" y="5726160"/>
            <a:ext cx="681912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Eliminação de variáveis irrelevantes e focagem nos dados úteis.</a:t>
            </a:r>
            <a:endParaRPr lang="pt-BR" sz="1750" b="0" strike="noStrike" spc="-1">
              <a:latin typeface="Arial"/>
            </a:endParaRPr>
          </a:p>
        </p:txBody>
      </p:sp>
      <p:pic>
        <p:nvPicPr>
          <p:cNvPr id="320" name="Picture 2" descr="When is the Sephora Sale 2025?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83" r="66650"/>
          <a:stretch/>
        </p:blipFill>
        <p:spPr>
          <a:xfrm>
            <a:off x="9406440" y="0"/>
            <a:ext cx="5566680" cy="824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781200" y="689760"/>
            <a:ext cx="12909240" cy="14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Análise Exploratória dos Dados (EDA)</a:t>
            </a:r>
            <a:endParaRPr lang="pt-BR" sz="445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2575520" y="7592760"/>
            <a:ext cx="2054520" cy="5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23" name="Imagem 14"/>
          <p:cNvPicPr/>
          <p:nvPr/>
        </p:nvPicPr>
        <p:blipFill>
          <a:blip r:embed="rId3"/>
          <a:stretch/>
        </p:blipFill>
        <p:spPr>
          <a:xfrm>
            <a:off x="9303120" y="1708920"/>
            <a:ext cx="3746880" cy="2878200"/>
          </a:xfrm>
          <a:prstGeom prst="rect">
            <a:avLst/>
          </a:prstGeom>
          <a:ln>
            <a:noFill/>
          </a:ln>
        </p:spPr>
      </p:pic>
      <p:pic>
        <p:nvPicPr>
          <p:cNvPr id="324" name="Picture 2"/>
          <p:cNvPicPr/>
          <p:nvPr/>
        </p:nvPicPr>
        <p:blipFill>
          <a:blip r:embed="rId4"/>
          <a:stretch/>
        </p:blipFill>
        <p:spPr>
          <a:xfrm>
            <a:off x="9303120" y="4746240"/>
            <a:ext cx="4172040" cy="2675880"/>
          </a:xfrm>
          <a:prstGeom prst="rect">
            <a:avLst/>
          </a:prstGeom>
          <a:ln>
            <a:noFill/>
          </a:ln>
        </p:spPr>
      </p:pic>
      <p:sp>
        <p:nvSpPr>
          <p:cNvPr id="325" name="CustomShape 3"/>
          <p:cNvSpPr/>
          <p:nvPr/>
        </p:nvSpPr>
        <p:spPr>
          <a:xfrm>
            <a:off x="793800" y="219240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6" name="CustomShape 4"/>
          <p:cNvSpPr/>
          <p:nvPr/>
        </p:nvSpPr>
        <p:spPr>
          <a:xfrm>
            <a:off x="1303920" y="219240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Seleção de Colunas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1303920" y="2682720"/>
            <a:ext cx="7045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Foco em review_text e is_recommended.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1134000" y="327240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9" name="CustomShape 7"/>
          <p:cNvSpPr/>
          <p:nvPr/>
        </p:nvSpPr>
        <p:spPr>
          <a:xfrm>
            <a:off x="1644120" y="3272400"/>
            <a:ext cx="294804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Tratamento de Dados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1644120" y="3762720"/>
            <a:ext cx="6705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Correção de dados faltantes e remoção de duplicados.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1474200" y="435240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2" name="CustomShape 10"/>
          <p:cNvSpPr/>
          <p:nvPr/>
        </p:nvSpPr>
        <p:spPr>
          <a:xfrm>
            <a:off x="1984320" y="4352400"/>
            <a:ext cx="41364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Análise de Desbalanceamento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1984320" y="4843080"/>
            <a:ext cx="6365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Observou-se predominância de avaliações positivas. 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34" name="CustomShape 12"/>
          <p:cNvSpPr/>
          <p:nvPr/>
        </p:nvSpPr>
        <p:spPr>
          <a:xfrm>
            <a:off x="1796760" y="542412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5" name="CustomShape 13"/>
          <p:cNvSpPr/>
          <p:nvPr/>
        </p:nvSpPr>
        <p:spPr>
          <a:xfrm>
            <a:off x="2306880" y="5424120"/>
            <a:ext cx="41364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Nuvem de Palavras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2306880" y="5914440"/>
            <a:ext cx="62146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pt-BR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Presença de palavras que não semanticamente relevantes.</a:t>
            </a:r>
            <a:endParaRPr lang="pt-BR" sz="17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794520" y="514440"/>
            <a:ext cx="6788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4700"/>
              </a:lnSpc>
              <a:tabLst>
                <a:tab pos="0" algn="l"/>
              </a:tabLst>
            </a:pPr>
            <a:r>
              <a:rPr lang="en-US" sz="3750" b="0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Pré-processamento do Texto</a:t>
            </a:r>
            <a:endParaRPr lang="pt-BR" sz="3750" b="0" strike="noStrike" spc="-1">
              <a:latin typeface="Arial"/>
            </a:endParaRPr>
          </a:p>
        </p:txBody>
      </p:sp>
      <p:pic>
        <p:nvPicPr>
          <p:cNvPr id="338" name="Image 0" descr="preencoded.png"/>
          <p:cNvPicPr/>
          <p:nvPr/>
        </p:nvPicPr>
        <p:blipFill>
          <a:blip r:embed="rId3"/>
          <a:stretch/>
        </p:blipFill>
        <p:spPr>
          <a:xfrm>
            <a:off x="793800" y="2161440"/>
            <a:ext cx="963720" cy="1156320"/>
          </a:xfrm>
          <a:prstGeom prst="rect">
            <a:avLst/>
          </a:prstGeom>
          <a:ln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2046960" y="2354040"/>
            <a:ext cx="24094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350"/>
              </a:lnSpc>
              <a:tabLst>
                <a:tab pos="0" algn="l"/>
              </a:tabLst>
            </a:pPr>
            <a:r>
              <a:rPr lang="en-US" sz="185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Limpeza</a:t>
            </a:r>
            <a:endParaRPr lang="pt-BR" sz="185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2046960" y="2770920"/>
            <a:ext cx="11789280" cy="3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Remoção de nulos e duplicados.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341" name="Image 1" descr="preencoded.png"/>
          <p:cNvPicPr/>
          <p:nvPr/>
        </p:nvPicPr>
        <p:blipFill>
          <a:blip r:embed="rId4"/>
          <a:stretch/>
        </p:blipFill>
        <p:spPr>
          <a:xfrm>
            <a:off x="793800" y="3318120"/>
            <a:ext cx="963720" cy="1156320"/>
          </a:xfrm>
          <a:prstGeom prst="rect">
            <a:avLst/>
          </a:prstGeom>
          <a:ln>
            <a:noFill/>
          </a:ln>
        </p:spPr>
      </p:pic>
      <p:sp>
        <p:nvSpPr>
          <p:cNvPr id="342" name="CustomShape 4"/>
          <p:cNvSpPr/>
          <p:nvPr/>
        </p:nvSpPr>
        <p:spPr>
          <a:xfrm>
            <a:off x="2046960" y="3510720"/>
            <a:ext cx="293112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350"/>
              </a:lnSpc>
              <a:tabLst>
                <a:tab pos="0" algn="l"/>
              </a:tabLst>
            </a:pPr>
            <a:r>
              <a:rPr lang="en-US" sz="185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Tokenização e Stopwords</a:t>
            </a:r>
            <a:endParaRPr lang="pt-BR" sz="1850" b="0" strike="noStrike" spc="-1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2046960" y="3927600"/>
            <a:ext cx="11789280" cy="3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Separação em palavras e eliminação de irrelevantes.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344" name="Image 2" descr="preencoded.png"/>
          <p:cNvPicPr/>
          <p:nvPr/>
        </p:nvPicPr>
        <p:blipFill>
          <a:blip r:embed="rId5"/>
          <a:stretch/>
        </p:blipFill>
        <p:spPr>
          <a:xfrm>
            <a:off x="793800" y="4474800"/>
            <a:ext cx="963720" cy="1156320"/>
          </a:xfrm>
          <a:prstGeom prst="rect">
            <a:avLst/>
          </a:prstGeom>
          <a:ln>
            <a:noFill/>
          </a:ln>
        </p:spPr>
      </p:pic>
      <p:sp>
        <p:nvSpPr>
          <p:cNvPr id="345" name="CustomShape 6"/>
          <p:cNvSpPr/>
          <p:nvPr/>
        </p:nvSpPr>
        <p:spPr>
          <a:xfrm>
            <a:off x="2046960" y="4667760"/>
            <a:ext cx="24094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350"/>
              </a:lnSpc>
              <a:tabLst>
                <a:tab pos="0" algn="l"/>
              </a:tabLst>
            </a:pPr>
            <a:r>
              <a:rPr lang="en-US" sz="185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Lematização</a:t>
            </a:r>
            <a:endParaRPr lang="pt-BR" sz="1850" b="0" strike="noStrike" spc="-1"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>
            <a:off x="2046960" y="5084640"/>
            <a:ext cx="11789280" cy="3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Redução das palavras ao radical.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347" name="Image 3" descr="preencoded.png"/>
          <p:cNvPicPr/>
          <p:nvPr/>
        </p:nvPicPr>
        <p:blipFill>
          <a:blip r:embed="rId6"/>
          <a:stretch/>
        </p:blipFill>
        <p:spPr>
          <a:xfrm>
            <a:off x="793800" y="5631840"/>
            <a:ext cx="963720" cy="1156320"/>
          </a:xfrm>
          <a:prstGeom prst="rect">
            <a:avLst/>
          </a:prstGeom>
          <a:ln>
            <a:noFill/>
          </a:ln>
        </p:spPr>
      </p:pic>
      <p:sp>
        <p:nvSpPr>
          <p:cNvPr id="348" name="CustomShape 8"/>
          <p:cNvSpPr/>
          <p:nvPr/>
        </p:nvSpPr>
        <p:spPr>
          <a:xfrm>
            <a:off x="2046960" y="5824440"/>
            <a:ext cx="24094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350"/>
              </a:lnSpc>
              <a:tabLst>
                <a:tab pos="0" algn="l"/>
              </a:tabLst>
            </a:pPr>
            <a:r>
              <a:rPr lang="en-US" sz="185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Vetorização</a:t>
            </a:r>
            <a:endParaRPr lang="pt-BR" sz="1850" b="0" strike="noStrike" spc="-1"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2046960" y="6241320"/>
            <a:ext cx="11789280" cy="3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Transformação dos textos em vetores numéricos.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350" name="Image 4" descr="preencoded.png"/>
          <p:cNvPicPr/>
          <p:nvPr/>
        </p:nvPicPr>
        <p:blipFill>
          <a:blip r:embed="rId7"/>
          <a:stretch/>
        </p:blipFill>
        <p:spPr>
          <a:xfrm>
            <a:off x="793800" y="6788520"/>
            <a:ext cx="963720" cy="1156320"/>
          </a:xfrm>
          <a:prstGeom prst="rect">
            <a:avLst/>
          </a:prstGeom>
          <a:ln>
            <a:noFill/>
          </a:ln>
        </p:spPr>
      </p:pic>
      <p:sp>
        <p:nvSpPr>
          <p:cNvPr id="351" name="CustomShape 10"/>
          <p:cNvSpPr/>
          <p:nvPr/>
        </p:nvSpPr>
        <p:spPr>
          <a:xfrm>
            <a:off x="2046960" y="6981120"/>
            <a:ext cx="24094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350"/>
              </a:lnSpc>
              <a:tabLst>
                <a:tab pos="0" algn="l"/>
              </a:tabLst>
            </a:pPr>
            <a:r>
              <a:rPr lang="en-US" sz="1850" b="1" strike="noStrike" spc="-1">
                <a:solidFill>
                  <a:srgbClr val="464646"/>
                </a:solidFill>
                <a:latin typeface="DM Sans Semi Bold"/>
                <a:ea typeface="DM Sans Semi Bold"/>
              </a:rPr>
              <a:t>Balanceamento</a:t>
            </a:r>
            <a:endParaRPr lang="pt-BR" sz="1850" b="0" strike="noStrike" spc="-1">
              <a:latin typeface="Arial"/>
            </a:endParaRPr>
          </a:p>
        </p:txBody>
      </p:sp>
      <p:sp>
        <p:nvSpPr>
          <p:cNvPr id="352" name="CustomShape 11"/>
          <p:cNvSpPr/>
          <p:nvPr/>
        </p:nvSpPr>
        <p:spPr>
          <a:xfrm>
            <a:off x="2046960" y="7398000"/>
            <a:ext cx="11789280" cy="3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Aplicação de undersampling para equilíbrio das classes.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353" name="CustomShape 12"/>
          <p:cNvSpPr/>
          <p:nvPr/>
        </p:nvSpPr>
        <p:spPr>
          <a:xfrm>
            <a:off x="12575520" y="7592760"/>
            <a:ext cx="2054520" cy="5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4" name="CustomShape 13"/>
          <p:cNvSpPr/>
          <p:nvPr/>
        </p:nvSpPr>
        <p:spPr>
          <a:xfrm>
            <a:off x="261000" y="1311120"/>
            <a:ext cx="9505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Nesta etapa, os dados textuais passaram por um processo de limpeza e transformação para que pudessem ser utilizados pelos modelos de machine learning. As principais ações foram: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793800" y="3452400"/>
            <a:ext cx="1073304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3750" b="0" strike="noStrike" spc="-1">
                <a:solidFill>
                  <a:srgbClr val="030303"/>
                </a:solidFill>
                <a:latin typeface="DM Sans Semi Bold"/>
              </a:rPr>
              <a:t>Modelos de Machine Learning Testados</a:t>
            </a:r>
            <a:endParaRPr lang="pt-BR" sz="375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793800" y="4728240"/>
            <a:ext cx="283500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Modelos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793800" y="530928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Regressão Logística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93800" y="575172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Random Forest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93800" y="619380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Árvore de Decisão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93800" y="663588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K-Nearest Neighbors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7599600" y="4728240"/>
            <a:ext cx="2993040" cy="35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Métricas de Avaliação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7599600" y="530928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Acurácia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7599600" y="575172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Precisão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7599600" y="619380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Recall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7599600" y="663588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F1-score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7599600" y="7078320"/>
            <a:ext cx="6244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 marL="343080" indent="-34272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Matriz de Confusão</a:t>
            </a:r>
            <a:endParaRPr lang="pt-BR" sz="1750" b="0" strike="noStrike" spc="-1">
              <a:latin typeface="Arial"/>
            </a:endParaRPr>
          </a:p>
        </p:txBody>
      </p:sp>
      <p:sp>
        <p:nvSpPr>
          <p:cNvPr id="367" name="CustomShape 13"/>
          <p:cNvSpPr/>
          <p:nvPr/>
        </p:nvSpPr>
        <p:spPr>
          <a:xfrm>
            <a:off x="12575520" y="7592760"/>
            <a:ext cx="2054520" cy="5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68" name="Image 0"/>
          <p:cNvPicPr/>
          <p:nvPr/>
        </p:nvPicPr>
        <p:blipFill>
          <a:blip r:embed="rId3"/>
          <a:stretch/>
        </p:blipFill>
        <p:spPr>
          <a:xfrm>
            <a:off x="0" y="2160"/>
            <a:ext cx="14630040" cy="283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137600" y="1571760"/>
            <a:ext cx="8474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rgbClr val="464646"/>
                </a:solidFill>
                <a:latin typeface="Inter Medium"/>
                <a:ea typeface="Inter Medium"/>
              </a:rPr>
              <a:t>Regressão Logística </a:t>
            </a:r>
            <a:r>
              <a:rPr lang="pt-BR" sz="2000" b="0" strike="noStrike" spc="-1" dirty="0">
                <a:solidFill>
                  <a:srgbClr val="464646"/>
                </a:solidFill>
                <a:latin typeface="Inter Medium"/>
                <a:ea typeface="Inter Medium"/>
              </a:rPr>
              <a:t>obteve o melhor desempenho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37600" y="614160"/>
            <a:ext cx="1073304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5550"/>
              </a:lnSpc>
            </a:pPr>
            <a:r>
              <a:rPr lang="en-US" sz="3750" b="0" strike="noStrike" spc="-1">
                <a:solidFill>
                  <a:srgbClr val="030303"/>
                </a:solidFill>
                <a:latin typeface="DM Sans Semi Bold"/>
              </a:rPr>
              <a:t>Resultados Obtidos dos Modelos</a:t>
            </a:r>
            <a:endParaRPr lang="pt-BR" sz="3750" b="0" strike="noStrike" spc="-1">
              <a:latin typeface="Arial"/>
            </a:endParaRPr>
          </a:p>
        </p:txBody>
      </p:sp>
      <p:pic>
        <p:nvPicPr>
          <p:cNvPr id="372" name="Imagem 12"/>
          <p:cNvPicPr/>
          <p:nvPr/>
        </p:nvPicPr>
        <p:blipFill>
          <a:blip r:embed="rId3"/>
          <a:stretch/>
        </p:blipFill>
        <p:spPr>
          <a:xfrm>
            <a:off x="1137600" y="2216160"/>
            <a:ext cx="7592743" cy="334089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FE5D2E-8B43-9203-A0F0-94DB532BD52F}"/>
              </a:ext>
            </a:extLst>
          </p:cNvPr>
          <p:cNvSpPr txBox="1"/>
          <p:nvPr/>
        </p:nvSpPr>
        <p:spPr>
          <a:xfrm>
            <a:off x="9519515" y="2895059"/>
            <a:ext cx="7315200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300"/>
              </a:spcBef>
            </a:pP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Matriz de Confusão:</a:t>
            </a:r>
          </a:p>
          <a:p>
            <a:pPr>
              <a:lnSpc>
                <a:spcPts val="2143"/>
              </a:lnSpc>
              <a:spcBef>
                <a:spcPts val="300"/>
              </a:spcBef>
            </a:pPr>
            <a:endParaRPr lang="pt-BR" b="1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Regressão Logística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: 419 FP + 467 FN</a:t>
            </a: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04040"/>
                </a:solidFill>
                <a:latin typeface="quote-cjk-patch"/>
              </a:rPr>
              <a:t>Random Forest: </a:t>
            </a:r>
            <a:r>
              <a:rPr lang="pt-BR" dirty="0">
                <a:solidFill>
                  <a:srgbClr val="404040"/>
                </a:solidFill>
                <a:latin typeface="quote-cjk-patch"/>
              </a:rPr>
              <a:t>468 FP + 422 FN</a:t>
            </a:r>
            <a:endParaRPr lang="pt-BR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Árvore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: 421 FP + 1.279 FN</a:t>
            </a:r>
            <a:endParaRPr lang="pt-BR" b="1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KNN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: 1.123 FP + 2.011 FN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093680" y="2246040"/>
            <a:ext cx="6526080" cy="4268520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7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293480" y="2590560"/>
            <a:ext cx="6126120" cy="37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spcBef>
                <a:spcPts val="1236"/>
              </a:spcBef>
              <a:spcAft>
                <a:spcPts val="360"/>
              </a:spcAft>
              <a:buClr>
                <a:srgbClr val="464646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Alta Acurácia</a:t>
            </a: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: 85,9%</a:t>
            </a:r>
            <a:endParaRPr lang="pt-BR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236"/>
              </a:spcBef>
              <a:spcAft>
                <a:spcPts val="360"/>
              </a:spcAft>
              <a:buClr>
                <a:srgbClr val="464646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Equilíbrio entre </a:t>
            </a:r>
            <a:r>
              <a:rPr lang="pt-BR" sz="18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Precisão e Recall</a:t>
            </a: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.</a:t>
            </a:r>
            <a:endParaRPr lang="pt-BR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236"/>
              </a:spcBef>
              <a:spcAft>
                <a:spcPts val="360"/>
              </a:spcAft>
              <a:buClr>
                <a:srgbClr val="464646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F1-score </a:t>
            </a: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equilibrado: 86%</a:t>
            </a:r>
            <a:endParaRPr lang="pt-BR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236"/>
              </a:spcBef>
              <a:spcAft>
                <a:spcPts val="360"/>
              </a:spcAft>
              <a:buClr>
                <a:srgbClr val="464646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Menor Número de Erros </a:t>
            </a: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entre os Modelos Avaliados: </a:t>
            </a:r>
            <a:endParaRPr lang="pt-BR" sz="1800" b="0" strike="noStrike" spc="-1">
              <a:latin typeface="Arial"/>
            </a:endParaRPr>
          </a:p>
          <a:p>
            <a:pPr marL="891720" lvl="1" indent="-342720">
              <a:lnSpc>
                <a:spcPct val="10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419 falsos positivos</a:t>
            </a:r>
            <a:endParaRPr lang="pt-BR" sz="1800" b="0" strike="noStrike" spc="-1">
              <a:latin typeface="Arial"/>
            </a:endParaRPr>
          </a:p>
          <a:p>
            <a:pPr marL="891720" lvl="1" indent="-342720">
              <a:lnSpc>
                <a:spcPct val="10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467 falsos negativos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Conclusão: </a:t>
            </a:r>
            <a:r>
              <a:rPr lang="pt-BR" sz="18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Modelo confiável e consistente para a classificação de sentimentos das avaliações.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76" name="Imagem 3"/>
          <p:cNvPicPr/>
          <p:nvPr/>
        </p:nvPicPr>
        <p:blipFill>
          <a:blip r:embed="rId2"/>
          <a:stretch/>
        </p:blipFill>
        <p:spPr>
          <a:xfrm>
            <a:off x="8312400" y="2246040"/>
            <a:ext cx="5224320" cy="4437720"/>
          </a:xfrm>
          <a:prstGeom prst="rect">
            <a:avLst/>
          </a:prstGeom>
          <a:ln>
            <a:noFill/>
          </a:ln>
        </p:spPr>
      </p:pic>
      <p:sp>
        <p:nvSpPr>
          <p:cNvPr id="377" name="CustomShape 4"/>
          <p:cNvSpPr/>
          <p:nvPr/>
        </p:nvSpPr>
        <p:spPr>
          <a:xfrm>
            <a:off x="1093680" y="701640"/>
            <a:ext cx="1073304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3750" b="0" strike="noStrike" spc="-1">
                <a:solidFill>
                  <a:srgbClr val="030303"/>
                </a:solidFill>
                <a:latin typeface="DM Sans Semi Bold"/>
              </a:rPr>
              <a:t>Melhor Modelo: Regressão Logística</a:t>
            </a:r>
            <a:endParaRPr lang="pt-BR" sz="37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106280" y="4517280"/>
            <a:ext cx="5700600" cy="2772000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79" name="CustomShape 2"/>
          <p:cNvSpPr/>
          <p:nvPr/>
        </p:nvSpPr>
        <p:spPr>
          <a:xfrm>
            <a:off x="1106280" y="1809360"/>
            <a:ext cx="5700600" cy="2457720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8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401480" y="1949040"/>
            <a:ext cx="6126120" cy="200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Aplicações práticas na Sephora</a:t>
            </a:r>
            <a:endParaRPr lang="pt-BR" sz="20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Monitoramento em tempo real da satisfação</a:t>
            </a:r>
            <a:endParaRPr lang="pt-BR" sz="1600" b="0" strike="noStrike" spc="-1">
              <a:latin typeface="Arial"/>
            </a:endParaRPr>
          </a:p>
          <a:p>
            <a:pPr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    Gestão da reputação online</a:t>
            </a:r>
            <a:endParaRPr lang="pt-BR" sz="1600" b="0" strike="noStrike" spc="-1">
              <a:latin typeface="Arial"/>
            </a:endParaRPr>
          </a:p>
          <a:p>
            <a:pPr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    Detecção precoce de crises</a:t>
            </a:r>
            <a:endParaRPr lang="pt-BR" sz="1600" b="0" strike="noStrike" spc="-1">
              <a:latin typeface="Arial"/>
            </a:endParaRPr>
          </a:p>
          <a:p>
            <a:pPr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    Insights para melhoria de produtos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1093680" y="623880"/>
            <a:ext cx="1073304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30303"/>
                </a:solidFill>
                <a:latin typeface="DM Sans Semi Bold"/>
                <a:ea typeface="DM Sans Semi Bold"/>
              </a:rPr>
              <a:t>Modelo de Negócios</a:t>
            </a:r>
            <a:endParaRPr lang="pt-BR" sz="4450" b="0" strike="noStrike" spc="-1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401480" y="4646520"/>
            <a:ext cx="6126120" cy="23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strike="noStrike" spc="-1">
                <a:solidFill>
                  <a:srgbClr val="464646"/>
                </a:solidFill>
                <a:latin typeface="Inter Medium"/>
                <a:ea typeface="Inter Medium"/>
              </a:rPr>
              <a:t>Monetização e valor agregado</a:t>
            </a:r>
            <a:endParaRPr lang="pt-BR" sz="20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Licenciamento do modelo para e-commerces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Serviços contínuos de análise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Consultoria personalizada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64646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464646"/>
                </a:solidFill>
                <a:latin typeface="Inter Medium"/>
                <a:ea typeface="Inter Medium"/>
              </a:rPr>
              <a:t>Geração de valor: Agilidade, Redução de custos, Fidelização do cliente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384" name="Image 0"/>
          <p:cNvPicPr/>
          <p:nvPr/>
        </p:nvPicPr>
        <p:blipFill>
          <a:blip r:embed="rId2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644</Words>
  <Application>Microsoft Office PowerPoint</Application>
  <PresentationFormat>Personalizar</PresentationFormat>
  <Paragraphs>92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9</vt:i4>
      </vt:variant>
    </vt:vector>
  </HeadingPairs>
  <TitlesOfParts>
    <vt:vector size="25" baseType="lpstr">
      <vt:lpstr>Arial</vt:lpstr>
      <vt:lpstr>Calibri</vt:lpstr>
      <vt:lpstr>Calibri Light</vt:lpstr>
      <vt:lpstr>DM Sans Semi Bold</vt:lpstr>
      <vt:lpstr>Inter Medium</vt:lpstr>
      <vt:lpstr>quote-cjk-patch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Tatiane Okochi</cp:lastModifiedBy>
  <cp:revision>11</cp:revision>
  <dcterms:created xsi:type="dcterms:W3CDTF">2025-05-25T21:04:53Z</dcterms:created>
  <dcterms:modified xsi:type="dcterms:W3CDTF">2025-05-26T21:37:14Z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