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emon" panose="02000000000000000000" pitchFamily="2" charset="77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TzHZc/fKkyYRBpPF3ld2Woxk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 snapToObjects="1">
      <p:cViewPr>
        <p:scale>
          <a:sx n="77" d="100"/>
          <a:sy n="77" d="100"/>
        </p:scale>
        <p:origin x="6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/>
              <a:t>&lt;Insert Demographics&gt;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/>
              <a:t>&lt;Insert Psychographics&gt;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/>
              <a:t>Age/Lifestyle/Occupation/Income</a:t>
            </a: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577e1e1c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/>
              <a:t>&lt;Insert Demographics&gt;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/>
              <a:t>&lt;Insert Psychographics&gt;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/>
              <a:t>Age/Lifestyle/Occupation/Income</a:t>
            </a:r>
            <a:endParaRPr/>
          </a:p>
        </p:txBody>
      </p:sp>
      <p:sp>
        <p:nvSpPr>
          <p:cNvPr id="134" name="Google Shape;134;g6577e1e1c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77e1e1c7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/>
              <a:t>&lt;Insert Demographics&gt;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/>
              <a:t>&lt;Insert Psychographics&gt;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/>
              <a:t>Age/Lifestyle/Occupation/Income</a:t>
            </a:r>
            <a:endParaRPr/>
          </a:p>
        </p:txBody>
      </p:sp>
      <p:sp>
        <p:nvSpPr>
          <p:cNvPr id="150" name="Google Shape;150;g6577e1e1c7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577e1e1c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6577e1e1c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304845"/>
            <a:ext cx="12340324" cy="822688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0" y="-76200"/>
            <a:ext cx="12340326" cy="8226884"/>
          </a:xfrm>
          <a:prstGeom prst="rect">
            <a:avLst/>
          </a:prstGeom>
          <a:solidFill>
            <a:schemeClr val="accent1">
              <a:alpha val="5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-1284660" y="4505326"/>
            <a:ext cx="12192000" cy="1683311"/>
          </a:xfrm>
          <a:prstGeom prst="parallelogram">
            <a:avLst>
              <a:gd name="adj" fmla="val 25000"/>
            </a:avLst>
          </a:prstGeom>
          <a:solidFill>
            <a:srgbClr val="1F3864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66357" y="5040214"/>
            <a:ext cx="9590175" cy="1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none" strike="noStrike" cap="none" dirty="0">
                <a:solidFill>
                  <a:schemeClr val="lt2"/>
                </a:solidFill>
                <a:latin typeface="Futura Medium" panose="020B0602020204020303" pitchFamily="34" charset="-79"/>
                <a:ea typeface="Lemon"/>
                <a:cs typeface="Futura Medium" panose="020B0602020204020303" pitchFamily="34" charset="-79"/>
                <a:sym typeface="Lemon"/>
              </a:rPr>
              <a:t> GROUP 6 | CTA CRIME ANALYSIS</a:t>
            </a:r>
            <a:endParaRPr sz="3200" dirty="0">
              <a:solidFill>
                <a:schemeClr val="lt2"/>
              </a:solidFill>
              <a:latin typeface="Futura Medium" panose="020B0602020204020303" pitchFamily="34" charset="-79"/>
              <a:ea typeface="Lemon"/>
              <a:cs typeface="Futura Medium" panose="020B0602020204020303" pitchFamily="34" charset="-79"/>
              <a:sym typeface="Lem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100" y="-101599"/>
            <a:ext cx="12776201" cy="7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/>
          <p:nvPr/>
        </p:nvSpPr>
        <p:spPr>
          <a:xfrm rot="10800000">
            <a:off x="-292100" y="-249007"/>
            <a:ext cx="12776200" cy="786401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73000">
                <a:srgbClr val="FFFFFF">
                  <a:alpha val="81960"/>
                </a:srgbClr>
              </a:gs>
              <a:gs pos="100000">
                <a:srgbClr val="FFFFFF">
                  <a:alpha val="81960"/>
                </a:srgbClr>
              </a:gs>
            </a:gsLst>
            <a:lin ang="0" scaled="0"/>
          </a:gradFill>
          <a:ln>
            <a:noFill/>
          </a:ln>
          <a:effectLst>
            <a:outerShdw blurRad="50800" dist="50800" dir="5400000" algn="ctr" rotWithShape="0">
              <a:schemeClr val="lt1">
                <a:alpha val="45882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15168" y="2845815"/>
            <a:ext cx="11089408" cy="171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Lemon"/>
              <a:buNone/>
            </a:pPr>
            <a:r>
              <a:rPr lang="en-US" sz="4400" cap="none" dirty="0">
                <a:solidFill>
                  <a:schemeClr val="accent1"/>
                </a:solidFill>
                <a:latin typeface="Futura Medium" panose="020B0602020204020303" pitchFamily="34" charset="-79"/>
                <a:ea typeface="Lemon"/>
                <a:cs typeface="Futura Medium" panose="020B0602020204020303" pitchFamily="34" charset="-79"/>
                <a:sym typeface="Lemon"/>
              </a:rPr>
              <a:t>TABLE OF CONTENTS</a:t>
            </a:r>
            <a:endParaRPr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615168" y="3765921"/>
            <a:ext cx="9844983" cy="239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ourier New"/>
              <a:buChar char="o"/>
            </a:pPr>
            <a:r>
              <a:rPr lang="en-US" sz="2800" dirty="0">
                <a:solidFill>
                  <a:schemeClr val="dk2"/>
                </a:solidFill>
                <a:latin typeface="Futura Medium" panose="020B0602020204020303" pitchFamily="34" charset="-79"/>
                <a:ea typeface="Lemon"/>
                <a:cs typeface="Futura Medium" panose="020B0602020204020303" pitchFamily="34" charset="-79"/>
                <a:sym typeface="Lemon"/>
              </a:rPr>
              <a:t>Executive Summary</a:t>
            </a:r>
            <a:endParaRPr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ourier New"/>
              <a:buChar char="o"/>
            </a:pPr>
            <a:r>
              <a:rPr lang="en-US" sz="2800" dirty="0">
                <a:solidFill>
                  <a:schemeClr val="dk2"/>
                </a:solidFill>
                <a:latin typeface="Futura Medium" panose="020B0602020204020303" pitchFamily="34" charset="-79"/>
                <a:ea typeface="Lemon"/>
                <a:cs typeface="Futura Medium" panose="020B0602020204020303" pitchFamily="34" charset="-79"/>
                <a:sym typeface="Lemon"/>
              </a:rPr>
              <a:t>Business Case</a:t>
            </a:r>
            <a:endParaRPr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ourier New"/>
              <a:buChar char="o"/>
            </a:pPr>
            <a:r>
              <a:rPr lang="en-US" sz="2800" dirty="0">
                <a:solidFill>
                  <a:schemeClr val="dk2"/>
                </a:solidFill>
                <a:latin typeface="Futura Medium" panose="020B0602020204020303" pitchFamily="34" charset="-79"/>
                <a:ea typeface="Lemon"/>
                <a:cs typeface="Futura Medium" panose="020B0602020204020303" pitchFamily="34" charset="-79"/>
                <a:sym typeface="Lemon"/>
              </a:rPr>
              <a:t>Data Sources</a:t>
            </a:r>
            <a:endParaRPr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ourier New"/>
              <a:buChar char="o"/>
            </a:pPr>
            <a:r>
              <a:rPr lang="en-US" sz="2800" dirty="0">
                <a:solidFill>
                  <a:schemeClr val="dk2"/>
                </a:solidFill>
                <a:latin typeface="Futura Medium" panose="020B0602020204020303" pitchFamily="34" charset="-79"/>
                <a:ea typeface="Lemon"/>
                <a:cs typeface="Futura Medium" panose="020B0602020204020303" pitchFamily="34" charset="-79"/>
                <a:sym typeface="Lemon"/>
              </a:rPr>
              <a:t>Additional Considerations</a:t>
            </a:r>
            <a:endParaRPr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ourier New"/>
              <a:buChar char="o"/>
            </a:pPr>
            <a:r>
              <a:rPr lang="en-US" sz="2800" dirty="0">
                <a:solidFill>
                  <a:schemeClr val="dk2"/>
                </a:solidFill>
                <a:latin typeface="Futura Medium" panose="020B0602020204020303" pitchFamily="34" charset="-79"/>
                <a:ea typeface="Lemon"/>
                <a:cs typeface="Futura Medium" panose="020B0602020204020303" pitchFamily="34" charset="-79"/>
                <a:sym typeface="Lemon"/>
              </a:rPr>
              <a:t>Tools</a:t>
            </a:r>
            <a:endParaRPr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457200" marR="0" lvl="0" indent="-279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ourier New"/>
              <a:buNone/>
            </a:pPr>
            <a:endParaRPr sz="2800" dirty="0">
              <a:solidFill>
                <a:schemeClr val="dk2"/>
              </a:solidFill>
              <a:latin typeface="Futura Medium" panose="020B0602020204020303" pitchFamily="34" charset="-79"/>
              <a:ea typeface="Lemon"/>
              <a:cs typeface="Futura Medium" panose="020B0602020204020303" pitchFamily="34" charset="-79"/>
              <a:sym typeface="Lemon"/>
            </a:endParaRPr>
          </a:p>
          <a:p>
            <a:pPr marL="457200" marR="0" lvl="0" indent="-279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ourier New"/>
              <a:buNone/>
            </a:pPr>
            <a:endParaRPr sz="2800" dirty="0">
              <a:solidFill>
                <a:schemeClr val="dk2"/>
              </a:solidFill>
              <a:latin typeface="Futura Medium" panose="020B0602020204020303" pitchFamily="34" charset="-79"/>
              <a:ea typeface="Lemon"/>
              <a:cs typeface="Futura Medium" panose="020B0602020204020303" pitchFamily="34" charset="-79"/>
              <a:sym typeface="Lem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100" y="-101599"/>
            <a:ext cx="12776201" cy="7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/>
          <p:nvPr/>
        </p:nvSpPr>
        <p:spPr>
          <a:xfrm rot="10800000">
            <a:off x="-284185" y="-101599"/>
            <a:ext cx="12776200" cy="786401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73000">
                <a:srgbClr val="FFFFFF">
                  <a:alpha val="81960"/>
                </a:srgbClr>
              </a:gs>
              <a:gs pos="100000">
                <a:srgbClr val="FFFFFF">
                  <a:alpha val="81960"/>
                </a:srgbClr>
              </a:gs>
            </a:gsLst>
            <a:lin ang="0" scaled="0"/>
          </a:gradFill>
          <a:ln>
            <a:noFill/>
          </a:ln>
          <a:effectLst>
            <a:outerShdw blurRad="50800" dist="50800" dir="5400000" algn="ctr" rotWithShape="0">
              <a:schemeClr val="lt1">
                <a:alpha val="45882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264392" y="221641"/>
            <a:ext cx="11089408" cy="171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Lemon"/>
              <a:buNone/>
            </a:pPr>
            <a:r>
              <a:rPr lang="en-US" sz="4400" cap="none" dirty="0">
                <a:solidFill>
                  <a:schemeClr val="accent1"/>
                </a:solidFill>
                <a:latin typeface="Futura Medium" panose="020B0602020204020303" pitchFamily="34" charset="-79"/>
                <a:ea typeface="Lemon"/>
                <a:cs typeface="Futura Medium" panose="020B0602020204020303" pitchFamily="34" charset="-79"/>
                <a:sym typeface="Lemon"/>
              </a:rPr>
              <a:t>EXECUTIVE SUMMARY</a:t>
            </a:r>
            <a:endParaRPr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98900" y="1161597"/>
            <a:ext cx="11394300" cy="59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  <a:latin typeface="Futura Condensed Medium" panose="020B0602020204020303" pitchFamily="34" charset="-79"/>
                <a:ea typeface="Calibri"/>
                <a:cs typeface="Futura Condensed Medium" panose="020B0602020204020303" pitchFamily="34" charset="-79"/>
                <a:sym typeface="Calibri"/>
              </a:rPr>
              <a:t>Crime on public transportation and in its surroundings is severe in Chicago, posing a threat to consumers and a challenge to law enforcement authorities</a:t>
            </a:r>
            <a:endParaRPr sz="2400" dirty="0">
              <a:solidFill>
                <a:schemeClr val="bg2"/>
              </a:solidFill>
              <a:latin typeface="Futura Condensed Medium" panose="020B0602020204020303" pitchFamily="34" charset="-79"/>
              <a:ea typeface="Calibri"/>
              <a:cs typeface="Futura Condensed Medium" panose="020B0602020204020303" pitchFamily="34" charset="-79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  <a:latin typeface="Futura Condensed Medium" panose="020B0602020204020303" pitchFamily="34" charset="-79"/>
                <a:ea typeface="Calibri"/>
                <a:cs typeface="Futura Condensed Medium" panose="020B0602020204020303" pitchFamily="34" charset="-79"/>
                <a:sym typeface="Calibri"/>
              </a:rPr>
              <a:t>Many of the </a:t>
            </a:r>
            <a:r>
              <a:rPr lang="en-US" sz="2400" dirty="0" err="1">
                <a:solidFill>
                  <a:schemeClr val="bg2"/>
                </a:solidFill>
                <a:latin typeface="Futura Condensed Medium" panose="020B0602020204020303" pitchFamily="34" charset="-79"/>
                <a:ea typeface="Calibri"/>
                <a:cs typeface="Futura Condensed Medium" panose="020B0602020204020303" pitchFamily="34" charset="-79"/>
                <a:sym typeface="Calibri"/>
              </a:rPr>
              <a:t>UChicago</a:t>
            </a:r>
            <a:r>
              <a:rPr lang="en-US" sz="2400" dirty="0">
                <a:solidFill>
                  <a:schemeClr val="bg2"/>
                </a:solidFill>
                <a:latin typeface="Futura Condensed Medium" panose="020B0602020204020303" pitchFamily="34" charset="-79"/>
                <a:ea typeface="Calibri"/>
                <a:cs typeface="Futura Condensed Medium" panose="020B0602020204020303" pitchFamily="34" charset="-79"/>
                <a:sym typeface="Calibri"/>
              </a:rPr>
              <a:t> students are frequently using public transportation and hence affected by this issue</a:t>
            </a:r>
            <a:endParaRPr sz="2400" dirty="0">
              <a:solidFill>
                <a:schemeClr val="bg2"/>
              </a:solidFill>
              <a:latin typeface="Futura Condensed Medium" panose="020B0602020204020303" pitchFamily="34" charset="-79"/>
              <a:ea typeface="Calibri"/>
              <a:cs typeface="Futura Condensed Medium" panose="020B0602020204020303" pitchFamily="34" charset="-79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  <a:latin typeface="Futura Condensed Medium" panose="020B0602020204020303" pitchFamily="34" charset="-79"/>
                <a:ea typeface="Calibri"/>
                <a:cs typeface="Futura Condensed Medium" panose="020B0602020204020303" pitchFamily="34" charset="-79"/>
                <a:sym typeface="Calibri"/>
              </a:rPr>
              <a:t>The objective of this project is to discover patterns in the occurrence of crime on and around public transportation</a:t>
            </a:r>
            <a:endParaRPr sz="2400" dirty="0">
              <a:solidFill>
                <a:schemeClr val="bg2"/>
              </a:solidFill>
              <a:latin typeface="Futura Condensed Medium" panose="020B0602020204020303" pitchFamily="34" charset="-79"/>
              <a:ea typeface="Calibri"/>
              <a:cs typeface="Futura Condensed Medium" panose="020B0602020204020303" pitchFamily="34" charset="-79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/>
                </a:solidFill>
                <a:latin typeface="Futura Condensed Medium" panose="020B0602020204020303" pitchFamily="34" charset="-79"/>
                <a:ea typeface="Calibri"/>
                <a:cs typeface="Futura Condensed Medium" panose="020B0602020204020303" pitchFamily="34" charset="-79"/>
                <a:sym typeface="Calibri"/>
              </a:rPr>
              <a:t>The insights derived will be used:</a:t>
            </a:r>
            <a:endParaRPr sz="2400" dirty="0">
              <a:solidFill>
                <a:schemeClr val="bg2"/>
              </a:solidFill>
              <a:latin typeface="Futura Condensed Medium" panose="020B0602020204020303" pitchFamily="34" charset="-79"/>
              <a:ea typeface="Calibri"/>
              <a:cs typeface="Futura Condensed Medium" panose="020B0602020204020303" pitchFamily="34" charset="-79"/>
              <a:sym typeface="Calibri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u="none" strike="noStrike" cap="none" dirty="0">
                <a:solidFill>
                  <a:schemeClr val="bg2"/>
                </a:solidFill>
                <a:latin typeface="Futura Condensed Medium" panose="020B0602020204020303" pitchFamily="34" charset="-79"/>
                <a:ea typeface="Calibri"/>
                <a:cs typeface="Futura Condensed Medium" panose="020B0602020204020303" pitchFamily="34" charset="-79"/>
                <a:sym typeface="Calibri"/>
              </a:rPr>
              <a:t>To give consumers guidance on the risk related to taking the route that they are anticipating to take</a:t>
            </a:r>
            <a:endParaRPr sz="2400" dirty="0">
              <a:solidFill>
                <a:schemeClr val="bg2"/>
              </a:solidFill>
              <a:latin typeface="Futura Condensed Medium" panose="020B0602020204020303" pitchFamily="34" charset="-79"/>
              <a:ea typeface="Calibri"/>
              <a:cs typeface="Futura Condensed Medium" panose="020B0602020204020303" pitchFamily="34" charset="-79"/>
              <a:sym typeface="Calibri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u="none" strike="noStrike" cap="none" dirty="0">
                <a:solidFill>
                  <a:schemeClr val="bg2"/>
                </a:solidFill>
                <a:latin typeface="Futura Condensed Medium" panose="020B0602020204020303" pitchFamily="34" charset="-79"/>
                <a:ea typeface="Calibri"/>
                <a:cs typeface="Futura Condensed Medium" panose="020B0602020204020303" pitchFamily="34" charset="-79"/>
                <a:sym typeface="Calibri"/>
              </a:rPr>
              <a:t>To </a:t>
            </a:r>
            <a:r>
              <a:rPr lang="en-US" sz="2400" dirty="0">
                <a:solidFill>
                  <a:schemeClr val="bg2"/>
                </a:solidFill>
                <a:latin typeface="Futura Condensed Medium" panose="020B0602020204020303" pitchFamily="34" charset="-79"/>
                <a:ea typeface="Calibri"/>
                <a:cs typeface="Futura Condensed Medium" panose="020B0602020204020303" pitchFamily="34" charset="-79"/>
                <a:sym typeface="Calibri"/>
              </a:rPr>
              <a:t>help authorities understand what factors contribute to spikes in crime and </a:t>
            </a:r>
            <a:r>
              <a:rPr lang="en-US" sz="2400" u="none" strike="noStrike" cap="none" dirty="0">
                <a:solidFill>
                  <a:schemeClr val="bg2"/>
                </a:solidFill>
                <a:latin typeface="Futura Condensed Medium" panose="020B0602020204020303" pitchFamily="34" charset="-79"/>
                <a:ea typeface="Calibri"/>
                <a:cs typeface="Futura Condensed Medium" panose="020B0602020204020303" pitchFamily="34" charset="-79"/>
                <a:sym typeface="Calibri"/>
              </a:rPr>
              <a:t>give recommendations on how to provide more safety on public transportation</a:t>
            </a:r>
            <a:endParaRPr sz="2400" dirty="0">
              <a:solidFill>
                <a:schemeClr val="bg2"/>
              </a:solidFill>
              <a:latin typeface="Futura Condensed Medium" panose="020B0602020204020303" pitchFamily="34" charset="-79"/>
              <a:ea typeface="Calibri"/>
              <a:cs typeface="Futura Condensed Medium" panose="020B0602020204020303" pitchFamily="34" charset="-79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100" y="-101599"/>
            <a:ext cx="12776201" cy="7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/>
          <p:nvPr/>
        </p:nvSpPr>
        <p:spPr>
          <a:xfrm rot="10800000">
            <a:off x="-292100" y="-228149"/>
            <a:ext cx="12776200" cy="7864015"/>
          </a:xfrm>
          <a:prstGeom prst="rect">
            <a:avLst/>
          </a:prstGeom>
          <a:gradFill>
            <a:gsLst>
              <a:gs pos="0">
                <a:srgbClr val="FFFFFF">
                  <a:alpha val="52941"/>
                </a:srgbClr>
              </a:gs>
              <a:gs pos="65000">
                <a:srgbClr val="FFFFFF">
                  <a:alpha val="92941"/>
                </a:srgbClr>
              </a:gs>
              <a:gs pos="100000">
                <a:srgbClr val="FFFFFF">
                  <a:alpha val="92941"/>
                </a:srgbClr>
              </a:gs>
            </a:gsLst>
            <a:lin ang="0" scaled="0"/>
          </a:gradFill>
          <a:ln>
            <a:noFill/>
          </a:ln>
          <a:effectLst>
            <a:outerShdw blurRad="50800" dist="50800" dir="5400000" algn="ctr" rotWithShape="0">
              <a:schemeClr val="lt1">
                <a:alpha val="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264392" y="221641"/>
            <a:ext cx="11089408" cy="171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Lemon"/>
              <a:buNone/>
            </a:pPr>
            <a:r>
              <a:rPr lang="en-US" sz="4400" cap="none" dirty="0">
                <a:solidFill>
                  <a:schemeClr val="accent1"/>
                </a:solidFill>
                <a:latin typeface="Futura Medium" panose="020B0602020204020303" pitchFamily="34" charset="-79"/>
                <a:ea typeface="Lemon"/>
                <a:cs typeface="Futura Medium" panose="020B0602020204020303" pitchFamily="34" charset="-79"/>
                <a:sym typeface="Lemon"/>
              </a:rPr>
              <a:t>TARGET GROUPS</a:t>
            </a:r>
            <a:endParaRPr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124" name="Google Shape;124;p5"/>
          <p:cNvGrpSpPr/>
          <p:nvPr/>
        </p:nvGrpSpPr>
        <p:grpSpPr>
          <a:xfrm>
            <a:off x="824071" y="1289320"/>
            <a:ext cx="4826363" cy="4118854"/>
            <a:chOff x="1699424" y="1907296"/>
            <a:chExt cx="3295668" cy="2705822"/>
          </a:xfrm>
        </p:grpSpPr>
        <p:sp>
          <p:nvSpPr>
            <p:cNvPr id="125" name="Google Shape;125;p5"/>
            <p:cNvSpPr/>
            <p:nvPr/>
          </p:nvSpPr>
          <p:spPr>
            <a:xfrm>
              <a:off x="1699424" y="4002607"/>
              <a:ext cx="3295668" cy="61051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72000" rIns="91425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emon"/>
                <a:buNone/>
              </a:pPr>
              <a:r>
                <a:rPr lang="en-US" sz="2400" dirty="0">
                  <a:solidFill>
                    <a:schemeClr val="lt1"/>
                  </a:solidFill>
                  <a:latin typeface="Futura Medium" panose="020B0602020204020303" pitchFamily="34" charset="-79"/>
                  <a:ea typeface="Lemon"/>
                  <a:cs typeface="Futura Medium" panose="020B0602020204020303" pitchFamily="34" charset="-79"/>
                  <a:sym typeface="Lemon"/>
                </a:rPr>
                <a:t>CONSUMER</a:t>
              </a:r>
              <a:endParaRPr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pic>
          <p:nvPicPr>
            <p:cNvPr id="126" name="Google Shape;126;p5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99424" y="1907296"/>
              <a:ext cx="3295668" cy="21751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5"/>
          <p:cNvGrpSpPr/>
          <p:nvPr/>
        </p:nvGrpSpPr>
        <p:grpSpPr>
          <a:xfrm>
            <a:off x="6224241" y="1317127"/>
            <a:ext cx="4978820" cy="4065930"/>
            <a:chOff x="6657159" y="1907296"/>
            <a:chExt cx="3308573" cy="2742585"/>
          </a:xfrm>
        </p:grpSpPr>
        <p:pic>
          <p:nvPicPr>
            <p:cNvPr id="128" name="Google Shape;128;p5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57160" y="1907296"/>
              <a:ext cx="3308572" cy="22415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5"/>
            <p:cNvSpPr/>
            <p:nvPr/>
          </p:nvSpPr>
          <p:spPr>
            <a:xfrm>
              <a:off x="6657159" y="4098975"/>
              <a:ext cx="3295668" cy="55090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72000" rIns="91425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emon"/>
                <a:buNone/>
              </a:pPr>
              <a:r>
                <a:rPr lang="en-US" sz="2400" dirty="0">
                  <a:solidFill>
                    <a:schemeClr val="lt1"/>
                  </a:solidFill>
                  <a:latin typeface="Futura Medium" panose="020B0602020204020303" pitchFamily="34" charset="-79"/>
                  <a:ea typeface="Lemon"/>
                  <a:cs typeface="Futura Medium" panose="020B0602020204020303" pitchFamily="34" charset="-79"/>
                  <a:sym typeface="Lemon"/>
                </a:rPr>
                <a:t>AUTHORITIES</a:t>
              </a:r>
              <a:endParaRPr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sp>
        <p:nvSpPr>
          <p:cNvPr id="130" name="Google Shape;130;p5"/>
          <p:cNvSpPr txBox="1"/>
          <p:nvPr/>
        </p:nvSpPr>
        <p:spPr>
          <a:xfrm>
            <a:off x="536634" y="5507083"/>
            <a:ext cx="5113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Any person using public transportation in Chicago, including commuters, residents and tourists</a:t>
            </a:r>
            <a:endParaRPr sz="2000" dirty="0">
              <a:solidFill>
                <a:schemeClr val="bg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095999" y="5473063"/>
            <a:ext cx="5113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Any organization responsible for providing safety on public transportation in Chicago e.g. CPD, private security</a:t>
            </a:r>
            <a:endParaRPr sz="2000" dirty="0">
              <a:solidFill>
                <a:schemeClr val="bg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577e1e1c7_2_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37" name="Google Shape;137;g6577e1e1c7_2_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100" y="-101599"/>
            <a:ext cx="12776200" cy="7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6577e1e1c7_2_2"/>
          <p:cNvSpPr/>
          <p:nvPr/>
        </p:nvSpPr>
        <p:spPr>
          <a:xfrm rot="10800000">
            <a:off x="-292000" y="-228034"/>
            <a:ext cx="12776100" cy="7863900"/>
          </a:xfrm>
          <a:prstGeom prst="rect">
            <a:avLst/>
          </a:prstGeom>
          <a:gradFill>
            <a:gsLst>
              <a:gs pos="0">
                <a:srgbClr val="FFFFFF">
                  <a:alpha val="52941"/>
                </a:srgbClr>
              </a:gs>
              <a:gs pos="65000">
                <a:srgbClr val="FFFFFF">
                  <a:alpha val="92941"/>
                </a:srgbClr>
              </a:gs>
              <a:gs pos="100000">
                <a:srgbClr val="FFFFFF">
                  <a:alpha val="92941"/>
                </a:srgbClr>
              </a:gs>
            </a:gsLst>
            <a:lin ang="0" scaled="0"/>
          </a:gradFill>
          <a:ln>
            <a:noFill/>
          </a:ln>
          <a:effectLst>
            <a:outerShdw blurRad="50800" dist="50800" dir="5400000" algn="ctr" rotWithShape="0">
              <a:schemeClr val="lt1">
                <a:alpha val="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6577e1e1c7_2_2"/>
          <p:cNvSpPr txBox="1"/>
          <p:nvPr/>
        </p:nvSpPr>
        <p:spPr>
          <a:xfrm>
            <a:off x="264392" y="221641"/>
            <a:ext cx="11089500" cy="1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Lemon"/>
              <a:buNone/>
            </a:pPr>
            <a:r>
              <a:rPr lang="en-US" sz="4400" dirty="0">
                <a:solidFill>
                  <a:schemeClr val="accent1"/>
                </a:solidFill>
                <a:latin typeface="Futura Medium" panose="020B0602020204020303" pitchFamily="34" charset="-79"/>
                <a:ea typeface="Lemon"/>
                <a:cs typeface="Futura Medium" panose="020B0602020204020303" pitchFamily="34" charset="-79"/>
                <a:sym typeface="Lemon"/>
              </a:rPr>
              <a:t>PAIN POINTS</a:t>
            </a:r>
            <a:endParaRPr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140" name="Google Shape;140;g6577e1e1c7_2_2"/>
          <p:cNvGrpSpPr/>
          <p:nvPr/>
        </p:nvGrpSpPr>
        <p:grpSpPr>
          <a:xfrm>
            <a:off x="10" y="1109845"/>
            <a:ext cx="5798960" cy="4948658"/>
            <a:chOff x="1699424" y="1907296"/>
            <a:chExt cx="3295800" cy="2705811"/>
          </a:xfrm>
        </p:grpSpPr>
        <p:sp>
          <p:nvSpPr>
            <p:cNvPr id="141" name="Google Shape;141;g6577e1e1c7_2_2"/>
            <p:cNvSpPr/>
            <p:nvPr/>
          </p:nvSpPr>
          <p:spPr>
            <a:xfrm>
              <a:off x="1699424" y="4002607"/>
              <a:ext cx="3295800" cy="610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72000" rIns="91425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emon"/>
                <a:buNone/>
              </a:pPr>
              <a:r>
                <a:rPr lang="en-US" sz="2400" dirty="0">
                  <a:solidFill>
                    <a:schemeClr val="lt1"/>
                  </a:solidFill>
                  <a:latin typeface="Futura Medium" panose="020B0602020204020303" pitchFamily="34" charset="-79"/>
                  <a:ea typeface="Lemon"/>
                  <a:cs typeface="Futura Medium" panose="020B0602020204020303" pitchFamily="34" charset="-79"/>
                  <a:sym typeface="Lemon"/>
                </a:rPr>
                <a:t>CONSUMER</a:t>
              </a:r>
              <a:endParaRPr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pic>
          <p:nvPicPr>
            <p:cNvPr id="142" name="Google Shape;142;g6577e1e1c7_2_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99424" y="1907296"/>
              <a:ext cx="3295668" cy="217514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4" name="Google Shape;144;g6577e1e1c7_2_2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0113" y="1109857"/>
            <a:ext cx="5981898" cy="406929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6577e1e1c7_2_2"/>
          <p:cNvSpPr txBox="1"/>
          <p:nvPr/>
        </p:nvSpPr>
        <p:spPr>
          <a:xfrm>
            <a:off x="0" y="1092325"/>
            <a:ext cx="5815900" cy="4010194"/>
          </a:xfrm>
          <a:prstGeom prst="rect">
            <a:avLst/>
          </a:prstGeom>
          <a:solidFill>
            <a:schemeClr val="bg2">
              <a:alpha val="88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FFFFFF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Exposed to crime on public transportation</a:t>
            </a:r>
            <a:endParaRPr sz="2000" dirty="0">
              <a:solidFill>
                <a:srgbClr val="FFFFFF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Lack of information on the safety of taking public transportation</a:t>
            </a:r>
            <a:endParaRPr sz="2000" dirty="0">
              <a:solidFill>
                <a:srgbClr val="FFFFFF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Avoiding dangerous routes as a tourist</a:t>
            </a:r>
            <a:endParaRPr sz="2000" dirty="0">
              <a:solidFill>
                <a:srgbClr val="FFFFFF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Trade off between safety and cost for transportation</a:t>
            </a:r>
            <a:endParaRPr sz="2000" dirty="0">
              <a:solidFill>
                <a:srgbClr val="FFFFFF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Lack of safer options</a:t>
            </a:r>
            <a:endParaRPr sz="2000" dirty="0">
              <a:solidFill>
                <a:srgbClr val="FFFFFF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endParaRPr sz="2000" dirty="0">
              <a:solidFill>
                <a:srgbClr val="FFFFFF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</p:txBody>
      </p:sp>
      <p:sp>
        <p:nvSpPr>
          <p:cNvPr id="147" name="Google Shape;147;g6577e1e1c7_2_2"/>
          <p:cNvSpPr txBox="1"/>
          <p:nvPr/>
        </p:nvSpPr>
        <p:spPr>
          <a:xfrm>
            <a:off x="6192719" y="1109845"/>
            <a:ext cx="5999280" cy="4069298"/>
          </a:xfrm>
          <a:prstGeom prst="rect">
            <a:avLst/>
          </a:prstGeom>
          <a:solidFill>
            <a:schemeClr val="bg2">
              <a:alpha val="86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lnSpc>
                <a:spcPct val="150000"/>
              </a:lnSpc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FFFFFF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marL="457200" indent="-381000">
              <a:lnSpc>
                <a:spcPct val="150000"/>
              </a:lnSpc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Chicago’s reputation as one of the most dangerous cities in the US</a:t>
            </a:r>
            <a:endParaRPr sz="2000" dirty="0">
              <a:solidFill>
                <a:srgbClr val="FFFFFF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marL="457200" indent="-381000">
              <a:lnSpc>
                <a:spcPct val="150000"/>
              </a:lnSpc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Inability to ensure safety and prevent crime on public transportation</a:t>
            </a:r>
            <a:endParaRPr sz="2000" dirty="0">
              <a:solidFill>
                <a:srgbClr val="FFFFFF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marL="457200" indent="-381000">
              <a:lnSpc>
                <a:spcPct val="150000"/>
              </a:lnSpc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Lack of information on how external factors influence crime on public transportation</a:t>
            </a:r>
            <a:endParaRPr sz="2000" dirty="0">
              <a:solidFill>
                <a:srgbClr val="FFFFFF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marL="457200" indent="-381000">
              <a:lnSpc>
                <a:spcPct val="150000"/>
              </a:lnSpc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Lack of information on where to increase staffing and presence. </a:t>
            </a:r>
            <a:endParaRPr sz="2000" dirty="0">
              <a:solidFill>
                <a:srgbClr val="FFFFFF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</p:txBody>
      </p:sp>
      <p:sp>
        <p:nvSpPr>
          <p:cNvPr id="145" name="Google Shape;145;g6577e1e1c7_2_2"/>
          <p:cNvSpPr/>
          <p:nvPr/>
        </p:nvSpPr>
        <p:spPr>
          <a:xfrm>
            <a:off x="6209881" y="5067431"/>
            <a:ext cx="5982119" cy="99991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72000" rIns="91425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emon"/>
              <a:buNone/>
            </a:pPr>
            <a:r>
              <a:rPr lang="en-US" sz="2400" dirty="0">
                <a:solidFill>
                  <a:schemeClr val="lt1"/>
                </a:solidFill>
                <a:latin typeface="Futura Medium" panose="020B0602020204020303" pitchFamily="34" charset="-79"/>
                <a:ea typeface="Lemon"/>
                <a:cs typeface="Futura Medium" panose="020B0602020204020303" pitchFamily="34" charset="-79"/>
                <a:sym typeface="Lemon"/>
              </a:rPr>
              <a:t>AUTHORITIES</a:t>
            </a:r>
            <a:endParaRPr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577e1e1c7_2_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53" name="Google Shape;153;g6577e1e1c7_2_2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100" y="-101599"/>
            <a:ext cx="12776200" cy="7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6577e1e1c7_2_25"/>
          <p:cNvSpPr/>
          <p:nvPr/>
        </p:nvSpPr>
        <p:spPr>
          <a:xfrm rot="10800000">
            <a:off x="-292000" y="-112750"/>
            <a:ext cx="12776100" cy="7863900"/>
          </a:xfrm>
          <a:prstGeom prst="rect">
            <a:avLst/>
          </a:prstGeom>
          <a:gradFill>
            <a:gsLst>
              <a:gs pos="0">
                <a:srgbClr val="FFFFFF">
                  <a:alpha val="52941"/>
                </a:srgbClr>
              </a:gs>
              <a:gs pos="65000">
                <a:srgbClr val="FFFFFF">
                  <a:alpha val="92941"/>
                </a:srgbClr>
              </a:gs>
              <a:gs pos="100000">
                <a:srgbClr val="FFFFFF">
                  <a:alpha val="92941"/>
                </a:srgbClr>
              </a:gs>
            </a:gsLst>
            <a:lin ang="0" scaled="0"/>
          </a:gradFill>
          <a:ln>
            <a:noFill/>
          </a:ln>
          <a:effectLst>
            <a:outerShdw blurRad="50800" dist="50800" dir="5400000" algn="ctr" rotWithShape="0">
              <a:schemeClr val="lt1">
                <a:alpha val="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6577e1e1c7_2_25"/>
          <p:cNvSpPr txBox="1"/>
          <p:nvPr/>
        </p:nvSpPr>
        <p:spPr>
          <a:xfrm>
            <a:off x="264392" y="221641"/>
            <a:ext cx="11089500" cy="1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Lemon"/>
              <a:buNone/>
            </a:pPr>
            <a:r>
              <a:rPr lang="en-US" sz="4400" dirty="0">
                <a:solidFill>
                  <a:schemeClr val="accent1"/>
                </a:solidFill>
                <a:latin typeface="Futura Medium" panose="020B0602020204020303" pitchFamily="34" charset="-79"/>
                <a:ea typeface="Lemon"/>
                <a:cs typeface="Futura Medium" panose="020B0602020204020303" pitchFamily="34" charset="-79"/>
                <a:sym typeface="Lemon"/>
              </a:rPr>
              <a:t>SOLUTION AND IMPACT</a:t>
            </a:r>
            <a:endParaRPr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156" name="Google Shape;156;g6577e1e1c7_2_25"/>
          <p:cNvGrpSpPr/>
          <p:nvPr/>
        </p:nvGrpSpPr>
        <p:grpSpPr>
          <a:xfrm>
            <a:off x="10" y="1109845"/>
            <a:ext cx="5798960" cy="4948658"/>
            <a:chOff x="1699424" y="1907296"/>
            <a:chExt cx="3295800" cy="2705811"/>
          </a:xfrm>
        </p:grpSpPr>
        <p:sp>
          <p:nvSpPr>
            <p:cNvPr id="157" name="Google Shape;157;g6577e1e1c7_2_25"/>
            <p:cNvSpPr/>
            <p:nvPr/>
          </p:nvSpPr>
          <p:spPr>
            <a:xfrm>
              <a:off x="1699424" y="4002607"/>
              <a:ext cx="3295800" cy="610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72000" rIns="91425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emon"/>
                <a:buNone/>
              </a:pPr>
              <a:r>
                <a:rPr lang="en-US" sz="2400" dirty="0">
                  <a:solidFill>
                    <a:schemeClr val="lt1"/>
                  </a:solidFill>
                  <a:latin typeface="Futura Medium" panose="020B0602020204020303" pitchFamily="34" charset="-79"/>
                  <a:ea typeface="Lemon"/>
                  <a:cs typeface="Futura Medium" panose="020B0602020204020303" pitchFamily="34" charset="-79"/>
                  <a:sym typeface="Lemon"/>
                </a:rPr>
                <a:t>CONSUMER</a:t>
              </a:r>
              <a:endParaRPr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pic>
          <p:nvPicPr>
            <p:cNvPr id="158" name="Google Shape;158;g6577e1e1c7_2_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99424" y="1907296"/>
              <a:ext cx="3295668" cy="21751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g6577e1e1c7_2_25"/>
          <p:cNvGrpSpPr/>
          <p:nvPr/>
        </p:nvGrpSpPr>
        <p:grpSpPr>
          <a:xfrm>
            <a:off x="6210112" y="1109857"/>
            <a:ext cx="5981898" cy="4948645"/>
            <a:chOff x="6657160" y="1907296"/>
            <a:chExt cx="3308572" cy="2725942"/>
          </a:xfrm>
        </p:grpSpPr>
        <p:pic>
          <p:nvPicPr>
            <p:cNvPr id="160" name="Google Shape;160;g6577e1e1c7_2_25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57160" y="1907296"/>
              <a:ext cx="3308572" cy="22415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g6577e1e1c7_2_25"/>
            <p:cNvSpPr/>
            <p:nvPr/>
          </p:nvSpPr>
          <p:spPr>
            <a:xfrm>
              <a:off x="6663896" y="4082438"/>
              <a:ext cx="3295800" cy="550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72000" rIns="91425" bIns="72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emon"/>
                <a:buNone/>
              </a:pPr>
              <a:r>
                <a:rPr lang="en-US" sz="2400" dirty="0">
                  <a:solidFill>
                    <a:schemeClr val="lt1"/>
                  </a:solidFill>
                  <a:latin typeface="Futura Medium" panose="020B0602020204020303" pitchFamily="34" charset="-79"/>
                  <a:ea typeface="Lemon"/>
                  <a:cs typeface="Futura Medium" panose="020B0602020204020303" pitchFamily="34" charset="-79"/>
                  <a:sym typeface="Lemon"/>
                </a:rPr>
                <a:t>AUTHORITIES</a:t>
              </a:r>
              <a:endParaRPr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sp>
        <p:nvSpPr>
          <p:cNvPr id="162" name="Google Shape;162;g6577e1e1c7_2_25"/>
          <p:cNvSpPr txBox="1"/>
          <p:nvPr/>
        </p:nvSpPr>
        <p:spPr>
          <a:xfrm>
            <a:off x="16900" y="1092325"/>
            <a:ext cx="5781838" cy="4010194"/>
          </a:xfrm>
          <a:prstGeom prst="rect">
            <a:avLst/>
          </a:prstGeom>
          <a:solidFill>
            <a:schemeClr val="bg2">
              <a:alpha val="84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FFFFFF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marL="457200" indent="-34290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Provide insights into the risk level of using a given means of public transportation at a given point in time</a:t>
            </a:r>
            <a:endParaRPr sz="2400" dirty="0">
              <a:solidFill>
                <a:srgbClr val="FFFFFF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marL="457200" indent="-34290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sz="2400" dirty="0">
              <a:solidFill>
                <a:srgbClr val="FFFFFF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marL="457200" indent="-34290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Provide greater transparency on the safety of different public transport options</a:t>
            </a:r>
            <a:endParaRPr sz="2400" dirty="0">
              <a:solidFill>
                <a:srgbClr val="FFFFFF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163" name="Google Shape;163;g6577e1e1c7_2_25"/>
          <p:cNvSpPr txBox="1"/>
          <p:nvPr/>
        </p:nvSpPr>
        <p:spPr>
          <a:xfrm>
            <a:off x="6209874" y="1063175"/>
            <a:ext cx="6005467" cy="3992661"/>
          </a:xfrm>
          <a:prstGeom prst="rect">
            <a:avLst/>
          </a:prstGeom>
          <a:solidFill>
            <a:schemeClr val="bg2">
              <a:alpha val="84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FFFFFF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marL="457200" indent="-34290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Provide insights into how to increase safety on public transportation by unveiling dominant crime patterns</a:t>
            </a:r>
            <a:endParaRPr sz="2400" dirty="0">
              <a:solidFill>
                <a:srgbClr val="FFFFFF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marL="457200" indent="-34290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sz="2400" dirty="0">
              <a:solidFill>
                <a:srgbClr val="FFFFFF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marL="457200" indent="-34290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Provide predictive information on when to anticipate heightened crime, and help improve staffing efficiency</a:t>
            </a:r>
            <a:endParaRPr sz="2400" dirty="0">
              <a:solidFill>
                <a:srgbClr val="FFFFFF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100" y="-101599"/>
            <a:ext cx="12776201" cy="7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/>
          <p:nvPr/>
        </p:nvSpPr>
        <p:spPr>
          <a:xfrm rot="10800000">
            <a:off x="-292000" y="-144664"/>
            <a:ext cx="12776100" cy="7863900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73000">
                <a:srgbClr val="FFFFFF">
                  <a:alpha val="81960"/>
                </a:srgbClr>
              </a:gs>
              <a:gs pos="100000">
                <a:srgbClr val="FFFFFF">
                  <a:alpha val="81960"/>
                </a:srgbClr>
              </a:gs>
            </a:gsLst>
            <a:lin ang="0" scaled="0"/>
          </a:gradFill>
          <a:ln>
            <a:noFill/>
          </a:ln>
          <a:effectLst>
            <a:outerShdw blurRad="50800" dist="50800" dir="5400000" algn="ctr" rotWithShape="0">
              <a:schemeClr val="lt1">
                <a:alpha val="45882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264392" y="221641"/>
            <a:ext cx="11089500" cy="1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Lemon"/>
              <a:buNone/>
            </a:pPr>
            <a:r>
              <a:rPr lang="en-US" sz="4400" cap="none" dirty="0">
                <a:solidFill>
                  <a:schemeClr val="accent1"/>
                </a:solidFill>
                <a:latin typeface="Futura Medium" panose="020B0602020204020303" pitchFamily="34" charset="-79"/>
                <a:ea typeface="Lemon"/>
                <a:cs typeface="Futura Medium" panose="020B0602020204020303" pitchFamily="34" charset="-79"/>
                <a:sym typeface="Lemon"/>
              </a:rPr>
              <a:t>DATA SOURCES</a:t>
            </a:r>
            <a:endParaRPr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57075" y="1225315"/>
            <a:ext cx="3196512" cy="1080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57074" y="2432278"/>
            <a:ext cx="3196512" cy="11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42799" y="3859457"/>
            <a:ext cx="3563434" cy="988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8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42800" y="5164900"/>
            <a:ext cx="988175" cy="9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/>
          <p:nvPr/>
        </p:nvSpPr>
        <p:spPr>
          <a:xfrm>
            <a:off x="895436" y="1139600"/>
            <a:ext cx="6488700" cy="5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72000" anchor="t" anchorCtr="0">
            <a:noAutofit/>
          </a:bodyPr>
          <a:lstStyle/>
          <a:p>
            <a:pPr marL="584200" marR="0" lvl="0" indent="-5715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bg2"/>
                </a:solidFill>
                <a:latin typeface="Futura Condensed Medium" panose="020B0602020204020303" pitchFamily="34" charset="-79"/>
                <a:ea typeface="Calibri"/>
                <a:cs typeface="Futura Condensed Medium" panose="020B0602020204020303" pitchFamily="34" charset="-79"/>
                <a:sym typeface="Calibri"/>
              </a:rPr>
              <a:t>Chicago crime reports</a:t>
            </a:r>
            <a:endParaRPr sz="4000" dirty="0">
              <a:solidFill>
                <a:schemeClr val="bg2"/>
              </a:solidFill>
              <a:latin typeface="Futura Condensed Medium" panose="020B0602020204020303" pitchFamily="34" charset="-79"/>
              <a:ea typeface="Calibri"/>
              <a:cs typeface="Futura Condensed Medium" panose="020B0602020204020303" pitchFamily="34" charset="-79"/>
              <a:sym typeface="Calibri"/>
            </a:endParaRPr>
          </a:p>
          <a:p>
            <a:pPr marL="1003300" marR="0" lvl="1" indent="-5715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  <a:latin typeface="Futura Condensed Medium" panose="020B0602020204020303" pitchFamily="34" charset="-79"/>
                <a:ea typeface="Calibri"/>
                <a:cs typeface="Futura Condensed Medium" panose="020B0602020204020303" pitchFamily="34" charset="-79"/>
                <a:sym typeface="Calibri"/>
              </a:rPr>
              <a:t>Location descriptions</a:t>
            </a:r>
            <a:endParaRPr sz="4000" dirty="0">
              <a:solidFill>
                <a:schemeClr val="bg2"/>
              </a:solidFill>
              <a:latin typeface="Futura Condensed Medium" panose="020B0602020204020303" pitchFamily="34" charset="-79"/>
              <a:ea typeface="Calibri"/>
              <a:cs typeface="Futura Condensed Medium" panose="020B0602020204020303" pitchFamily="34" charset="-79"/>
              <a:sym typeface="Calibri"/>
            </a:endParaRPr>
          </a:p>
          <a:p>
            <a:pPr marL="1003300" marR="0" lvl="1" indent="-5715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  <a:latin typeface="Futura Condensed Medium" panose="020B0602020204020303" pitchFamily="34" charset="-79"/>
                <a:ea typeface="Calibri"/>
                <a:cs typeface="Futura Condensed Medium" panose="020B0602020204020303" pitchFamily="34" charset="-79"/>
                <a:sym typeface="Calibri"/>
              </a:rPr>
              <a:t>Geocodes</a:t>
            </a:r>
            <a:endParaRPr sz="4000" dirty="0">
              <a:solidFill>
                <a:schemeClr val="bg2"/>
              </a:solidFill>
              <a:latin typeface="Futura Condensed Medium" panose="020B0602020204020303" pitchFamily="34" charset="-79"/>
              <a:ea typeface="Calibri"/>
              <a:cs typeface="Futura Condensed Medium" panose="020B0602020204020303" pitchFamily="34" charset="-79"/>
              <a:sym typeface="Calibri"/>
            </a:endParaRPr>
          </a:p>
          <a:p>
            <a:pPr marL="584200" marR="0" lvl="0" indent="-5715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bg2"/>
                </a:solidFill>
                <a:latin typeface="Futura Condensed Medium" panose="020B0602020204020303" pitchFamily="34" charset="-79"/>
                <a:ea typeface="Calibri"/>
                <a:cs typeface="Futura Condensed Medium" panose="020B0602020204020303" pitchFamily="34" charset="-79"/>
                <a:sym typeface="Calibri"/>
              </a:rPr>
              <a:t>CTA routes</a:t>
            </a:r>
            <a:endParaRPr sz="4000" dirty="0">
              <a:solidFill>
                <a:schemeClr val="bg2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marL="584200" marR="0" lvl="0" indent="-5715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bg2"/>
                </a:solidFill>
                <a:latin typeface="Futura Condensed Medium" panose="020B0602020204020303" pitchFamily="34" charset="-79"/>
                <a:ea typeface="Calibri"/>
                <a:cs typeface="Futura Condensed Medium" panose="020B0602020204020303" pitchFamily="34" charset="-79"/>
                <a:sym typeface="Calibri"/>
              </a:rPr>
              <a:t>CTA ridership statistics</a:t>
            </a:r>
            <a:endParaRPr sz="4000" dirty="0">
              <a:solidFill>
                <a:schemeClr val="bg2"/>
              </a:solidFill>
              <a:latin typeface="Futura Condensed Medium" panose="020B0602020204020303" pitchFamily="34" charset="-79"/>
              <a:ea typeface="Calibri"/>
              <a:cs typeface="Futura Condensed Medium" panose="020B0602020204020303" pitchFamily="34" charset="-79"/>
              <a:sym typeface="Calibri"/>
            </a:endParaRPr>
          </a:p>
          <a:p>
            <a:pPr marL="584200" marR="0" lvl="0" indent="-5715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bg2"/>
                </a:solidFill>
                <a:latin typeface="Futura Condensed Medium" panose="020B0602020204020303" pitchFamily="34" charset="-79"/>
                <a:ea typeface="Calibri"/>
                <a:cs typeface="Futura Condensed Medium" panose="020B0602020204020303" pitchFamily="34" charset="-79"/>
                <a:sym typeface="Calibri"/>
              </a:rPr>
              <a:t>Weather</a:t>
            </a:r>
            <a:endParaRPr sz="4000" dirty="0">
              <a:solidFill>
                <a:schemeClr val="bg2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marL="584200" marR="0" lvl="0" indent="-5715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bg2"/>
                </a:solidFill>
                <a:latin typeface="Futura Condensed Medium" panose="020B0602020204020303" pitchFamily="34" charset="-79"/>
                <a:ea typeface="Calibri"/>
                <a:cs typeface="Futura Condensed Medium" panose="020B0602020204020303" pitchFamily="34" charset="-79"/>
                <a:sym typeface="Calibri"/>
              </a:rPr>
              <a:t>Events</a:t>
            </a:r>
            <a:endParaRPr sz="4000" dirty="0">
              <a:solidFill>
                <a:schemeClr val="bg2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9188625" y="5169075"/>
            <a:ext cx="26127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72000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U.S. Office of Personnel Management</a:t>
            </a:r>
            <a:endParaRPr sz="1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577e1e1c7_0_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84" name="Google Shape;184;g6577e1e1c7_0_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85" name="Google Shape;185;g6577e1e1c7_0_1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100" y="-101599"/>
            <a:ext cx="12776200" cy="7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6577e1e1c7_0_17"/>
          <p:cNvSpPr/>
          <p:nvPr/>
        </p:nvSpPr>
        <p:spPr>
          <a:xfrm rot="10800000">
            <a:off x="-292000" y="-248892"/>
            <a:ext cx="12776100" cy="7863900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73000">
                <a:srgbClr val="FFFFFF">
                  <a:alpha val="81960"/>
                </a:srgbClr>
              </a:gs>
              <a:gs pos="100000">
                <a:srgbClr val="FFFFFF">
                  <a:alpha val="81960"/>
                </a:srgbClr>
              </a:gs>
            </a:gsLst>
            <a:lin ang="0" scaled="0"/>
          </a:gradFill>
          <a:ln>
            <a:noFill/>
          </a:ln>
          <a:effectLst>
            <a:outerShdw blurRad="50800" dist="50800" dir="5400000" algn="ctr" rotWithShape="0">
              <a:schemeClr val="lt1">
                <a:alpha val="4588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6577e1e1c7_0_17"/>
          <p:cNvPicPr preferRelativeResize="0"/>
          <p:nvPr/>
        </p:nvPicPr>
        <p:blipFill rotWithShape="1">
          <a:blip r:embed="rId4" cstate="email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0140" y="1027975"/>
            <a:ext cx="4097998" cy="338524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lt1">
                <a:alpha val="45880"/>
              </a:schemeClr>
            </a:outerShdw>
          </a:effectLst>
        </p:spPr>
      </p:pic>
      <p:pic>
        <p:nvPicPr>
          <p:cNvPr id="188" name="Google Shape;188;g6577e1e1c7_0_17"/>
          <p:cNvPicPr preferRelativeResize="0"/>
          <p:nvPr/>
        </p:nvPicPr>
        <p:blipFill rotWithShape="1">
          <a:blip r:embed="rId5" cstate="email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2987" y="1027975"/>
            <a:ext cx="3945020" cy="33852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lt1">
                <a:alpha val="45880"/>
              </a:schemeClr>
            </a:outerShdw>
          </a:effectLst>
        </p:spPr>
      </p:pic>
      <p:sp>
        <p:nvSpPr>
          <p:cNvPr id="189" name="Google Shape;189;g6577e1e1c7_0_17"/>
          <p:cNvSpPr/>
          <p:nvPr/>
        </p:nvSpPr>
        <p:spPr>
          <a:xfrm>
            <a:off x="347551" y="4548024"/>
            <a:ext cx="6965367" cy="2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72000" anchor="t" anchorCtr="0">
            <a:noAutofit/>
          </a:bodyPr>
          <a:lstStyle/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2"/>
                </a:solidFill>
                <a:latin typeface="Futura Condensed Medium" panose="020B0602020204020303" pitchFamily="34" charset="-79"/>
                <a:ea typeface="Calibri"/>
                <a:cs typeface="Futura Condensed Medium" panose="020B0602020204020303" pitchFamily="34" charset="-79"/>
                <a:sym typeface="Calibri"/>
              </a:rPr>
              <a:t>Match crime geocodes to districts</a:t>
            </a:r>
            <a:endParaRPr sz="2800" dirty="0">
              <a:solidFill>
                <a:schemeClr val="bg2"/>
              </a:solidFill>
              <a:latin typeface="Futura Condensed Medium" panose="020B0602020204020303" pitchFamily="34" charset="-79"/>
              <a:ea typeface="Calibri"/>
              <a:cs typeface="Futura Condensed Medium" panose="020B0602020204020303" pitchFamily="34" charset="-79"/>
              <a:sym typeface="Calibri"/>
            </a:endParaRP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2"/>
                </a:solidFill>
                <a:latin typeface="Futura Condensed Medium" panose="020B0602020204020303" pitchFamily="34" charset="-79"/>
                <a:ea typeface="Calibri"/>
                <a:cs typeface="Futura Condensed Medium" panose="020B0602020204020303" pitchFamily="34" charset="-79"/>
                <a:sym typeface="Calibri"/>
              </a:rPr>
              <a:t>Divide each CTA route into districts passed through</a:t>
            </a:r>
            <a:endParaRPr dirty="0">
              <a:solidFill>
                <a:schemeClr val="bg2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2"/>
                </a:solidFill>
                <a:latin typeface="Futura Condensed Medium" panose="020B0602020204020303" pitchFamily="34" charset="-79"/>
                <a:ea typeface="Calibri"/>
                <a:cs typeface="Futura Condensed Medium" panose="020B0602020204020303" pitchFamily="34" charset="-79"/>
                <a:sym typeface="Calibri"/>
              </a:rPr>
              <a:t>Use crime statistics by district to weigh risk on routes and at stops</a:t>
            </a:r>
            <a:endParaRPr sz="2800" dirty="0">
              <a:solidFill>
                <a:schemeClr val="bg2"/>
              </a:solidFill>
              <a:latin typeface="Futura Condensed Medium" panose="020B0602020204020303" pitchFamily="34" charset="-79"/>
              <a:ea typeface="Calibri"/>
              <a:cs typeface="Futura Condensed Medium" panose="020B0602020204020303" pitchFamily="34" charset="-79"/>
              <a:sym typeface="Calibri"/>
            </a:endParaRPr>
          </a:p>
        </p:txBody>
      </p:sp>
      <p:sp>
        <p:nvSpPr>
          <p:cNvPr id="190" name="Google Shape;190;g6577e1e1c7_0_17"/>
          <p:cNvSpPr txBox="1"/>
          <p:nvPr/>
        </p:nvSpPr>
        <p:spPr>
          <a:xfrm>
            <a:off x="0" y="267653"/>
            <a:ext cx="5491989" cy="1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Lemon"/>
              <a:buNone/>
            </a:pPr>
            <a:r>
              <a:rPr lang="en-US" sz="4400" dirty="0">
                <a:solidFill>
                  <a:schemeClr val="accent1"/>
                </a:solidFill>
                <a:latin typeface="Futura Medium" panose="020B0602020204020303" pitchFamily="34" charset="-79"/>
                <a:ea typeface="Lemon"/>
                <a:cs typeface="Futura Medium" panose="020B0602020204020303" pitchFamily="34" charset="-79"/>
                <a:sym typeface="Lemon"/>
              </a:rPr>
              <a:t>METHODOLOGY</a:t>
            </a:r>
            <a:endParaRPr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96" name="Google Shape;196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100" y="-101599"/>
            <a:ext cx="12776200" cy="7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/>
          <p:nvPr/>
        </p:nvSpPr>
        <p:spPr>
          <a:xfrm rot="10800000">
            <a:off x="-292000" y="-192924"/>
            <a:ext cx="12776100" cy="7863900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73000">
                <a:srgbClr val="FFFFFF">
                  <a:alpha val="81960"/>
                </a:srgbClr>
              </a:gs>
              <a:gs pos="100000">
                <a:srgbClr val="FFFFFF">
                  <a:alpha val="81960"/>
                </a:srgbClr>
              </a:gs>
            </a:gsLst>
            <a:lin ang="0" scaled="0"/>
          </a:gradFill>
          <a:ln>
            <a:noFill/>
          </a:ln>
          <a:effectLst>
            <a:outerShdw blurRad="50800" dist="50800" dir="5400000" algn="ctr" rotWithShape="0">
              <a:schemeClr val="lt1">
                <a:alpha val="4588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264392" y="221641"/>
            <a:ext cx="11089500" cy="1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Lemon"/>
              <a:buNone/>
            </a:pPr>
            <a:r>
              <a:rPr lang="en-US" sz="4400" cap="none" dirty="0">
                <a:solidFill>
                  <a:schemeClr val="accent1"/>
                </a:solidFill>
                <a:latin typeface="Futura Medium" panose="020B0602020204020303" pitchFamily="34" charset="-79"/>
                <a:ea typeface="Lemon"/>
                <a:cs typeface="Futura Medium" panose="020B0602020204020303" pitchFamily="34" charset="-79"/>
                <a:sym typeface="Lemon"/>
              </a:rPr>
              <a:t>TOOLS</a:t>
            </a:r>
            <a:endParaRPr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200" name="Google Shape;200;p10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490"/>
          <a:stretch/>
        </p:blipFill>
        <p:spPr>
          <a:xfrm>
            <a:off x="452350" y="3412725"/>
            <a:ext cx="3611875" cy="218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50" r="-1240"/>
          <a:stretch/>
        </p:blipFill>
        <p:spPr>
          <a:xfrm>
            <a:off x="7639425" y="1172125"/>
            <a:ext cx="3611879" cy="189889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lt1">
                <a:alpha val="45880"/>
              </a:schemeClr>
            </a:outerShdw>
          </a:effectLst>
        </p:spPr>
      </p:pic>
      <p:pic>
        <p:nvPicPr>
          <p:cNvPr id="202" name="Google Shape;202;p10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9425" y="4060852"/>
            <a:ext cx="3611881" cy="93634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lt1">
                <a:alpha val="45880"/>
              </a:schemeClr>
            </a:outerShdw>
          </a:effectLst>
        </p:spPr>
      </p:pic>
      <p:sp>
        <p:nvSpPr>
          <p:cNvPr id="203" name="Google Shape;203;p10"/>
          <p:cNvSpPr txBox="1"/>
          <p:nvPr/>
        </p:nvSpPr>
        <p:spPr>
          <a:xfrm>
            <a:off x="452350" y="2381650"/>
            <a:ext cx="35019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chemeClr val="bg2"/>
                </a:solidFill>
                <a:latin typeface="Futura Medium" panose="020B0602020204020303" pitchFamily="34" charset="-79"/>
                <a:ea typeface="Calibri"/>
                <a:cs typeface="Futura Medium" panose="020B0602020204020303" pitchFamily="34" charset="-79"/>
                <a:sym typeface="Calibri"/>
              </a:rPr>
              <a:t>Used for Data Extraction, Data Preparation and Data Analysis</a:t>
            </a:r>
            <a:endParaRPr sz="1800" dirty="0">
              <a:solidFill>
                <a:schemeClr val="bg2"/>
              </a:solidFill>
              <a:latin typeface="Futura Medium" panose="020B0602020204020303" pitchFamily="34" charset="-79"/>
              <a:ea typeface="Calibri"/>
              <a:cs typeface="Futura Medium" panose="020B0602020204020303" pitchFamily="34" charset="-79"/>
              <a:sym typeface="Calibri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7694413" y="3167075"/>
            <a:ext cx="3501900" cy="12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solidFill>
                  <a:schemeClr val="bg2"/>
                </a:solidFill>
                <a:latin typeface="Futura Medium" panose="020B0602020204020303" pitchFamily="34" charset="-79"/>
                <a:ea typeface="Calibri"/>
                <a:cs typeface="Futura Medium" panose="020B0602020204020303" pitchFamily="34" charset="-79"/>
                <a:sym typeface="Calibri"/>
              </a:rPr>
              <a:t>Used for Data Storage</a:t>
            </a:r>
            <a:endParaRPr sz="1800">
              <a:solidFill>
                <a:schemeClr val="bg2"/>
              </a:solidFill>
              <a:latin typeface="Futura Medium" panose="020B0602020204020303" pitchFamily="34" charset="-79"/>
              <a:ea typeface="Calibri"/>
              <a:cs typeface="Futura Medium" panose="020B0602020204020303" pitchFamily="34" charset="-79"/>
              <a:sym typeface="Calibri"/>
            </a:endParaRPr>
          </a:p>
        </p:txBody>
      </p:sp>
      <p:sp>
        <p:nvSpPr>
          <p:cNvPr id="205" name="Google Shape;205;p10"/>
          <p:cNvSpPr txBox="1"/>
          <p:nvPr/>
        </p:nvSpPr>
        <p:spPr>
          <a:xfrm>
            <a:off x="7694413" y="5188800"/>
            <a:ext cx="3501900" cy="12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solidFill>
                  <a:schemeClr val="bg2"/>
                </a:solidFill>
                <a:latin typeface="Futura Medium" panose="020B0602020204020303" pitchFamily="34" charset="-79"/>
                <a:ea typeface="Calibri"/>
                <a:cs typeface="Futura Medium" panose="020B0602020204020303" pitchFamily="34" charset="-79"/>
                <a:sym typeface="Calibri"/>
              </a:rPr>
              <a:t>Used for Data Visualization</a:t>
            </a:r>
            <a:endParaRPr sz="1800">
              <a:solidFill>
                <a:schemeClr val="bg2"/>
              </a:solidFill>
              <a:latin typeface="Futura Medium" panose="020B0602020204020303" pitchFamily="34" charset="-79"/>
              <a:ea typeface="Calibri"/>
              <a:cs typeface="Futura Medium" panose="020B0602020204020303" pitchFamily="34" charset="-79"/>
              <a:sym typeface="Calibri"/>
            </a:endParaRPr>
          </a:p>
        </p:txBody>
      </p:sp>
      <p:sp>
        <p:nvSpPr>
          <p:cNvPr id="206" name="Google Shape;206;p10"/>
          <p:cNvSpPr txBox="1"/>
          <p:nvPr/>
        </p:nvSpPr>
        <p:spPr>
          <a:xfrm>
            <a:off x="507338" y="5719775"/>
            <a:ext cx="3501900" cy="12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solidFill>
                  <a:schemeClr val="bg2"/>
                </a:solidFill>
                <a:latin typeface="Futura Medium" panose="020B0602020204020303" pitchFamily="34" charset="-79"/>
                <a:ea typeface="Calibri"/>
                <a:cs typeface="Futura Medium" panose="020B0602020204020303" pitchFamily="34" charset="-79"/>
                <a:sym typeface="Calibri"/>
              </a:rPr>
              <a:t>Used for Data Normalization, Database Design and Data Manipulation</a:t>
            </a:r>
            <a:endParaRPr sz="1800">
              <a:solidFill>
                <a:schemeClr val="bg2"/>
              </a:solidFill>
              <a:latin typeface="Futura Medium" panose="020B0602020204020303" pitchFamily="34" charset="-79"/>
              <a:ea typeface="Calibri"/>
              <a:cs typeface="Futura Medium" panose="020B0602020204020303" pitchFamily="34" charset="-79"/>
              <a:sym typeface="Calibri"/>
            </a:endParaRPr>
          </a:p>
        </p:txBody>
      </p:sp>
      <p:pic>
        <p:nvPicPr>
          <p:cNvPr id="207" name="Google Shape;207;p10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363" y="1316150"/>
            <a:ext cx="3611880" cy="996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439</Words>
  <Application>Microsoft Macintosh PowerPoint</Application>
  <PresentationFormat>Widescreen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Courier New</vt:lpstr>
      <vt:lpstr>Futura Condensed Medium</vt:lpstr>
      <vt:lpstr>Futura Medium</vt:lpstr>
      <vt:lpstr>Lemon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Lola Johnston</dc:creator>
  <cp:lastModifiedBy>Lola Johnston</cp:lastModifiedBy>
  <cp:revision>9</cp:revision>
  <cp:lastPrinted>2019-10-30T23:49:27Z</cp:lastPrinted>
  <dcterms:created xsi:type="dcterms:W3CDTF">2019-10-29T04:15:35Z</dcterms:created>
  <dcterms:modified xsi:type="dcterms:W3CDTF">2019-10-30T23:53:35Z</dcterms:modified>
</cp:coreProperties>
</file>