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9" r:id="rId2"/>
    <p:sldId id="270" r:id="rId3"/>
    <p:sldId id="291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3" r:id="rId16"/>
    <p:sldId id="282" r:id="rId17"/>
    <p:sldId id="284" r:id="rId18"/>
    <p:sldId id="292" r:id="rId19"/>
    <p:sldId id="293" r:id="rId20"/>
    <p:sldId id="287" r:id="rId21"/>
    <p:sldId id="286" r:id="rId22"/>
    <p:sldId id="289" r:id="rId23"/>
    <p:sldId id="288" r:id="rId24"/>
    <p:sldId id="290" r:id="rId25"/>
    <p:sldId id="285" r:id="rId26"/>
    <p:sldId id="29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6D46-1F68-4C04-B21B-714E122228C1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C24DD-D7DD-41F1-8525-4E00B17FD0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8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5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0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8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837D-9B60-4FD1-A855-08A5D6A29D73}" type="datetimeFigureOut">
              <a:rPr lang="ko-KR" altLang="en-US" smtClean="0"/>
              <a:t>2018-06-22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8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.broadinstitute.org/software/igv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Quantification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Quantification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858768"/>
            <a:ext cx="10515600" cy="234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Advanced bash commands</a:t>
            </a:r>
          </a:p>
          <a:p>
            <a:r>
              <a:rPr lang="en-US" altLang="ko-KR" dirty="0" smtClean="0"/>
              <a:t> </a:t>
            </a:r>
            <a:r>
              <a:rPr lang="en-US" altLang="ko-KR" sz="2400" dirty="0" smtClean="0"/>
              <a:t>(for, while, if, md5sum)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Introduction to 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Quantification of Gene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Estimate relative abundance of transcripts</a:t>
            </a:r>
          </a:p>
          <a:p>
            <a:r>
              <a:rPr lang="en-US" altLang="ko-KR" dirty="0" smtClean="0"/>
              <a:t>Count reads, fetch depth/coverage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Differential expression</a:t>
            </a:r>
          </a:p>
          <a:p>
            <a:pPr lvl="1"/>
            <a:r>
              <a:rPr lang="ko-KR" altLang="en-US" dirty="0" smtClean="0"/>
              <a:t>두 조건에서 얻은 </a:t>
            </a:r>
            <a:r>
              <a:rPr lang="en-US" altLang="ko-KR" dirty="0" smtClean="0"/>
              <a:t>gene expression profile</a:t>
            </a:r>
            <a:r>
              <a:rPr lang="ko-KR" altLang="en-US" dirty="0" smtClean="0"/>
              <a:t>을 비교하여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transcript</a:t>
            </a:r>
            <a:r>
              <a:rPr lang="ko-KR" altLang="en-US" dirty="0" smtClean="0"/>
              <a:t>가 두 조건 사이에서 발현에 차이를 보이는지를 찾는 것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Quantification of Gene </a:t>
            </a:r>
            <a:r>
              <a:rPr lang="en-US" altLang="ko-KR" dirty="0" smtClean="0"/>
              <a:t>Expression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고려해야 할 것들</a:t>
            </a:r>
            <a:endParaRPr lang="en-US" altLang="ko-KR" dirty="0"/>
          </a:p>
          <a:p>
            <a:r>
              <a:rPr lang="en-US" altLang="ko-KR" dirty="0"/>
              <a:t>Absolute </a:t>
            </a:r>
            <a:r>
              <a:rPr lang="en-US" altLang="ko-KR" dirty="0" smtClean="0"/>
              <a:t>quantification</a:t>
            </a:r>
            <a:endParaRPr lang="en-US" altLang="ko-KR" dirty="0"/>
          </a:p>
          <a:p>
            <a:r>
              <a:rPr lang="en-US" altLang="ko-KR" dirty="0"/>
              <a:t>Sequencing throughput (depth)</a:t>
            </a:r>
          </a:p>
          <a:p>
            <a:r>
              <a:rPr lang="en-US" altLang="ko-KR" dirty="0"/>
              <a:t>Gene </a:t>
            </a:r>
            <a:r>
              <a:rPr lang="en-US" altLang="ko-KR" dirty="0" smtClean="0"/>
              <a:t>length</a:t>
            </a:r>
          </a:p>
          <a:p>
            <a:r>
              <a:rPr lang="en-US" altLang="ko-KR" dirty="0" smtClean="0"/>
              <a:t>Transcript variant (different exon usage)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18" y="1690688"/>
            <a:ext cx="3832007" cy="40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4109"/>
            <a:ext cx="10515600" cy="1052946"/>
          </a:xfrm>
        </p:spPr>
        <p:txBody>
          <a:bodyPr/>
          <a:lstStyle/>
          <a:p>
            <a:r>
              <a:rPr lang="en-US" altLang="ko-KR" dirty="0"/>
              <a:t>Gene </a:t>
            </a:r>
            <a:r>
              <a:rPr lang="en-US" altLang="ko-KR" dirty="0" smtClean="0"/>
              <a:t>length</a:t>
            </a:r>
          </a:p>
          <a:p>
            <a:r>
              <a:rPr lang="en-US" altLang="ko-KR" dirty="0"/>
              <a:t>Sequencing throughput</a:t>
            </a:r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01455" y="2119569"/>
            <a:ext cx="334356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01455" y="2514423"/>
            <a:ext cx="241069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01455" y="2927748"/>
            <a:ext cx="12192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355" y="1896803"/>
            <a:ext cx="139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Transcript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355" y="2325815"/>
            <a:ext cx="139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Transcript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7355" y="2761138"/>
            <a:ext cx="139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Transcript 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0655" y="170393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7911" y="216587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2166" y="259882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13022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1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592292" y="2073265"/>
            <a:ext cx="23668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92292" y="2468119"/>
            <a:ext cx="228214" cy="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92292" y="2881444"/>
            <a:ext cx="22821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05800" y="188859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 pairs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952125" y="2073265"/>
            <a:ext cx="23668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952125" y="2468119"/>
            <a:ext cx="228214" cy="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952125" y="2881444"/>
            <a:ext cx="22821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769706" y="2073265"/>
            <a:ext cx="289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33723" y="2475369"/>
            <a:ext cx="2730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99340" y="2881444"/>
            <a:ext cx="3194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05800" y="228345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 pairs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5800" y="271740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 pairs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28477" y="3452081"/>
                <a:ext cx="8924238" cy="2599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6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ko-KR" sz="6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150</m:t>
                              </m:r>
                            </m:num>
                            <m:den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</m:t>
                              </m:r>
                            </m:den>
                          </m:f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           = 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den>
                      </m:f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477" y="3452081"/>
                <a:ext cx="8924238" cy="2599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88273" y="5818909"/>
            <a:ext cx="269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Relative abundance of</a:t>
            </a:r>
          </a:p>
          <a:p>
            <a:r>
              <a:rPr lang="en-US" altLang="ko-KR" dirty="0" smtClean="0"/>
              <a:t>Transcript 1 in sample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02999" y="4567130"/>
            <a:ext cx="25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Total number of reads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74234" y="3689228"/>
            <a:ext cx="44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 of reads mapped in transcript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13385" y="5515679"/>
            <a:ext cx="246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Length of transcript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3394" y="1460631"/>
            <a:ext cx="119986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샘플의 </a:t>
            </a:r>
            <a:r>
              <a:rPr lang="en-US" altLang="ko-KR" sz="2400" dirty="0" smtClean="0"/>
              <a:t>total read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1,000,000</a:t>
            </a:r>
            <a:r>
              <a:rPr lang="ko-KR" altLang="en-US" sz="2400" dirty="0" smtClean="0"/>
              <a:t>을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per million scaling factor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Read counts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per million scaling factor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reads per million (RPM)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RPM</a:t>
            </a:r>
            <a:r>
              <a:rPr lang="ko-KR" altLang="en-US" sz="2400" dirty="0" smtClean="0"/>
              <a:t>을 유전자</a:t>
            </a:r>
            <a:r>
              <a:rPr lang="en-US" altLang="ko-KR" sz="2400" dirty="0" smtClean="0"/>
              <a:t>(transcript)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길이</a:t>
            </a:r>
            <a:r>
              <a:rPr lang="en-US" altLang="ko-KR" sz="2400" dirty="0" smtClean="0"/>
              <a:t>(kb </a:t>
            </a:r>
            <a:r>
              <a:rPr lang="ko-KR" altLang="en-US" sz="2400" dirty="0" smtClean="0"/>
              <a:t>단위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RPKM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394" y="3804682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TPM – transcript per million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808385" y="3078503"/>
            <a:ext cx="939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FPKM</a:t>
            </a:r>
            <a:r>
              <a:rPr lang="ko-KR" altLang="en-US" dirty="0"/>
              <a:t>은 </a:t>
            </a:r>
            <a:r>
              <a:rPr lang="en-US" altLang="ko-KR" dirty="0"/>
              <a:t>read pair</a:t>
            </a:r>
            <a:r>
              <a:rPr lang="ko-KR" altLang="en-US" dirty="0"/>
              <a:t> 수를 이용하면 된다</a:t>
            </a:r>
            <a:r>
              <a:rPr lang="en-US" altLang="ko-KR" dirty="0" smtClean="0"/>
              <a:t>. Pair</a:t>
            </a:r>
            <a:r>
              <a:rPr lang="ko-KR" altLang="en-US" dirty="0"/>
              <a:t> </a:t>
            </a:r>
            <a:r>
              <a:rPr lang="ko-KR" altLang="en-US" dirty="0" smtClean="0"/>
              <a:t>중 하나만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이 된 경우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로 취급한다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32164" y="588506"/>
            <a:ext cx="1027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RPKM – Reads Per </a:t>
            </a:r>
            <a:r>
              <a:rPr lang="en-US" altLang="ko-KR" sz="3200" dirty="0" err="1" smtClean="0"/>
              <a:t>Kilobase</a:t>
            </a:r>
            <a:r>
              <a:rPr lang="en-US" altLang="ko-KR" sz="3200" dirty="0" smtClean="0"/>
              <a:t> per Million mapped reads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394" y="4537160"/>
            <a:ext cx="1211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Read count</a:t>
            </a:r>
            <a:r>
              <a:rPr lang="ko-KR" altLang="en-US" sz="2400" dirty="0" smtClean="0"/>
              <a:t>를 각 유전자의 길이</a:t>
            </a:r>
            <a:r>
              <a:rPr lang="en-US" altLang="ko-KR" sz="2400" dirty="0" smtClean="0"/>
              <a:t>(kb </a:t>
            </a:r>
            <a:r>
              <a:rPr lang="ko-KR" altLang="en-US" sz="2400" dirty="0" smtClean="0"/>
              <a:t>단위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reads per </a:t>
            </a:r>
            <a:r>
              <a:rPr lang="en-US" altLang="ko-KR" sz="2400" dirty="0" err="1" smtClean="0"/>
              <a:t>kilobase</a:t>
            </a:r>
            <a:r>
              <a:rPr lang="en-US" altLang="ko-KR" sz="2400" dirty="0" smtClean="0"/>
              <a:t>(RPK)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한 샘플의 모든 </a:t>
            </a:r>
            <a:r>
              <a:rPr lang="en-US" altLang="ko-KR" sz="2400" dirty="0" smtClean="0"/>
              <a:t>transcript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RPK</a:t>
            </a:r>
            <a:r>
              <a:rPr lang="ko-KR" altLang="en-US" sz="2400" dirty="0" smtClean="0"/>
              <a:t>를 다 더해서</a:t>
            </a:r>
            <a:r>
              <a:rPr lang="en-US" altLang="ko-KR" sz="2400" dirty="0" smtClean="0"/>
              <a:t>, 1,000,000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per million scaling facto</a:t>
            </a:r>
            <a:r>
              <a:rPr lang="en-US" altLang="ko-KR" sz="2400" dirty="0"/>
              <a:t>r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RPK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per million scaling factor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TPM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870383" y="6463667"/>
            <a:ext cx="7418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https://www.rna-seqblog.com/rpkm-fpkm-and-tpm-clearly-explained/</a:t>
            </a:r>
          </a:p>
        </p:txBody>
      </p:sp>
    </p:spTree>
    <p:extLst>
      <p:ext uri="{BB962C8B-B14F-4D97-AF65-F5344CB8AC3E}">
        <p14:creationId xmlns:p14="http://schemas.microsoft.com/office/powerpoint/2010/main" val="261720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9" y="311285"/>
            <a:ext cx="7680307" cy="51178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38094" y="6443865"/>
            <a:ext cx="9513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</a:t>
            </a:r>
            <a:r>
              <a:rPr lang="ko-KR" altLang="en-US" dirty="0"/>
              <a:t>://bioinfo.umassmed.edu/content/pdf2014fall/Week4.pdf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4453" y="996126"/>
            <a:ext cx="343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Technical spike-in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Cross-sample normalization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304" y="2513443"/>
            <a:ext cx="3531227" cy="125464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10286916" y="3538272"/>
            <a:ext cx="364829" cy="4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94063" y="3996082"/>
            <a:ext cx="335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여러 샘플에서의</a:t>
            </a:r>
            <a:endParaRPr lang="en-US" altLang="ko-KR" dirty="0" smtClean="0"/>
          </a:p>
          <a:p>
            <a:r>
              <a:rPr lang="en-US" altLang="ko-KR" dirty="0" smtClean="0"/>
              <a:t>read count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geometric mean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602133" y="3140767"/>
            <a:ext cx="191930" cy="167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0034" y="4782812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Size factor of</a:t>
            </a:r>
          </a:p>
          <a:p>
            <a:pPr algn="ctr"/>
            <a:r>
              <a:rPr lang="en-US" altLang="ko-KR" dirty="0" smtClean="0"/>
              <a:t>sample j</a:t>
            </a:r>
            <a:endParaRPr lang="ko-KR" altLang="en-US" dirty="0"/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21" y="5948785"/>
            <a:ext cx="2119688" cy="8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02724" y="7199615"/>
            <a:ext cx="8954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https://www.slideshare.net/jakonix/part-1-of-rnaseq-for-de-defining-the-goal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02724" y="75689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https://www.bioconductor.org/help/course-materials/2014/BioC2014/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2724" y="8215278"/>
            <a:ext cx="571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https://www.bioconductor.org/help/course-materials/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/>
          <a:stretch/>
        </p:blipFill>
        <p:spPr>
          <a:xfrm>
            <a:off x="2702724" y="416920"/>
            <a:ext cx="6596920" cy="3208496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97" y="4405196"/>
            <a:ext cx="5673094" cy="1631601"/>
          </a:xfrm>
          <a:prstGeom prst="rect">
            <a:avLst/>
          </a:prstGeom>
        </p:spPr>
      </p:pic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2" y="5101800"/>
            <a:ext cx="5318947" cy="16820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89498" y="4051245"/>
            <a:ext cx="476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union-exon based approach</a:t>
            </a:r>
            <a:endParaRPr lang="ko-KR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826211" y="4051446"/>
            <a:ext cx="447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Transcript based approach</a:t>
            </a:r>
            <a:endParaRPr lang="ko-KR" altLang="en-US" sz="2800" dirty="0"/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r="17451" b="2025"/>
          <a:stretch/>
        </p:blipFill>
        <p:spPr>
          <a:xfrm>
            <a:off x="6901756" y="5943494"/>
            <a:ext cx="4557880" cy="84036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132696" y="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Zhao, </a:t>
            </a:r>
            <a:r>
              <a:rPr lang="en-US" altLang="ko-KR" sz="1200" dirty="0" err="1"/>
              <a:t>Shanrong</a:t>
            </a:r>
            <a:r>
              <a:rPr lang="en-US" altLang="ko-KR" sz="1200" dirty="0"/>
              <a:t>, Li Xi, and </a:t>
            </a:r>
            <a:r>
              <a:rPr lang="en-US" altLang="ko-KR" sz="1200" dirty="0" err="1"/>
              <a:t>Baohong</a:t>
            </a:r>
            <a:r>
              <a:rPr lang="en-US" altLang="ko-KR" sz="1200" dirty="0"/>
              <a:t> Zhang. "Union exon based approach for RNA-seq gene quantification: To be or not to be?." </a:t>
            </a:r>
            <a:r>
              <a:rPr lang="en-US" altLang="ko-KR" sz="1200" i="1" dirty="0" err="1"/>
              <a:t>PLoS</a:t>
            </a:r>
            <a:r>
              <a:rPr lang="en-US" altLang="ko-KR" sz="1200" i="1" dirty="0"/>
              <a:t> One</a:t>
            </a:r>
            <a:r>
              <a:rPr lang="en-US" altLang="ko-KR" sz="1200" dirty="0"/>
              <a:t> 10.11 (2015): e0141910.</a:t>
            </a:r>
          </a:p>
        </p:txBody>
      </p:sp>
    </p:spTree>
    <p:extLst>
      <p:ext uri="{BB962C8B-B14F-4D97-AF65-F5344CB8AC3E}">
        <p14:creationId xmlns:p14="http://schemas.microsoft.com/office/powerpoint/2010/main" val="12180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/>
          <a:srcRect t="22901" r="43248" b="58853"/>
          <a:stretch/>
        </p:blipFill>
        <p:spPr>
          <a:xfrm>
            <a:off x="996415" y="228174"/>
            <a:ext cx="5637218" cy="1966387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2"/>
          <a:srcRect l="36017" t="40702" r="39594" b="37263"/>
          <a:stretch/>
        </p:blipFill>
        <p:spPr>
          <a:xfrm>
            <a:off x="6537587" y="455783"/>
            <a:ext cx="1881762" cy="1844656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2"/>
          <a:srcRect l="60683" t="23649" b="36351"/>
          <a:stretch/>
        </p:blipFill>
        <p:spPr>
          <a:xfrm>
            <a:off x="1168134" y="2300439"/>
            <a:ext cx="3609472" cy="3984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18238" y="0"/>
            <a:ext cx="471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Garber et al. Nature </a:t>
            </a:r>
            <a:r>
              <a:rPr lang="en-US" dirty="0"/>
              <a:t>Methods 8, 469–477 (2011)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0116" y="3784600"/>
            <a:ext cx="539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Exon union model underestimate </a:t>
            </a:r>
            <a:r>
              <a:rPr lang="en-US" altLang="ko-KR" smtClean="0"/>
              <a:t>gene expression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6488" y="47117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Transcript model</a:t>
            </a:r>
            <a:r>
              <a:rPr lang="ko-KR" altLang="en-US" sz="2400" dirty="0" smtClean="0"/>
              <a:t>을 이용하는 </a:t>
            </a:r>
            <a:r>
              <a:rPr lang="en-US" altLang="ko-KR" sz="2400" dirty="0" smtClean="0"/>
              <a:t>counting</a:t>
            </a:r>
            <a:r>
              <a:rPr lang="ko-KR" altLang="en-US" sz="2400" dirty="0" smtClean="0"/>
              <a:t>을 해야 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604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RSEM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들 </a:t>
            </a:r>
            <a:r>
              <a:rPr lang="en-US" altLang="ko-KR" dirty="0" smtClean="0"/>
              <a:t>(sequencing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가장 잘 설명해주는 </a:t>
            </a:r>
            <a:r>
              <a:rPr lang="en-US" altLang="ko-KR" dirty="0" smtClean="0"/>
              <a:t>transcript abundance</a:t>
            </a:r>
            <a:r>
              <a:rPr lang="ko-KR" altLang="en-US" dirty="0" smtClean="0"/>
              <a:t>를 확률 모델과 </a:t>
            </a:r>
            <a:r>
              <a:rPr lang="en-US" altLang="ko-KR" dirty="0" smtClean="0"/>
              <a:t>expectation maximization </a:t>
            </a:r>
            <a:r>
              <a:rPr lang="ko-KR" altLang="en-US" dirty="0" smtClean="0"/>
              <a:t>기법으로 추정함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https://bmcbioinformatics.biomedcentral.com/articles/10.1186/1471-2105-12-323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/>
          <a:stretch/>
        </p:blipFill>
        <p:spPr>
          <a:xfrm>
            <a:off x="1093380" y="3688109"/>
            <a:ext cx="3954108" cy="1923131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13" y="3688109"/>
            <a:ext cx="5673094" cy="163160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349240" y="4309304"/>
            <a:ext cx="746760" cy="680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6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771"/>
            <a:ext cx="10515600" cy="887603"/>
          </a:xfrm>
        </p:spPr>
        <p:txBody>
          <a:bodyPr/>
          <a:lstStyle/>
          <a:p>
            <a:r>
              <a:rPr lang="en-US" altLang="ko-KR" dirty="0" smtClean="0"/>
              <a:t>RSEM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98375"/>
            <a:ext cx="10515600" cy="22208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준비</a:t>
            </a: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mkdir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–p ~/day2/star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cd ~/day2/star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ln -s ~/../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kjyi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/day2/star/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*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cd ..</a:t>
            </a:r>
          </a:p>
          <a:p>
            <a:pPr marL="0" indent="0">
              <a:buNone/>
            </a:pP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21880" y="6241603"/>
            <a:ext cx="46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사용법 확인</a:t>
            </a:r>
            <a:endParaRPr lang="en-US" altLang="ko-KR" dirty="0"/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rsem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-calculate-expression 2&gt;&amp;1 | less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98" y="452044"/>
            <a:ext cx="4942342" cy="26452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4210278"/>
            <a:ext cx="794004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usr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/local/bin/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rsem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-calculate-expression \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--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num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-threads 2 \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--no-bam-output \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--estimate-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rspd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\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--bam ./star/NSCLC_01_NTIL.Aligned.toTranscriptome.out.bam \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/home/users/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kjyi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/ref/hg19/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rsem_reference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rsem_reference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\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NSCLC_01_NTIL.rsem</a:t>
            </a:r>
            <a:endParaRPr lang="en-US" altLang="ko-KR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3563947"/>
            <a:ext cx="587853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~/</a:t>
            </a:r>
            <a:r>
              <a:rPr lang="en-US" altLang="ko-KR" sz="24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day2/run_rsem.sh</a:t>
            </a:r>
            <a:r>
              <a:rPr lang="ko-KR" altLang="en-US" sz="24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를 아래와 같이 작성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81713" y="5834991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r>
              <a:rPr lang="ko-KR" altLang="en-US" dirty="0" smtClean="0"/>
              <a:t>분 정도 소요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43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21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Mapping</a:t>
            </a:r>
            <a:r>
              <a:rPr lang="ko-KR" altLang="en-US" dirty="0" smtClean="0"/>
              <a:t>이 잘 되었는지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cd ~/day1/star/example1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ls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example1Chimeric.out.sam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example1Chimeric.out.junction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example1Aligned.out.bam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example1SJ.out.tab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example1Log.progress.out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example1Log.out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example1Log.final.out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Quantification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858768"/>
            <a:ext cx="10515600" cy="234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Advanced bash commands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(for, while, if, md5sum)</a:t>
            </a: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 to 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1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회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KAIST genomics workshop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일차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4" y="1931988"/>
            <a:ext cx="7587024" cy="3643312"/>
          </a:xfrm>
        </p:spPr>
      </p:pic>
      <p:sp>
        <p:nvSpPr>
          <p:cNvPr id="5" name="TextBox 4"/>
          <p:cNvSpPr txBox="1"/>
          <p:nvPr/>
        </p:nvSpPr>
        <p:spPr>
          <a:xfrm>
            <a:off x="4267200" y="6159500"/>
            <a:ext cx="538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Systematic measurement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를 보정하는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1175"/>
          </a:xfrm>
        </p:spPr>
        <p:txBody>
          <a:bodyPr/>
          <a:lstStyle/>
          <a:p>
            <a:r>
              <a:rPr lang="en-US" altLang="ko-KR" dirty="0"/>
              <a:t>Mean and Standard </a:t>
            </a:r>
            <a:r>
              <a:rPr lang="en-US" altLang="ko-KR" dirty="0" smtClean="0"/>
              <a:t>deviation</a:t>
            </a:r>
            <a:br>
              <a:rPr lang="en-US" altLang="ko-KR" dirty="0" smtClean="0"/>
            </a:br>
            <a:r>
              <a:rPr lang="en-US" altLang="ko-KR" dirty="0" smtClean="0"/>
              <a:t>Z-score normalization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6" y="2870201"/>
            <a:ext cx="6420044" cy="2059826"/>
          </a:xfrm>
        </p:spPr>
      </p:pic>
    </p:spTree>
    <p:extLst>
      <p:ext uri="{BB962C8B-B14F-4D97-AF65-F5344CB8AC3E}">
        <p14:creationId xmlns:p14="http://schemas.microsoft.com/office/powerpoint/2010/main" val="39633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9346"/>
              </p:ext>
            </p:extLst>
          </p:nvPr>
        </p:nvGraphicFramePr>
        <p:xfrm>
          <a:off x="584201" y="1024466"/>
          <a:ext cx="3924300" cy="4776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29981858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2998692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01737709"/>
                    </a:ext>
                  </a:extLst>
                </a:gridCol>
              </a:tblGrid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679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1434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8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6353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8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5191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9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3146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0282"/>
              </p:ext>
            </p:extLst>
          </p:nvPr>
        </p:nvGraphicFramePr>
        <p:xfrm>
          <a:off x="4737101" y="1024466"/>
          <a:ext cx="2616200" cy="4776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29981858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299869221"/>
                    </a:ext>
                  </a:extLst>
                </a:gridCol>
              </a:tblGrid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3.33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1.15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679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7.67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5.51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1434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6353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5.33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2.52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5191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3.46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314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16500" y="5588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2400" y="558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sd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6629"/>
              </p:ext>
            </p:extLst>
          </p:nvPr>
        </p:nvGraphicFramePr>
        <p:xfrm>
          <a:off x="7581901" y="1024466"/>
          <a:ext cx="3924300" cy="4776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29981858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2998692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01737709"/>
                    </a:ext>
                  </a:extLst>
                </a:gridCol>
              </a:tblGrid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-1.2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0.6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0.6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679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-0.48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-0.67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1.15 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1434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6353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-0.93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-0.13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1.05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5191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-0.58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-0.58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1.15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3146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24944" y="39953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(x-mean)/</a:t>
            </a:r>
            <a:r>
              <a:rPr lang="en-US" altLang="ko-KR" dirty="0" err="1" smtClean="0"/>
              <a:t>sd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900" y="214868"/>
            <a:ext cx="3734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Z-score normalization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5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/>
          <a:stretch/>
        </p:blipFill>
        <p:spPr>
          <a:xfrm>
            <a:off x="310262" y="254000"/>
            <a:ext cx="10992440" cy="5821363"/>
          </a:xfrm>
        </p:spPr>
      </p:pic>
      <p:sp>
        <p:nvSpPr>
          <p:cNvPr id="6" name="직사각형 5"/>
          <p:cNvSpPr/>
          <p:nvPr/>
        </p:nvSpPr>
        <p:spPr>
          <a:xfrm>
            <a:off x="6987562" y="6488668"/>
            <a:ext cx="520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https://www.youtube.com/watch?v=v0j4guy_z30</a:t>
            </a:r>
          </a:p>
        </p:txBody>
      </p:sp>
    </p:spTree>
    <p:extLst>
      <p:ext uri="{BB962C8B-B14F-4D97-AF65-F5344CB8AC3E}">
        <p14:creationId xmlns:p14="http://schemas.microsoft.com/office/powerpoint/2010/main" val="4633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Anders, Simon, and Wolfgang Huber. "Differential expression analysis for sequence count data." </a:t>
            </a:r>
            <a:r>
              <a:rPr lang="en-US" altLang="ko-KR" i="1" dirty="0"/>
              <a:t>Genome biology</a:t>
            </a:r>
            <a:r>
              <a:rPr lang="en-US" altLang="ko-KR" dirty="0"/>
              <a:t> 11.10 (2010): R106.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7300" y="2463800"/>
            <a:ext cx="538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normalization </a:t>
            </a:r>
            <a:r>
              <a:rPr lang="ko-KR" altLang="en-US" dirty="0" smtClean="0"/>
              <a:t>방법을 자세히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48000" y="1453634"/>
            <a:ext cx="520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https://www.youtube.com/watch?v=v0j4guy_z30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7300" y="1020802"/>
            <a:ext cx="565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Quantile normalization </a:t>
            </a:r>
            <a:r>
              <a:rPr lang="ko-KR" altLang="en-US" dirty="0" smtClean="0"/>
              <a:t>방법 자세히 소개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쉬운 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8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Take home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3698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Gene expression profile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내의 여러 </a:t>
            </a:r>
            <a:r>
              <a:rPr lang="en-US" altLang="ko-KR" dirty="0" smtClean="0"/>
              <a:t>transcript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relative abundance</a:t>
            </a:r>
            <a:r>
              <a:rPr lang="ko-KR" altLang="en-US" dirty="0" smtClean="0"/>
              <a:t>를 조사하는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Absolute quantification</a:t>
            </a:r>
            <a:r>
              <a:rPr lang="ko-KR" altLang="en-US" dirty="0" smtClean="0"/>
              <a:t>을 위해 </a:t>
            </a:r>
            <a:r>
              <a:rPr lang="en-US" altLang="ko-KR" dirty="0" smtClean="0"/>
              <a:t>technical spike-in</a:t>
            </a:r>
            <a:r>
              <a:rPr lang="ko-KR" altLang="en-US" dirty="0" smtClean="0"/>
              <a:t>이 도움이 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Normalization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technical bias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compensation</a:t>
            </a:r>
            <a:r>
              <a:rPr lang="ko-KR" altLang="en-US" dirty="0" smtClean="0"/>
              <a:t>하는 주  목적이다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Different exon usage</a:t>
            </a:r>
            <a:r>
              <a:rPr lang="ko-KR" altLang="en-US" dirty="0" smtClean="0"/>
              <a:t>로 인해 </a:t>
            </a:r>
            <a:r>
              <a:rPr lang="en-US" altLang="ko-KR" dirty="0" smtClean="0"/>
              <a:t>Quantification </a:t>
            </a:r>
            <a:r>
              <a:rPr lang="ko-KR" altLang="en-US" dirty="0" smtClean="0"/>
              <a:t>방법에 따라 결과가 달라진다</a:t>
            </a:r>
            <a:endParaRPr lang="en-US" altLang="ko-KR" dirty="0" smtClean="0"/>
          </a:p>
          <a:p>
            <a:pPr lvl="1"/>
            <a:r>
              <a:rPr lang="en-US" altLang="ko-KR" sz="2800" dirty="0" smtClean="0"/>
              <a:t>Union-exon </a:t>
            </a:r>
            <a:r>
              <a:rPr lang="en-US" altLang="ko-KR" sz="2800" dirty="0"/>
              <a:t>based </a:t>
            </a:r>
            <a:r>
              <a:rPr lang="en-US" altLang="ko-KR" sz="2800" dirty="0" smtClean="0"/>
              <a:t>approach &lt; Transcript based </a:t>
            </a:r>
            <a:r>
              <a:rPr lang="en-US" altLang="ko-KR" sz="2800" smtClean="0"/>
              <a:t>approach (RSEM)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20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Samtools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ln –s ~/../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kjyi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/bin/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~/bin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-h view example1Aligned.out.bam | less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13007" y="4853678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+mj-lt"/>
                <a:ea typeface="D2Coding ligature" panose="020B0609020101020101" pitchFamily="49" charset="-127"/>
              </a:rPr>
              <a:t>samtools</a:t>
            </a:r>
            <a:r>
              <a:rPr lang="en-US" altLang="ko-KR" dirty="0" smtClean="0">
                <a:latin typeface="+mj-lt"/>
                <a:ea typeface="D2Coding ligature" panose="020B0609020101020101" pitchFamily="49" charset="-127"/>
              </a:rPr>
              <a:t> </a:t>
            </a:r>
            <a:r>
              <a:rPr lang="ko-KR" altLang="en-US" dirty="0" smtClean="0">
                <a:latin typeface="+mj-lt"/>
                <a:ea typeface="D2Coding ligature" panose="020B0609020101020101" pitchFamily="49" charset="-127"/>
              </a:rPr>
              <a:t>사용법 확인</a:t>
            </a:r>
            <a:endParaRPr lang="en-US" altLang="ko-KR" dirty="0" smtClean="0">
              <a:latin typeface="+mj-lt"/>
              <a:ea typeface="D2Coding ligature" panose="020B0609020101020101" pitchFamily="49" charset="-127"/>
            </a:endParaRPr>
          </a:p>
          <a:p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|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less</a:t>
            </a:r>
          </a:p>
          <a:p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view | less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9" y="879817"/>
            <a:ext cx="4915468" cy="5245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1066" y="369332"/>
            <a:ext cx="993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 = sequence dictionary, SN = reference sequence name, LN = Reference sequence length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1066" y="0"/>
            <a:ext cx="384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HD = header, VN = format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0"/>
            <a:ext cx="8050213" cy="6943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6750" y="1981200"/>
            <a:ext cx="395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PG =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(bam </a:t>
            </a:r>
            <a:r>
              <a:rPr lang="ko-KR" altLang="en-US" dirty="0" smtClean="0"/>
              <a:t>파일을 생성한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31200" y="2692400"/>
            <a:ext cx="327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 = </a:t>
            </a:r>
            <a:r>
              <a:rPr lang="ko-KR" altLang="en-US" dirty="0" smtClean="0"/>
              <a:t>코멘트 </a:t>
            </a:r>
            <a:r>
              <a:rPr lang="en-US" altLang="ko-KR" dirty="0" smtClean="0"/>
              <a:t>(STAR</a:t>
            </a:r>
            <a:r>
              <a:rPr lang="ko-KR" altLang="en-US" dirty="0" smtClean="0"/>
              <a:t>가 생성함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55304" y="3247285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여기부터 </a:t>
            </a:r>
            <a:r>
              <a:rPr lang="en-US" altLang="ko-KR" dirty="0" smtClean="0"/>
              <a:t>alignment section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21553" y="3360766"/>
            <a:ext cx="814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381000" y="1016410"/>
            <a:ext cx="3581400" cy="2577348"/>
            <a:chOff x="381000" y="1016410"/>
            <a:chExt cx="3581400" cy="2577348"/>
          </a:xfrm>
        </p:grpSpPr>
        <p:sp>
          <p:nvSpPr>
            <p:cNvPr id="13" name="직사각형 12"/>
            <p:cNvSpPr/>
            <p:nvPr/>
          </p:nvSpPr>
          <p:spPr>
            <a:xfrm>
              <a:off x="381000" y="3337907"/>
              <a:ext cx="3581400" cy="2558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>
              <a:stCxn id="13" idx="0"/>
            </p:cNvCxnSpPr>
            <p:nvPr/>
          </p:nvCxnSpPr>
          <p:spPr>
            <a:xfrm flipH="1" flipV="1">
              <a:off x="2019300" y="1514251"/>
              <a:ext cx="152400" cy="182365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435100" y="1016410"/>
              <a:ext cx="1663700" cy="5207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template</a:t>
              </a:r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99980" y="1042220"/>
            <a:ext cx="1451420" cy="2574397"/>
            <a:chOff x="3399980" y="1042220"/>
            <a:chExt cx="1451420" cy="2574397"/>
          </a:xfrm>
        </p:grpSpPr>
        <p:sp>
          <p:nvSpPr>
            <p:cNvPr id="21" name="직사각형 20"/>
            <p:cNvSpPr/>
            <p:nvPr/>
          </p:nvSpPr>
          <p:spPr>
            <a:xfrm>
              <a:off x="4546600" y="3348066"/>
              <a:ext cx="304800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/>
            <p:cNvCxnSpPr>
              <a:stCxn id="21" idx="0"/>
              <a:endCxn id="23" idx="2"/>
            </p:cNvCxnSpPr>
            <p:nvPr/>
          </p:nvCxnSpPr>
          <p:spPr>
            <a:xfrm flipH="1" flipV="1">
              <a:off x="3910013" y="1562920"/>
              <a:ext cx="788987" cy="178514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399980" y="1042220"/>
              <a:ext cx="1020066" cy="5207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FLAG</a:t>
              </a:r>
              <a:endParaRPr lang="ko-KR" altLang="en-US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609210" y="1048980"/>
            <a:ext cx="1766190" cy="2567637"/>
            <a:chOff x="4609210" y="1048980"/>
            <a:chExt cx="1766190" cy="2567637"/>
          </a:xfrm>
        </p:grpSpPr>
        <p:sp>
          <p:nvSpPr>
            <p:cNvPr id="28" name="직사각형 27"/>
            <p:cNvSpPr/>
            <p:nvPr/>
          </p:nvSpPr>
          <p:spPr>
            <a:xfrm>
              <a:off x="5252466" y="3348066"/>
              <a:ext cx="304800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/>
            <p:cNvCxnSpPr>
              <a:stCxn id="28" idx="0"/>
              <a:endCxn id="30" idx="2"/>
            </p:cNvCxnSpPr>
            <p:nvPr/>
          </p:nvCxnSpPr>
          <p:spPr>
            <a:xfrm flipV="1">
              <a:off x="5404866" y="1569680"/>
              <a:ext cx="87439" cy="177838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609210" y="1048980"/>
              <a:ext cx="1766190" cy="5207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Chromosome</a:t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en-US" altLang="ko-KR" dirty="0" err="1" smtClean="0"/>
                <a:t>contig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644705" y="1691199"/>
            <a:ext cx="1225995" cy="1918658"/>
            <a:chOff x="5644705" y="1691199"/>
            <a:chExt cx="1225995" cy="1918658"/>
          </a:xfrm>
        </p:grpSpPr>
        <p:sp>
          <p:nvSpPr>
            <p:cNvPr id="33" name="직사각형 32"/>
            <p:cNvSpPr/>
            <p:nvPr/>
          </p:nvSpPr>
          <p:spPr>
            <a:xfrm>
              <a:off x="5987084" y="3341306"/>
              <a:ext cx="710870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/>
            <p:cNvCxnSpPr>
              <a:stCxn id="33" idx="0"/>
              <a:endCxn id="35" idx="2"/>
            </p:cNvCxnSpPr>
            <p:nvPr/>
          </p:nvCxnSpPr>
          <p:spPr>
            <a:xfrm flipH="1" flipV="1">
              <a:off x="6257703" y="2038350"/>
              <a:ext cx="84816" cy="130295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5644705" y="1691199"/>
              <a:ext cx="1225995" cy="347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position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504260" y="914400"/>
            <a:ext cx="1225995" cy="2702217"/>
            <a:chOff x="5759849" y="907640"/>
            <a:chExt cx="1225995" cy="2702217"/>
          </a:xfrm>
        </p:grpSpPr>
        <p:sp>
          <p:nvSpPr>
            <p:cNvPr id="42" name="직사각형 41"/>
            <p:cNvSpPr/>
            <p:nvPr/>
          </p:nvSpPr>
          <p:spPr>
            <a:xfrm>
              <a:off x="5987084" y="3341306"/>
              <a:ext cx="313262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/>
            <p:cNvCxnSpPr>
              <a:stCxn id="42" idx="0"/>
              <a:endCxn id="44" idx="2"/>
            </p:cNvCxnSpPr>
            <p:nvPr/>
          </p:nvCxnSpPr>
          <p:spPr>
            <a:xfrm flipV="1">
              <a:off x="6143715" y="1513389"/>
              <a:ext cx="229132" cy="182791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759849" y="907640"/>
              <a:ext cx="1225995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Mapping quality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81000" y="3337907"/>
            <a:ext cx="7619999" cy="1976324"/>
            <a:chOff x="381000" y="3337907"/>
            <a:chExt cx="7619999" cy="1976324"/>
          </a:xfrm>
        </p:grpSpPr>
        <p:sp>
          <p:nvSpPr>
            <p:cNvPr id="50" name="직사각형 49"/>
            <p:cNvSpPr/>
            <p:nvPr/>
          </p:nvSpPr>
          <p:spPr>
            <a:xfrm>
              <a:off x="7393260" y="3337907"/>
              <a:ext cx="607739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/>
            <p:cNvCxnSpPr>
              <a:stCxn id="50" idx="2"/>
              <a:endCxn id="52" idx="0"/>
            </p:cNvCxnSpPr>
            <p:nvPr/>
          </p:nvCxnSpPr>
          <p:spPr>
            <a:xfrm flipH="1">
              <a:off x="3316065" y="3606458"/>
              <a:ext cx="4381065" cy="11020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703067" y="4708482"/>
              <a:ext cx="1225995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CIGAR string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1000" y="3593758"/>
              <a:ext cx="607739" cy="23121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" name="직선 연결선 58"/>
            <p:cNvCxnSpPr>
              <a:stCxn id="58" idx="2"/>
              <a:endCxn id="52" idx="0"/>
            </p:cNvCxnSpPr>
            <p:nvPr/>
          </p:nvCxnSpPr>
          <p:spPr>
            <a:xfrm>
              <a:off x="684870" y="3824968"/>
              <a:ext cx="2631195" cy="88351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357550" y="3606458"/>
            <a:ext cx="1642917" cy="1827917"/>
            <a:chOff x="357550" y="3606458"/>
            <a:chExt cx="1642917" cy="1827917"/>
          </a:xfrm>
        </p:grpSpPr>
        <p:sp>
          <p:nvSpPr>
            <p:cNvPr id="64" name="직사각형 63"/>
            <p:cNvSpPr/>
            <p:nvPr/>
          </p:nvSpPr>
          <p:spPr>
            <a:xfrm>
              <a:off x="357550" y="4828626"/>
              <a:ext cx="1642917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Mate</a:t>
              </a:r>
              <a:r>
                <a:rPr lang="ko-KR" altLang="en-US" dirty="0" smtClean="0"/>
                <a:t>의 </a:t>
              </a:r>
              <a:r>
                <a:rPr lang="en-US" altLang="ko-KR" dirty="0" err="1" smtClean="0"/>
                <a:t>chromsome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91758" y="3606458"/>
              <a:ext cx="198047" cy="20581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/>
            <p:cNvCxnSpPr>
              <a:stCxn id="65" idx="2"/>
              <a:endCxn id="64" idx="0"/>
            </p:cNvCxnSpPr>
            <p:nvPr/>
          </p:nvCxnSpPr>
          <p:spPr>
            <a:xfrm flipH="1">
              <a:off x="1179009" y="3812268"/>
              <a:ext cx="111773" cy="101635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1350241" y="3613661"/>
            <a:ext cx="1642917" cy="2704228"/>
            <a:chOff x="1350241" y="3613661"/>
            <a:chExt cx="1642917" cy="2704228"/>
          </a:xfrm>
        </p:grpSpPr>
        <p:sp>
          <p:nvSpPr>
            <p:cNvPr id="74" name="직사각형 73"/>
            <p:cNvSpPr/>
            <p:nvPr/>
          </p:nvSpPr>
          <p:spPr>
            <a:xfrm>
              <a:off x="1350241" y="5712140"/>
              <a:ext cx="1642917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Mate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position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84585" y="3613661"/>
              <a:ext cx="735756" cy="18619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연결선 75"/>
            <p:cNvCxnSpPr>
              <a:stCxn id="75" idx="2"/>
              <a:endCxn id="74" idx="0"/>
            </p:cNvCxnSpPr>
            <p:nvPr/>
          </p:nvCxnSpPr>
          <p:spPr>
            <a:xfrm flipH="1">
              <a:off x="2171700" y="3799858"/>
              <a:ext cx="80763" cy="191228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653882" y="3606458"/>
            <a:ext cx="2926431" cy="2313522"/>
            <a:chOff x="2653882" y="3606458"/>
            <a:chExt cx="2926431" cy="2313522"/>
          </a:xfrm>
        </p:grpSpPr>
        <p:sp>
          <p:nvSpPr>
            <p:cNvPr id="81" name="직사각형 80"/>
            <p:cNvSpPr/>
            <p:nvPr/>
          </p:nvSpPr>
          <p:spPr>
            <a:xfrm>
              <a:off x="3937396" y="5314231"/>
              <a:ext cx="1642917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Template length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53882" y="3606458"/>
              <a:ext cx="358314" cy="1934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3" name="직선 연결선 82"/>
            <p:cNvCxnSpPr>
              <a:stCxn id="82" idx="2"/>
              <a:endCxn id="81" idx="0"/>
            </p:cNvCxnSpPr>
            <p:nvPr/>
          </p:nvCxnSpPr>
          <p:spPr>
            <a:xfrm>
              <a:off x="2833039" y="3799858"/>
              <a:ext cx="1925816" cy="1514373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41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8756" y="243099"/>
            <a:ext cx="5147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samtools.github.io/hts-specs/SAMv1.pdf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56" y="889430"/>
            <a:ext cx="8318130" cy="3432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2768" y="4730255"/>
            <a:ext cx="847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Paired-end </a:t>
            </a:r>
            <a:r>
              <a:rPr lang="en-US" altLang="ko-KR" dirty="0" err="1" smtClean="0"/>
              <a:t>sequencin</a:t>
            </a:r>
            <a:r>
              <a:rPr lang="ko-KR" altLang="en-US" dirty="0" smtClean="0"/>
              <a:t>이면서 </a:t>
            </a:r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en-US" altLang="ko-KR" dirty="0" smtClean="0"/>
              <a:t>pair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proper </a:t>
            </a:r>
            <a:r>
              <a:rPr lang="en-US" altLang="ko-KR" dirty="0" err="1" smtClean="0"/>
              <a:t>mappin</a:t>
            </a:r>
            <a:r>
              <a:rPr lang="ko-KR" altLang="en-US" dirty="0" smtClean="0"/>
              <a:t>이 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방향과 거리가 </a:t>
            </a:r>
            <a:r>
              <a:rPr lang="en-US" altLang="ko-KR" dirty="0" smtClean="0"/>
              <a:t>STAR</a:t>
            </a:r>
            <a:r>
              <a:rPr lang="ko-KR" altLang="en-US" dirty="0" smtClean="0"/>
              <a:t>에서 설정한 대로 적절함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둘다 </a:t>
            </a:r>
            <a:r>
              <a:rPr lang="en-US" altLang="ko-KR" dirty="0" smtClean="0"/>
              <a:t>primary </a:t>
            </a:r>
            <a:r>
              <a:rPr lang="en-US" altLang="ko-KR" dirty="0" err="1" smtClean="0"/>
              <a:t>alignmen</a:t>
            </a:r>
            <a:r>
              <a:rPr lang="ko-KR" altLang="en-US" dirty="0" smtClean="0"/>
              <a:t>이면서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First in pair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8594" y="454558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(0x1 = 1)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20043" y="4684088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(0x2 = 2)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92179" y="551508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(0x40 = 4</a:t>
            </a:r>
            <a:r>
              <a:rPr lang="ko-KR" altLang="en-US" dirty="0"/>
              <a:t>*</a:t>
            </a:r>
            <a:r>
              <a:rPr lang="en-US" altLang="ko-KR" dirty="0"/>
              <a:t>16 = 64),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46947" y="5330420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1+2+64=67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72768" y="5952506"/>
            <a:ext cx="19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22377" y="595250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 + 0x2 + 0x80 = 131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2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Sort,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986" y="1825625"/>
            <a:ext cx="1206801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sort example1Aligned.out.bam &gt; example1Aligned.sort.bam</a:t>
            </a:r>
          </a:p>
          <a:p>
            <a:pPr marL="0" indent="0">
              <a:buNone/>
            </a:pP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index example1Aligned.sort.bam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7467" y="3386667"/>
            <a:ext cx="477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(sort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bam file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indexing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4661" y="6127234"/>
            <a:ext cx="111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IGV </a:t>
            </a:r>
            <a:r>
              <a:rPr lang="ko-KR" altLang="en-US" dirty="0" smtClean="0"/>
              <a:t>실습을 위해 </a:t>
            </a:r>
            <a:r>
              <a:rPr lang="en-US" altLang="ko-KR" dirty="0" smtClean="0"/>
              <a:t>example1Aligned.sort.bam file </a:t>
            </a:r>
            <a:r>
              <a:rPr lang="en-US" altLang="ko-KR" dirty="0"/>
              <a:t>and </a:t>
            </a:r>
            <a:r>
              <a:rPr lang="en-US" altLang="ko-KR" dirty="0" smtClean="0"/>
              <a:t>example1Aligned.sort.bam.bai </a:t>
            </a:r>
            <a:r>
              <a:rPr lang="ko-KR" altLang="en-US" dirty="0" smtClean="0"/>
              <a:t>파일을 다운로드하세요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3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8734" y="464235"/>
            <a:ext cx="7222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software.broadinstitute.org/software/igv/download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110566"/>
            <a:ext cx="7194550" cy="5792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0067" y="3191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맥사용자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0067" y="369993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 사용자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0066" y="4192941"/>
            <a:ext cx="33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4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" y="109334"/>
            <a:ext cx="6199374" cy="6256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9493" y="453016"/>
            <a:ext cx="51349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open bam file (sorted, indexed)</a:t>
            </a:r>
          </a:p>
          <a:p>
            <a:r>
              <a:rPr lang="en-US" altLang="ko-KR" dirty="0" smtClean="0"/>
              <a:t>2. Go to </a:t>
            </a:r>
            <a:r>
              <a:rPr lang="en-US" altLang="ko-KR" dirty="0"/>
              <a:t>the region</a:t>
            </a:r>
            <a:br>
              <a:rPr lang="en-US" altLang="ko-KR" dirty="0"/>
            </a:br>
            <a:r>
              <a:rPr lang="en-US" altLang="ko-KR" dirty="0" smtClean="0"/>
              <a:t>    chr2:29,445,324-29,447,615</a:t>
            </a:r>
          </a:p>
          <a:p>
            <a:r>
              <a:rPr lang="en-US" altLang="ko-KR" dirty="0" smtClean="0"/>
              <a:t>3. right click alignment tract -&gt;</a:t>
            </a:r>
          </a:p>
          <a:p>
            <a:r>
              <a:rPr lang="en-US" altLang="ko-KR" dirty="0" smtClean="0"/>
              <a:t>    group by supplementary flag</a:t>
            </a:r>
          </a:p>
          <a:p>
            <a:r>
              <a:rPr lang="en-US" altLang="ko-KR" dirty="0" smtClean="0"/>
              <a:t>4. Right click one of improperly mapped reads,</a:t>
            </a:r>
          </a:p>
          <a:p>
            <a:r>
              <a:rPr lang="en-US" altLang="ko-KR" dirty="0" smtClean="0"/>
              <a:t>Select View mate region in split screen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687" t="14143" r="9687" b="8594"/>
          <a:stretch/>
        </p:blipFill>
        <p:spPr>
          <a:xfrm>
            <a:off x="6418588" y="2615227"/>
            <a:ext cx="3024094" cy="3750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8594" t="1265" r="8134" b="6520"/>
          <a:stretch/>
        </p:blipFill>
        <p:spPr>
          <a:xfrm>
            <a:off x="9397862" y="2745392"/>
            <a:ext cx="2794138" cy="3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903</Words>
  <Application>Microsoft Office PowerPoint</Application>
  <PresentationFormat>와이드스크린</PresentationFormat>
  <Paragraphs>212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D2Coding ligature</vt:lpstr>
      <vt:lpstr>맑은 고딕</vt:lpstr>
      <vt:lpstr>Arial</vt:lpstr>
      <vt:lpstr>Cambria Math</vt:lpstr>
      <vt:lpstr>Office 테마</vt:lpstr>
      <vt:lpstr>Quantification</vt:lpstr>
      <vt:lpstr>Mapping이 잘 되었는지 확인</vt:lpstr>
      <vt:lpstr>Samtools 준비</vt:lpstr>
      <vt:lpstr>PowerPoint 프레젠테이션</vt:lpstr>
      <vt:lpstr>PowerPoint 프레젠테이션</vt:lpstr>
      <vt:lpstr>PowerPoint 프레젠테이션</vt:lpstr>
      <vt:lpstr>Sort, index</vt:lpstr>
      <vt:lpstr>PowerPoint 프레젠테이션</vt:lpstr>
      <vt:lpstr>PowerPoint 프레젠테이션</vt:lpstr>
      <vt:lpstr>Quantification</vt:lpstr>
      <vt:lpstr>Quantification of Gene Expression</vt:lpstr>
      <vt:lpstr>Quantification of Gene Expression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RSEM</vt:lpstr>
      <vt:lpstr>RSEM 실습</vt:lpstr>
      <vt:lpstr>Quantification</vt:lpstr>
      <vt:lpstr>Normalization</vt:lpstr>
      <vt:lpstr>Mean and Standard deviation Z-score normalization</vt:lpstr>
      <vt:lpstr>PowerPoint 프레젠테이션</vt:lpstr>
      <vt:lpstr>PowerPoint 프레젠테이션</vt:lpstr>
      <vt:lpstr>PowerPoint 프레젠테이션</vt:lpstr>
      <vt:lpstr>Take home message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 RNA-seq</dc:title>
  <dc:creator>Yi Kijong</dc:creator>
  <cp:lastModifiedBy>Yi Kijong</cp:lastModifiedBy>
  <cp:revision>81</cp:revision>
  <dcterms:created xsi:type="dcterms:W3CDTF">2018-06-15T06:28:14Z</dcterms:created>
  <dcterms:modified xsi:type="dcterms:W3CDTF">2018-06-22T03:38:38Z</dcterms:modified>
</cp:coreProperties>
</file>