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93" r:id="rId16"/>
    <p:sldId id="272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73" r:id="rId28"/>
    <p:sldId id="274" r:id="rId29"/>
    <p:sldId id="277" r:id="rId30"/>
    <p:sldId id="289" r:id="rId31"/>
    <p:sldId id="288" r:id="rId32"/>
    <p:sldId id="290" r:id="rId33"/>
    <p:sldId id="286" r:id="rId34"/>
    <p:sldId id="287" r:id="rId35"/>
    <p:sldId id="291" r:id="rId36"/>
    <p:sldId id="292" r:id="rId37"/>
    <p:sldId id="294" r:id="rId38"/>
    <p:sldId id="295" r:id="rId39"/>
    <p:sldId id="26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110" autoAdjust="0"/>
  </p:normalViewPr>
  <p:slideViewPr>
    <p:cSldViewPr snapToGrid="0">
      <p:cViewPr varScale="1">
        <p:scale>
          <a:sx n="66" d="100"/>
          <a:sy n="66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6D46-1F68-4C04-B21B-714E122228C1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C24DD-D7DD-41F1-8525-4E00B17FD0D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98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Mm10 = chr1~19 + XX/XY</a:t>
            </a:r>
          </a:p>
          <a:p>
            <a:r>
              <a:rPr lang="en-US" altLang="ko-KR" dirty="0" smtClean="0"/>
              <a:t>2.7Gb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RIN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28S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18S</a:t>
            </a:r>
            <a:r>
              <a:rPr lang="en-US" altLang="ko-KR" baseline="0" dirty="0" smtClean="0"/>
              <a:t> ribosomal band</a:t>
            </a:r>
            <a:r>
              <a:rPr lang="ko-KR" altLang="en-US" baseline="0" dirty="0" err="1" smtClean="0"/>
              <a:t>의비율로</a:t>
            </a:r>
            <a:r>
              <a:rPr lang="ko-KR" altLang="en-US" baseline="0" dirty="0" smtClean="0"/>
              <a:t> 알아낸다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이들은 </a:t>
            </a:r>
            <a:r>
              <a:rPr lang="en-US" altLang="ko-KR" baseline="0" dirty="0" smtClean="0"/>
              <a:t>integrity</a:t>
            </a:r>
            <a:r>
              <a:rPr lang="ko-KR" altLang="en-US" baseline="0" dirty="0" smtClean="0"/>
              <a:t>가 높다</a:t>
            </a:r>
            <a:r>
              <a:rPr lang="en-US" altLang="ko-KR" baseline="0" dirty="0" smtClean="0"/>
              <a:t>)</a:t>
            </a:r>
          </a:p>
          <a:p>
            <a:r>
              <a:rPr lang="pt-BR" altLang="ko-KR" dirty="0" smtClean="0"/>
              <a:t>External RNA Controls Consortium (</a:t>
            </a:r>
            <a:r>
              <a:rPr lang="pt-BR" altLang="ko-KR" i="1" dirty="0" smtClean="0"/>
              <a:t>ERCC</a:t>
            </a:r>
            <a:r>
              <a:rPr lang="pt-BR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94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Adult</a:t>
            </a:r>
            <a:r>
              <a:rPr lang="en-US" altLang="ko-KR" baseline="0" dirty="0" smtClean="0"/>
              <a:t> mammalian cell mRNA=1million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97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C24DD-D7DD-41F1-8525-4E00B17FD0D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7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5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0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6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2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06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9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78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88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F837D-9B60-4FD1-A855-08A5D6A29D73}" type="datetimeFigureOut">
              <a:rPr lang="ko-KR" altLang="en-US" smtClean="0"/>
              <a:t>2018-06-20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7BA4-4762-4754-B52F-D23DDCE6681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8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d6B5HRaZ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lumina.com/science/sequencing-method-explorer/kits-and-arrays.html" TargetMode="External"/><Relationship Id="rId2" Type="http://schemas.openxmlformats.org/officeDocument/2006/relationships/hyperlink" Target="https://www.illumina.com/science/sequencing-method-explorer/kits-and-arrays/cage-seq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encodeproject.org/rna-seq/" TargetMode="External"/><Relationship Id="rId5" Type="http://schemas.openxmlformats.org/officeDocument/2006/relationships/hyperlink" Target="https://github.com/broadinstitute/gtex-pipeline/tree/master/rnaseq" TargetMode="External"/><Relationship Id="rId4" Type="http://schemas.openxmlformats.org/officeDocument/2006/relationships/hyperlink" Target="https://docs.gdc.cancer.gov/Data/Bioinformatics_Pipelines/Expression_mRNA_Pipelin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id@143.248.230.199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obin/STAR/blob/master/doc/STARmanual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dobin/STAR" TargetMode="External"/><Relationship Id="rId2" Type="http://schemas.openxmlformats.org/officeDocument/2006/relationships/hyperlink" Target="https://wiki.kldp.org/HOWTO/html/Adv-Bash-Scr-HOWT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www.youtube.com/watch?v=IatoWOsJ35Q&amp;t=101s" TargetMode="External"/><Relationship Id="rId4" Type="http://schemas.openxmlformats.org/officeDocument/2006/relationships/hyperlink" Target="https://www.ncbi.nlm.nih.gov/pubmed/23104886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 practical introduction to RNA-seq</a:t>
            </a:r>
            <a:endParaRPr lang="ko-KR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KJ Yi, YS Ju</a:t>
            </a:r>
          </a:p>
          <a:p>
            <a:r>
              <a:rPr lang="en-US" altLang="ko-KR" dirty="0" smtClean="0"/>
              <a:t>KAIST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1016" y="224298"/>
            <a:ext cx="371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</p:txBody>
      </p:sp>
    </p:spTree>
    <p:extLst>
      <p:ext uri="{BB962C8B-B14F-4D97-AF65-F5344CB8AC3E}">
        <p14:creationId xmlns:p14="http://schemas.microsoft.com/office/powerpoint/2010/main" val="2923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Checklist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Sequencing platform</a:t>
            </a:r>
          </a:p>
          <a:p>
            <a:pPr lvl="1"/>
            <a:r>
              <a:rPr lang="en-US" altLang="ko-KR" dirty="0" smtClean="0"/>
              <a:t>Illumina platform (~150b, paired-end, 50gb/lane in HiSeq-4000)</a:t>
            </a:r>
          </a:p>
          <a:p>
            <a:pPr lvl="1"/>
            <a:r>
              <a:rPr lang="en-US" altLang="ko-KR" dirty="0" err="1" smtClean="0"/>
              <a:t>PacBio</a:t>
            </a:r>
            <a:r>
              <a:rPr lang="en-US" altLang="ko-KR" dirty="0" smtClean="0"/>
              <a:t> SMRT (~10kb, 100,000~ reads, not proper for quantification)</a:t>
            </a:r>
          </a:p>
          <a:p>
            <a:pPr lvl="1"/>
            <a:r>
              <a:rPr lang="en-US" altLang="ko-KR" dirty="0" smtClean="0"/>
              <a:t>10X single cell/ genome kit</a:t>
            </a:r>
          </a:p>
          <a:p>
            <a:r>
              <a:rPr lang="en-US" altLang="ko-KR" dirty="0" smtClean="0"/>
              <a:t>Depth</a:t>
            </a:r>
          </a:p>
          <a:p>
            <a:pPr lvl="1"/>
            <a:r>
              <a:rPr lang="en-US" altLang="ko-KR" dirty="0" smtClean="0"/>
              <a:t>&gt;4Gb, ~20,000,000 reads for quantification</a:t>
            </a:r>
          </a:p>
          <a:p>
            <a:pPr lvl="1"/>
            <a:r>
              <a:rPr lang="en-US" altLang="ko-KR" dirty="0" smtClean="0"/>
              <a:t>Depend on library quality, library complexity, sample …</a:t>
            </a:r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5504" y="6176963"/>
            <a:ext cx="5374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Illumina sequencing</a:t>
            </a:r>
          </a:p>
          <a:p>
            <a:r>
              <a:rPr lang="ko-KR" altLang="en-US" dirty="0" smtClean="0">
                <a:hlinkClick r:id="rId3"/>
              </a:rPr>
              <a:t>https</a:t>
            </a:r>
            <a:r>
              <a:rPr lang="ko-KR" altLang="en-US" dirty="0">
                <a:hlinkClick r:id="rId3"/>
              </a:rPr>
              <a:t>://</a:t>
            </a:r>
            <a:r>
              <a:rPr lang="ko-KR" altLang="en-US" dirty="0" smtClean="0">
                <a:hlinkClick r:id="rId3"/>
              </a:rPr>
              <a:t>www.youtube.com/watch?v=fCd6B5HRaZ8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01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435"/>
          </a:xfrm>
        </p:spPr>
        <p:txBody>
          <a:bodyPr/>
          <a:lstStyle/>
          <a:p>
            <a:r>
              <a:rPr lang="en-US" altLang="ko-KR" dirty="0" smtClean="0"/>
              <a:t>Pipeline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1947" y="1406058"/>
            <a:ext cx="328416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Sample preparation &amp;</a:t>
            </a:r>
            <a:br>
              <a:rPr lang="en-US" altLang="ko-KR" sz="2400" dirty="0" smtClean="0"/>
            </a:br>
            <a:r>
              <a:rPr lang="en-US" altLang="ko-KR" sz="2400" dirty="0" smtClean="0"/>
              <a:t> Library generation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9777" y="2821343"/>
            <a:ext cx="18085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Sequencing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81997" y="1590723"/>
            <a:ext cx="2856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Quality assessment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07774" y="3867296"/>
            <a:ext cx="309251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Read alignment</a:t>
            </a:r>
          </a:p>
          <a:p>
            <a:pPr algn="ctr"/>
            <a:r>
              <a:rPr lang="en-US" altLang="ko-KR" sz="2400" dirty="0" smtClean="0"/>
              <a:t>(Transcript assembly)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82262" y="5300999"/>
            <a:ext cx="214353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Quantification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1757" y="5298457"/>
            <a:ext cx="225795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Other analysis</a:t>
            </a:r>
          </a:p>
        </p:txBody>
      </p:sp>
      <p:cxnSp>
        <p:nvCxnSpPr>
          <p:cNvPr id="13" name="직선 화살표 연결선 12"/>
          <p:cNvCxnSpPr>
            <a:stCxn id="4" idx="3"/>
          </p:cNvCxnSpPr>
          <p:nvPr/>
        </p:nvCxnSpPr>
        <p:spPr>
          <a:xfrm flipV="1">
            <a:off x="5896116" y="1821556"/>
            <a:ext cx="4858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81997" y="2824629"/>
            <a:ext cx="2856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Quality assessment</a:t>
            </a:r>
          </a:p>
        </p:txBody>
      </p:sp>
      <p:cxnSp>
        <p:nvCxnSpPr>
          <p:cNvPr id="15" name="직선 화살표 연결선 14"/>
          <p:cNvCxnSpPr>
            <a:stCxn id="6" idx="3"/>
            <a:endCxn id="14" idx="1"/>
          </p:cNvCxnSpPr>
          <p:nvPr/>
        </p:nvCxnSpPr>
        <p:spPr>
          <a:xfrm>
            <a:off x="5158285" y="3052176"/>
            <a:ext cx="1223712" cy="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81997" y="4051961"/>
            <a:ext cx="285687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 smtClean="0"/>
              <a:t>Quality assessment</a:t>
            </a:r>
          </a:p>
        </p:txBody>
      </p:sp>
      <p:cxnSp>
        <p:nvCxnSpPr>
          <p:cNvPr id="17" name="직선 화살표 연결선 16"/>
          <p:cNvCxnSpPr>
            <a:stCxn id="8" idx="3"/>
            <a:endCxn id="16" idx="1"/>
          </p:cNvCxnSpPr>
          <p:nvPr/>
        </p:nvCxnSpPr>
        <p:spPr>
          <a:xfrm flipV="1">
            <a:off x="5800287" y="4282794"/>
            <a:ext cx="581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" idx="2"/>
            <a:endCxn id="6" idx="0"/>
          </p:cNvCxnSpPr>
          <p:nvPr/>
        </p:nvCxnSpPr>
        <p:spPr>
          <a:xfrm flipH="1">
            <a:off x="4254031" y="2237055"/>
            <a:ext cx="1" cy="58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6" idx="2"/>
            <a:endCxn id="8" idx="0"/>
          </p:cNvCxnSpPr>
          <p:nvPr/>
        </p:nvCxnSpPr>
        <p:spPr>
          <a:xfrm>
            <a:off x="4254031" y="3283008"/>
            <a:ext cx="0" cy="58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54030" y="4698293"/>
            <a:ext cx="0" cy="58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8" idx="2"/>
            <a:endCxn id="11" idx="0"/>
          </p:cNvCxnSpPr>
          <p:nvPr/>
        </p:nvCxnSpPr>
        <p:spPr>
          <a:xfrm>
            <a:off x="4254031" y="4698293"/>
            <a:ext cx="2396702" cy="60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11" idx="1"/>
          </p:cNvCxnSpPr>
          <p:nvPr/>
        </p:nvCxnSpPr>
        <p:spPr>
          <a:xfrm flipV="1">
            <a:off x="5325798" y="5529290"/>
            <a:ext cx="195959" cy="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666166" y="1653762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RIN, yield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679724" y="2867509"/>
            <a:ext cx="244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FastQC</a:t>
            </a:r>
            <a:r>
              <a:rPr lang="en-US" altLang="ko-KR" dirty="0" smtClean="0"/>
              <a:t>, FASTX-toolkit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238869" y="4051961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PCR Bottleneck Coefficient, </a:t>
            </a:r>
          </a:p>
          <a:p>
            <a:pPr algn="ctr"/>
            <a:r>
              <a:rPr lang="en-US" altLang="ko-KR" dirty="0" err="1" smtClean="0"/>
              <a:t>BamQC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426" y="2636676"/>
            <a:ext cx="2232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Alignment tools</a:t>
            </a:r>
          </a:p>
          <a:p>
            <a:r>
              <a:rPr lang="en-US" altLang="ko-KR" dirty="0" smtClean="0"/>
              <a:t>BWA, Bowtie, STAR,</a:t>
            </a:r>
          </a:p>
          <a:p>
            <a:r>
              <a:rPr lang="en-US" altLang="ko-KR" dirty="0" err="1" smtClean="0"/>
              <a:t>Tophat</a:t>
            </a:r>
            <a:r>
              <a:rPr lang="en-US" altLang="ko-KR" dirty="0" smtClean="0"/>
              <a:t>, GSNAP, </a:t>
            </a:r>
          </a:p>
          <a:p>
            <a:r>
              <a:rPr lang="en-US" altLang="ko-KR" dirty="0" err="1" smtClean="0"/>
              <a:t>MapSplice</a:t>
            </a:r>
            <a:r>
              <a:rPr lang="en-US" altLang="ko-KR" dirty="0" smtClean="0"/>
              <a:t> 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1426" y="3979751"/>
            <a:ext cx="2167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Assembly tools</a:t>
            </a:r>
          </a:p>
          <a:p>
            <a:r>
              <a:rPr lang="en-US" altLang="ko-KR" dirty="0" smtClean="0"/>
              <a:t>Cufflinks, </a:t>
            </a:r>
            <a:r>
              <a:rPr lang="en-US" altLang="ko-KR" dirty="0" err="1" smtClean="0"/>
              <a:t>StringTie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Scripture,</a:t>
            </a:r>
          </a:p>
          <a:p>
            <a:r>
              <a:rPr lang="en-US" altLang="ko-KR" dirty="0" smtClean="0"/>
              <a:t>Trinity, Velvet,</a:t>
            </a:r>
          </a:p>
          <a:p>
            <a:r>
              <a:rPr lang="en-US" altLang="ko-KR" dirty="0" smtClean="0"/>
              <a:t>CAFÉ, TACO</a:t>
            </a:r>
            <a:endParaRPr lang="en-US" altLang="ko-KR" dirty="0"/>
          </a:p>
        </p:txBody>
      </p:sp>
      <p:sp>
        <p:nvSpPr>
          <p:cNvPr id="45" name="TextBox 44"/>
          <p:cNvSpPr txBox="1"/>
          <p:nvPr/>
        </p:nvSpPr>
        <p:spPr>
          <a:xfrm>
            <a:off x="25300" y="5529289"/>
            <a:ext cx="2961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Quantification tools</a:t>
            </a:r>
          </a:p>
          <a:p>
            <a:r>
              <a:rPr lang="en-US" altLang="ko-KR" dirty="0" err="1" smtClean="0"/>
              <a:t>Cuffdiff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DESSeq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edgeR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DEGseq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baySeq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BitSeq</a:t>
            </a:r>
            <a:r>
              <a:rPr lang="en-US" altLang="ko-KR" dirty="0" smtClean="0"/>
              <a:t>, …</a:t>
            </a:r>
            <a:endParaRPr lang="en-US" altLang="ko-KR" dirty="0"/>
          </a:p>
        </p:txBody>
      </p:sp>
      <p:sp>
        <p:nvSpPr>
          <p:cNvPr id="46" name="TextBox 45"/>
          <p:cNvSpPr txBox="1"/>
          <p:nvPr/>
        </p:nvSpPr>
        <p:spPr>
          <a:xfrm>
            <a:off x="8040457" y="5642383"/>
            <a:ext cx="4194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(non-redundant, uniquely </a:t>
            </a:r>
            <a:r>
              <a:rPr lang="en-US" altLang="ko-KR" sz="1600" dirty="0" err="1" smtClean="0"/>
              <a:t>mappable</a:t>
            </a:r>
            <a:r>
              <a:rPr lang="en-US" altLang="ko-KR" sz="1600" dirty="0" smtClean="0"/>
              <a:t> reads)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640084" y="6028260"/>
            <a:ext cx="2354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(uniquely </a:t>
            </a:r>
            <a:r>
              <a:rPr lang="en-US" altLang="ko-KR" sz="1400" dirty="0" err="1" smtClean="0"/>
              <a:t>mappable</a:t>
            </a:r>
            <a:r>
              <a:rPr lang="en-US" altLang="ko-KR" sz="1400" dirty="0" smtClean="0"/>
              <a:t> reads)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6986054" y="584097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PBC = 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7779708" y="6028260"/>
            <a:ext cx="474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521757" y="6475761"/>
            <a:ext cx="6657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 smtClean="0"/>
              <a:t>.5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severe</a:t>
            </a:r>
            <a:r>
              <a:rPr lang="en-US" altLang="ko-KR" dirty="0" smtClean="0"/>
              <a:t>, </a:t>
            </a:r>
            <a:r>
              <a:rPr lang="ko-KR" altLang="en-US" dirty="0" smtClean="0"/>
              <a:t>.5-.8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moderate, </a:t>
            </a:r>
            <a:r>
              <a:rPr lang="ko-KR" altLang="en-US" dirty="0" smtClean="0"/>
              <a:t>.8-.9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mild</a:t>
            </a:r>
            <a:r>
              <a:rPr lang="en-US" altLang="ko-KR" dirty="0" smtClean="0"/>
              <a:t>, </a:t>
            </a:r>
            <a:r>
              <a:rPr lang="ko-KR" altLang="en-US" dirty="0" smtClean="0"/>
              <a:t>.9-1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no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bottlenecking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1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136" y="391885"/>
            <a:ext cx="2291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Genome mapping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11403" y="391885"/>
            <a:ext cx="29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Transcriptome mapping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55838" y="391885"/>
            <a:ext cx="3027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Reference-free assembly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52577" y="1159653"/>
            <a:ext cx="97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/>
              <a:t>Tophat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STAR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23544" y="1159652"/>
            <a:ext cx="2512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Bowtie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ungapped</a:t>
            </a:r>
            <a:r>
              <a:rPr lang="en-US" altLang="ko-KR" sz="2000" dirty="0" smtClean="0"/>
              <a:t> mapper)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136280" y="1177486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Assembly (Trinity)</a:t>
            </a:r>
          </a:p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Debrujin</a:t>
            </a:r>
            <a:r>
              <a:rPr lang="en-US" altLang="ko-KR" sz="2000" dirty="0" smtClean="0"/>
              <a:t> graphs)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2235" y="3571608"/>
            <a:ext cx="125386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Counting</a:t>
            </a:r>
          </a:p>
          <a:p>
            <a:pPr algn="ctr"/>
            <a:r>
              <a:rPr lang="en-US" altLang="ko-KR" sz="2000" dirty="0" smtClean="0"/>
              <a:t>Cufflinks</a:t>
            </a:r>
          </a:p>
          <a:p>
            <a:pPr algn="ctr"/>
            <a:r>
              <a:rPr lang="en-US" altLang="ko-KR" sz="2000" dirty="0" smtClean="0"/>
              <a:t>RSEM</a:t>
            </a:r>
          </a:p>
          <a:p>
            <a:pPr algn="ctr"/>
            <a:r>
              <a:rPr lang="en-US" altLang="ko-KR" sz="2000" dirty="0" err="1" smtClean="0"/>
              <a:t>Kallitos</a:t>
            </a:r>
            <a:endParaRPr lang="en-US" altLang="ko-KR" sz="2000" dirty="0" smtClean="0"/>
          </a:p>
          <a:p>
            <a:pPr algn="ctr"/>
            <a:r>
              <a:rPr lang="en-US" altLang="ko-KR" sz="2000" dirty="0" err="1" smtClean="0"/>
              <a:t>BitSeq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53006" y="3516115"/>
            <a:ext cx="2481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Transcript discovery</a:t>
            </a:r>
          </a:p>
          <a:p>
            <a:pPr algn="ctr"/>
            <a:r>
              <a:rPr lang="en-US" altLang="ko-KR" sz="2000" dirty="0" smtClean="0"/>
              <a:t>Cufflinks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961051" y="2733858"/>
            <a:ext cx="2258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Mapping (bowtie)</a:t>
            </a:r>
            <a:endParaRPr lang="ko-KR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007546" y="3712134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Counting (RSEM)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1552" y="4655021"/>
            <a:ext cx="4041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Functional annotation (Blast2GO)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940" y="4908020"/>
            <a:ext cx="273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Functional annotation</a:t>
            </a:r>
            <a:br>
              <a:rPr lang="en-US" altLang="ko-KR" sz="2000" dirty="0" smtClean="0"/>
            </a:br>
            <a:r>
              <a:rPr lang="en-US" altLang="ko-KR" sz="2000" dirty="0" smtClean="0"/>
              <a:t>(Blast2GO)</a:t>
            </a:r>
          </a:p>
        </p:txBody>
      </p:sp>
      <p:cxnSp>
        <p:nvCxnSpPr>
          <p:cNvPr id="26" name="직선 화살표 연결선 25"/>
          <p:cNvCxnSpPr>
            <a:stCxn id="8" idx="2"/>
            <a:endCxn id="14" idx="0"/>
          </p:cNvCxnSpPr>
          <p:nvPr/>
        </p:nvCxnSpPr>
        <p:spPr>
          <a:xfrm>
            <a:off x="1537806" y="1867539"/>
            <a:ext cx="256053" cy="164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2"/>
            <a:endCxn id="11" idx="0"/>
          </p:cNvCxnSpPr>
          <p:nvPr/>
        </p:nvCxnSpPr>
        <p:spPr>
          <a:xfrm>
            <a:off x="1537806" y="1867539"/>
            <a:ext cx="3751364" cy="170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" idx="2"/>
            <a:endCxn id="11" idx="0"/>
          </p:cNvCxnSpPr>
          <p:nvPr/>
        </p:nvCxnSpPr>
        <p:spPr>
          <a:xfrm>
            <a:off x="5079658" y="1867538"/>
            <a:ext cx="209512" cy="170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4" idx="2"/>
          </p:cNvCxnSpPr>
          <p:nvPr/>
        </p:nvCxnSpPr>
        <p:spPr>
          <a:xfrm>
            <a:off x="1793859" y="4224001"/>
            <a:ext cx="110191" cy="66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5" idx="0"/>
          </p:cNvCxnSpPr>
          <p:nvPr/>
        </p:nvCxnSpPr>
        <p:spPr>
          <a:xfrm>
            <a:off x="9058896" y="2004065"/>
            <a:ext cx="31631" cy="72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17" idx="0"/>
          </p:cNvCxnSpPr>
          <p:nvPr/>
        </p:nvCxnSpPr>
        <p:spPr>
          <a:xfrm>
            <a:off x="9058896" y="3245923"/>
            <a:ext cx="31639" cy="46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9058896" y="4212658"/>
            <a:ext cx="31639" cy="46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FASTQ File format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334" y="1809857"/>
            <a:ext cx="11429732" cy="378565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@SEQ_ID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GATTTGGGGTTCAAAGCAGTATCGATCAAATAGTAAATCCATTTGTTCAACTCACAGTTT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</a:t>
            </a:r>
            <a:r>
              <a:rPr kumimoji="0" lang="ko-KR" altLang="ko-K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ko-KR" altLang="ko-K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SEQ_ID</a:t>
            </a:r>
            <a:r>
              <a:rPr lang="en-US" altLang="ko-KR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GATTTGGGGTTCAAAGCAGTATCGATCAAATAGTAAATCCATTTGTTCAACTCACAGTTT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!''*((((***+))%%%++)(%%%%).1***-+*''))**55CCF&gt;&gt;&gt;&gt;&gt;&gt;CCCCCCC65 </a:t>
            </a:r>
            <a:endParaRPr lang="en-US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stq_phread-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792531"/>
            <a:ext cx="75342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718300" y="6027083"/>
            <a:ext cx="468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https://en.wikipedia.org/wiki/FASTQ_format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362700" y="68985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Q=0 means P=1, i.e. that the base call is certainly wrong, so this is rarely used, though might be appropriate for an undetermined base (often represented as 'N')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5500" y="15488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800" i="1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P = </a:t>
            </a:r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2800" baseline="30000" dirty="0" smtClean="0">
                <a:solidFill>
                  <a:srgbClr val="000000"/>
                </a:solidFill>
                <a:latin typeface="Arial" panose="020B0604020202020204" pitchFamily="34" charset="0"/>
              </a:rPr>
              <a:t>-Q/10</a:t>
            </a:r>
            <a:endParaRPr lang="en-US" altLang="ko-KR" sz="2800" baseline="30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  Q = </a:t>
            </a:r>
            <a:r>
              <a:rPr lang="en-US" altLang="ko-KR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-10 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log</a:t>
            </a:r>
            <a:r>
              <a:rPr lang="en-US" altLang="ko-KR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r>
              <a:rPr lang="en-US" altLang="ko-KR" sz="2800" dirty="0">
                <a:solidFill>
                  <a:srgbClr val="000000"/>
                </a:solidFill>
                <a:latin typeface="Arial" panose="020B0604020202020204" pitchFamily="34" charset="0"/>
              </a:rPr>
              <a:t>(P)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18300" y="6396415"/>
            <a:ext cx="5270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https://en.wikipedia.org/wiki/Phred_quality_score</a:t>
            </a:r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Phread</a:t>
            </a:r>
            <a:r>
              <a:rPr lang="en-US" altLang="ko-KR" dirty="0" smtClean="0"/>
              <a:t> quality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5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65071"/>
          </a:xfrm>
        </p:spPr>
        <p:txBody>
          <a:bodyPr/>
          <a:lstStyle/>
          <a:p>
            <a:r>
              <a:rPr lang="en-US" altLang="ko-KR" dirty="0" smtClean="0"/>
              <a:t>Further reading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1240" y="1018767"/>
            <a:ext cx="85373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Strand specific library</a:t>
            </a:r>
          </a:p>
          <a:p>
            <a:r>
              <a:rPr lang="en-US" altLang="ko-KR" sz="1100" dirty="0" smtClean="0"/>
              <a:t>Levin, Joshua Z., et al. "Comprehensive comparative analysis of strand-specific RNA sequencing methods." </a:t>
            </a:r>
            <a:r>
              <a:rPr lang="en-US" altLang="ko-KR" sz="1100" i="1" dirty="0" smtClean="0"/>
              <a:t>Nature methods</a:t>
            </a:r>
            <a:r>
              <a:rPr lang="en-US" altLang="ko-KR" sz="1100" dirty="0" smtClean="0"/>
              <a:t> 7.9 (2010): 709.</a:t>
            </a:r>
          </a:p>
          <a:p>
            <a:endParaRPr lang="en-US" altLang="ko-KR" sz="1100" dirty="0" smtClean="0"/>
          </a:p>
          <a:p>
            <a:r>
              <a:rPr lang="en-US" altLang="ko-KR" sz="2400" dirty="0" err="1"/>
              <a:t>polyA</a:t>
            </a:r>
            <a:r>
              <a:rPr lang="en-US" altLang="ko-KR" sz="2400" dirty="0"/>
              <a:t> selection vs rRNA depletion</a:t>
            </a:r>
          </a:p>
          <a:p>
            <a:r>
              <a:rPr lang="en-US" altLang="ko-KR" sz="1100" dirty="0" smtClean="0"/>
              <a:t>Zhao, </a:t>
            </a:r>
            <a:r>
              <a:rPr lang="en-US" altLang="ko-KR" sz="1100" dirty="0" err="1" smtClean="0"/>
              <a:t>Shanrong</a:t>
            </a:r>
            <a:r>
              <a:rPr lang="en-US" altLang="ko-KR" sz="1100" dirty="0" smtClean="0"/>
              <a:t>, et al. "Evaluation of two main RNA-seq approaches for gene quantification in clinical RNA sequencing: </a:t>
            </a:r>
            <a:r>
              <a:rPr lang="en-US" altLang="ko-KR" sz="1100" dirty="0" err="1" smtClean="0"/>
              <a:t>polyA</a:t>
            </a:r>
            <a:r>
              <a:rPr lang="en-US" altLang="ko-KR" sz="1100" dirty="0" smtClean="0"/>
              <a:t>+ selection versus rRNA depletion." </a:t>
            </a:r>
            <a:r>
              <a:rPr lang="en-US" altLang="ko-KR" sz="1100" i="1" dirty="0" smtClean="0"/>
              <a:t>Scientific reports</a:t>
            </a:r>
            <a:r>
              <a:rPr lang="en-US" altLang="ko-KR" sz="1100" dirty="0" smtClean="0"/>
              <a:t> 8.1 (2018): 4781.</a:t>
            </a:r>
          </a:p>
          <a:p>
            <a:endParaRPr lang="en-US" altLang="ko-KR" sz="1600" dirty="0" smtClean="0"/>
          </a:p>
          <a:p>
            <a:r>
              <a:rPr lang="en-US" altLang="ko-KR" sz="2400" dirty="0" smtClean="0"/>
              <a:t>Other transcriptome </a:t>
            </a:r>
            <a:r>
              <a:rPr lang="en-US" altLang="ko-KR" sz="2400" dirty="0"/>
              <a:t>sequencing methods</a:t>
            </a:r>
            <a:br>
              <a:rPr lang="en-US" altLang="ko-KR" sz="2400" dirty="0"/>
            </a:br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www.illumina.com/science/sequencing-method-explorer/kits-and-arrays/cage-seq.html</a:t>
            </a:r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www.illumina.com/science/sequencing-method-explorer/kits-and-arrays.html</a:t>
            </a:r>
            <a:endParaRPr lang="en-US" altLang="ko-KR" sz="1400" dirty="0" smtClean="0"/>
          </a:p>
          <a:p>
            <a:endParaRPr lang="ko-KR" altLang="en-US" sz="11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604090"/>
            <a:ext cx="10515600" cy="116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Pipeline resources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73536" y="4547032"/>
            <a:ext cx="10375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TCGA </a:t>
            </a:r>
          </a:p>
          <a:p>
            <a:r>
              <a:rPr lang="ko-KR" altLang="en-US" sz="1600" dirty="0" smtClean="0">
                <a:hlinkClick r:id="rId4"/>
              </a:rPr>
              <a:t>https</a:t>
            </a:r>
            <a:r>
              <a:rPr lang="ko-KR" altLang="en-US" sz="1600" dirty="0">
                <a:hlinkClick r:id="rId4"/>
              </a:rPr>
              <a:t>://docs.gdc.cancer.gov/Data/Bioinformatics_Pipelines/Expression_mRNA_Pipeline</a:t>
            </a:r>
            <a:r>
              <a:rPr lang="ko-KR" altLang="en-US" sz="1600" dirty="0" smtClean="0">
                <a:hlinkClick r:id="rId4"/>
              </a:rPr>
              <a:t>/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2000" dirty="0" err="1" smtClean="0"/>
              <a:t>GTEx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Consortium</a:t>
            </a:r>
          </a:p>
          <a:p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</a:t>
            </a:r>
            <a:r>
              <a:rPr lang="en-US" altLang="ko-KR" sz="1600" dirty="0" smtClean="0">
                <a:hlinkClick r:id="rId5"/>
              </a:rPr>
              <a:t>github.com/broadinstitute/gtex-pipeline/tree/master/rnaseq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2000" dirty="0" smtClean="0"/>
              <a:t>ENCODE project</a:t>
            </a:r>
          </a:p>
          <a:p>
            <a:r>
              <a:rPr lang="en-US" altLang="ko-KR" sz="1600" dirty="0" smtClean="0">
                <a:hlinkClick r:id="rId6"/>
              </a:rPr>
              <a:t>https</a:t>
            </a:r>
            <a:r>
              <a:rPr lang="en-US" altLang="ko-KR" sz="1600" dirty="0">
                <a:hlinkClick r:id="rId6"/>
              </a:rPr>
              <a:t>://www.encodeproject.org/rna-seq</a:t>
            </a:r>
            <a:r>
              <a:rPr lang="en-US" altLang="ko-KR" sz="1600" dirty="0" smtClean="0">
                <a:hlinkClick r:id="rId6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3169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Transcriptome sequencing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16584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Analysis pipeline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2983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Basic linux commands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7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60"/>
          <a:stretch/>
        </p:blipFill>
        <p:spPr>
          <a:xfrm>
            <a:off x="1" y="0"/>
            <a:ext cx="12192000" cy="6882321"/>
          </a:xfrm>
        </p:spPr>
      </p:pic>
    </p:spTree>
    <p:extLst>
      <p:ext uri="{BB962C8B-B14F-4D97-AF65-F5344CB8AC3E}">
        <p14:creationId xmlns:p14="http://schemas.microsoft.com/office/powerpoint/2010/main" val="15884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linux command = Bash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</a:t>
            </a:r>
            <a:r>
              <a:rPr lang="en-US" altLang="ko-KR" dirty="0" smtClean="0"/>
              <a:t>Bash</a:t>
            </a:r>
            <a:r>
              <a:rPr lang="ko-KR" altLang="en-US" dirty="0" smtClean="0"/>
              <a:t>를 배워야 하는가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쉘 스크립트의 동작 원리를 이해하는 것은 분석에 필요한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들을 구동하는데 필수적임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</a:t>
            </a:r>
            <a:r>
              <a:rPr lang="en-US" altLang="ko-KR" dirty="0" smtClean="0"/>
              <a:t>tool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shell (bash)</a:t>
            </a:r>
            <a:r>
              <a:rPr lang="ko-KR" altLang="en-US" dirty="0" smtClean="0"/>
              <a:t>에서 분석을 구현하도록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예외</a:t>
            </a:r>
            <a:r>
              <a:rPr lang="en-US" altLang="ko-KR" dirty="0" smtClean="0"/>
              <a:t>: (Bioconductor) R packages, python modules</a:t>
            </a:r>
          </a:p>
          <a:p>
            <a:pPr lvl="1"/>
            <a:r>
              <a:rPr lang="ko-KR" altLang="en-US" dirty="0" smtClean="0"/>
              <a:t>간단하고 빠른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 코드의 구현</a:t>
            </a:r>
            <a:endParaRPr lang="en-US" altLang="ko-KR" dirty="0" smtClean="0"/>
          </a:p>
          <a:p>
            <a:r>
              <a:rPr lang="en-US" altLang="ko-KR" dirty="0" smtClean="0"/>
              <a:t>Bash</a:t>
            </a:r>
            <a:r>
              <a:rPr lang="ko-KR" altLang="en-US" dirty="0" smtClean="0"/>
              <a:t>로 해결할 수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속도가 중요한 작업을 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복잡한 산술 </a:t>
            </a:r>
            <a:r>
              <a:rPr lang="ko-KR" altLang="en-US" dirty="0"/>
              <a:t>연산 </a:t>
            </a:r>
            <a:r>
              <a:rPr lang="ko-KR" altLang="en-US" dirty="0" smtClean="0"/>
              <a:t>작업들</a:t>
            </a:r>
            <a:endParaRPr lang="en-US" altLang="ko-KR" dirty="0"/>
          </a:p>
          <a:p>
            <a:pPr lvl="1"/>
            <a:r>
              <a:rPr lang="ko-KR" altLang="en-US" dirty="0"/>
              <a:t>플랫폼간 </a:t>
            </a:r>
            <a:r>
              <a:rPr lang="ko-KR" altLang="en-US" dirty="0" err="1"/>
              <a:t>이식성이</a:t>
            </a:r>
            <a:r>
              <a:rPr lang="ko-KR" altLang="en-US" dirty="0"/>
              <a:t> 필요할 </a:t>
            </a:r>
            <a:r>
              <a:rPr lang="ko-KR" altLang="en-US" dirty="0" smtClean="0"/>
              <a:t>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리눅스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간 호환성이 안좋음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243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880" y="374308"/>
            <a:ext cx="10515600" cy="629925"/>
          </a:xfrm>
        </p:spPr>
        <p:txBody>
          <a:bodyPr/>
          <a:lstStyle/>
          <a:p>
            <a:r>
              <a:rPr lang="en-US" altLang="ko-KR" dirty="0" smtClean="0"/>
              <a:t>BASH: </a:t>
            </a:r>
            <a:r>
              <a:rPr lang="ko-KR" altLang="en-US" dirty="0" smtClean="0"/>
              <a:t>터미널에서 입력하는 것이 곧 </a:t>
            </a:r>
            <a:r>
              <a:rPr lang="en-US" altLang="ko-KR" dirty="0" smtClean="0"/>
              <a:t>script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144"/>
            <a:ext cx="7258050" cy="3162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5141"/>
            <a:ext cx="5867400" cy="1095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018" y="3495389"/>
            <a:ext cx="4714875" cy="2057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3577" y="5368123"/>
            <a:ext cx="327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개행문자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(enter)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escape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해줌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2894457" y="4791456"/>
            <a:ext cx="640080" cy="69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96250" y="476959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작성한 스크립트를 실행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2496" y="6171974"/>
            <a:ext cx="461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Vim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등의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editor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를 이용해서 스크립트 작성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34324" y="256790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터미널에 직접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6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en-US" altLang="ko-KR" dirty="0" smtClean="0"/>
              <a:t>workshop</a:t>
            </a:r>
            <a:r>
              <a:rPr lang="ko-KR" altLang="en-US" dirty="0" smtClean="0"/>
              <a:t>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2224"/>
            <a:ext cx="10515600" cy="43847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Transcriptome analysis</a:t>
            </a:r>
            <a:r>
              <a:rPr lang="ko-KR" altLang="en-US" dirty="0" smtClean="0"/>
              <a:t>에 대한 기본 지식을 전달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Analysis pipeline</a:t>
            </a:r>
            <a:r>
              <a:rPr lang="ko-KR" altLang="en-US" dirty="0" smtClean="0"/>
              <a:t>을 이해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Example data</a:t>
            </a:r>
            <a:r>
              <a:rPr lang="ko-KR" altLang="en-US" dirty="0" smtClean="0"/>
              <a:t>를 통한 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99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ko-KR" altLang="en-US" dirty="0"/>
              <a:t>유념해야 할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67841"/>
            <a:ext cx="10515600" cy="181368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절대경로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상대경로</a:t>
            </a:r>
            <a:r>
              <a:rPr lang="en-US" altLang="ko-KR" dirty="0" smtClean="0"/>
              <a:t>/</a:t>
            </a:r>
            <a:r>
              <a:rPr lang="ko-KR" altLang="en-US" dirty="0" smtClean="0"/>
              <a:t>현재위치</a:t>
            </a:r>
            <a:endParaRPr lang="en-US" altLang="ko-KR" dirty="0" smtClean="0"/>
          </a:p>
          <a:p>
            <a:r>
              <a:rPr lang="en-US" altLang="ko-KR" dirty="0" smtClean="0"/>
              <a:t>PATH (</a:t>
            </a:r>
            <a:r>
              <a:rPr lang="ko-KR" altLang="en-US" dirty="0" smtClean="0"/>
              <a:t>명령어를 탐색할 위치들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대소문자를 구분할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3169285"/>
            <a:ext cx="10515600" cy="741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주요 커맨드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072001"/>
            <a:ext cx="10515600" cy="1813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cd, </a:t>
            </a:r>
            <a:r>
              <a:rPr lang="en-US" altLang="ko-KR" dirty="0" err="1" smtClean="0"/>
              <a:t>pwd</a:t>
            </a:r>
            <a:r>
              <a:rPr lang="en-US" altLang="ko-KR" dirty="0" smtClean="0"/>
              <a:t>, ls, mv,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mkdir</a:t>
            </a:r>
            <a:endParaRPr lang="en-US" altLang="ko-KR" dirty="0"/>
          </a:p>
          <a:p>
            <a:r>
              <a:rPr lang="en-US" altLang="ko-KR" dirty="0" smtClean="0"/>
              <a:t>cat (</a:t>
            </a:r>
            <a:r>
              <a:rPr lang="ko-KR" altLang="en-US" dirty="0" smtClean="0"/>
              <a:t>파일 내용을 출력</a:t>
            </a:r>
            <a:r>
              <a:rPr lang="en-US" altLang="ko-KR" dirty="0" smtClean="0"/>
              <a:t>), less (pager), vim (editor)</a:t>
            </a:r>
          </a:p>
          <a:p>
            <a:r>
              <a:rPr lang="en-US" altLang="ko-KR" dirty="0" smtClean="0"/>
              <a:t>Soft link (</a:t>
            </a:r>
            <a:r>
              <a:rPr lang="ko-KR" altLang="en-US" dirty="0" smtClean="0"/>
              <a:t>윈도우의 </a:t>
            </a:r>
            <a:r>
              <a:rPr lang="ko-KR" altLang="en-US" dirty="0" err="1" smtClean="0"/>
              <a:t>바로가기와</a:t>
            </a:r>
            <a:r>
              <a:rPr lang="ko-KR" altLang="en-US" dirty="0" smtClean="0"/>
              <a:t> 유사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ln –s </a:t>
            </a:r>
            <a:r>
              <a:rPr lang="ko-KR" altLang="en-US" dirty="0" err="1" smtClean="0"/>
              <a:t>상대경로</a:t>
            </a:r>
            <a:r>
              <a:rPr lang="en-US" altLang="ko-KR" dirty="0"/>
              <a:t> </a:t>
            </a:r>
            <a:r>
              <a:rPr lang="ko-KR" altLang="en-US" dirty="0" err="1" smtClean="0"/>
              <a:t>링크파일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592314" y="4480409"/>
            <a:ext cx="25996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hange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irectory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rint </a:t>
            </a:r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r>
              <a:rPr lang="en-US" altLang="ko-KR" dirty="0" smtClean="0"/>
              <a:t>orking </a:t>
            </a:r>
            <a:r>
              <a:rPr lang="en-US" altLang="ko-KR" dirty="0" smtClean="0">
                <a:solidFill>
                  <a:srgbClr val="FF0000"/>
                </a:solidFill>
              </a:rPr>
              <a:t>d</a:t>
            </a:r>
            <a:r>
              <a:rPr lang="en-US" altLang="ko-KR" dirty="0" smtClean="0"/>
              <a:t>irectory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l</a:t>
            </a:r>
            <a:r>
              <a:rPr lang="en-US" altLang="ko-KR" dirty="0" smtClean="0"/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s</a:t>
            </a:r>
            <a:r>
              <a:rPr lang="en-US" altLang="ko-KR" dirty="0" smtClean="0"/>
              <a:t>t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o</a:t>
            </a:r>
            <a:r>
              <a:rPr lang="en-US" altLang="ko-KR" dirty="0" smtClean="0">
                <a:solidFill>
                  <a:srgbClr val="FF0000"/>
                </a:solidFill>
              </a:rPr>
              <a:t>v</a:t>
            </a:r>
            <a:r>
              <a:rPr lang="en-US" altLang="ko-KR" dirty="0" smtClean="0"/>
              <a:t>e (rename)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</a:t>
            </a:r>
            <a:r>
              <a:rPr lang="en-US" altLang="ko-KR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y</a:t>
            </a:r>
            <a:br>
              <a:rPr lang="en-US" altLang="ko-KR" dirty="0" smtClean="0"/>
            </a:br>
            <a:r>
              <a:rPr lang="en-US" altLang="ko-KR" dirty="0" smtClean="0">
                <a:solidFill>
                  <a:srgbClr val="FF0000"/>
                </a:solidFill>
              </a:rPr>
              <a:t>m</a:t>
            </a:r>
            <a:r>
              <a:rPr lang="en-US" altLang="ko-KR" dirty="0" smtClean="0"/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k</a:t>
            </a:r>
            <a:r>
              <a:rPr lang="en-US" altLang="ko-KR" dirty="0" smtClean="0"/>
              <a:t>e </a:t>
            </a:r>
            <a:r>
              <a:rPr lang="en-US" altLang="ko-KR" dirty="0" smtClean="0">
                <a:solidFill>
                  <a:srgbClr val="FF0000"/>
                </a:solidFill>
              </a:rPr>
              <a:t>dir</a:t>
            </a:r>
            <a:r>
              <a:rPr lang="en-US" altLang="ko-KR" dirty="0" smtClean="0"/>
              <a:t>ectory</a:t>
            </a:r>
          </a:p>
          <a:p>
            <a:r>
              <a:rPr lang="en-US" altLang="ko-KR" dirty="0"/>
              <a:t>con</a:t>
            </a:r>
            <a:r>
              <a:rPr lang="en-US" altLang="ko-KR" dirty="0">
                <a:solidFill>
                  <a:srgbClr val="FF0000"/>
                </a:solidFill>
              </a:rPr>
              <a:t>cat</a:t>
            </a:r>
            <a:r>
              <a:rPr lang="en-US" altLang="ko-KR" dirty="0"/>
              <a:t>enate </a:t>
            </a:r>
            <a:endParaRPr lang="en-US" altLang="ko-KR" dirty="0" smtClean="0"/>
          </a:p>
          <a:p>
            <a:r>
              <a:rPr lang="en-US" altLang="ko-KR" dirty="0" smtClean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17957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효율적인 </a:t>
            </a:r>
            <a:r>
              <a:rPr lang="en-US" altLang="ko-KR" dirty="0" smtClean="0"/>
              <a:t>script</a:t>
            </a:r>
            <a:r>
              <a:rPr lang="ko-KR" altLang="en-US" dirty="0" smtClean="0"/>
              <a:t>의 첫걸음</a:t>
            </a:r>
            <a:r>
              <a:rPr lang="en-US" altLang="ko-KR" dirty="0" smtClean="0"/>
              <a:t>: redirect(&gt;)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pipe(|)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5360" y="1624457"/>
            <a:ext cx="10515600" cy="181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zcat</a:t>
            </a:r>
            <a:r>
              <a:rPr lang="en-US" altLang="ko-KR" dirty="0" smtClean="0"/>
              <a:t> ./log.gz |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 “error” | tail –n 20 &gt; ./last_errors.txt</a:t>
            </a:r>
          </a:p>
          <a:p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60704" y="2520568"/>
            <a:ext cx="615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log.gz</a:t>
            </a:r>
            <a:r>
              <a:rPr lang="ko-KR" altLang="en-US" dirty="0" smtClean="0"/>
              <a:t>라는 파일의 압축을 풀어 출력해서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19444" y="3044968"/>
            <a:ext cx="455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이중 </a:t>
            </a:r>
            <a:r>
              <a:rPr lang="en-US" altLang="ko-KR" dirty="0" smtClean="0"/>
              <a:t>error</a:t>
            </a:r>
            <a:r>
              <a:rPr lang="ko-KR" altLang="en-US" dirty="0" smtClean="0"/>
              <a:t>라는 단어가 포함된 줄만 골라서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5364" y="359321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줄만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81516" y="4125745"/>
            <a:ext cx="512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last_errors.txt</a:t>
            </a:r>
            <a:r>
              <a:rPr lang="ko-KR" altLang="en-US" dirty="0" smtClean="0"/>
              <a:t>라는 파일에 써라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6132" y="5182678"/>
            <a:ext cx="810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|</a:t>
            </a:r>
            <a:r>
              <a:rPr lang="ko-KR" altLang="en-US" dirty="0"/>
              <a:t> </a:t>
            </a:r>
            <a:r>
              <a:rPr lang="ko-KR" altLang="en-US" dirty="0" smtClean="0"/>
              <a:t>는 앞 명령의 </a:t>
            </a:r>
            <a:r>
              <a:rPr lang="en-US" altLang="ko-KR" dirty="0" smtClean="0"/>
              <a:t>standard output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뒷</a:t>
            </a:r>
            <a:r>
              <a:rPr lang="ko-KR" altLang="en-US" dirty="0" smtClean="0"/>
              <a:t> 명령어의 </a:t>
            </a:r>
            <a:r>
              <a:rPr lang="en-US" altLang="ko-KR" dirty="0" smtClean="0"/>
              <a:t>standard input</a:t>
            </a:r>
            <a:r>
              <a:rPr lang="ko-KR" altLang="en-US" dirty="0" smtClean="0"/>
              <a:t>으로 넘겨줌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&gt;</a:t>
            </a:r>
            <a:r>
              <a:rPr lang="ko-KR" altLang="en-US" dirty="0" smtClean="0"/>
              <a:t>는 앞 명령의 </a:t>
            </a:r>
            <a:r>
              <a:rPr lang="en-US" altLang="ko-KR" dirty="0" smtClean="0"/>
              <a:t>standard output</a:t>
            </a:r>
            <a:r>
              <a:rPr lang="ko-KR" altLang="en-US" dirty="0" smtClean="0"/>
              <a:t>을 파일로 저장함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2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ko-KR" altLang="en-US" dirty="0" smtClean="0"/>
              <a:t>오래 걸리는 작업을 수행할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538581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$ bash long_script.sh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작업 도중 </a:t>
            </a:r>
            <a:r>
              <a:rPr lang="en-US" altLang="ko-KR" dirty="0" smtClean="0"/>
              <a:t>Ctrl-C (windows user) –</a:t>
            </a:r>
            <a:r>
              <a:rPr lang="ko-KR" altLang="en-US" dirty="0" smtClean="0"/>
              <a:t>취소됨</a:t>
            </a:r>
            <a:endParaRPr lang="en-US" altLang="ko-KR" dirty="0" smtClean="0"/>
          </a:p>
          <a:p>
            <a:r>
              <a:rPr lang="ko-KR" altLang="en-US" dirty="0" smtClean="0"/>
              <a:t>터미널을 종료함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취소됨</a:t>
            </a:r>
            <a:endParaRPr lang="en-US" altLang="ko-KR" dirty="0" smtClean="0"/>
          </a:p>
          <a:p>
            <a:r>
              <a:rPr lang="ko-KR" altLang="en-US" dirty="0" smtClean="0"/>
              <a:t>노트북의 네트워크를 종료함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취소됨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bash long_script.sh &amp;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nohup</a:t>
            </a:r>
            <a:r>
              <a:rPr lang="en-US" altLang="ko-KR" dirty="0" smtClean="0"/>
              <a:t> bash long_script.sh 1&gt; stdout.txt 2&gt; stderr.txt &amp;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qsub</a:t>
            </a:r>
            <a:r>
              <a:rPr lang="en-US" altLang="ko-KR" dirty="0" smtClean="0"/>
              <a:t> –q day long_script.sh (job scheduler)</a:t>
            </a:r>
          </a:p>
          <a:p>
            <a:pPr lvl="1"/>
            <a:r>
              <a:rPr lang="en-US" altLang="ko-KR" dirty="0" smtClean="0"/>
              <a:t>PBS/Torque</a:t>
            </a:r>
          </a:p>
          <a:p>
            <a:pPr lvl="1"/>
            <a:r>
              <a:rPr lang="en-US" altLang="ko-KR" dirty="0" smtClean="0"/>
              <a:t>LSF / SGE / Slum 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66488" y="6149447"/>
            <a:ext cx="7933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Spark/Hadoop (</a:t>
            </a:r>
            <a:r>
              <a:rPr lang="ko-KR" altLang="en-US" sz="2400" dirty="0" smtClean="0"/>
              <a:t>고성능 </a:t>
            </a:r>
            <a:r>
              <a:rPr lang="en-US" altLang="ko-KR" sz="2400" dirty="0" smtClean="0"/>
              <a:t>parallel computing)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7423" y="4346232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명령을 계속 입력할 수 있지만</a:t>
            </a:r>
            <a:r>
              <a:rPr lang="en-US" altLang="ko-KR" dirty="0" smtClean="0"/>
              <a:t>, shell</a:t>
            </a:r>
            <a:r>
              <a:rPr lang="ko-KR" altLang="en-US" dirty="0" smtClean="0"/>
              <a:t>이 종료되면 함께 종료됨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8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US" altLang="ko-KR" dirty="0" smtClean="0"/>
              <a:t>Command separators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600" cy="5385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/>
              <a:t>아무것도 안쓰면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엔터</a:t>
            </a:r>
            <a:r>
              <a:rPr lang="en-US" altLang="ko-KR" sz="2400" dirty="0" smtClean="0"/>
              <a:t>): </a:t>
            </a:r>
            <a:r>
              <a:rPr lang="ko-KR" altLang="en-US" sz="2400" dirty="0" smtClean="0"/>
              <a:t>오류가 나든 안 나든 다음 명령어가 실행됨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5400" dirty="0" smtClean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아무것도 안 쓴 것과 동일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여러 줄의 </a:t>
            </a:r>
            <a:r>
              <a:rPr lang="en-US" altLang="ko-KR" sz="2400" dirty="0" smtClean="0"/>
              <a:t>command</a:t>
            </a:r>
            <a:r>
              <a:rPr lang="ko-KR" altLang="en-US" sz="2400" dirty="0" smtClean="0"/>
              <a:t>를 한 줄에 쓸 때 이용됨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altLang="ko-KR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2400" dirty="0" smtClean="0"/>
              <a:t>앞 명령어가 </a:t>
            </a:r>
            <a:r>
              <a:rPr lang="en-US" altLang="ko-KR" sz="2400" dirty="0" smtClean="0"/>
              <a:t>background</a:t>
            </a:r>
            <a:r>
              <a:rPr lang="ko-KR" altLang="en-US" sz="2400" dirty="0" smtClean="0"/>
              <a:t>로 시작되고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명령어가 </a:t>
            </a:r>
            <a:r>
              <a:rPr lang="en-US" altLang="ko-KR" sz="2400" dirty="0" err="1" smtClean="0"/>
              <a:t>fg</a:t>
            </a:r>
            <a:r>
              <a:rPr lang="ko-KR" altLang="en-US" sz="2400" dirty="0" smtClean="0"/>
              <a:t>로 실행됨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&amp;&amp;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앞 명령어가 정상 종료 </a:t>
            </a:r>
            <a:r>
              <a:rPr lang="en-US" altLang="ko-KR" sz="2400" dirty="0" smtClean="0"/>
              <a:t>(exit status zero)</a:t>
            </a:r>
            <a:r>
              <a:rPr lang="ko-KR" altLang="en-US" sz="2400" dirty="0" smtClean="0"/>
              <a:t>여야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명령어가 실행됨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4400" dirty="0" smtClean="0"/>
              <a:t>||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앞 명령어가 </a:t>
            </a:r>
            <a:r>
              <a:rPr lang="ko-KR" altLang="en-US" sz="2400" dirty="0" err="1" smtClean="0"/>
              <a:t>오류상태</a:t>
            </a:r>
            <a:r>
              <a:rPr lang="en-US" altLang="ko-KR" sz="2400" dirty="0" smtClean="0"/>
              <a:t>(non-zero status)</a:t>
            </a:r>
            <a:r>
              <a:rPr lang="ko-KR" altLang="en-US" sz="2400" dirty="0" smtClean="0"/>
              <a:t>로 끝나야 </a:t>
            </a:r>
            <a:r>
              <a:rPr lang="ko-KR" altLang="en-US" sz="2400" dirty="0" err="1" smtClean="0"/>
              <a:t>뒷</a:t>
            </a:r>
            <a:r>
              <a:rPr lang="ko-KR" altLang="en-US" sz="2400" dirty="0" smtClean="0"/>
              <a:t> 명령어가 실행됨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311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$ cat test.sh</a:t>
            </a:r>
          </a:p>
          <a:p>
            <a:pPr marL="0" indent="0">
              <a:buNone/>
            </a:pPr>
            <a:r>
              <a:rPr lang="en-US" altLang="ko-KR" dirty="0" smtClean="0"/>
              <a:t>command_1 &amp;</a:t>
            </a:r>
          </a:p>
          <a:p>
            <a:pPr marL="0" indent="0">
              <a:buNone/>
            </a:pPr>
            <a:r>
              <a:rPr lang="en-US" altLang="ko-KR" dirty="0" smtClean="0"/>
              <a:t>command_2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command_3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command_4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command_5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command_6</a:t>
            </a:r>
          </a:p>
          <a:p>
            <a:pPr marL="0" indent="0">
              <a:buNone/>
            </a:pPr>
            <a:r>
              <a:rPr lang="en-US" altLang="ko-KR" dirty="0" smtClean="0"/>
              <a:t>echo “all done”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bash test.sh</a:t>
            </a:r>
          </a:p>
          <a:p>
            <a:pPr marL="0" indent="0">
              <a:buNone/>
            </a:pPr>
            <a:r>
              <a:rPr lang="en-US" altLang="ko-KR" dirty="0" smtClean="0"/>
              <a:t>all done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_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51960" y="950976"/>
            <a:ext cx="3574684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ommand_1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1960" y="1568196"/>
            <a:ext cx="262432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1960" y="2185416"/>
            <a:ext cx="310198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437120" y="1581126"/>
            <a:ext cx="276148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37120" y="2181399"/>
            <a:ext cx="35661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437120" y="2802636"/>
            <a:ext cx="242925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866376" y="3419856"/>
            <a:ext cx="1749552" cy="521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cho “all done”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51960" y="557784"/>
            <a:ext cx="670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5112" y="2003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9846" y="4334255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/>
              <a:t>b</a:t>
            </a:r>
            <a:r>
              <a:rPr lang="en-US" altLang="ko-KR" dirty="0" smtClean="0"/>
              <a:t>ash test.sh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251960" y="2907792"/>
            <a:ext cx="0" cy="142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67494" y="46085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cript exit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9866376" y="3990356"/>
            <a:ext cx="0" cy="6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98608" y="5086850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All children exit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1003280" y="2802636"/>
            <a:ext cx="0" cy="228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$ cat test.sh</a:t>
            </a:r>
          </a:p>
          <a:p>
            <a:pPr marL="0" indent="0">
              <a:buNone/>
            </a:pPr>
            <a:r>
              <a:rPr lang="en-US" altLang="ko-KR" dirty="0" smtClean="0"/>
              <a:t>command_1 &amp;</a:t>
            </a:r>
          </a:p>
          <a:p>
            <a:pPr marL="0" indent="0">
              <a:buNone/>
            </a:pPr>
            <a:r>
              <a:rPr lang="en-US" altLang="ko-KR" dirty="0" smtClean="0"/>
              <a:t>command_2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command_3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wait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command_4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command_5 </a:t>
            </a:r>
            <a:r>
              <a:rPr lang="en-US" altLang="ko-KR" dirty="0"/>
              <a:t>&amp;</a:t>
            </a:r>
          </a:p>
          <a:p>
            <a:pPr marL="0" indent="0">
              <a:buNone/>
            </a:pPr>
            <a:r>
              <a:rPr lang="en-US" altLang="ko-KR" dirty="0" smtClean="0"/>
              <a:t>command_6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wait</a:t>
            </a:r>
          </a:p>
          <a:p>
            <a:pPr marL="0" indent="0">
              <a:buNone/>
            </a:pPr>
            <a:r>
              <a:rPr lang="en-US" altLang="ko-KR" dirty="0" smtClean="0"/>
              <a:t>echo “all done”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bash test.sh</a:t>
            </a:r>
          </a:p>
          <a:p>
            <a:pPr marL="0" indent="0">
              <a:buNone/>
            </a:pPr>
            <a:r>
              <a:rPr lang="en-US" altLang="ko-KR" dirty="0" smtClean="0"/>
              <a:t>all done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_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51960" y="950976"/>
            <a:ext cx="31089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r>
              <a:rPr lang="en-US" altLang="ko-KR" dirty="0" smtClean="0"/>
              <a:t>ommand_1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251960" y="1568196"/>
            <a:ext cx="262432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command_2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51960" y="2185416"/>
            <a:ext cx="35661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816596" y="950976"/>
            <a:ext cx="2761488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16596" y="1568196"/>
            <a:ext cx="3566160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command_5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16596" y="2802636"/>
            <a:ext cx="242925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command_6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5400000">
            <a:off x="10778464" y="2854976"/>
            <a:ext cx="1749552" cy="5212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r>
              <a:rPr lang="en-US" altLang="ko-KR" dirty="0" smtClean="0"/>
              <a:t>cho “all done”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251960" y="557784"/>
            <a:ext cx="6702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5112" y="20038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99846" y="4334255"/>
            <a:ext cx="154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$</a:t>
            </a:r>
            <a:r>
              <a:rPr lang="en-US" altLang="ko-KR" dirty="0"/>
              <a:t>b</a:t>
            </a:r>
            <a:r>
              <a:rPr lang="en-US" altLang="ko-KR" dirty="0" smtClean="0"/>
              <a:t>ash test.sh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251960" y="2907792"/>
            <a:ext cx="0" cy="142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93754" y="47035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cript exit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11392636" y="4085367"/>
            <a:ext cx="0" cy="61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45852" y="4952475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All children 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3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04" y="417449"/>
            <a:ext cx="3989832" cy="6157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smtClean="0"/>
              <a:t>test.sh</a:t>
            </a:r>
          </a:p>
          <a:p>
            <a:pPr marL="0" indent="0">
              <a:buNone/>
            </a:pPr>
            <a:r>
              <a:rPr lang="en-US" altLang="ko-KR" dirty="0"/>
              <a:t>command_1 </a:t>
            </a:r>
            <a:r>
              <a:rPr lang="en-US" altLang="ko-KR" dirty="0" smtClean="0"/>
              <a:t>&amp;&amp;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command_2 </a:t>
            </a:r>
            <a:r>
              <a:rPr lang="en-US" altLang="ko-KR" dirty="0" smtClean="0"/>
              <a:t>&amp;&amp;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smtClean="0"/>
              <a:t>test2.sh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command_1 || exit 1</a:t>
            </a:r>
          </a:p>
          <a:p>
            <a:pPr marL="0" indent="0">
              <a:buNone/>
            </a:pPr>
            <a:r>
              <a:rPr lang="en-US" altLang="ko-KR" dirty="0" smtClean="0"/>
              <a:t>command_2 </a:t>
            </a:r>
            <a:r>
              <a:rPr lang="en-US" altLang="ko-KR" dirty="0"/>
              <a:t>|| exit 1</a:t>
            </a:r>
          </a:p>
          <a:p>
            <a:pPr marL="0" indent="0">
              <a:buNone/>
            </a:pPr>
            <a:r>
              <a:rPr lang="en-US" altLang="ko-KR" dirty="0" smtClean="0"/>
              <a:t>command_3 </a:t>
            </a:r>
            <a:r>
              <a:rPr lang="en-US" altLang="ko-KR" dirty="0"/>
              <a:t>|| exit 1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$ cat </a:t>
            </a:r>
            <a:r>
              <a:rPr lang="en-US" altLang="ko-KR" dirty="0" smtClean="0"/>
              <a:t>test3.sh</a:t>
            </a:r>
          </a:p>
          <a:p>
            <a:pPr marL="0" indent="0">
              <a:buNone/>
            </a:pPr>
            <a:r>
              <a:rPr lang="en-US" altLang="ko-KR" dirty="0" smtClean="0"/>
              <a:t>set -e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command_2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command_3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오른쪽 화살표 3"/>
          <p:cNvSpPr/>
          <p:nvPr/>
        </p:nvSpPr>
        <p:spPr>
          <a:xfrm>
            <a:off x="5705856" y="813816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7050024" y="813815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8394192" y="813814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705856" y="2322576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050024" y="2322575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394192" y="2322574"/>
            <a:ext cx="1344168" cy="665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&quot;없음&quot; 기호 11"/>
          <p:cNvSpPr/>
          <p:nvPr/>
        </p:nvSpPr>
        <p:spPr>
          <a:xfrm>
            <a:off x="8531352" y="2170843"/>
            <a:ext cx="969264" cy="969264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번개 12"/>
          <p:cNvSpPr/>
          <p:nvPr/>
        </p:nvSpPr>
        <p:spPr>
          <a:xfrm>
            <a:off x="7187184" y="2170843"/>
            <a:ext cx="923544" cy="10952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36370" y="3379268"/>
            <a:ext cx="4785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에러 발생시 다음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을 시행하지 않으려면</a:t>
            </a:r>
            <a:endParaRPr lang="en-US" altLang="ko-KR" dirty="0" smtClean="0"/>
          </a:p>
          <a:p>
            <a:r>
              <a:rPr lang="ko-KR" altLang="en-US" dirty="0" smtClean="0"/>
              <a:t>이처럼 코딩 해야 함</a:t>
            </a:r>
            <a:endParaRPr lang="ko-KR" altLang="en-US" dirty="0"/>
          </a:p>
        </p:txBody>
      </p:sp>
      <p:sp>
        <p:nvSpPr>
          <p:cNvPr id="15" name="번개 14"/>
          <p:cNvSpPr/>
          <p:nvPr/>
        </p:nvSpPr>
        <p:spPr>
          <a:xfrm>
            <a:off x="7187184" y="603795"/>
            <a:ext cx="923544" cy="10952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46690" y="120945"/>
            <a:ext cx="647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SHELL SETTING</a:t>
            </a:r>
            <a:r>
              <a:rPr lang="ko-KR" altLang="en-US" dirty="0" smtClean="0"/>
              <a:t>에서는 에러가 나도 다음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이 수행됨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5546690" y="3863340"/>
            <a:ext cx="579050" cy="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5546690" y="3566160"/>
            <a:ext cx="589680" cy="35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531747" y="3918204"/>
            <a:ext cx="604623" cy="45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4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hlinkClick r:id="rId2"/>
              </a:rPr>
              <a:t>your_id@</a:t>
            </a:r>
            <a:r>
              <a:rPr lang="en-US" altLang="ko-KR" dirty="0" err="1" smtClean="0"/>
              <a:t>ooo.ooo.ooo.ooo</a:t>
            </a:r>
            <a:r>
              <a:rPr lang="en-US" altLang="ko-KR" dirty="0" smtClean="0"/>
              <a:t> –p </a:t>
            </a:r>
            <a:r>
              <a:rPr lang="en-US" altLang="ko-KR" dirty="0" err="1" smtClean="0"/>
              <a:t>oooo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패스워드 입력 시 화면에 출력되지 않는 것은 정상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Mac and linux users: use built-in terminal</a:t>
            </a:r>
          </a:p>
          <a:p>
            <a:r>
              <a:rPr lang="en-US" altLang="ko-KR" dirty="0" smtClean="0"/>
              <a:t>Windows users: ①putty ②</a:t>
            </a:r>
            <a:r>
              <a:rPr lang="en-US" altLang="ko-KR" dirty="0" err="1" smtClean="0"/>
              <a:t>mobaXterm</a:t>
            </a:r>
            <a:r>
              <a:rPr lang="en-US" altLang="ko-KR" dirty="0" smtClean="0"/>
              <a:t> ③</a:t>
            </a:r>
            <a:r>
              <a:rPr lang="en-US" altLang="ko-KR" dirty="0" err="1" smtClean="0"/>
              <a:t>openSSH</a:t>
            </a:r>
            <a:r>
              <a:rPr lang="en-US" altLang="ko-KR" dirty="0" smtClean="0"/>
              <a:t> ④WSL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 this tutorial, use </a:t>
            </a:r>
            <a:r>
              <a:rPr lang="en-US" altLang="ko-KR" dirty="0" err="1" smtClean="0"/>
              <a:t>Rstudio</a:t>
            </a:r>
            <a:r>
              <a:rPr lang="en-US" altLang="ko-KR" dirty="0" smtClean="0"/>
              <a:t>-server in our cluster!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2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" y="163109"/>
            <a:ext cx="12099222" cy="6532444"/>
          </a:xfrm>
        </p:spPr>
      </p:pic>
      <p:sp>
        <p:nvSpPr>
          <p:cNvPr id="5" name="아래쪽 화살표 4"/>
          <p:cNvSpPr/>
          <p:nvPr/>
        </p:nvSpPr>
        <p:spPr>
          <a:xfrm rot="9665260">
            <a:off x="8103103" y="3319878"/>
            <a:ext cx="466344" cy="121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918600" y="4578780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Upload file</a:t>
            </a:r>
            <a:endParaRPr lang="ko-KR" altLang="en-US" dirty="0"/>
          </a:p>
        </p:txBody>
      </p:sp>
      <p:sp>
        <p:nvSpPr>
          <p:cNvPr id="7" name="아래쪽 화살표 6"/>
          <p:cNvSpPr/>
          <p:nvPr/>
        </p:nvSpPr>
        <p:spPr>
          <a:xfrm rot="8099077">
            <a:off x="813815" y="1911517"/>
            <a:ext cx="466344" cy="121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83099" y="2929708"/>
            <a:ext cx="10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 kernel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 rot="12565128">
            <a:off x="11222307" y="3511173"/>
            <a:ext cx="466344" cy="1216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914504" y="4694604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Change 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" y="159521"/>
            <a:ext cx="12021312" cy="6513114"/>
          </a:xfrm>
        </p:spPr>
      </p:pic>
    </p:spTree>
    <p:extLst>
      <p:ext uri="{BB962C8B-B14F-4D97-AF65-F5344CB8AC3E}">
        <p14:creationId xmlns:p14="http://schemas.microsoft.com/office/powerpoint/2010/main" val="15118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32807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421460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39049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827702" y="1992386"/>
            <a:ext cx="0" cy="3531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8289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9826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634733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228479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4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367672" y="16906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Day 5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791" y="2361718"/>
            <a:ext cx="24000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Introduction</a:t>
            </a:r>
          </a:p>
          <a:p>
            <a:endParaRPr lang="en-US" altLang="ko-KR" dirty="0"/>
          </a:p>
          <a:p>
            <a:r>
              <a:rPr lang="en-US" altLang="ko-KR" dirty="0" smtClean="0"/>
              <a:t>Basic linux command</a:t>
            </a:r>
          </a:p>
          <a:p>
            <a:endParaRPr lang="en-US" altLang="ko-KR" dirty="0"/>
          </a:p>
          <a:p>
            <a:r>
              <a:rPr lang="en-US" altLang="ko-KR" dirty="0" smtClean="0"/>
              <a:t>STAR alignment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42147" y="2361718"/>
            <a:ext cx="165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Quantification</a:t>
            </a:r>
          </a:p>
          <a:p>
            <a:endParaRPr lang="en-US" altLang="ko-KR" dirty="0"/>
          </a:p>
          <a:p>
            <a:r>
              <a:rPr lang="en-US" altLang="ko-KR" dirty="0" smtClean="0"/>
              <a:t>RSEM</a:t>
            </a:r>
          </a:p>
          <a:p>
            <a:endParaRPr lang="en-US" altLang="ko-KR" dirty="0"/>
          </a:p>
          <a:p>
            <a:r>
              <a:rPr lang="en-US" altLang="ko-KR" dirty="0" smtClean="0"/>
              <a:t>IGV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48388" y="2361718"/>
            <a:ext cx="26304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Differential expression</a:t>
            </a:r>
          </a:p>
          <a:p>
            <a:endParaRPr lang="en-US" altLang="ko-KR" dirty="0"/>
          </a:p>
          <a:p>
            <a:r>
              <a:rPr lang="en-US" altLang="ko-KR" dirty="0" smtClean="0"/>
              <a:t>Multiple test correction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DESeq2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33337" y="2361718"/>
            <a:ext cx="1925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Pathway analysis</a:t>
            </a:r>
          </a:p>
          <a:p>
            <a:endParaRPr lang="en-US" altLang="ko-KR" dirty="0"/>
          </a:p>
          <a:p>
            <a:r>
              <a:rPr lang="en-US" altLang="ko-KR" dirty="0" smtClean="0"/>
              <a:t>GSEA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885093" y="2361718"/>
            <a:ext cx="2364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Visualization</a:t>
            </a:r>
          </a:p>
          <a:p>
            <a:endParaRPr lang="en-US" altLang="ko-KR" dirty="0"/>
          </a:p>
          <a:p>
            <a:r>
              <a:rPr lang="en-US" altLang="ko-KR" dirty="0" smtClean="0"/>
              <a:t>Dimension reduction</a:t>
            </a:r>
          </a:p>
          <a:p>
            <a:endParaRPr lang="en-US" altLang="ko-KR" dirty="0"/>
          </a:p>
          <a:p>
            <a:r>
              <a:rPr lang="en-US" altLang="ko-KR" dirty="0" smtClean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464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 탭이 보이지 않으면</a:t>
            </a:r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94" y="1495584"/>
            <a:ext cx="4845299" cy="370224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5422392" y="2057400"/>
            <a:ext cx="3108960" cy="296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8460993" y="4922647"/>
            <a:ext cx="2651760" cy="3291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6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816" y="395088"/>
            <a:ext cx="10515600" cy="1143635"/>
          </a:xfrm>
        </p:spPr>
        <p:txBody>
          <a:bodyPr/>
          <a:lstStyle/>
          <a:p>
            <a:r>
              <a:rPr lang="en-US" altLang="ko-KR" dirty="0" smtClean="0"/>
              <a:t>PATH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$ echo $PATH </a:t>
            </a:r>
            <a:r>
              <a:rPr lang="ko-KR" altLang="en-US" dirty="0" smtClean="0"/>
              <a:t>로 현재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export PATH=$HOME/bin:$PATH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터미널을 </a:t>
            </a:r>
            <a:r>
              <a:rPr lang="ko-KR" altLang="en-US" dirty="0" err="1" smtClean="0"/>
              <a:t>재시작해야</a:t>
            </a:r>
            <a:r>
              <a:rPr lang="ko-KR" altLang="en-US" dirty="0" smtClean="0"/>
              <a:t> </a:t>
            </a:r>
            <a:r>
              <a:rPr lang="en-US" altLang="ko-KR" dirty="0" smtClean="0"/>
              <a:t>$PATH</a:t>
            </a:r>
            <a:r>
              <a:rPr lang="ko-KR" altLang="en-US" dirty="0" smtClean="0"/>
              <a:t>가 업데이트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/>
              <a:t> </a:t>
            </a:r>
            <a:r>
              <a:rPr lang="en-US" altLang="ko-KR" dirty="0" smtClean="0"/>
              <a:t>-p ~/bin</a:t>
            </a:r>
          </a:p>
          <a:p>
            <a:pPr marL="0" indent="0">
              <a:buNone/>
            </a:pPr>
            <a:r>
              <a:rPr lang="en-US" altLang="ko-KR" dirty="0" smtClean="0"/>
              <a:t>$ cd ~/bin</a:t>
            </a:r>
          </a:p>
          <a:p>
            <a:pPr marL="0" indent="0">
              <a:buNone/>
            </a:pPr>
            <a:r>
              <a:rPr lang="en-US" altLang="ko-KR" dirty="0"/>
              <a:t>$ ln </a:t>
            </a:r>
            <a:r>
              <a:rPr lang="en-US" altLang="ko-KR" dirty="0" smtClean="0"/>
              <a:t>-s </a:t>
            </a:r>
            <a:r>
              <a:rPr lang="en-US" altLang="ko-KR" dirty="0"/>
              <a:t>~</a:t>
            </a:r>
            <a:r>
              <a:rPr lang="en-US" altLang="ko-KR" dirty="0" err="1" smtClean="0"/>
              <a:t>kjyi</a:t>
            </a:r>
            <a:r>
              <a:rPr lang="en-US" altLang="ko-KR" dirty="0" smtClean="0"/>
              <a:t>/tools/STAR/STAR-2.5.4b/bin/Linux_x86_64/STAR 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6424143" y="2806632"/>
            <a:ext cx="346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altLang="ko-KR" dirty="0" smtClean="0"/>
              <a:t>~/.</a:t>
            </a:r>
            <a:r>
              <a:rPr lang="en-US" altLang="ko-KR" dirty="0" err="1" smtClean="0"/>
              <a:t>bashrc</a:t>
            </a:r>
            <a:r>
              <a:rPr lang="ko-KR" altLang="en-US" dirty="0" smtClean="0"/>
              <a:t>에 추가하고 저장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531" y="1131498"/>
            <a:ext cx="4613369" cy="163995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106" y="3685651"/>
            <a:ext cx="4082358" cy="60022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11891216" y="3780939"/>
            <a:ext cx="300784" cy="281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106" y="4314492"/>
            <a:ext cx="2226566" cy="677282"/>
          </a:xfrm>
          <a:prstGeom prst="rect">
            <a:avLst/>
          </a:prstGeom>
        </p:spPr>
      </p:pic>
      <p:sp>
        <p:nvSpPr>
          <p:cNvPr id="12" name="자유형 11"/>
          <p:cNvSpPr/>
          <p:nvPr/>
        </p:nvSpPr>
        <p:spPr>
          <a:xfrm>
            <a:off x="804672" y="905256"/>
            <a:ext cx="11137392" cy="2468880"/>
          </a:xfrm>
          <a:custGeom>
            <a:avLst/>
            <a:gdLst>
              <a:gd name="connsiteX0" fmla="*/ 6172200 w 11137392"/>
              <a:gd name="connsiteY0" fmla="*/ 0 h 2468880"/>
              <a:gd name="connsiteX1" fmla="*/ 6135624 w 11137392"/>
              <a:gd name="connsiteY1" fmla="*/ 1618488 h 2468880"/>
              <a:gd name="connsiteX2" fmla="*/ 27432 w 11137392"/>
              <a:gd name="connsiteY2" fmla="*/ 1645920 h 2468880"/>
              <a:gd name="connsiteX3" fmla="*/ 0 w 11137392"/>
              <a:gd name="connsiteY3" fmla="*/ 2468880 h 2468880"/>
              <a:gd name="connsiteX4" fmla="*/ 11137392 w 11137392"/>
              <a:gd name="connsiteY4" fmla="*/ 2368296 h 2468880"/>
              <a:gd name="connsiteX5" fmla="*/ 11128248 w 11137392"/>
              <a:gd name="connsiteY5" fmla="*/ 64008 h 2468880"/>
              <a:gd name="connsiteX6" fmla="*/ 6172200 w 11137392"/>
              <a:gd name="connsiteY6" fmla="*/ 0 h 246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37392" h="2468880">
                <a:moveTo>
                  <a:pt x="6172200" y="0"/>
                </a:moveTo>
                <a:lnTo>
                  <a:pt x="6135624" y="1618488"/>
                </a:lnTo>
                <a:lnTo>
                  <a:pt x="27432" y="1645920"/>
                </a:lnTo>
                <a:lnTo>
                  <a:pt x="0" y="2468880"/>
                </a:lnTo>
                <a:lnTo>
                  <a:pt x="11137392" y="2368296"/>
                </a:lnTo>
                <a:lnTo>
                  <a:pt x="11128248" y="64008"/>
                </a:lnTo>
                <a:lnTo>
                  <a:pt x="617220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813816" y="3538728"/>
            <a:ext cx="11384280" cy="1783080"/>
          </a:xfrm>
          <a:custGeom>
            <a:avLst/>
            <a:gdLst>
              <a:gd name="connsiteX0" fmla="*/ 9144 w 11384280"/>
              <a:gd name="connsiteY0" fmla="*/ 18288 h 1783080"/>
              <a:gd name="connsiteX1" fmla="*/ 11384280 w 11384280"/>
              <a:gd name="connsiteY1" fmla="*/ 0 h 1783080"/>
              <a:gd name="connsiteX2" fmla="*/ 11320272 w 11384280"/>
              <a:gd name="connsiteY2" fmla="*/ 1783080 h 1783080"/>
              <a:gd name="connsiteX3" fmla="*/ 6986016 w 11384280"/>
              <a:gd name="connsiteY3" fmla="*/ 1627632 h 1783080"/>
              <a:gd name="connsiteX4" fmla="*/ 6958584 w 11384280"/>
              <a:gd name="connsiteY4" fmla="*/ 704088 h 1783080"/>
              <a:gd name="connsiteX5" fmla="*/ 0 w 11384280"/>
              <a:gd name="connsiteY5" fmla="*/ 640080 h 1783080"/>
              <a:gd name="connsiteX6" fmla="*/ 9144 w 11384280"/>
              <a:gd name="connsiteY6" fmla="*/ 18288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84280" h="1783080">
                <a:moveTo>
                  <a:pt x="9144" y="18288"/>
                </a:moveTo>
                <a:lnTo>
                  <a:pt x="11384280" y="0"/>
                </a:lnTo>
                <a:lnTo>
                  <a:pt x="11320272" y="1783080"/>
                </a:lnTo>
                <a:lnTo>
                  <a:pt x="6986016" y="1627632"/>
                </a:lnTo>
                <a:lnTo>
                  <a:pt x="6958584" y="704088"/>
                </a:lnTo>
                <a:lnTo>
                  <a:pt x="0" y="640080"/>
                </a:lnTo>
                <a:lnTo>
                  <a:pt x="9144" y="1828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372600" y="6419874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의미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0378440" y="5934456"/>
            <a:ext cx="402336" cy="55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713232" y="4462272"/>
            <a:ext cx="10872216" cy="2331720"/>
          </a:xfrm>
          <a:custGeom>
            <a:avLst/>
            <a:gdLst>
              <a:gd name="connsiteX0" fmla="*/ 0 w 10872216"/>
              <a:gd name="connsiteY0" fmla="*/ 45720 h 2331720"/>
              <a:gd name="connsiteX1" fmla="*/ 3730752 w 10872216"/>
              <a:gd name="connsiteY1" fmla="*/ 0 h 2331720"/>
              <a:gd name="connsiteX2" fmla="*/ 5586984 w 10872216"/>
              <a:gd name="connsiteY2" fmla="*/ 1024128 h 2331720"/>
              <a:gd name="connsiteX3" fmla="*/ 10488168 w 10872216"/>
              <a:gd name="connsiteY3" fmla="*/ 1014984 h 2331720"/>
              <a:gd name="connsiteX4" fmla="*/ 10872216 w 10872216"/>
              <a:gd name="connsiteY4" fmla="*/ 2331720 h 2331720"/>
              <a:gd name="connsiteX5" fmla="*/ 137160 w 10872216"/>
              <a:gd name="connsiteY5" fmla="*/ 2258568 h 2331720"/>
              <a:gd name="connsiteX6" fmla="*/ 0 w 10872216"/>
              <a:gd name="connsiteY6" fmla="*/ 45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72216" h="2331720">
                <a:moveTo>
                  <a:pt x="0" y="45720"/>
                </a:moveTo>
                <a:lnTo>
                  <a:pt x="3730752" y="0"/>
                </a:lnTo>
                <a:lnTo>
                  <a:pt x="5586984" y="1024128"/>
                </a:lnTo>
                <a:lnTo>
                  <a:pt x="10488168" y="1014984"/>
                </a:lnTo>
                <a:lnTo>
                  <a:pt x="10872216" y="2331720"/>
                </a:lnTo>
                <a:lnTo>
                  <a:pt x="137160" y="2258568"/>
                </a:lnTo>
                <a:lnTo>
                  <a:pt x="0" y="4572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-47351" y="418855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링크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잘 설정되었는지 테스트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STAR –help</a:t>
            </a:r>
          </a:p>
          <a:p>
            <a:pPr marL="0" indent="0">
              <a:buNone/>
            </a:pPr>
            <a:r>
              <a:rPr lang="en-US" altLang="ko-KR" dirty="0" smtClean="0"/>
              <a:t>…long help message…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4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41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tutorial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78992"/>
            <a:ext cx="11204448" cy="509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Rstudio</a:t>
            </a:r>
            <a:r>
              <a:rPr lang="en-US" altLang="ko-KR" dirty="0" smtClean="0"/>
              <a:t>-server terminal,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 접속 환경에서 다음을 수행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cd ~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day1</a:t>
            </a:r>
          </a:p>
          <a:p>
            <a:pPr marL="0" indent="0">
              <a:buNone/>
            </a:pPr>
            <a:r>
              <a:rPr lang="en-US" altLang="ko-KR" dirty="0" smtClean="0"/>
              <a:t>$ cd day1</a:t>
            </a:r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fastq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cd </a:t>
            </a:r>
            <a:r>
              <a:rPr lang="en-US" altLang="ko-KR" dirty="0" err="1" smtClean="0"/>
              <a:t>fastq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ln -s /home/users/</a:t>
            </a:r>
            <a:r>
              <a:rPr lang="en-US" altLang="ko-KR" dirty="0" err="1" smtClean="0"/>
              <a:t>kjyi</a:t>
            </a:r>
            <a:r>
              <a:rPr lang="en-US" altLang="ko-KR" dirty="0" smtClean="0"/>
              <a:t>/day1/</a:t>
            </a:r>
            <a:r>
              <a:rPr lang="en-US" altLang="ko-KR" dirty="0" err="1" smtClean="0"/>
              <a:t>fastq</a:t>
            </a:r>
            <a:r>
              <a:rPr lang="en-US" altLang="ko-KR" dirty="0" smtClean="0"/>
              <a:t>/* .</a:t>
            </a:r>
          </a:p>
          <a:p>
            <a:pPr marL="0" indent="0">
              <a:buNone/>
            </a:pPr>
            <a:r>
              <a:rPr lang="en-US" altLang="ko-KR" dirty="0" smtClean="0"/>
              <a:t>$ ls</a:t>
            </a:r>
          </a:p>
          <a:p>
            <a:pPr marL="0" indent="0">
              <a:buNone/>
            </a:pPr>
            <a:r>
              <a:rPr lang="en-US" altLang="ko-KR" dirty="0" smtClean="0"/>
              <a:t>$ cd ..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808123" y="4532614"/>
            <a:ext cx="4307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1"/>
                </a:solidFill>
              </a:rPr>
              <a:t>/home/users/</a:t>
            </a:r>
            <a:r>
              <a:rPr lang="en-US" altLang="ko-KR" dirty="0" err="1" smtClean="0">
                <a:solidFill>
                  <a:schemeClr val="accent1"/>
                </a:solidFill>
              </a:rPr>
              <a:t>kjyi</a:t>
            </a:r>
            <a:r>
              <a:rPr lang="en-US" altLang="ko-KR" dirty="0" smtClean="0">
                <a:solidFill>
                  <a:schemeClr val="accent1"/>
                </a:solidFill>
              </a:rPr>
              <a:t>/day1/</a:t>
            </a:r>
            <a:r>
              <a:rPr lang="en-US" altLang="ko-KR" dirty="0" err="1" smtClean="0">
                <a:solidFill>
                  <a:schemeClr val="accent1"/>
                </a:solidFill>
              </a:rPr>
              <a:t>fastq</a:t>
            </a:r>
            <a:r>
              <a:rPr lang="en-US" altLang="ko-KR" dirty="0" smtClean="0">
                <a:solidFill>
                  <a:schemeClr val="accent1"/>
                </a:solidFill>
              </a:rPr>
              <a:t>/ </a:t>
            </a:r>
            <a:r>
              <a:rPr lang="ko-KR" altLang="en-US" dirty="0" smtClean="0">
                <a:solidFill>
                  <a:schemeClr val="accent1"/>
                </a:solidFill>
              </a:rPr>
              <a:t>에 있는 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accent1"/>
                </a:solidFill>
              </a:rPr>
              <a:t>모든 파일에 대해 각 파일을 참조하는</a:t>
            </a:r>
            <a:endParaRPr lang="en-US" altLang="ko-KR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accent1"/>
                </a:solidFill>
              </a:rPr>
              <a:t>softlink</a:t>
            </a:r>
            <a:r>
              <a:rPr lang="en-US" altLang="ko-KR" dirty="0" smtClean="0">
                <a:solidFill>
                  <a:schemeClr val="accent1"/>
                </a:solidFill>
              </a:rPr>
              <a:t> (</a:t>
            </a:r>
            <a:r>
              <a:rPr lang="ko-KR" altLang="en-US" dirty="0" err="1" smtClean="0">
                <a:solidFill>
                  <a:schemeClr val="accent1"/>
                </a:solidFill>
              </a:rPr>
              <a:t>바로가기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r>
              <a:rPr lang="ko-KR" altLang="en-US" dirty="0" smtClean="0">
                <a:solidFill>
                  <a:schemeClr val="accent1"/>
                </a:solidFill>
              </a:rPr>
              <a:t>를 현재 위치에 생성</a:t>
            </a:r>
            <a:endParaRPr lang="en-US" altLang="ko-KR" dirty="0" smtClean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458" y="213055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(home</a:t>
            </a:r>
            <a:r>
              <a:rPr lang="ko-KR" altLang="en-US" dirty="0" smtClean="0">
                <a:solidFill>
                  <a:schemeClr val="accent1"/>
                </a:solidFill>
              </a:rPr>
              <a:t>으로 이동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2082" y="2651760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accent1"/>
                </a:solidFill>
              </a:rPr>
              <a:t>(day1</a:t>
            </a:r>
            <a:r>
              <a:rPr lang="ko-KR" altLang="en-US" dirty="0" smtClean="0">
                <a:solidFill>
                  <a:schemeClr val="accent1"/>
                </a:solidFill>
              </a:rPr>
              <a:t>이란 폴더를 </a:t>
            </a:r>
            <a:r>
              <a:rPr lang="ko-KR" altLang="en-US" dirty="0" err="1" smtClean="0">
                <a:solidFill>
                  <a:schemeClr val="accent1"/>
                </a:solidFill>
              </a:rPr>
              <a:t>만듬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0800" y="317296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(day1</a:t>
            </a:r>
            <a:r>
              <a:rPr lang="ko-KR" altLang="en-US" dirty="0" smtClean="0">
                <a:solidFill>
                  <a:schemeClr val="accent1"/>
                </a:solidFill>
              </a:rPr>
              <a:t>로 이동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0528" y="3668125"/>
            <a:ext cx="365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(day1</a:t>
            </a:r>
            <a:r>
              <a:rPr lang="ko-KR" altLang="en-US" dirty="0" smtClean="0">
                <a:solidFill>
                  <a:schemeClr val="accent1"/>
                </a:solidFill>
              </a:rPr>
              <a:t>안에 </a:t>
            </a:r>
            <a:r>
              <a:rPr lang="en-US" altLang="ko-KR" dirty="0" err="1" smtClean="0">
                <a:solidFill>
                  <a:schemeClr val="accent1"/>
                </a:solidFill>
              </a:rPr>
              <a:t>fastq</a:t>
            </a:r>
            <a:r>
              <a:rPr lang="ko-KR" altLang="en-US" dirty="0" smtClean="0">
                <a:solidFill>
                  <a:schemeClr val="accent1"/>
                </a:solidFill>
              </a:rPr>
              <a:t>라는 폴더를 </a:t>
            </a:r>
            <a:r>
              <a:rPr lang="ko-KR" altLang="en-US" dirty="0" err="1" smtClean="0">
                <a:solidFill>
                  <a:schemeClr val="accent1"/>
                </a:solidFill>
              </a:rPr>
              <a:t>만듬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6832" y="4163282"/>
            <a:ext cx="207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en-US" altLang="ko-KR" dirty="0" err="1" smtClean="0">
                <a:solidFill>
                  <a:schemeClr val="accent1"/>
                </a:solidFill>
              </a:rPr>
              <a:t>fastq</a:t>
            </a:r>
            <a:r>
              <a:rPr lang="ko-KR" altLang="en-US" dirty="0" smtClean="0">
                <a:solidFill>
                  <a:schemeClr val="accent1"/>
                </a:solidFill>
              </a:rPr>
              <a:t>안으로 이동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8518" y="33684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443484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run_star.sh</a:t>
            </a:r>
            <a:r>
              <a:rPr lang="ko-KR" altLang="en-US" dirty="0"/>
              <a:t>를 </a:t>
            </a:r>
            <a:r>
              <a:rPr lang="en-US" altLang="ko-KR" dirty="0" smtClean="0"/>
              <a:t>home director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day1 </a:t>
            </a:r>
            <a:r>
              <a:rPr lang="ko-KR" altLang="en-US" dirty="0" smtClean="0"/>
              <a:t>폴더 안에 작성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mkdir</a:t>
            </a:r>
            <a:r>
              <a:rPr lang="en-US" altLang="ko-KR" dirty="0" smtClean="0"/>
              <a:t> -p star/example1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runMode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alignReads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outSAMtype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BAM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Unsorted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genomeDir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/home/users/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kjyi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/ref/hg19/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star_index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outFileNamePrefix </a:t>
            </a: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\</a:t>
            </a:r>
          </a:p>
          <a:p>
            <a:pPr marL="0" indent="0">
              <a:buNone/>
            </a:pP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	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readFilesIn 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./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fastq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/R1.fastq ./</a:t>
            </a:r>
            <a:r>
              <a:rPr lang="en-US" altLang="ko-KR" dirty="0" err="1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fastq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/R2.fastq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6">
                  <a:lumMod val="75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4101" y="5568691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: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 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뒤에 공백이 없어야 함</a:t>
            </a: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  <a:p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OS/browser 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언어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/font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환경에 따라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 </a:t>
            </a:r>
            <a:r>
              <a:rPr lang="ko-KR" altLang="en-US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대신 </a:t>
            </a:r>
            <a:r>
              <a:rPr lang="en-US" altLang="ko-KR" dirty="0" smtClean="0"/>
              <a:t>\</a:t>
            </a:r>
            <a:r>
              <a:rPr lang="ko-KR" altLang="en-US" dirty="0" smtClean="0"/>
              <a:t>로 보일 수 있음</a:t>
            </a:r>
            <a:endParaRPr lang="en-US" altLang="ko-KR" dirty="0" smtClean="0"/>
          </a:p>
          <a:p>
            <a:r>
              <a:rPr lang="ko-KR" altLang="en-US" dirty="0" smtClean="0"/>
              <a:t>실제 사용시엔 </a:t>
            </a:r>
            <a:r>
              <a:rPr lang="en-US" altLang="ko-KR" dirty="0" smtClean="0">
                <a:hlinkClick r:id="rId2"/>
              </a:rPr>
              <a:t>STAR manual </a:t>
            </a:r>
            <a:r>
              <a:rPr lang="ko-KR" altLang="en-US" dirty="0" smtClean="0"/>
              <a:t>참조할 것 </a:t>
            </a:r>
            <a:endParaRPr lang="en-US" altLang="ko-KR" dirty="0"/>
          </a:p>
          <a:p>
            <a:r>
              <a:rPr lang="en-US" altLang="ko-KR" dirty="0" smtClean="0"/>
              <a:t>	e.g. </a:t>
            </a:r>
            <a:r>
              <a:rPr lang="ko-KR" altLang="en-US" dirty="0" smtClean="0"/>
              <a:t>압축된 </a:t>
            </a:r>
            <a:r>
              <a:rPr lang="en-US" altLang="ko-KR" dirty="0" err="1" smtClean="0"/>
              <a:t>fastq</a:t>
            </a:r>
            <a:r>
              <a:rPr lang="en-US" altLang="ko-KR" dirty="0" smtClean="0"/>
              <a:t> (fastq.gz)</a:t>
            </a:r>
            <a:r>
              <a:rPr lang="ko-KR" altLang="en-US" dirty="0" smtClean="0"/>
              <a:t>를 읽으려면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3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중 한가지 방법으로 코드를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$ bash run_star.sh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nohup</a:t>
            </a:r>
            <a:r>
              <a:rPr lang="en-US" altLang="ko-KR" dirty="0" smtClean="0"/>
              <a:t> bash run_star.sh 1&gt; stdout.txt 2&gt; stderr.txt &amp;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$ </a:t>
            </a:r>
            <a:r>
              <a:rPr lang="en-US" altLang="ko-KR" dirty="0" err="1" smtClean="0"/>
              <a:t>qsub</a:t>
            </a:r>
            <a:r>
              <a:rPr lang="en-US" altLang="ko-KR" dirty="0" smtClean="0"/>
              <a:t> -q day -l nodes=1:ppn=1 run_star.sh</a:t>
            </a:r>
          </a:p>
          <a:p>
            <a:pPr marL="0" indent="0">
              <a:buNone/>
            </a:pPr>
            <a:r>
              <a:rPr lang="en-US" altLang="ko-KR" dirty="0" smtClean="0"/>
              <a:t>(</a:t>
            </a:r>
            <a:r>
              <a:rPr lang="ko-KR" altLang="en-US" dirty="0" smtClean="0"/>
              <a:t>이 방법을 이용할 경우 </a:t>
            </a:r>
            <a:r>
              <a:rPr lang="en-US" altLang="ko-KR" dirty="0" smtClean="0"/>
              <a:t>run_star.sh</a:t>
            </a:r>
            <a:r>
              <a:rPr lang="ko-KR" altLang="en-US" dirty="0" smtClean="0"/>
              <a:t>의 맨 위에 다음과 같이 수정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12592" y="509818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3200" dirty="0">
                <a:solidFill>
                  <a:schemeClr val="accent5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cd ~/day1</a:t>
            </a: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 –runMode alignReads \</a:t>
            </a:r>
          </a:p>
          <a:p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       …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 rot="10800000">
            <a:off x="4214192" y="1621114"/>
            <a:ext cx="1480930" cy="893486"/>
          </a:xfrm>
          <a:prstGeom prst="rightArrow">
            <a:avLst>
              <a:gd name="adj1" fmla="val 38876"/>
              <a:gd name="adj2" fmla="val 93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84035" y="1883190"/>
            <a:ext cx="77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today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7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4513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결과물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star/example1/example1_STARgenome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star/example1/example1_STARtmp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star/example1/example1_STARAligned.out.bam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star/example1/example1_STARChimeric.out.junction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star/example1/example1_STARChimeric.out.sam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02057" y="4549676"/>
            <a:ext cx="29899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dirty="0" err="1"/>
              <a:t>nohup</a:t>
            </a:r>
            <a:r>
              <a:rPr lang="en-US" altLang="ko-KR" dirty="0"/>
              <a:t> code</a:t>
            </a:r>
            <a:r>
              <a:rPr lang="ko-KR" altLang="en-US" dirty="0"/>
              <a:t>를 이용한 경우</a:t>
            </a:r>
            <a:endParaRPr lang="en-US" altLang="ko-KR" dirty="0"/>
          </a:p>
          <a:p>
            <a:pPr algn="r"/>
            <a:r>
              <a:rPr lang="en-US" altLang="ko-KR" dirty="0"/>
              <a:t>stdout.txt</a:t>
            </a:r>
          </a:p>
          <a:p>
            <a:pPr algn="r"/>
            <a:r>
              <a:rPr lang="en-US" altLang="ko-KR" dirty="0"/>
              <a:t>stderr.txt</a:t>
            </a:r>
          </a:p>
          <a:p>
            <a:pPr algn="r"/>
            <a:r>
              <a:rPr lang="en-US" altLang="ko-KR" dirty="0" err="1"/>
              <a:t>qsub</a:t>
            </a:r>
            <a:r>
              <a:rPr lang="en-US" altLang="ko-KR" dirty="0"/>
              <a:t> code</a:t>
            </a:r>
            <a:r>
              <a:rPr lang="ko-KR" altLang="en-US" dirty="0"/>
              <a:t>를 이용한 경우</a:t>
            </a:r>
            <a:endParaRPr lang="en-US" altLang="ko-KR" dirty="0"/>
          </a:p>
          <a:p>
            <a:pPr algn="r"/>
            <a:r>
              <a:rPr lang="en-US" altLang="ko-KR" dirty="0"/>
              <a:t>stdout.txt</a:t>
            </a:r>
          </a:p>
          <a:p>
            <a:pPr algn="r"/>
            <a:r>
              <a:rPr lang="en-US" altLang="ko-KR" dirty="0"/>
              <a:t>stderr.txt</a:t>
            </a:r>
          </a:p>
          <a:p>
            <a:pPr algn="r"/>
            <a:r>
              <a:rPr lang="en-US" altLang="ko-KR" dirty="0"/>
              <a:t>run_star.sh.o12345</a:t>
            </a:r>
          </a:p>
          <a:p>
            <a:pPr algn="r"/>
            <a:r>
              <a:rPr lang="en-US" altLang="ko-KR" dirty="0"/>
              <a:t>run_star.sh.e12345</a:t>
            </a:r>
          </a:p>
        </p:txBody>
      </p:sp>
    </p:spTree>
    <p:extLst>
      <p:ext uri="{BB962C8B-B14F-4D97-AF65-F5344CB8AC3E}">
        <p14:creationId xmlns:p14="http://schemas.microsoft.com/office/powerpoint/2010/main" val="12277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Further information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고급 </a:t>
            </a:r>
            <a:r>
              <a:rPr lang="en-US" altLang="ko-KR" dirty="0"/>
              <a:t>Bash </a:t>
            </a:r>
            <a:r>
              <a:rPr lang="ko-KR" altLang="en-US" dirty="0" err="1"/>
              <a:t>스크립팅</a:t>
            </a:r>
            <a:r>
              <a:rPr lang="ko-KR" altLang="en-US" dirty="0"/>
              <a:t> </a:t>
            </a:r>
            <a:r>
              <a:rPr lang="ko-KR" altLang="en-US" dirty="0" smtClean="0"/>
              <a:t>가이드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smtClean="0">
                <a:hlinkClick r:id="rId2"/>
              </a:rPr>
              <a:t>wiki.kldp.org/HOWTO/html/Adv-Bash-Scr-HOWTO/index.html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dirty="0" smtClean="0"/>
              <a:t>STAR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(manual/download/paper)</a:t>
            </a:r>
          </a:p>
          <a:p>
            <a:pPr marL="0" indent="0">
              <a:buNone/>
            </a:pPr>
            <a:r>
              <a:rPr lang="en-US" altLang="ko-KR" sz="1800" dirty="0">
                <a:hlinkClick r:id="rId3"/>
              </a:rPr>
              <a:t>https://</a:t>
            </a:r>
            <a:r>
              <a:rPr lang="en-US" altLang="ko-KR" sz="1800" dirty="0" smtClean="0">
                <a:hlinkClick r:id="rId3"/>
              </a:rPr>
              <a:t>github.com/alexdobin/STAR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>
                <a:hlinkClick r:id="rId4"/>
              </a:rPr>
              <a:t>https://www.ncbi.nlm.nih.gov/pubmed/23104886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dirty="0" smtClean="0"/>
              <a:t>Smith-Waterman algorithm (basic local alignment)</a:t>
            </a:r>
          </a:p>
          <a:p>
            <a:pPr marL="0" indent="0">
              <a:buNone/>
            </a:pPr>
            <a:r>
              <a:rPr lang="en-US" altLang="ko-KR" sz="1800" dirty="0">
                <a:hlinkClick r:id="rId5"/>
              </a:rPr>
              <a:t>https://</a:t>
            </a:r>
            <a:r>
              <a:rPr lang="en-US" altLang="ko-KR" sz="1800" dirty="0" smtClean="0">
                <a:hlinkClick r:id="rId5"/>
              </a:rPr>
              <a:t>www.youtube.com/watch?v=IatoWOsJ35Q&amp;t=101s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5242" y="4680077"/>
            <a:ext cx="2847564" cy="16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784" y="0"/>
            <a:ext cx="10515600" cy="734187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복잡한 </a:t>
            </a:r>
            <a:r>
              <a:rPr lang="en-US" altLang="ko-KR" sz="2800" dirty="0" smtClean="0"/>
              <a:t>STAR </a:t>
            </a:r>
            <a:r>
              <a:rPr lang="ko-KR" altLang="en-US" sz="2800" dirty="0" smtClean="0"/>
              <a:t>명령문 예시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7400" y="734186"/>
            <a:ext cx="10515600" cy="55904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STAR 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runMode alignReads --runThreadN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6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--genomeDir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~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kjyi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/ref/hg19/star_index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--readFilesIn $FASTQ1 $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FASTQ2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--outFileNamePrefix $outdir_star/$sample. \</a:t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--sjdbGTFfile /path/to/gencode.gtf.file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--twoPassMode Basic \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/>
            </a:r>
            <a:b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--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outFilterMultimapNmax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20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--alignSJoverhangMin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8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--alignSJDBoverhangMin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--outFilterMismatchNmax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999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--outFilterMismatchNoverLmax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0.1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--alignIntronMin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20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--alignIntronMax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1000000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--alignMatesGapMax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1000000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--outFilterType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BySJout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--outFilterScoreMinOverLread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0.33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--outFilterMatchNminOverLread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0.33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--limitSjdbInsertNsj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1200000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--outSAMstrandField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intronMotif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--outFilterIntronMotifs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None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--alignSoftClipAtReferenceEnds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yes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--quantMode '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TranscriptomeSAM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GeneCounts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'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--outSAMtype 'BAM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Unsorted</a:t>
            </a:r>
            <a:r>
              <a:rPr lang="en-US" altLang="ko-KR" sz="2900" dirty="0"/>
              <a:t>‘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--outSAMunmapped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Within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--outSAMattributes </a:t>
            </a:r>
            <a:r>
              <a:rPr lang="pt-BR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'NH HI AS nM NM </a:t>
            </a:r>
            <a:r>
              <a:rPr lang="pt-BR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ch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'</a:t>
            </a:r>
            <a:r>
              <a:rPr lang="pt-BR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--outSAMattrRGline "ID:$sample SM:$sample $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cmd_library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$</a:t>
            </a:r>
            <a:r>
              <a:rPr lang="en-US" altLang="ko-KR" dirty="0" err="1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cmd_platform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" 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   </a:t>
            </a:r>
            <a:r>
              <a:rPr lang="en-US" altLang="ko-KR" dirty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--genomeLoad </a:t>
            </a:r>
            <a:r>
              <a:rPr lang="en-US" altLang="ko-KR" dirty="0" err="1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NoSharedMemory</a:t>
            </a: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 \</a:t>
            </a:r>
            <a:b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</a:br>
            <a:r>
              <a:rPr lang="en-US" altLang="ko-KR" dirty="0" smtClean="0">
                <a:latin typeface="D2Coding ligature" panose="020B0609020101020101" pitchFamily="49" charset="-127"/>
                <a:ea typeface="D2Coding ligature" panose="020B0609020101020101" pitchFamily="49" charset="-127"/>
                <a:cs typeface="Courier New" panose="02070309020205020404" pitchFamily="49" charset="0"/>
              </a:rPr>
              <a:t>…</a:t>
            </a:r>
            <a:endParaRPr lang="ko-KR" altLang="en-US" dirty="0">
              <a:latin typeface="D2Coding ligature" panose="020B0609020101020101" pitchFamily="49" charset="-127"/>
              <a:ea typeface="D2Coding ligature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1826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Quantification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311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858768"/>
            <a:ext cx="10515600" cy="2340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Advanced bash commands</a:t>
            </a:r>
          </a:p>
          <a:p>
            <a:r>
              <a:rPr lang="en-US" altLang="ko-KR" dirty="0" smtClean="0"/>
              <a:t> </a:t>
            </a:r>
            <a:r>
              <a:rPr lang="en-US" altLang="ko-KR" sz="2400" dirty="0" smtClean="0"/>
              <a:t>(for, while, if, md5sum)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Introduction to R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1016" y="85901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04037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Transcriptome sequencing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097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Analysis pipeline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422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Basic linux commands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027690"/>
            <a:ext cx="5981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Will not cover:</a:t>
            </a:r>
          </a:p>
          <a:p>
            <a:r>
              <a:rPr lang="en-US" altLang="ko-KR" dirty="0" smtClean="0"/>
              <a:t>Various sequencing methods (e.g. GRO-seq, CAGE-seq)</a:t>
            </a:r>
          </a:p>
          <a:p>
            <a:r>
              <a:rPr lang="en-US" altLang="ko-KR" dirty="0" smtClean="0"/>
              <a:t>Transcriptome assembly</a:t>
            </a:r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01016" y="224298"/>
            <a:ext cx="3715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 1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KAIST genomics workshop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16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8"/>
          <a:stretch/>
        </p:blipFill>
        <p:spPr>
          <a:xfrm>
            <a:off x="4799174" y="2298584"/>
            <a:ext cx="6627916" cy="3657600"/>
          </a:xfrm>
        </p:spPr>
      </p:pic>
      <p:sp>
        <p:nvSpPr>
          <p:cNvPr id="4" name="직사각형 3"/>
          <p:cNvSpPr/>
          <p:nvPr/>
        </p:nvSpPr>
        <p:spPr>
          <a:xfrm>
            <a:off x="7046752" y="6283354"/>
            <a:ext cx="514524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smtClean="0"/>
              <a:t>Kashi, Kaori, et al. "Discovery and functional analysis of </a:t>
            </a:r>
            <a:r>
              <a:rPr lang="en-US" altLang="ko-KR" sz="1050" dirty="0" err="1" smtClean="0"/>
              <a:t>lncRNAs</a:t>
            </a:r>
            <a:r>
              <a:rPr lang="en-US" altLang="ko-KR" sz="1050" dirty="0" smtClean="0"/>
              <a:t>: Methodologies to investigate an uncharacterized transcriptome." </a:t>
            </a:r>
            <a:r>
              <a:rPr lang="en-US" altLang="ko-KR" sz="1050" i="1" dirty="0" err="1" smtClean="0"/>
              <a:t>Biochimica</a:t>
            </a:r>
            <a:r>
              <a:rPr lang="en-US" altLang="ko-KR" sz="1050" i="1" dirty="0" smtClean="0"/>
              <a:t> et </a:t>
            </a:r>
            <a:r>
              <a:rPr lang="en-US" altLang="ko-KR" sz="1050" i="1" dirty="0" err="1" smtClean="0"/>
              <a:t>Biophysica</a:t>
            </a:r>
            <a:r>
              <a:rPr lang="en-US" altLang="ko-KR" sz="1050" i="1" dirty="0" smtClean="0"/>
              <a:t> </a:t>
            </a:r>
            <a:r>
              <a:rPr lang="en-US" altLang="ko-KR" sz="1050" i="1" dirty="0" err="1" smtClean="0"/>
              <a:t>Acta</a:t>
            </a:r>
            <a:r>
              <a:rPr lang="en-US" altLang="ko-KR" sz="1050" i="1" dirty="0" smtClean="0"/>
              <a:t> (BBA)-Gene Regulatory Mechanisms</a:t>
            </a:r>
            <a:r>
              <a:rPr lang="en-US" altLang="ko-KR" sz="1050" dirty="0" smtClean="0"/>
              <a:t> 1859.1 (2016): 3-15.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285226" y="209725"/>
            <a:ext cx="42578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Human genome = 3.2 x 10</a:t>
            </a:r>
            <a:r>
              <a:rPr lang="en-US" altLang="ko-KR" baseline="30000" dirty="0" smtClean="0"/>
              <a:t>9</a:t>
            </a:r>
            <a:r>
              <a:rPr lang="en-US" altLang="ko-KR" dirty="0" smtClean="0"/>
              <a:t> base pairs</a:t>
            </a:r>
          </a:p>
          <a:p>
            <a:r>
              <a:rPr lang="en-US" altLang="ko-KR" dirty="0" smtClean="0"/>
              <a:t>Coding region =~ 2%</a:t>
            </a:r>
          </a:p>
          <a:p>
            <a:r>
              <a:rPr lang="en-US" altLang="ko-KR" dirty="0" smtClean="0"/>
              <a:t>Transcribed region = ~ 60%</a:t>
            </a:r>
          </a:p>
          <a:p>
            <a:endParaRPr lang="en-US" altLang="ko-KR" dirty="0"/>
          </a:p>
          <a:p>
            <a:r>
              <a:rPr lang="en-US" altLang="ko-KR" dirty="0" smtClean="0"/>
              <a:t>Total discovered transcript =~ 200k</a:t>
            </a:r>
          </a:p>
          <a:p>
            <a:r>
              <a:rPr lang="en-US" altLang="ko-KR" dirty="0" smtClean="0"/>
              <a:t>Annotated =~60k</a:t>
            </a:r>
          </a:p>
          <a:p>
            <a:r>
              <a:rPr lang="en-US" altLang="ko-KR" dirty="0" smtClean="0"/>
              <a:t>Protein coding =~ 20k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2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20" y="225494"/>
            <a:ext cx="5249780" cy="5968247"/>
          </a:xfrm>
        </p:spPr>
      </p:pic>
      <p:sp>
        <p:nvSpPr>
          <p:cNvPr id="4" name="직사각형 3"/>
          <p:cNvSpPr/>
          <p:nvPr/>
        </p:nvSpPr>
        <p:spPr>
          <a:xfrm>
            <a:off x="6096000" y="5850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Thomson, Daniel W., and Marcel E. Dinger. "Endogenous microRNA sponges: evidence and controversy." </a:t>
            </a:r>
            <a:r>
              <a:rPr lang="en-US" altLang="ko-KR" i="1" dirty="0" smtClean="0"/>
              <a:t>Nature Reviews Genetics</a:t>
            </a:r>
            <a:r>
              <a:rPr lang="en-US" altLang="ko-KR" dirty="0" smtClean="0"/>
              <a:t> 17.5 (2016): 272.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550092" y="1107347"/>
            <a:ext cx="273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/>
              <a:t>Transcription rate</a:t>
            </a:r>
          </a:p>
          <a:p>
            <a:pPr algn="r"/>
            <a:r>
              <a:rPr lang="en-US" altLang="ko-KR" sz="2400" dirty="0" smtClean="0"/>
              <a:t>Stability</a:t>
            </a:r>
          </a:p>
          <a:p>
            <a:pPr algn="r"/>
            <a:r>
              <a:rPr lang="en-US" altLang="ko-KR" sz="2400" dirty="0" smtClean="0"/>
              <a:t>Turnover rate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59200" y="1522845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에 영향을 받음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05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RNAs in transcriptome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Structural RNAs (</a:t>
            </a:r>
            <a:r>
              <a:rPr lang="en-US" altLang="ko-KR" dirty="0" err="1" smtClean="0"/>
              <a:t>tRNA</a:t>
            </a:r>
            <a:r>
              <a:rPr lang="en-US" altLang="ko-KR" dirty="0" smtClean="0"/>
              <a:t>, rRNA)</a:t>
            </a:r>
          </a:p>
          <a:p>
            <a:r>
              <a:rPr lang="en-US" altLang="ko-KR" dirty="0" err="1" smtClean="0"/>
              <a:t>ncRNA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Small regulatory </a:t>
            </a:r>
            <a:r>
              <a:rPr lang="en-US" altLang="ko-KR" dirty="0" err="1" smtClean="0"/>
              <a:t>ncRNAs</a:t>
            </a:r>
            <a:r>
              <a:rPr lang="en-US" altLang="ko-KR" dirty="0" smtClean="0"/>
              <a:t> (microRNA, endogenous siRNA, </a:t>
            </a:r>
            <a:r>
              <a:rPr lang="en-US" altLang="ko-KR" dirty="0" err="1" smtClean="0"/>
              <a:t>piRNA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snRNA, </a:t>
            </a:r>
            <a:r>
              <a:rPr lang="en-US" altLang="ko-KR" dirty="0" err="1" smtClean="0"/>
              <a:t>snoRNA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Long noncoding RNAs</a:t>
            </a:r>
          </a:p>
          <a:p>
            <a:pPr lvl="2"/>
            <a:r>
              <a:rPr lang="en-US" altLang="ko-KR" dirty="0" smtClean="0"/>
              <a:t>With poly(A) tail (mRNA-like)</a:t>
            </a:r>
          </a:p>
          <a:p>
            <a:pPr lvl="2"/>
            <a:r>
              <a:rPr lang="en-US" altLang="ko-KR" dirty="0" smtClean="0"/>
              <a:t>Circular RNA</a:t>
            </a:r>
          </a:p>
          <a:p>
            <a:pPr lvl="2"/>
            <a:r>
              <a:rPr lang="en-US" altLang="ko-KR" dirty="0" err="1" smtClean="0"/>
              <a:t>lncRNA</a:t>
            </a:r>
            <a:r>
              <a:rPr lang="en-US" altLang="ko-KR" dirty="0" smtClean="0"/>
              <a:t> with triple-helix end</a:t>
            </a:r>
          </a:p>
          <a:p>
            <a:pPr lvl="2"/>
            <a:r>
              <a:rPr lang="en-US" altLang="ko-KR" dirty="0" err="1" smtClean="0"/>
              <a:t>eRNA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Repeat-associated RNAs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2077" y="6530829"/>
            <a:ext cx="584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lecture note of Prof. Nam in Hanyang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6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1888" cy="4351338"/>
          </a:xfrm>
        </p:spPr>
        <p:txBody>
          <a:bodyPr/>
          <a:lstStyle/>
          <a:p>
            <a:r>
              <a:rPr lang="en-US" altLang="ko-KR" dirty="0" smtClean="0"/>
              <a:t>~10–30 </a:t>
            </a:r>
            <a:r>
              <a:rPr lang="en-US" altLang="ko-KR" dirty="0" err="1" smtClean="0"/>
              <a:t>pg</a:t>
            </a:r>
            <a:r>
              <a:rPr lang="en-US" altLang="ko-KR" dirty="0" smtClean="0"/>
              <a:t> total RNA in a mammalian cell (mostly rRNA, </a:t>
            </a:r>
            <a:r>
              <a:rPr lang="en-US" altLang="ko-KR" dirty="0" err="1" smtClean="0"/>
              <a:t>tRNA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~300,000 mRNA (1~5% of total RNA)</a:t>
            </a:r>
          </a:p>
          <a:p>
            <a:r>
              <a:rPr lang="en-US" altLang="ko-KR" dirty="0" smtClean="0"/>
              <a:t>~12,000 different transcripts, average length of 2000nt</a:t>
            </a:r>
          </a:p>
          <a:p>
            <a:r>
              <a:rPr lang="en-US" altLang="ko-KR" dirty="0" smtClean="0"/>
              <a:t>Rare mRNA ~10copies / abundant mRNA ~10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~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95244" y="6952729"/>
            <a:ext cx="1052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https://www.qiagen.com/kr/resources/faq?id=06a192c2-e72d-42e8-9b40-3171e1eb4cb8&amp;lang=en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33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Sample</a:t>
            </a:r>
          </a:p>
          <a:p>
            <a:r>
              <a:rPr lang="en-US" altLang="ko-KR" dirty="0" smtClean="0"/>
              <a:t>RNA isolation,  RNA integrity</a:t>
            </a:r>
          </a:p>
          <a:p>
            <a:pPr lvl="1"/>
            <a:r>
              <a:rPr lang="en-US" altLang="ko-KR" dirty="0" smtClean="0"/>
              <a:t>RIN (RNA integrity number 1-10) &gt; 6~7</a:t>
            </a:r>
          </a:p>
          <a:p>
            <a:pPr lvl="1"/>
            <a:r>
              <a:rPr lang="en-US" altLang="ko-KR" dirty="0" smtClean="0"/>
              <a:t>Quantity &gt;1ug</a:t>
            </a:r>
          </a:p>
          <a:p>
            <a:r>
              <a:rPr lang="en-US" altLang="ko-KR" dirty="0" smtClean="0"/>
              <a:t>Library prep</a:t>
            </a:r>
          </a:p>
          <a:p>
            <a:pPr lvl="1"/>
            <a:r>
              <a:rPr lang="en-US" altLang="ko-KR" dirty="0" smtClean="0"/>
              <a:t>rRNA-depletion vs. Poly-A tail capture</a:t>
            </a:r>
          </a:p>
          <a:p>
            <a:pPr lvl="1"/>
            <a:r>
              <a:rPr lang="en-US" altLang="ko-KR" dirty="0" smtClean="0"/>
              <a:t>Size selection</a:t>
            </a:r>
          </a:p>
          <a:p>
            <a:pPr lvl="1"/>
            <a:r>
              <a:rPr lang="en-US" altLang="ko-KR" dirty="0" smtClean="0"/>
              <a:t>Strand specificity, paired-end, long reads …</a:t>
            </a:r>
          </a:p>
          <a:p>
            <a:r>
              <a:rPr lang="en-US" altLang="ko-KR" dirty="0" smtClean="0"/>
              <a:t>Quantitative standards</a:t>
            </a:r>
          </a:p>
          <a:p>
            <a:pPr lvl="1"/>
            <a:r>
              <a:rPr lang="en-US" altLang="ko-KR" dirty="0" smtClean="0"/>
              <a:t>ERCC spike-in</a:t>
            </a:r>
          </a:p>
          <a:p>
            <a:pPr lvl="1"/>
            <a:r>
              <a:rPr lang="en-US" altLang="ko-KR" dirty="0" smtClean="0"/>
              <a:t>Barcodes / Unique Molecular Identifier (UMI)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25" y="2082512"/>
            <a:ext cx="4660858" cy="16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1706</Words>
  <Application>Microsoft Office PowerPoint</Application>
  <PresentationFormat>와이드스크린</PresentationFormat>
  <Paragraphs>429</Paragraphs>
  <Slides>39</Slides>
  <Notes>4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D2Coding ligature</vt:lpstr>
      <vt:lpstr>맑은 고딕</vt:lpstr>
      <vt:lpstr>Arial</vt:lpstr>
      <vt:lpstr>Cambria</vt:lpstr>
      <vt:lpstr>Courier New</vt:lpstr>
      <vt:lpstr>Wingdings</vt:lpstr>
      <vt:lpstr>Office 테마</vt:lpstr>
      <vt:lpstr>A practical introduction to RNA-seq</vt:lpstr>
      <vt:lpstr>이 workshop의 목적</vt:lpstr>
      <vt:lpstr>Schedule</vt:lpstr>
      <vt:lpstr>Transcriptome sequencing</vt:lpstr>
      <vt:lpstr>PowerPoint 프레젠테이션</vt:lpstr>
      <vt:lpstr>PowerPoint 프레젠테이션</vt:lpstr>
      <vt:lpstr>RNAs in transcriptome</vt:lpstr>
      <vt:lpstr>PowerPoint 프레젠테이션</vt:lpstr>
      <vt:lpstr>Checklist</vt:lpstr>
      <vt:lpstr>Checklist (2)</vt:lpstr>
      <vt:lpstr>Pipeline</vt:lpstr>
      <vt:lpstr>PowerPoint 프레젠테이션</vt:lpstr>
      <vt:lpstr>FASTQ File format</vt:lpstr>
      <vt:lpstr>Phread quality score</vt:lpstr>
      <vt:lpstr>Further reading</vt:lpstr>
      <vt:lpstr>Transcriptome sequencing</vt:lpstr>
      <vt:lpstr>PowerPoint 프레젠테이션</vt:lpstr>
      <vt:lpstr>Basic linux command = Bash</vt:lpstr>
      <vt:lpstr>PowerPoint 프레젠테이션</vt:lpstr>
      <vt:lpstr>유념해야 할 것</vt:lpstr>
      <vt:lpstr>효율적인 script의 첫걸음: redirect(&gt;)와 pipe(|)</vt:lpstr>
      <vt:lpstr>오래 걸리는 작업을 수행할 때</vt:lpstr>
      <vt:lpstr>Command separators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PATH 설정</vt:lpstr>
      <vt:lpstr>PATH</vt:lpstr>
      <vt:lpstr>tutorial</vt:lpstr>
      <vt:lpstr> </vt:lpstr>
      <vt:lpstr>다음 중 한가지 방법으로 코드를 실행</vt:lpstr>
      <vt:lpstr>PowerPoint 프레젠테이션</vt:lpstr>
      <vt:lpstr>Further information</vt:lpstr>
      <vt:lpstr>복잡한 STAR 명령문 예시</vt:lpstr>
      <vt:lpstr>Quantification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introduction to RNA-seq</dc:title>
  <dc:creator>Yi Kijong</dc:creator>
  <cp:lastModifiedBy>Yi Kijong</cp:lastModifiedBy>
  <cp:revision>57</cp:revision>
  <dcterms:created xsi:type="dcterms:W3CDTF">2018-06-15T06:28:14Z</dcterms:created>
  <dcterms:modified xsi:type="dcterms:W3CDTF">2018-06-20T02:37:08Z</dcterms:modified>
</cp:coreProperties>
</file>