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2"/>
    <p:restoredTop sz="94694"/>
  </p:normalViewPr>
  <p:slideViewPr>
    <p:cSldViewPr snapToGrid="0" snapToObjects="1">
      <p:cViewPr varScale="1">
        <p:scale>
          <a:sx n="121" d="100"/>
          <a:sy n="121" d="100"/>
        </p:scale>
        <p:origin x="1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1C3B2-F103-9444-B751-8BE582830FE2}" type="datetimeFigureOut">
              <a:rPr lang="en-CN" smtClean="0"/>
              <a:t>2021/4/4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F6FC4-71D0-6F48-BC6F-CCB43C9DB231}" type="slidenum">
              <a:rPr lang="en-CN" smtClean="0"/>
              <a:t>‹#›</a:t>
            </a:fld>
            <a:endParaRPr lang="en-CN"/>
          </a:p>
        </p:txBody>
      </p:sp>
    </p:spTree>
    <p:extLst>
      <p:ext uri="{BB962C8B-B14F-4D97-AF65-F5344CB8AC3E}">
        <p14:creationId xmlns:p14="http://schemas.microsoft.com/office/powerpoint/2010/main" val="2301476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9618-AD1C-6842-90E0-494E6F052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CF8DAA5B-7653-8D4A-B55F-C8E18E7F5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07C23DB1-2186-BB41-A27F-98485109D3FD}"/>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5" name="Footer Placeholder 4">
            <a:extLst>
              <a:ext uri="{FF2B5EF4-FFF2-40B4-BE49-F238E27FC236}">
                <a16:creationId xmlns:a16="http://schemas.microsoft.com/office/drawing/2014/main" id="{4900EB66-0219-2642-B5A5-C10242CC8D8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6949039-E245-EE48-892C-9A222C257C0F}"/>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50164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6BC2-0758-F04C-B5E5-5E2E851751DA}"/>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E68381A-BE86-9A49-A3BE-2802B78970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C24CA00-F56E-9548-86CC-D114B6F918C9}"/>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5" name="Footer Placeholder 4">
            <a:extLst>
              <a:ext uri="{FF2B5EF4-FFF2-40B4-BE49-F238E27FC236}">
                <a16:creationId xmlns:a16="http://schemas.microsoft.com/office/drawing/2014/main" id="{007A82F4-E00A-AF40-A844-3ECC5188CA6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010D9D3-B9AF-6740-9884-A8498DAA3FAD}"/>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146549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675E94-EA12-6946-8943-C4ED18F47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8D80E15-F980-B647-B48A-E20B06588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1A81789-828D-1749-A264-81271DB67C37}"/>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5" name="Footer Placeholder 4">
            <a:extLst>
              <a:ext uri="{FF2B5EF4-FFF2-40B4-BE49-F238E27FC236}">
                <a16:creationId xmlns:a16="http://schemas.microsoft.com/office/drawing/2014/main" id="{9A557DB6-7745-1546-80D3-52A5D5C5DD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FBE7846-9E1F-B745-9334-EC2D8B3F224F}"/>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81493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C654-17D2-2543-A897-51B75E2B8036}"/>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36B82C0-BE53-7C43-994C-C17484B1D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5AA6367-DBC7-574E-AA0D-BED4D5A2C43A}"/>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5" name="Footer Placeholder 4">
            <a:extLst>
              <a:ext uri="{FF2B5EF4-FFF2-40B4-BE49-F238E27FC236}">
                <a16:creationId xmlns:a16="http://schemas.microsoft.com/office/drawing/2014/main" id="{8BDA3AA6-E88E-B342-B3F8-B2DDFEB17B9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EF08DB7-3418-F940-A894-AC141F60D738}"/>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94694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76C3-6D5A-1248-9702-777A6C3DE3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5EE5EDFB-2EB1-0544-8823-5B6A9F6CA6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1CE48-429C-944A-B716-2FA952CC3AFB}"/>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5" name="Footer Placeholder 4">
            <a:extLst>
              <a:ext uri="{FF2B5EF4-FFF2-40B4-BE49-F238E27FC236}">
                <a16:creationId xmlns:a16="http://schemas.microsoft.com/office/drawing/2014/main" id="{817E227B-355A-CD44-B589-FEA601F68D5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5898C09-465B-2645-9E54-3F3419F8D023}"/>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427926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E000-4EC6-2944-850E-D626C5C8EBF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65BC3399-4CD6-CC45-A86D-E589650EA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C80885E6-73C4-CB49-8996-DAB9008427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CDE2B5DE-3A18-514A-9CBC-F6895E8FF2C5}"/>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6" name="Footer Placeholder 5">
            <a:extLst>
              <a:ext uri="{FF2B5EF4-FFF2-40B4-BE49-F238E27FC236}">
                <a16:creationId xmlns:a16="http://schemas.microsoft.com/office/drawing/2014/main" id="{66CB4F2C-22A6-F741-9A05-FF28AF0428FA}"/>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E03B6DE-63DC-3246-B186-2BDC8C0F7147}"/>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8123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7B9A-7243-B44E-A3F1-A9D7ECE10D53}"/>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0A143CDC-F62F-B143-9889-2299C4D11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D84215-7B78-F045-8790-DB28D856D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AA6D200-3364-B24F-B992-AA45E3519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599A9-A4E3-CF41-A4A4-69BA9C395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592CCB9-E609-8542-9288-AAC3972A7631}"/>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8" name="Footer Placeholder 7">
            <a:extLst>
              <a:ext uri="{FF2B5EF4-FFF2-40B4-BE49-F238E27FC236}">
                <a16:creationId xmlns:a16="http://schemas.microsoft.com/office/drawing/2014/main" id="{4ED03CEF-2B3E-FB44-BE03-F88598A1E908}"/>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1EC30219-825E-9347-A6CD-330389953BE9}"/>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225586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5537-2FCF-B443-AD83-B67E965A54C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9DF192E0-DED8-B243-BDAD-BE09D3E69C57}"/>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4" name="Footer Placeholder 3">
            <a:extLst>
              <a:ext uri="{FF2B5EF4-FFF2-40B4-BE49-F238E27FC236}">
                <a16:creationId xmlns:a16="http://schemas.microsoft.com/office/drawing/2014/main" id="{647456BE-A2AC-C944-B3D1-F4CE19BD6FD8}"/>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868E2DA3-6376-8948-9BBF-95001BF8AC9C}"/>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97410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64358-FC57-4C44-B857-BA02D82B7323}"/>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3" name="Footer Placeholder 2">
            <a:extLst>
              <a:ext uri="{FF2B5EF4-FFF2-40B4-BE49-F238E27FC236}">
                <a16:creationId xmlns:a16="http://schemas.microsoft.com/office/drawing/2014/main" id="{9EE12BAC-D44B-3545-88F1-A573FCC20FD9}"/>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397663AA-341D-C842-801F-3A6EFC5AD8E4}"/>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344071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D665-CF36-574C-9E30-F3B580E91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7939E55D-4DFF-4B47-BE43-AE8074828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54D316E-B37C-D54F-899C-96BB5F1D5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5EFD8-6B38-AE43-AF44-86BED2DB9EAD}"/>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6" name="Footer Placeholder 5">
            <a:extLst>
              <a:ext uri="{FF2B5EF4-FFF2-40B4-BE49-F238E27FC236}">
                <a16:creationId xmlns:a16="http://schemas.microsoft.com/office/drawing/2014/main" id="{F8CD5BA7-FE3A-4049-8BF2-E6E871D877A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F0AFE7E-E184-B843-97FA-CDF9E3167A16}"/>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319652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222F-3A78-864D-8187-6A06E8E14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627961A8-F287-A84C-BE43-2C730DAF65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EB919F9-3CC2-8145-B022-12F5E7D64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D29D1-927C-E047-AB8D-CEF579E22E22}"/>
              </a:ext>
            </a:extLst>
          </p:cNvPr>
          <p:cNvSpPr>
            <a:spLocks noGrp="1"/>
          </p:cNvSpPr>
          <p:nvPr>
            <p:ph type="dt" sz="half" idx="10"/>
          </p:nvPr>
        </p:nvSpPr>
        <p:spPr/>
        <p:txBody>
          <a:bodyPr/>
          <a:lstStyle/>
          <a:p>
            <a:fld id="{FD4EDB4E-A326-0945-828B-197632AFE355}" type="datetimeFigureOut">
              <a:rPr lang="en-CN" smtClean="0"/>
              <a:t>2021/4/4</a:t>
            </a:fld>
            <a:endParaRPr lang="en-CN"/>
          </a:p>
        </p:txBody>
      </p:sp>
      <p:sp>
        <p:nvSpPr>
          <p:cNvPr id="6" name="Footer Placeholder 5">
            <a:extLst>
              <a:ext uri="{FF2B5EF4-FFF2-40B4-BE49-F238E27FC236}">
                <a16:creationId xmlns:a16="http://schemas.microsoft.com/office/drawing/2014/main" id="{1FA3CD68-C1BB-0145-B2F7-0FBD0820022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FF4A5DC6-437C-8E4A-9205-FFCE6ED56EC4}"/>
              </a:ext>
            </a:extLst>
          </p:cNvPr>
          <p:cNvSpPr>
            <a:spLocks noGrp="1"/>
          </p:cNvSpPr>
          <p:nvPr>
            <p:ph type="sldNum" sz="quarter" idx="12"/>
          </p:nvPr>
        </p:nvSpPr>
        <p:spPr/>
        <p:txBody>
          <a:bodyPr/>
          <a:lstStyle/>
          <a:p>
            <a:fld id="{A5A11024-CC55-A645-9FD8-F72BA34361D8}" type="slidenum">
              <a:rPr lang="en-CN" smtClean="0"/>
              <a:t>‹#›</a:t>
            </a:fld>
            <a:endParaRPr lang="en-CN"/>
          </a:p>
        </p:txBody>
      </p:sp>
    </p:spTree>
    <p:extLst>
      <p:ext uri="{BB962C8B-B14F-4D97-AF65-F5344CB8AC3E}">
        <p14:creationId xmlns:p14="http://schemas.microsoft.com/office/powerpoint/2010/main" val="428850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C904A-D2F5-264D-B15F-E61513F85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36F3C1C1-2EC0-114C-80DB-6111BBE3A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4DD611E-9D1D-0441-B25D-B56E64DD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EDB4E-A326-0945-828B-197632AFE355}" type="datetimeFigureOut">
              <a:rPr lang="en-CN" smtClean="0"/>
              <a:t>2021/4/4</a:t>
            </a:fld>
            <a:endParaRPr lang="en-CN"/>
          </a:p>
        </p:txBody>
      </p:sp>
      <p:sp>
        <p:nvSpPr>
          <p:cNvPr id="5" name="Footer Placeholder 4">
            <a:extLst>
              <a:ext uri="{FF2B5EF4-FFF2-40B4-BE49-F238E27FC236}">
                <a16:creationId xmlns:a16="http://schemas.microsoft.com/office/drawing/2014/main" id="{C2ACCFE6-6494-0543-939F-655A17C8A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B8172748-10B1-224F-8D07-C68B76121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1024-CC55-A645-9FD8-F72BA34361D8}" type="slidenum">
              <a:rPr lang="en-CN" smtClean="0"/>
              <a:t>‹#›</a:t>
            </a:fld>
            <a:endParaRPr lang="en-CN"/>
          </a:p>
        </p:txBody>
      </p:sp>
    </p:spTree>
    <p:extLst>
      <p:ext uri="{BB962C8B-B14F-4D97-AF65-F5344CB8AC3E}">
        <p14:creationId xmlns:p14="http://schemas.microsoft.com/office/powerpoint/2010/main" val="256464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ABA9D-BD7E-7F45-B3D0-472D421DB97D}"/>
              </a:ext>
            </a:extLst>
          </p:cNvPr>
          <p:cNvSpPr txBox="1"/>
          <p:nvPr/>
        </p:nvSpPr>
        <p:spPr>
          <a:xfrm>
            <a:off x="1863314" y="198734"/>
            <a:ext cx="8906413" cy="646331"/>
          </a:xfrm>
          <a:prstGeom prst="rect">
            <a:avLst/>
          </a:prstGeom>
          <a:noFill/>
        </p:spPr>
        <p:txBody>
          <a:bodyPr wrap="none" rtlCol="0">
            <a:spAutoFit/>
          </a:bodyPr>
          <a:lstStyle/>
          <a:p>
            <a:r>
              <a:rPr lang="en-US" sz="3600" dirty="0">
                <a:solidFill>
                  <a:schemeClr val="accent1">
                    <a:lumMod val="50000"/>
                  </a:schemeClr>
                </a:solidFill>
              </a:rPr>
              <a:t>The sinking of the </a:t>
            </a:r>
            <a:r>
              <a:rPr lang="en-US" sz="3600" dirty="0" err="1">
                <a:solidFill>
                  <a:schemeClr val="accent1">
                    <a:lumMod val="50000"/>
                  </a:schemeClr>
                </a:solidFill>
              </a:rPr>
              <a:t>Sleipner</a:t>
            </a:r>
            <a:r>
              <a:rPr lang="en-US" sz="3600" dirty="0">
                <a:solidFill>
                  <a:schemeClr val="accent1">
                    <a:lumMod val="50000"/>
                  </a:schemeClr>
                </a:solidFill>
              </a:rPr>
              <a:t> A offshore platform</a:t>
            </a:r>
            <a:endParaRPr lang="en-CN" sz="3600" dirty="0">
              <a:solidFill>
                <a:schemeClr val="accent1">
                  <a:lumMod val="50000"/>
                </a:schemeClr>
              </a:solidFill>
            </a:endParaRPr>
          </a:p>
        </p:txBody>
      </p:sp>
      <p:sp>
        <p:nvSpPr>
          <p:cNvPr id="5" name="TextBox 4">
            <a:extLst>
              <a:ext uri="{FF2B5EF4-FFF2-40B4-BE49-F238E27FC236}">
                <a16:creationId xmlns:a16="http://schemas.microsoft.com/office/drawing/2014/main" id="{32C854B0-C4DB-B148-AEDE-50C31F0CFAE2}"/>
              </a:ext>
            </a:extLst>
          </p:cNvPr>
          <p:cNvSpPr txBox="1"/>
          <p:nvPr/>
        </p:nvSpPr>
        <p:spPr>
          <a:xfrm>
            <a:off x="6670093" y="898818"/>
            <a:ext cx="5096002" cy="6001643"/>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The </a:t>
            </a:r>
            <a:r>
              <a:rPr lang="en-US" sz="2400" i="1" dirty="0" err="1">
                <a:latin typeface="Arial" panose="020B0604020202020204" pitchFamily="34" charset="0"/>
                <a:cs typeface="Arial" panose="020B0604020202020204" pitchFamily="34" charset="0"/>
              </a:rPr>
              <a:t>Sleipner</a:t>
            </a:r>
            <a:r>
              <a:rPr lang="en-US" sz="2400" i="1" dirty="0">
                <a:latin typeface="Arial" panose="020B0604020202020204" pitchFamily="34" charset="0"/>
                <a:cs typeface="Arial" panose="020B0604020202020204" pitchFamily="34" charset="0"/>
              </a:rPr>
              <a:t> A platform produces oil and gas in the North Sea and is supported on the seabed at a water depth of 82 m. It is a </a:t>
            </a:r>
            <a:r>
              <a:rPr lang="en-US" sz="2400" i="1" dirty="0" err="1">
                <a:latin typeface="Arial" panose="020B0604020202020204" pitchFamily="34" charset="0"/>
                <a:cs typeface="Arial" panose="020B0604020202020204" pitchFamily="34" charset="0"/>
              </a:rPr>
              <a:t>Condeep</a:t>
            </a:r>
            <a:r>
              <a:rPr lang="en-US" sz="2400" i="1" dirty="0">
                <a:latin typeface="Arial" panose="020B0604020202020204" pitchFamily="34" charset="0"/>
                <a:cs typeface="Arial" panose="020B0604020202020204" pitchFamily="34" charset="0"/>
              </a:rPr>
              <a:t> type platform with a concrete gravity base structure consisting of 24 cells and with a total base area of 16 000 m</a:t>
            </a:r>
            <a:r>
              <a:rPr lang="en-US" sz="2400" i="1" baseline="30000" dirty="0">
                <a:latin typeface="Arial" panose="020B0604020202020204" pitchFamily="34" charset="0"/>
                <a:cs typeface="Arial" panose="020B0604020202020204" pitchFamily="34" charset="0"/>
              </a:rPr>
              <a:t>2</a:t>
            </a:r>
            <a:r>
              <a:rPr lang="en-US" sz="2400" i="1" dirty="0">
                <a:latin typeface="Arial" panose="020B0604020202020204" pitchFamily="34" charset="0"/>
                <a:cs typeface="Arial" panose="020B0604020202020204" pitchFamily="34" charset="0"/>
              </a:rPr>
              <a:t>. Four cells are elongated to shafts supporting the platform deck. The first concrete base structure for </a:t>
            </a:r>
            <a:r>
              <a:rPr lang="en-US" sz="2400" i="1" dirty="0" err="1">
                <a:latin typeface="Arial" panose="020B0604020202020204" pitchFamily="34" charset="0"/>
                <a:cs typeface="Arial" panose="020B0604020202020204" pitchFamily="34" charset="0"/>
              </a:rPr>
              <a:t>Sleipner</a:t>
            </a:r>
            <a:r>
              <a:rPr lang="en-US" sz="2400" i="1" dirty="0">
                <a:latin typeface="Arial" panose="020B0604020202020204" pitchFamily="34" charset="0"/>
                <a:cs typeface="Arial" panose="020B0604020202020204" pitchFamily="34" charset="0"/>
              </a:rPr>
              <a:t> A sprang a leak and sank under a controlled ballasting operation during preparation for deck mating in </a:t>
            </a:r>
            <a:r>
              <a:rPr lang="en-US" sz="2400" i="1" dirty="0" err="1">
                <a:latin typeface="Arial" panose="020B0604020202020204" pitchFamily="34" charset="0"/>
                <a:cs typeface="Arial" panose="020B0604020202020204" pitchFamily="34" charset="0"/>
              </a:rPr>
              <a:t>Gandsfjorden</a:t>
            </a:r>
            <a:r>
              <a:rPr lang="en-US" sz="2400" i="1" dirty="0">
                <a:latin typeface="Arial" panose="020B0604020202020204" pitchFamily="34" charset="0"/>
                <a:cs typeface="Arial" panose="020B0604020202020204" pitchFamily="34" charset="0"/>
              </a:rPr>
              <a:t> outside Stavanger, Norway on 23 August 1991.</a:t>
            </a:r>
            <a:endParaRPr lang="en-CN" sz="2400" dirty="0">
              <a:latin typeface="Arial" panose="020B0604020202020204" pitchFamily="34" charset="0"/>
              <a:cs typeface="Arial" panose="020B0604020202020204" pitchFamily="34" charset="0"/>
            </a:endParaRPr>
          </a:p>
        </p:txBody>
      </p:sp>
      <p:pic>
        <p:nvPicPr>
          <p:cNvPr id="3078" name="Picture 6" descr="Sleipner">
            <a:extLst>
              <a:ext uri="{FF2B5EF4-FFF2-40B4-BE49-F238E27FC236}">
                <a16:creationId xmlns:a16="http://schemas.microsoft.com/office/drawing/2014/main" id="{251D7547-2264-F645-BE36-ADC93DD5F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69" y="1479243"/>
            <a:ext cx="4727989" cy="35005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ells">
            <a:extLst>
              <a:ext uri="{FF2B5EF4-FFF2-40B4-BE49-F238E27FC236}">
                <a16:creationId xmlns:a16="http://schemas.microsoft.com/office/drawing/2014/main" id="{BB09AF77-2ADD-9E4D-91CB-222728087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699" y="4134157"/>
            <a:ext cx="2159000" cy="24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1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ABA9D-BD7E-7F45-B3D0-472D421DB97D}"/>
              </a:ext>
            </a:extLst>
          </p:cNvPr>
          <p:cNvSpPr txBox="1"/>
          <p:nvPr/>
        </p:nvSpPr>
        <p:spPr>
          <a:xfrm>
            <a:off x="1863314" y="198734"/>
            <a:ext cx="8906413" cy="646331"/>
          </a:xfrm>
          <a:prstGeom prst="rect">
            <a:avLst/>
          </a:prstGeom>
          <a:noFill/>
        </p:spPr>
        <p:txBody>
          <a:bodyPr wrap="none" rtlCol="0">
            <a:spAutoFit/>
          </a:bodyPr>
          <a:lstStyle/>
          <a:p>
            <a:r>
              <a:rPr lang="en-US" sz="3600" dirty="0">
                <a:solidFill>
                  <a:schemeClr val="accent1">
                    <a:lumMod val="50000"/>
                  </a:schemeClr>
                </a:solidFill>
              </a:rPr>
              <a:t>The sinking of the </a:t>
            </a:r>
            <a:r>
              <a:rPr lang="en-US" sz="3600" dirty="0" err="1">
                <a:solidFill>
                  <a:schemeClr val="accent1">
                    <a:lumMod val="50000"/>
                  </a:schemeClr>
                </a:solidFill>
              </a:rPr>
              <a:t>Sleipner</a:t>
            </a:r>
            <a:r>
              <a:rPr lang="en-US" sz="3600" dirty="0">
                <a:solidFill>
                  <a:schemeClr val="accent1">
                    <a:lumMod val="50000"/>
                  </a:schemeClr>
                </a:solidFill>
              </a:rPr>
              <a:t> A offshore platform</a:t>
            </a:r>
            <a:endParaRPr lang="en-CN" sz="3600" dirty="0">
              <a:solidFill>
                <a:schemeClr val="accent1">
                  <a:lumMod val="50000"/>
                </a:schemeClr>
              </a:solidFill>
            </a:endParaRPr>
          </a:p>
        </p:txBody>
      </p:sp>
      <p:pic>
        <p:nvPicPr>
          <p:cNvPr id="4098" name="Picture 2" descr="Concrete Gravity Platforms">
            <a:extLst>
              <a:ext uri="{FF2B5EF4-FFF2-40B4-BE49-F238E27FC236}">
                <a16:creationId xmlns:a16="http://schemas.microsoft.com/office/drawing/2014/main" id="{4B7BA2CF-1337-FF49-A2BA-08AAB7590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55" y="1377293"/>
            <a:ext cx="11140090" cy="5379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51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ABA9D-BD7E-7F45-B3D0-472D421DB97D}"/>
              </a:ext>
            </a:extLst>
          </p:cNvPr>
          <p:cNvSpPr txBox="1"/>
          <p:nvPr/>
        </p:nvSpPr>
        <p:spPr>
          <a:xfrm>
            <a:off x="1863314" y="198734"/>
            <a:ext cx="8906413" cy="646331"/>
          </a:xfrm>
          <a:prstGeom prst="rect">
            <a:avLst/>
          </a:prstGeom>
          <a:noFill/>
        </p:spPr>
        <p:txBody>
          <a:bodyPr wrap="none" rtlCol="0">
            <a:spAutoFit/>
          </a:bodyPr>
          <a:lstStyle/>
          <a:p>
            <a:r>
              <a:rPr lang="en-US" sz="3600" dirty="0">
                <a:solidFill>
                  <a:schemeClr val="accent1">
                    <a:lumMod val="50000"/>
                  </a:schemeClr>
                </a:solidFill>
              </a:rPr>
              <a:t>The sinking of the </a:t>
            </a:r>
            <a:r>
              <a:rPr lang="en-US" sz="3600" dirty="0" err="1">
                <a:solidFill>
                  <a:schemeClr val="accent1">
                    <a:lumMod val="50000"/>
                  </a:schemeClr>
                </a:solidFill>
              </a:rPr>
              <a:t>Sleipner</a:t>
            </a:r>
            <a:r>
              <a:rPr lang="en-US" sz="3600" dirty="0">
                <a:solidFill>
                  <a:schemeClr val="accent1">
                    <a:lumMod val="50000"/>
                  </a:schemeClr>
                </a:solidFill>
              </a:rPr>
              <a:t> A offshore platform</a:t>
            </a:r>
            <a:endParaRPr lang="en-CN" sz="3600" dirty="0">
              <a:solidFill>
                <a:schemeClr val="accent1">
                  <a:lumMod val="50000"/>
                </a:schemeClr>
              </a:solidFill>
            </a:endParaRPr>
          </a:p>
        </p:txBody>
      </p:sp>
      <p:pic>
        <p:nvPicPr>
          <p:cNvPr id="4098" name="Picture 2" descr="Concrete Gravity Platforms">
            <a:extLst>
              <a:ext uri="{FF2B5EF4-FFF2-40B4-BE49-F238E27FC236}">
                <a16:creationId xmlns:a16="http://schemas.microsoft.com/office/drawing/2014/main" id="{4B7BA2CF-1337-FF49-A2BA-08AAB7590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55" y="1377293"/>
            <a:ext cx="11140090" cy="5379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BACE3F-E5BA-E741-A5FA-5E60F46527EA}"/>
              </a:ext>
            </a:extLst>
          </p:cNvPr>
          <p:cNvSpPr txBox="1"/>
          <p:nvPr/>
        </p:nvSpPr>
        <p:spPr>
          <a:xfrm>
            <a:off x="2921876" y="880346"/>
            <a:ext cx="5950668" cy="461665"/>
          </a:xfrm>
          <a:prstGeom prst="rect">
            <a:avLst/>
          </a:prstGeom>
          <a:noFill/>
        </p:spPr>
        <p:txBody>
          <a:bodyPr wrap="none" rtlCol="0">
            <a:spAutoFit/>
          </a:bodyPr>
          <a:lstStyle/>
          <a:p>
            <a:r>
              <a:rPr lang="en-CN" sz="2400" dirty="0">
                <a:latin typeface="Arial" panose="020B0604020202020204" pitchFamily="34" charset="0"/>
                <a:cs typeface="Arial" panose="020B0604020202020204" pitchFamily="34" charset="0"/>
              </a:rPr>
              <a:t>CONDEEP: concrete deep water structure</a:t>
            </a:r>
          </a:p>
        </p:txBody>
      </p:sp>
    </p:spTree>
    <p:extLst>
      <p:ext uri="{BB962C8B-B14F-4D97-AF65-F5344CB8AC3E}">
        <p14:creationId xmlns:p14="http://schemas.microsoft.com/office/powerpoint/2010/main" val="354336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ABA9D-BD7E-7F45-B3D0-472D421DB97D}"/>
              </a:ext>
            </a:extLst>
          </p:cNvPr>
          <p:cNvSpPr txBox="1"/>
          <p:nvPr/>
        </p:nvSpPr>
        <p:spPr>
          <a:xfrm>
            <a:off x="1863314" y="198734"/>
            <a:ext cx="8906413" cy="646331"/>
          </a:xfrm>
          <a:prstGeom prst="rect">
            <a:avLst/>
          </a:prstGeom>
          <a:noFill/>
        </p:spPr>
        <p:txBody>
          <a:bodyPr wrap="none" rtlCol="0">
            <a:spAutoFit/>
          </a:bodyPr>
          <a:lstStyle/>
          <a:p>
            <a:r>
              <a:rPr lang="en-US" sz="3600" dirty="0">
                <a:solidFill>
                  <a:schemeClr val="accent1">
                    <a:lumMod val="50000"/>
                  </a:schemeClr>
                </a:solidFill>
              </a:rPr>
              <a:t>The sinking of the </a:t>
            </a:r>
            <a:r>
              <a:rPr lang="en-US" sz="3600" dirty="0" err="1">
                <a:solidFill>
                  <a:schemeClr val="accent1">
                    <a:lumMod val="50000"/>
                  </a:schemeClr>
                </a:solidFill>
              </a:rPr>
              <a:t>Sleipner</a:t>
            </a:r>
            <a:r>
              <a:rPr lang="en-US" sz="3600" dirty="0">
                <a:solidFill>
                  <a:schemeClr val="accent1">
                    <a:lumMod val="50000"/>
                  </a:schemeClr>
                </a:solidFill>
              </a:rPr>
              <a:t> A offshore platform</a:t>
            </a:r>
            <a:endParaRPr lang="en-CN" sz="3600" dirty="0">
              <a:solidFill>
                <a:schemeClr val="accent1">
                  <a:lumMod val="50000"/>
                </a:schemeClr>
              </a:solidFill>
            </a:endParaRPr>
          </a:p>
        </p:txBody>
      </p:sp>
      <p:pic>
        <p:nvPicPr>
          <p:cNvPr id="5126" name="Picture 6" descr="Condeep plattform er under bygging i Gandsfjorden ved Stavanger.  Plattformen er trolig avbildet i 1976, men ikke navngitt. - Norsk  Oljemuseum / DigitaltMuseum">
            <a:extLst>
              <a:ext uri="{FF2B5EF4-FFF2-40B4-BE49-F238E27FC236}">
                <a16:creationId xmlns:a16="http://schemas.microsoft.com/office/drawing/2014/main" id="{FA1FA4AF-EB22-ED47-B59B-10E43CA9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38" y="1380177"/>
            <a:ext cx="6744230" cy="4761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216677F-0EF9-ED46-AC49-E10901001D0F}"/>
              </a:ext>
            </a:extLst>
          </p:cNvPr>
          <p:cNvSpPr txBox="1"/>
          <p:nvPr/>
        </p:nvSpPr>
        <p:spPr>
          <a:xfrm>
            <a:off x="194336" y="1498853"/>
            <a:ext cx="5096002" cy="452431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top deck weighs 57,000 tons, and provides accommodation for about 200 people and support for drilling equipment weighing about 40,000 tons. When the first model sank in August 1991, the crash caused a seismic event registering 3.0 on the Richter scale, and left nothing but a pile of debris at 220m of depth. The failure involved a total economic loss of about $700 million.</a:t>
            </a:r>
            <a:endParaRPr lang="en-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530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ABA9D-BD7E-7F45-B3D0-472D421DB97D}"/>
              </a:ext>
            </a:extLst>
          </p:cNvPr>
          <p:cNvSpPr txBox="1"/>
          <p:nvPr/>
        </p:nvSpPr>
        <p:spPr>
          <a:xfrm>
            <a:off x="1863314" y="198734"/>
            <a:ext cx="8906413" cy="646331"/>
          </a:xfrm>
          <a:prstGeom prst="rect">
            <a:avLst/>
          </a:prstGeom>
          <a:noFill/>
        </p:spPr>
        <p:txBody>
          <a:bodyPr wrap="none" rtlCol="0">
            <a:spAutoFit/>
          </a:bodyPr>
          <a:lstStyle/>
          <a:p>
            <a:r>
              <a:rPr lang="en-US" sz="3600" dirty="0">
                <a:solidFill>
                  <a:schemeClr val="accent1">
                    <a:lumMod val="50000"/>
                  </a:schemeClr>
                </a:solidFill>
              </a:rPr>
              <a:t>The sinking of the </a:t>
            </a:r>
            <a:r>
              <a:rPr lang="en-US" sz="3600" dirty="0" err="1">
                <a:solidFill>
                  <a:schemeClr val="accent1">
                    <a:lumMod val="50000"/>
                  </a:schemeClr>
                </a:solidFill>
              </a:rPr>
              <a:t>Sleipner</a:t>
            </a:r>
            <a:r>
              <a:rPr lang="en-US" sz="3600" dirty="0">
                <a:solidFill>
                  <a:schemeClr val="accent1">
                    <a:lumMod val="50000"/>
                  </a:schemeClr>
                </a:solidFill>
              </a:rPr>
              <a:t> A offshore platform</a:t>
            </a:r>
            <a:endParaRPr lang="en-CN" sz="3600" dirty="0">
              <a:solidFill>
                <a:schemeClr val="accent1">
                  <a:lumMod val="50000"/>
                </a:schemeClr>
              </a:solidFill>
            </a:endParaRPr>
          </a:p>
        </p:txBody>
      </p:sp>
      <p:sp>
        <p:nvSpPr>
          <p:cNvPr id="8" name="TextBox 7">
            <a:extLst>
              <a:ext uri="{FF2B5EF4-FFF2-40B4-BE49-F238E27FC236}">
                <a16:creationId xmlns:a16="http://schemas.microsoft.com/office/drawing/2014/main" id="{E216677F-0EF9-ED46-AC49-E10901001D0F}"/>
              </a:ext>
            </a:extLst>
          </p:cNvPr>
          <p:cNvSpPr txBox="1"/>
          <p:nvPr/>
        </p:nvSpPr>
        <p:spPr>
          <a:xfrm>
            <a:off x="330260" y="1026955"/>
            <a:ext cx="5096002" cy="563231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post accident investigation traced the error to inaccurate finite element approximation of the linear elastic model of the </a:t>
            </a:r>
            <a:r>
              <a:rPr lang="en-US" sz="2400" dirty="0" err="1">
                <a:latin typeface="Arial" panose="020B0604020202020204" pitchFamily="34" charset="0"/>
                <a:cs typeface="Arial" panose="020B0604020202020204" pitchFamily="34" charset="0"/>
              </a:rPr>
              <a:t>tricell</a:t>
            </a:r>
            <a:r>
              <a:rPr lang="en-US" sz="2400" dirty="0">
                <a:latin typeface="Arial" panose="020B0604020202020204" pitchFamily="34" charset="0"/>
                <a:cs typeface="Arial" panose="020B0604020202020204" pitchFamily="34" charset="0"/>
              </a:rPr>
              <a:t> (using the popular finite element program NASTRAN). The shear stresses were underestimated by 47%, leading to insufficient design. In particular, certain concrete walls were not thick enough. More careful finite element analysis, made after the accident, predicted that failure would occur with this design at a depth of 62m, which matches well with the actual occurrence at 65m.</a:t>
            </a:r>
          </a:p>
        </p:txBody>
      </p:sp>
      <p:pic>
        <p:nvPicPr>
          <p:cNvPr id="6146" name="Picture 2" descr="tricell">
            <a:extLst>
              <a:ext uri="{FF2B5EF4-FFF2-40B4-BE49-F238E27FC236}">
                <a16:creationId xmlns:a16="http://schemas.microsoft.com/office/drawing/2014/main" id="{C80BE377-8924-AA44-8F38-82C6D7641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716" y="1252310"/>
            <a:ext cx="5854700" cy="2590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CDA210-C796-804F-90C2-024008BF2347}"/>
              </a:ext>
            </a:extLst>
          </p:cNvPr>
          <p:cNvSpPr txBox="1"/>
          <p:nvPr/>
        </p:nvSpPr>
        <p:spPr>
          <a:xfrm>
            <a:off x="5664716" y="3943148"/>
            <a:ext cx="6196125" cy="2585323"/>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Further information can be found in a series of reports available for purchase from SINTEF and in the following articles:</a:t>
            </a:r>
          </a:p>
          <a:p>
            <a:r>
              <a:rPr lang="en-US" i="1" dirty="0">
                <a:latin typeface="Arial" panose="020B0604020202020204" pitchFamily="34" charset="0"/>
                <a:cs typeface="Arial" panose="020B0604020202020204" pitchFamily="34" charset="0"/>
              </a:rPr>
              <a:t>The </a:t>
            </a:r>
            <a:r>
              <a:rPr lang="en-US" i="1" dirty="0" err="1">
                <a:latin typeface="Arial" panose="020B0604020202020204" pitchFamily="34" charset="0"/>
                <a:cs typeface="Arial" panose="020B0604020202020204" pitchFamily="34" charset="0"/>
              </a:rPr>
              <a:t>Sleipner</a:t>
            </a:r>
            <a:r>
              <a:rPr lang="en-US" i="1" dirty="0">
                <a:latin typeface="Arial" panose="020B0604020202020204" pitchFamily="34" charset="0"/>
                <a:cs typeface="Arial" panose="020B0604020202020204" pitchFamily="34" charset="0"/>
              </a:rPr>
              <a:t> Platform Accident, by B. Jakobsen and F. Rosendahl, Structural Engineering International 4(3), August 1994, pp. 190-193.</a:t>
            </a:r>
          </a:p>
          <a:p>
            <a:r>
              <a:rPr lang="en-US" i="1" dirty="0">
                <a:latin typeface="Arial" panose="020B0604020202020204" pitchFamily="34" charset="0"/>
                <a:cs typeface="Arial" panose="020B0604020202020204" pitchFamily="34" charset="0"/>
              </a:rPr>
              <a:t>The Failure of an Offshore Platform, by R. G. Selby, F. J. Vecchio, and M. P. Collins, Concrete International 19(8), August 1997, pp. 28-35.</a:t>
            </a:r>
          </a:p>
        </p:txBody>
      </p:sp>
    </p:spTree>
    <p:extLst>
      <p:ext uri="{BB962C8B-B14F-4D97-AF65-F5344CB8AC3E}">
        <p14:creationId xmlns:p14="http://schemas.microsoft.com/office/powerpoint/2010/main" val="305434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389</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 Liu</dc:creator>
  <cp:lastModifiedBy>Ju Liu</cp:lastModifiedBy>
  <cp:revision>4</cp:revision>
  <dcterms:created xsi:type="dcterms:W3CDTF">2021-04-04T13:27:37Z</dcterms:created>
  <dcterms:modified xsi:type="dcterms:W3CDTF">2021-04-04T14:04:05Z</dcterms:modified>
</cp:coreProperties>
</file>