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sldIdLst>
    <p:sldId id="256" r:id="rId2"/>
    <p:sldId id="257" r:id="rId3"/>
    <p:sldId id="258" r:id="rId4"/>
    <p:sldId id="344" r:id="rId5"/>
    <p:sldId id="367" r:id="rId6"/>
    <p:sldId id="345" r:id="rId7"/>
    <p:sldId id="346" r:id="rId8"/>
    <p:sldId id="368" r:id="rId9"/>
    <p:sldId id="319" r:id="rId10"/>
    <p:sldId id="369" r:id="rId11"/>
    <p:sldId id="353" r:id="rId12"/>
    <p:sldId id="349" r:id="rId13"/>
    <p:sldId id="354" r:id="rId14"/>
    <p:sldId id="347" r:id="rId15"/>
    <p:sldId id="355" r:id="rId16"/>
    <p:sldId id="358" r:id="rId17"/>
    <p:sldId id="356" r:id="rId18"/>
    <p:sldId id="370" r:id="rId19"/>
    <p:sldId id="359" r:id="rId20"/>
    <p:sldId id="351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52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F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43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B047C-B230-3548-BC45-3148982FF82B}" type="datetimeFigureOut">
              <a:rPr kumimoji="1" lang="ko-KR" altLang="en-US" smtClean="0"/>
              <a:t>2018-09-10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666AD-5FA3-6347-85F4-4A83E9F94BD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0005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직사각형 19"/>
          <p:cNvSpPr/>
          <p:nvPr userDrawn="1"/>
        </p:nvSpPr>
        <p:spPr>
          <a:xfrm>
            <a:off x="-2" y="-1"/>
            <a:ext cx="12192000" cy="6858000"/>
          </a:xfrm>
          <a:prstGeom prst="rect">
            <a:avLst/>
          </a:prstGeom>
          <a:solidFill>
            <a:srgbClr val="043F83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 descr="54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1114" y="-1453244"/>
            <a:ext cx="10711543" cy="10727873"/>
          </a:xfrm>
          <a:prstGeom prst="rect">
            <a:avLst/>
          </a:prstGeom>
        </p:spPr>
      </p:pic>
      <p:sp>
        <p:nvSpPr>
          <p:cNvPr id="2" name="타원 1"/>
          <p:cNvSpPr/>
          <p:nvPr userDrawn="1"/>
        </p:nvSpPr>
        <p:spPr>
          <a:xfrm>
            <a:off x="3936000" y="1269000"/>
            <a:ext cx="4320000" cy="4320000"/>
          </a:xfrm>
          <a:prstGeom prst="ellipse">
            <a:avLst/>
          </a:prstGeom>
          <a:solidFill>
            <a:srgbClr val="043F83">
              <a:alpha val="70000"/>
            </a:srgbClr>
          </a:solidFill>
          <a:ln>
            <a:solidFill>
              <a:srgbClr val="043F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a옛날목욕탕B" panose="02020600000000000000" pitchFamily="18" charset="-127"/>
              <a:ea typeface="a옛날목욕탕B" panose="02020600000000000000" pitchFamily="18" charset="-127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3440793" y="2203298"/>
            <a:ext cx="5285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0" b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ALOHA</a:t>
            </a:r>
            <a:endParaRPr lang="ko-KR" altLang="en-US" sz="9000" b="1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103790" y="6319165"/>
            <a:ext cx="59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Algorithm research</a:t>
            </a:r>
            <a:r>
              <a:rPr lang="en-US" altLang="ko-KR" sz="2000" baseline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team of </a:t>
            </a:r>
            <a:r>
              <a:rPr lang="en-US" altLang="ko-KR" sz="2000" baseline="0" err="1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Hanyang</a:t>
            </a:r>
            <a:r>
              <a:rPr lang="en-US" altLang="ko-KR" sz="2000" baseline="0">
                <a:solidFill>
                  <a:schemeClr val="bg1"/>
                </a:solidFill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Univ.</a:t>
            </a:r>
            <a:endParaRPr lang="ko-KR" altLang="en-US" sz="2000">
              <a:solidFill>
                <a:schemeClr val="bg1"/>
              </a:solidFill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6" hasCustomPrompt="1"/>
          </p:nvPr>
        </p:nvSpPr>
        <p:spPr>
          <a:xfrm>
            <a:off x="4826273" y="3978434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주차</a:t>
            </a:r>
            <a:endParaRPr lang="en-US" altLang="ko-KR" dirty="0"/>
          </a:p>
        </p:txBody>
      </p:sp>
      <p:sp>
        <p:nvSpPr>
          <p:cNvPr id="28" name="텍스트 개체 틀 17"/>
          <p:cNvSpPr>
            <a:spLocks noGrp="1"/>
          </p:cNvSpPr>
          <p:nvPr>
            <p:ph type="body" sz="quarter" idx="17" hasCustomPrompt="1"/>
          </p:nvPr>
        </p:nvSpPr>
        <p:spPr>
          <a:xfrm>
            <a:off x="4826273" y="4458017"/>
            <a:ext cx="2532062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강사</a:t>
            </a:r>
            <a:r>
              <a:rPr lang="en-US" altLang="ko-KR" dirty="0"/>
              <a:t>: </a:t>
            </a:r>
            <a:r>
              <a:rPr lang="ko-KR" altLang="en-US" dirty="0" err="1"/>
              <a:t>ㅇㅇㅇ</a:t>
            </a:r>
            <a:endParaRPr lang="en-US" altLang="ko-KR" dirty="0"/>
          </a:p>
        </p:txBody>
      </p:sp>
      <p:pic>
        <p:nvPicPr>
          <p:cNvPr id="3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0"/>
            <a:ext cx="961589" cy="720000"/>
          </a:xfrm>
          <a:prstGeom prst="rect">
            <a:avLst/>
          </a:prstGeom>
          <a:noFill/>
        </p:spPr>
      </p:pic>
      <p:sp>
        <p:nvSpPr>
          <p:cNvPr id="13" name="텍스트 개체 틀 17"/>
          <p:cNvSpPr>
            <a:spLocks noGrp="1"/>
          </p:cNvSpPr>
          <p:nvPr>
            <p:ph type="body" sz="quarter" idx="18" hasCustomPrompt="1"/>
          </p:nvPr>
        </p:nvSpPr>
        <p:spPr>
          <a:xfrm>
            <a:off x="3842056" y="3438375"/>
            <a:ext cx="4485703" cy="62654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658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8" name="그림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09"/>
            <a:stretch/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43F83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" name="Picture 3" descr="C:\Users\n\Desktop\aloha.jpg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00000"/>
          </a:blip>
          <a:srcRect/>
          <a:stretch>
            <a:fillRect/>
          </a:stretch>
        </p:blipFill>
        <p:spPr bwMode="auto">
          <a:xfrm>
            <a:off x="11230411" y="6132875"/>
            <a:ext cx="961589" cy="720000"/>
          </a:xfrm>
          <a:prstGeom prst="rect">
            <a:avLst/>
          </a:prstGeom>
          <a:noFill/>
        </p:spPr>
      </p:pic>
      <p:sp>
        <p:nvSpPr>
          <p:cNvPr id="11" name="직각 삼각형 10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각 삼각형 11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altLang="ko-KR" dirty="0"/>
              <a:t>(Index)</a:t>
            </a:r>
            <a:endParaRPr lang="ko-KR" altLang="en-US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1449161" y="1387928"/>
            <a:ext cx="9293679" cy="4914901"/>
          </a:xfrm>
          <a:prstGeom prst="rect">
            <a:avLst/>
          </a:prstGeom>
          <a:solidFill>
            <a:schemeClr val="bg1">
              <a:alpha val="80000"/>
            </a:schemeClr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4"/>
          </p:nvPr>
        </p:nvSpPr>
        <p:spPr>
          <a:xfrm>
            <a:off x="1649185" y="1583871"/>
            <a:ext cx="8899071" cy="4549004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eriod"/>
              <a:defRPr sz="3600">
                <a:solidFill>
                  <a:srgbClr val="3B3B3B"/>
                </a:solidFill>
              </a:defRPr>
            </a:lvl1pPr>
            <a:lvl2pPr marL="971550" indent="-514350">
              <a:buFont typeface="+mj-lt"/>
              <a:buAutoNum type="arabicPeriod"/>
              <a:defRPr sz="3200">
                <a:solidFill>
                  <a:srgbClr val="3B3B3B"/>
                </a:solidFill>
              </a:defRPr>
            </a:lvl2pPr>
            <a:lvl3pPr marL="1428750" indent="-514350">
              <a:buFont typeface="+mj-lt"/>
              <a:buAutoNum type="arabicPeriod"/>
              <a:defRPr sz="2800">
                <a:solidFill>
                  <a:srgbClr val="3B3B3B"/>
                </a:solidFill>
              </a:defRPr>
            </a:lvl3pPr>
            <a:lvl4pPr marL="18288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4pPr>
            <a:lvl5pPr marL="2286000" indent="-457200">
              <a:buFont typeface="+mj-lt"/>
              <a:buAutoNum type="arabicPeriod"/>
              <a:defRPr sz="2400">
                <a:solidFill>
                  <a:srgbClr val="3B3B3B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2015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724400" y="6487750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6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7" name="직사각형 6"/>
          <p:cNvSpPr/>
          <p:nvPr userDrawn="1"/>
        </p:nvSpPr>
        <p:spPr>
          <a:xfrm>
            <a:off x="3107871" y="1983922"/>
            <a:ext cx="5976258" cy="2890157"/>
          </a:xfrm>
          <a:prstGeom prst="rect">
            <a:avLst/>
          </a:prstGeom>
          <a:solidFill>
            <a:srgbClr val="1E5A9B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3107871" y="2465388"/>
            <a:ext cx="5976258" cy="1927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4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(Title)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760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>
            <a:lvl1pPr algn="ctr">
              <a:defRPr b="1">
                <a:solidFill>
                  <a:srgbClr val="1E5A9B"/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4" name="Picture 3" descr="C:\Users\n\Desktop\aloha.jpg"/>
          <p:cNvPicPr preferRelativeResize="0"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auto">
          <a:xfrm>
            <a:off x="11296340" y="6132875"/>
            <a:ext cx="895660" cy="720000"/>
          </a:xfrm>
          <a:prstGeom prst="rect">
            <a:avLst/>
          </a:prstGeom>
          <a:noFill/>
        </p:spPr>
      </p:pic>
      <p:sp>
        <p:nvSpPr>
          <p:cNvPr id="36" name="직각 삼각형 35"/>
          <p:cNvSpPr/>
          <p:nvPr userDrawn="1"/>
        </p:nvSpPr>
        <p:spPr>
          <a:xfrm rot="5400000">
            <a:off x="7592400" y="424928"/>
            <a:ext cx="7920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 userDrawn="1"/>
        </p:nvCxnSpPr>
        <p:spPr>
          <a:xfrm flipH="1" flipV="1">
            <a:off x="-25209" y="1013796"/>
            <a:ext cx="863409" cy="61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각 삼각형 37"/>
          <p:cNvSpPr/>
          <p:nvPr userDrawn="1"/>
        </p:nvSpPr>
        <p:spPr>
          <a:xfrm rot="16200000">
            <a:off x="614030" y="428978"/>
            <a:ext cx="800100" cy="432000"/>
          </a:xfrm>
          <a:prstGeom prst="rtTriangle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/>
          <p:nvPr userDrawn="1"/>
        </p:nvCxnSpPr>
        <p:spPr>
          <a:xfrm flipH="1" flipV="1">
            <a:off x="8177213" y="266700"/>
            <a:ext cx="4014787" cy="11567"/>
          </a:xfrm>
          <a:prstGeom prst="line">
            <a:avLst/>
          </a:prstGeom>
          <a:ln w="50800">
            <a:solidFill>
              <a:srgbClr val="1E5A9B">
                <a:alpha val="9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 userDrawn="1"/>
        </p:nvSpPr>
        <p:spPr>
          <a:xfrm>
            <a:off x="1230080" y="244927"/>
            <a:ext cx="6542320" cy="800101"/>
          </a:xfrm>
          <a:prstGeom prst="rect">
            <a:avLst/>
          </a:prstGeom>
          <a:solidFill>
            <a:srgbClr val="1E5A9B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1" name="텍스트 개체 틀 20"/>
          <p:cNvSpPr>
            <a:spLocks noGrp="1"/>
          </p:cNvSpPr>
          <p:nvPr>
            <p:ph type="body" sz="quarter" idx="13" hasCustomPrompt="1"/>
          </p:nvPr>
        </p:nvSpPr>
        <p:spPr>
          <a:xfrm>
            <a:off x="1197654" y="278267"/>
            <a:ext cx="6542087" cy="742950"/>
          </a:xfrm>
        </p:spPr>
        <p:txBody>
          <a:bodyPr anchor="ctr">
            <a:normAutofit/>
          </a:bodyPr>
          <a:lstStyle>
            <a:lvl1pPr marL="0" indent="0"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/>
              <a:t>(Contents)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2487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BBC57-48FE-40C3-BF3F-AD1455CD876C}" type="datetime1">
              <a:rPr lang="ko-KR" altLang="en-US" smtClean="0"/>
              <a:t>2018-09-10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B1702-0492-437A-9B85-52811325DA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60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7955" cy="6858000"/>
          </a:xfrm>
          <a:prstGeom prst="rect">
            <a:avLst/>
          </a:prstGeom>
        </p:spPr>
      </p:pic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9</a:t>
            </a:r>
            <a:r>
              <a:rPr lang="ko-KR" altLang="en-US">
                <a:latin typeface="NanumBarunGothicOTF" charset="-127"/>
                <a:ea typeface="NanumBarunGothicOTF" charset="-127"/>
                <a:cs typeface="NanumBarunGothicOTF" charset="-127"/>
              </a:rPr>
              <a:t>주차</a:t>
            </a:r>
            <a:endParaRPr lang="ko-KR" altLang="en-US" dirty="0">
              <a:latin typeface="NanumBarunGothicOTF" charset="-127"/>
              <a:ea typeface="NanumBarunGothicOTF" charset="-127"/>
              <a:cs typeface="NanumBarunGothicOTF" charset="-127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한다진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>
                <a:latin typeface="NanumBarunGothicOTF" charset="-127"/>
                <a:ea typeface="NanumBarunGothicOTF" charset="-127"/>
                <a:cs typeface="NanumBarunGothicOTF" charset="-127"/>
              </a:rPr>
              <a:t>고급</a:t>
            </a:r>
            <a:r>
              <a:rPr lang="en-US" altLang="ko-KR" dirty="0">
                <a:latin typeface="NanumBarunGothicOTF" charset="-127"/>
                <a:ea typeface="NanumBarunGothicOTF" charset="-127"/>
                <a:cs typeface="NanumBarunGothicOTF" charset="-127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181562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Knapsack</a:t>
            </a:r>
          </a:p>
        </p:txBody>
      </p:sp>
    </p:spTree>
    <p:extLst>
      <p:ext uri="{BB962C8B-B14F-4D97-AF65-F5344CB8AC3E}">
        <p14:creationId xmlns:p14="http://schemas.microsoft.com/office/powerpoint/2010/main" val="202253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Knapsack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A0CF-88B4-442E-8205-E1FE551897BA}"/>
              </a:ext>
            </a:extLst>
          </p:cNvPr>
          <p:cNvSpPr txBox="1"/>
          <p:nvPr/>
        </p:nvSpPr>
        <p:spPr>
          <a:xfrm>
            <a:off x="1197654" y="2215299"/>
            <a:ext cx="9624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Fractional Knapsack</a:t>
            </a:r>
            <a:r>
              <a:rPr lang="en-US" altLang="ko-KR" dirty="0"/>
              <a:t>: </a:t>
            </a:r>
            <a:r>
              <a:rPr lang="ko-KR" altLang="en-US" dirty="0"/>
              <a:t>부셔서 가져올 수 있는 경우 </a:t>
            </a:r>
            <a:r>
              <a:rPr lang="en-US" altLang="ko-KR" dirty="0"/>
              <a:t>-&gt; Greedy</a:t>
            </a:r>
            <a:r>
              <a:rPr lang="ko-KR" altLang="en-US" dirty="0"/>
              <a:t>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Bounded Knapsack</a:t>
            </a:r>
            <a:r>
              <a:rPr lang="en-US" altLang="ko-KR" dirty="0"/>
              <a:t>: </a:t>
            </a:r>
            <a:r>
              <a:rPr lang="ko-KR" altLang="en-US" dirty="0"/>
              <a:t>각 물건마다 가져올 수 있는 개수가 제한되어 있는 경우</a:t>
            </a:r>
            <a:endParaRPr lang="en-US" altLang="ko-KR" dirty="0"/>
          </a:p>
          <a:p>
            <a:r>
              <a:rPr lang="en-US" altLang="ko-KR" b="1" dirty="0"/>
              <a:t>0-1 Knapsack</a:t>
            </a:r>
            <a:r>
              <a:rPr lang="en-US" altLang="ko-KR" dirty="0"/>
              <a:t>: Bounded Knapsack</a:t>
            </a:r>
            <a:r>
              <a:rPr lang="ko-KR" altLang="en-US" dirty="0"/>
              <a:t>에 포함되는데</a:t>
            </a:r>
            <a:r>
              <a:rPr lang="en-US" altLang="ko-KR" dirty="0"/>
              <a:t>, </a:t>
            </a:r>
            <a:r>
              <a:rPr lang="ko-KR" altLang="en-US" dirty="0"/>
              <a:t>각 물건의 개수의 최대값이 </a:t>
            </a:r>
            <a:r>
              <a:rPr lang="en-US" altLang="ko-KR" dirty="0"/>
              <a:t>1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b="1" dirty="0"/>
              <a:t>Unbounded Knapsack</a:t>
            </a:r>
            <a:r>
              <a:rPr lang="en-US" altLang="ko-KR" dirty="0"/>
              <a:t>: </a:t>
            </a:r>
            <a:r>
              <a:rPr lang="ko-KR" altLang="en-US" dirty="0"/>
              <a:t>각 물건마다 가져올 수 있는 개수가 </a:t>
            </a:r>
            <a:r>
              <a:rPr lang="ko-KR" altLang="en-US" dirty="0" err="1"/>
              <a:t>제한되어있지</a:t>
            </a:r>
            <a:r>
              <a:rPr lang="ko-KR" altLang="en-US" dirty="0"/>
              <a:t> 않은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알로하 강의자료는 여기에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https://www.facebook.com/groups/hyu.aloha/permalink/951158705058864/</a:t>
            </a:r>
          </a:p>
        </p:txBody>
      </p:sp>
    </p:spTree>
    <p:extLst>
      <p:ext uri="{BB962C8B-B14F-4D97-AF65-F5344CB8AC3E}">
        <p14:creationId xmlns:p14="http://schemas.microsoft.com/office/powerpoint/2010/main" val="349521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LIS &amp; LCS</a:t>
            </a:r>
          </a:p>
        </p:txBody>
      </p:sp>
    </p:spTree>
    <p:extLst>
      <p:ext uri="{BB962C8B-B14F-4D97-AF65-F5344CB8AC3E}">
        <p14:creationId xmlns:p14="http://schemas.microsoft.com/office/powerpoint/2010/main" val="361688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LIS &amp; LCS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A0CF-88B4-442E-8205-E1FE551897BA}"/>
              </a:ext>
            </a:extLst>
          </p:cNvPr>
          <p:cNvSpPr txBox="1"/>
          <p:nvPr/>
        </p:nvSpPr>
        <p:spPr>
          <a:xfrm>
            <a:off x="1197654" y="2253006"/>
            <a:ext cx="10444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LIS(Longest </a:t>
            </a:r>
            <a:r>
              <a:rPr lang="en-US" altLang="ko-KR" b="1" dirty="0" err="1"/>
              <a:t>Incresing</a:t>
            </a:r>
            <a:r>
              <a:rPr lang="en-US" altLang="ko-KR" b="1" dirty="0"/>
              <a:t> Subsequence) </a:t>
            </a:r>
            <a:r>
              <a:rPr lang="en-US" altLang="ko-KR" dirty="0"/>
              <a:t>: 	</a:t>
            </a:r>
            <a:r>
              <a:rPr lang="ko-KR" altLang="en-US" dirty="0" err="1"/>
              <a:t>최장증가부분수열</a:t>
            </a:r>
            <a:endParaRPr lang="en-US" altLang="ko-KR" dirty="0"/>
          </a:p>
          <a:p>
            <a:r>
              <a:rPr lang="en-US" altLang="ko-KR" dirty="0"/>
              <a:t>				O(N^2)</a:t>
            </a:r>
            <a:r>
              <a:rPr lang="ko-KR" altLang="en-US" dirty="0"/>
              <a:t>방식과 </a:t>
            </a:r>
            <a:r>
              <a:rPr lang="en-US" altLang="ko-KR" dirty="0"/>
              <a:t>O(</a:t>
            </a:r>
            <a:r>
              <a:rPr lang="en-US" altLang="ko-KR" dirty="0" err="1"/>
              <a:t>NlgN</a:t>
            </a:r>
            <a:r>
              <a:rPr lang="en-US" altLang="ko-KR" dirty="0"/>
              <a:t>)</a:t>
            </a:r>
            <a:r>
              <a:rPr lang="ko-KR" altLang="en-US" dirty="0"/>
              <a:t>방식이 있었다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			O(</a:t>
            </a:r>
            <a:r>
              <a:rPr lang="en-US" altLang="ko-KR" dirty="0" err="1"/>
              <a:t>NlgN</a:t>
            </a:r>
            <a:r>
              <a:rPr lang="en-US" altLang="ko-KR" dirty="0"/>
              <a:t>)</a:t>
            </a:r>
            <a:r>
              <a:rPr lang="ko-KR" altLang="en-US" dirty="0"/>
              <a:t>의 경우 최종 </a:t>
            </a:r>
            <a:r>
              <a:rPr lang="ko-KR" altLang="en-US" dirty="0" err="1"/>
              <a:t>부분수열을</a:t>
            </a:r>
            <a:r>
              <a:rPr lang="ko-KR" altLang="en-US" dirty="0"/>
              <a:t> 찾기 위해 </a:t>
            </a:r>
            <a:r>
              <a:rPr lang="en-US" altLang="ko-KR" dirty="0"/>
              <a:t>tracking</a:t>
            </a:r>
            <a:r>
              <a:rPr lang="ko-KR" altLang="en-US" dirty="0"/>
              <a:t>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LCS(Longest Common Subsequence) </a:t>
            </a:r>
            <a:r>
              <a:rPr lang="en-US" altLang="ko-KR" dirty="0"/>
              <a:t>: 	</a:t>
            </a:r>
            <a:r>
              <a:rPr lang="ko-KR" altLang="en-US" dirty="0" err="1"/>
              <a:t>최장공통부분수열</a:t>
            </a:r>
            <a:endParaRPr lang="en-US" altLang="ko-KR" dirty="0"/>
          </a:p>
          <a:p>
            <a:r>
              <a:rPr lang="en-US" altLang="ko-KR" dirty="0"/>
              <a:t>				O(N^2)</a:t>
            </a:r>
            <a:r>
              <a:rPr lang="ko-KR" altLang="en-US" dirty="0"/>
              <a:t>방식</a:t>
            </a:r>
            <a:endParaRPr lang="en-US" altLang="ko-KR" dirty="0"/>
          </a:p>
          <a:p>
            <a:r>
              <a:rPr lang="en-US" altLang="ko-KR" dirty="0"/>
              <a:t>				</a:t>
            </a:r>
            <a:r>
              <a:rPr lang="ko-KR" altLang="en-US" dirty="0"/>
              <a:t>경로추적 </a:t>
            </a:r>
            <a:r>
              <a:rPr lang="en-US" altLang="ko-KR" dirty="0"/>
              <a:t>tracking</a:t>
            </a:r>
            <a:r>
              <a:rPr lang="ko-KR" altLang="en-US" dirty="0"/>
              <a:t>문제도 같이 다뤘다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알로하 강의자료는 여기에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https://www.facebook.com/groups/hyu.aloha/permalink/940655532775848/</a:t>
            </a:r>
          </a:p>
        </p:txBody>
      </p:sp>
    </p:spTree>
    <p:extLst>
      <p:ext uri="{BB962C8B-B14F-4D97-AF65-F5344CB8AC3E}">
        <p14:creationId xmlns:p14="http://schemas.microsoft.com/office/powerpoint/2010/main" val="26764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구간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DP</a:t>
            </a:r>
          </a:p>
        </p:txBody>
      </p:sp>
    </p:spTree>
    <p:extLst>
      <p:ext uri="{BB962C8B-B14F-4D97-AF65-F5344CB8AC3E}">
        <p14:creationId xmlns:p14="http://schemas.microsoft.com/office/powerpoint/2010/main" val="211121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구간</a:t>
            </a:r>
            <a:r>
              <a:rPr lang="en-US" altLang="ko-KR" dirty="0"/>
              <a:t>DP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A0CF-88B4-442E-8205-E1FE551897BA}"/>
              </a:ext>
            </a:extLst>
          </p:cNvPr>
          <p:cNvSpPr txBox="1"/>
          <p:nvPr/>
        </p:nvSpPr>
        <p:spPr>
          <a:xfrm>
            <a:off x="1197654" y="2253006"/>
            <a:ext cx="1044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51CF4-319D-449F-93C3-03F510F449FD}"/>
              </a:ext>
            </a:extLst>
          </p:cNvPr>
          <p:cNvSpPr txBox="1"/>
          <p:nvPr/>
        </p:nvSpPr>
        <p:spPr>
          <a:xfrm>
            <a:off x="1197654" y="2017336"/>
            <a:ext cx="88230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</a:t>
            </a:r>
            <a:r>
              <a:rPr lang="en-US" altLang="ko-KR" dirty="0"/>
              <a:t> DP[][]</a:t>
            </a:r>
            <a:r>
              <a:rPr lang="ko-KR" altLang="en-US" dirty="0"/>
              <a:t>라는 이차원 </a:t>
            </a:r>
            <a:r>
              <a:rPr lang="en-US" altLang="ko-KR" dirty="0"/>
              <a:t>DP</a:t>
            </a:r>
            <a:r>
              <a:rPr lang="ko-KR" altLang="en-US" dirty="0"/>
              <a:t>배열이 있다고 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	1. DP[</a:t>
            </a:r>
            <a:r>
              <a:rPr lang="en-US" altLang="ko-KR" dirty="0" err="1"/>
              <a:t>i</a:t>
            </a:r>
            <a:r>
              <a:rPr lang="en-US" altLang="ko-KR" dirty="0"/>
              <a:t>][j] </a:t>
            </a:r>
            <a:r>
              <a:rPr lang="ko-KR" altLang="en-US" dirty="0"/>
              <a:t>에 저장되는 값이</a:t>
            </a:r>
            <a:r>
              <a:rPr lang="en-US" altLang="ko-KR" dirty="0"/>
              <a:t>, </a:t>
            </a:r>
            <a:r>
              <a:rPr lang="en-US" altLang="ko-KR" dirty="0" err="1"/>
              <a:t>i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en-US" altLang="ko-KR" dirty="0"/>
              <a:t>j </a:t>
            </a:r>
            <a:r>
              <a:rPr lang="ko-KR" altLang="en-US" dirty="0"/>
              <a:t>사이의 어떤 구간을 대표하는 값</a:t>
            </a:r>
            <a:endParaRPr lang="en-US" altLang="ko-KR" dirty="0"/>
          </a:p>
          <a:p>
            <a:r>
              <a:rPr lang="en-US" altLang="ko-KR" dirty="0"/>
              <a:t>	2. DP[</a:t>
            </a:r>
            <a:r>
              <a:rPr lang="en-US" altLang="ko-KR" dirty="0" err="1"/>
              <a:t>i</a:t>
            </a:r>
            <a:r>
              <a:rPr lang="en-US" altLang="ko-KR" dirty="0"/>
              <a:t>][j] </a:t>
            </a:r>
            <a:r>
              <a:rPr lang="ko-KR" altLang="en-US" dirty="0"/>
              <a:t>에 저장되는 값이</a:t>
            </a:r>
            <a:r>
              <a:rPr lang="en-US" altLang="ko-KR" dirty="0"/>
              <a:t>, (0,0)</a:t>
            </a:r>
            <a:r>
              <a:rPr lang="ko-KR" altLang="en-US" dirty="0"/>
              <a:t>부터 </a:t>
            </a:r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 </a:t>
            </a:r>
            <a:r>
              <a:rPr lang="ko-KR" altLang="en-US" dirty="0"/>
              <a:t>까지의 구간을 대표하는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1,2</a:t>
            </a:r>
            <a:r>
              <a:rPr lang="ko-KR" altLang="en-US" dirty="0"/>
              <a:t>번과 같이 구간의 값을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연습문제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가장</a:t>
            </a:r>
            <a:r>
              <a:rPr lang="en-US" altLang="ko-KR" dirty="0"/>
              <a:t> </a:t>
            </a:r>
            <a:r>
              <a:rPr lang="ko-KR" altLang="en-US" dirty="0"/>
              <a:t>큰 정사각형</a:t>
            </a:r>
            <a:r>
              <a:rPr lang="en-US" altLang="ko-KR" dirty="0"/>
              <a:t>(boj1915)</a:t>
            </a:r>
          </a:p>
          <a:p>
            <a:r>
              <a:rPr lang="ko-KR" altLang="en-US" dirty="0" err="1"/>
              <a:t>팰린드롬</a:t>
            </a:r>
            <a:r>
              <a:rPr lang="ko-KR" altLang="en-US" dirty="0"/>
              <a:t> 만들기</a:t>
            </a:r>
            <a:r>
              <a:rPr lang="en-US" altLang="ko-KR" dirty="0"/>
              <a:t>(boj1695)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74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101432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</a:t>
            </a:r>
            <a:r>
              <a:rPr lang="ko-KR" altLang="en-US" sz="2400" b="1" dirty="0"/>
              <a:t>진짜 </a:t>
            </a:r>
            <a:r>
              <a:rPr lang="en-US" altLang="ko-KR" sz="2400" b="1" dirty="0"/>
              <a:t>DP</a:t>
            </a:r>
            <a:r>
              <a:rPr lang="ko-KR" altLang="en-US" sz="2400" b="1" dirty="0"/>
              <a:t> 꿀</a:t>
            </a:r>
            <a:r>
              <a:rPr lang="en-US" altLang="ko-KR" sz="2400" b="1" dirty="0"/>
              <a:t>tip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b="1" dirty="0"/>
              <a:t>관계식을 생각해내는 능력을 기르기 위해 문제를 많이 푼다</a:t>
            </a:r>
            <a:r>
              <a:rPr lang="en-US" altLang="ko-KR" b="1" dirty="0"/>
              <a:t> (+</a:t>
            </a:r>
            <a:r>
              <a:rPr lang="ko-KR" altLang="en-US" b="1" dirty="0" err="1"/>
              <a:t>시간복잡도</a:t>
            </a:r>
            <a:r>
              <a:rPr lang="ko-KR" altLang="en-US" b="1" dirty="0"/>
              <a:t> 계산 능력</a:t>
            </a:r>
            <a:r>
              <a:rPr lang="en-US" altLang="ko-KR" b="1" dirty="0"/>
              <a:t>)</a:t>
            </a:r>
          </a:p>
          <a:p>
            <a:pPr lvl="1"/>
            <a:r>
              <a:rPr lang="en-US" altLang="ko-KR" b="1" dirty="0"/>
              <a:t>-&gt; Knapsack,</a:t>
            </a:r>
            <a:r>
              <a:rPr lang="ko-KR" altLang="en-US" b="1" dirty="0"/>
              <a:t> </a:t>
            </a:r>
            <a:r>
              <a:rPr lang="en-US" altLang="ko-KR" b="1" dirty="0"/>
              <a:t>LIS,</a:t>
            </a:r>
            <a:r>
              <a:rPr lang="ko-KR" altLang="en-US" b="1" dirty="0"/>
              <a:t> </a:t>
            </a:r>
            <a:r>
              <a:rPr lang="en-US" altLang="ko-KR" b="1" dirty="0"/>
              <a:t>LCS, </a:t>
            </a:r>
            <a:r>
              <a:rPr lang="ko-KR" altLang="en-US" b="1" dirty="0"/>
              <a:t>구간</a:t>
            </a:r>
            <a:r>
              <a:rPr lang="en-US" altLang="ko-KR" b="1" dirty="0"/>
              <a:t>DP…..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생각해낸 관계식을 최적화하여 코드를 짜는 능력을 기른다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dirty="0"/>
              <a:t>1,2</a:t>
            </a:r>
            <a:r>
              <a:rPr lang="ko-KR" altLang="en-US" dirty="0"/>
              <a:t>번 무한반복</a:t>
            </a:r>
            <a:r>
              <a:rPr lang="en-US" altLang="ko-KR" dirty="0"/>
              <a:t>.  +</a:t>
            </a:r>
            <a:r>
              <a:rPr lang="ko-KR" altLang="en-US" dirty="0"/>
              <a:t>다양한 자료구조를 안다면</a:t>
            </a:r>
            <a:r>
              <a:rPr lang="en-US" altLang="ko-KR" dirty="0"/>
              <a:t>, </a:t>
            </a:r>
            <a:r>
              <a:rPr lang="ko-KR" altLang="en-US" dirty="0"/>
              <a:t>관계식을 생각해내는 사고의 범위가 늘어난다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61F4D9-7376-4714-8D0E-BD84FE8F5263}"/>
              </a:ext>
            </a:extLst>
          </p:cNvPr>
          <p:cNvSpPr/>
          <p:nvPr/>
        </p:nvSpPr>
        <p:spPr>
          <a:xfrm>
            <a:off x="1442301" y="4449451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관계식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문제풀기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2D41E3-765A-41D5-A53F-6EB95A360689}"/>
              </a:ext>
            </a:extLst>
          </p:cNvPr>
          <p:cNvSpPr/>
          <p:nvPr/>
        </p:nvSpPr>
        <p:spPr>
          <a:xfrm>
            <a:off x="4601851" y="4449450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기법공부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819CE3-D29F-4D9F-9C02-934155466870}"/>
              </a:ext>
            </a:extLst>
          </p:cNvPr>
          <p:cNvSpPr/>
          <p:nvPr/>
        </p:nvSpPr>
        <p:spPr>
          <a:xfrm>
            <a:off x="7761401" y="4449449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자료구조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개인공부</a:t>
            </a:r>
          </a:p>
        </p:txBody>
      </p:sp>
    </p:spTree>
    <p:extLst>
      <p:ext uri="{BB962C8B-B14F-4D97-AF65-F5344CB8AC3E}">
        <p14:creationId xmlns:p14="http://schemas.microsoft.com/office/powerpoint/2010/main" val="3376504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Dynamic Programming </a:t>
            </a:r>
            <a:r>
              <a:rPr lang="ko-KR" altLang="en-US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기법</a:t>
            </a:r>
            <a:endParaRPr lang="en-US" altLang="ko-KR" b="1" dirty="0">
              <a:latin typeface="Apple SD Gothic Neo SemiBold" charset="-127"/>
              <a:ea typeface="Apple SD Gothic Neo SemiBold" charset="-127"/>
              <a:cs typeface="Apple SD Gothic Neo Semi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9214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Memo(r)</a:t>
            </a:r>
            <a:r>
              <a:rPr lang="en-US" altLang="ko-KR" b="1" dirty="0" err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ization</a:t>
            </a:r>
            <a:endParaRPr lang="en-US" altLang="ko-KR" b="1" dirty="0">
              <a:latin typeface="Apple SD Gothic Neo SemiBold" charset="-127"/>
              <a:ea typeface="Apple SD Gothic Neo SemiBold" charset="-127"/>
              <a:cs typeface="Apple SD Gothic Neo Semi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9944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Memoization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A0CF-88B4-442E-8205-E1FE551897BA}"/>
              </a:ext>
            </a:extLst>
          </p:cNvPr>
          <p:cNvSpPr txBox="1"/>
          <p:nvPr/>
        </p:nvSpPr>
        <p:spPr>
          <a:xfrm>
            <a:off x="1197654" y="2253006"/>
            <a:ext cx="1044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51CF4-319D-449F-93C3-03F510F449FD}"/>
              </a:ext>
            </a:extLst>
          </p:cNvPr>
          <p:cNvSpPr txBox="1"/>
          <p:nvPr/>
        </p:nvSpPr>
        <p:spPr>
          <a:xfrm>
            <a:off x="1197654" y="3594829"/>
            <a:ext cx="8823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빠른 이해를 위해</a:t>
            </a:r>
            <a:r>
              <a:rPr lang="en-US" altLang="ko-KR" dirty="0"/>
              <a:t>, Dynamic Programming</a:t>
            </a:r>
            <a:r>
              <a:rPr lang="ko-KR" altLang="en-US" dirty="0"/>
              <a:t>중</a:t>
            </a:r>
            <a:r>
              <a:rPr lang="en-US" altLang="ko-KR" dirty="0"/>
              <a:t>, Top-down</a:t>
            </a:r>
            <a:r>
              <a:rPr lang="ko-KR" altLang="en-US" dirty="0"/>
              <a:t>으로 하는 것을 </a:t>
            </a:r>
            <a:r>
              <a:rPr lang="en-US" altLang="ko-KR" dirty="0" err="1"/>
              <a:t>Memoization</a:t>
            </a:r>
            <a:r>
              <a:rPr lang="ko-KR" altLang="en-US" dirty="0"/>
              <a:t> 구체적으로 </a:t>
            </a:r>
            <a:r>
              <a:rPr lang="en-US" altLang="ko-KR" dirty="0" err="1"/>
              <a:t>Memoization</a:t>
            </a:r>
            <a:r>
              <a:rPr lang="ko-KR" altLang="en-US" dirty="0"/>
              <a:t>이라고 생각해도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Memoization</a:t>
            </a:r>
            <a:r>
              <a:rPr lang="ko-KR" altLang="en-US" dirty="0"/>
              <a:t>이라고 무조건 좋은 것은 아니다</a:t>
            </a:r>
            <a:r>
              <a:rPr lang="en-US" altLang="ko-KR" dirty="0"/>
              <a:t>! </a:t>
            </a:r>
            <a:r>
              <a:rPr lang="ko-KR" altLang="en-US" dirty="0"/>
              <a:t>시간</a:t>
            </a:r>
            <a:r>
              <a:rPr lang="en-US" altLang="ko-KR" dirty="0"/>
              <a:t>(</a:t>
            </a:r>
            <a:r>
              <a:rPr lang="ko-KR" altLang="en-US" dirty="0"/>
              <a:t>함수호출</a:t>
            </a:r>
            <a:r>
              <a:rPr lang="en-US" altLang="ko-KR" dirty="0"/>
              <a:t>), </a:t>
            </a:r>
            <a:r>
              <a:rPr lang="ko-KR" altLang="en-US" dirty="0"/>
              <a:t>공간</a:t>
            </a:r>
            <a:r>
              <a:rPr lang="en-US" altLang="ko-KR" dirty="0"/>
              <a:t>(</a:t>
            </a:r>
            <a:r>
              <a:rPr lang="ko-KR" altLang="en-US" dirty="0"/>
              <a:t>저장배열</a:t>
            </a:r>
            <a:r>
              <a:rPr lang="en-US" altLang="ko-KR" dirty="0"/>
              <a:t>)</a:t>
            </a:r>
            <a:r>
              <a:rPr lang="ko-KR" altLang="en-US" dirty="0"/>
              <a:t>소모가 상당히 크다</a:t>
            </a:r>
            <a:r>
              <a:rPr lang="en-US" altLang="ko-KR" dirty="0"/>
              <a:t>. </a:t>
            </a:r>
            <a:r>
              <a:rPr lang="ko-KR" altLang="en-US" dirty="0" err="1"/>
              <a:t>시간복잡도와</a:t>
            </a:r>
            <a:r>
              <a:rPr lang="ko-KR" altLang="en-US" dirty="0"/>
              <a:t> </a:t>
            </a:r>
            <a:r>
              <a:rPr lang="ko-KR" altLang="en-US" dirty="0" err="1"/>
              <a:t>공간복잡도</a:t>
            </a:r>
            <a:r>
              <a:rPr lang="ko-KR" altLang="en-US" dirty="0"/>
              <a:t> 계산 후 사용하자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알로하 강의자료는 여기에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https://www.facebook.com/download/preview/568599520179566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9C47C1-BA70-4BAC-AF8A-BEC7F9DD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411738"/>
              </p:ext>
            </p:extLst>
          </p:nvPr>
        </p:nvGraphicFramePr>
        <p:xfrm>
          <a:off x="1197654" y="1612172"/>
          <a:ext cx="9897694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606">
                  <a:extLst>
                    <a:ext uri="{9D8B030D-6E8A-4147-A177-3AD203B41FA5}">
                      <a16:colId xmlns:a16="http://schemas.microsoft.com/office/drawing/2014/main" val="1930260804"/>
                    </a:ext>
                  </a:extLst>
                </a:gridCol>
                <a:gridCol w="1372946">
                  <a:extLst>
                    <a:ext uri="{9D8B030D-6E8A-4147-A177-3AD203B41FA5}">
                      <a16:colId xmlns:a16="http://schemas.microsoft.com/office/drawing/2014/main" val="3917470434"/>
                    </a:ext>
                  </a:extLst>
                </a:gridCol>
                <a:gridCol w="3563332">
                  <a:extLst>
                    <a:ext uri="{9D8B030D-6E8A-4147-A177-3AD203B41FA5}">
                      <a16:colId xmlns:a16="http://schemas.microsoft.com/office/drawing/2014/main" val="2865770776"/>
                    </a:ext>
                  </a:extLst>
                </a:gridCol>
                <a:gridCol w="2535810">
                  <a:extLst>
                    <a:ext uri="{9D8B030D-6E8A-4147-A177-3AD203B41FA5}">
                      <a16:colId xmlns:a16="http://schemas.microsoft.com/office/drawing/2014/main" val="2705091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구체적인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56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Dynamic Programming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Bottom-up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Base condition</a:t>
                      </a:r>
                      <a:r>
                        <a:rPr lang="ko-KR" altLang="en-US" dirty="0"/>
                        <a:t>에서부터 </a:t>
                      </a:r>
                      <a:r>
                        <a:rPr lang="en-US" altLang="ko-KR" dirty="0"/>
                        <a:t>for</a:t>
                      </a:r>
                      <a:r>
                        <a:rPr lang="ko-KR" altLang="en-US" dirty="0"/>
                        <a:t>문으로 순차적으로 구함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순서를 강제한다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Memoization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Top-down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Recursive</a:t>
                      </a:r>
                      <a:r>
                        <a:rPr lang="ko-KR" altLang="en-US" dirty="0"/>
                        <a:t>하게 정복</a:t>
                      </a:r>
                      <a:r>
                        <a:rPr lang="en-US" altLang="ko-KR" dirty="0"/>
                        <a:t>. Base condition</a:t>
                      </a:r>
                      <a:r>
                        <a:rPr lang="ko-KR" altLang="en-US" dirty="0"/>
                        <a:t>에서 종료되도록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한번방문한 지점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910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이란</a:t>
            </a:r>
            <a:endParaRPr lang="en-US" altLang="ko-KR" dirty="0"/>
          </a:p>
          <a:p>
            <a:r>
              <a:rPr lang="en-US" altLang="ko-KR" dirty="0"/>
              <a:t>Dynamic Programming </a:t>
            </a:r>
            <a:r>
              <a:rPr lang="ko-KR" altLang="en-US" dirty="0" err="1"/>
              <a:t>꿀팁</a:t>
            </a:r>
            <a:endParaRPr lang="en-US" altLang="ko-KR" dirty="0"/>
          </a:p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종류</a:t>
            </a:r>
            <a:endParaRPr lang="en-US" altLang="ko-KR" dirty="0"/>
          </a:p>
          <a:p>
            <a:r>
              <a:rPr lang="en-US" altLang="ko-KR" dirty="0"/>
              <a:t>Dynamic</a:t>
            </a:r>
            <a:r>
              <a:rPr lang="ko-KR" altLang="en-US" dirty="0"/>
              <a:t> </a:t>
            </a:r>
            <a:r>
              <a:rPr lang="en-US" altLang="ko-KR" dirty="0"/>
              <a:t>Programming</a:t>
            </a:r>
            <a:r>
              <a:rPr lang="ko-KR" altLang="en-US" dirty="0"/>
              <a:t> 기법</a:t>
            </a:r>
            <a:endParaRPr lang="en-US" altLang="ko-KR" dirty="0"/>
          </a:p>
          <a:p>
            <a:r>
              <a:rPr lang="en-US" altLang="ko-KR" dirty="0"/>
              <a:t>Practice Problem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83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Knuth Optimization</a:t>
            </a:r>
          </a:p>
        </p:txBody>
      </p:sp>
    </p:spTree>
    <p:extLst>
      <p:ext uri="{BB962C8B-B14F-4D97-AF65-F5344CB8AC3E}">
        <p14:creationId xmlns:p14="http://schemas.microsoft.com/office/powerpoint/2010/main" val="755664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Knuth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B9A0CF-88B4-442E-8205-E1FE551897BA}"/>
              </a:ext>
            </a:extLst>
          </p:cNvPr>
          <p:cNvSpPr txBox="1"/>
          <p:nvPr/>
        </p:nvSpPr>
        <p:spPr>
          <a:xfrm>
            <a:off x="1197654" y="2253006"/>
            <a:ext cx="1044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3FD3CD60-8A63-4958-901C-71B7BE4E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128" y="1801400"/>
            <a:ext cx="53149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BD7973DD-BFD4-47BC-B53A-4F197E4FEB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7" t="64824" r="45087" b="1253"/>
          <a:stretch/>
        </p:blipFill>
        <p:spPr bwMode="auto">
          <a:xfrm>
            <a:off x="5731496" y="3112273"/>
            <a:ext cx="207389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624EE9A-8090-47AA-9765-6B55FB3C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17" y="3992479"/>
            <a:ext cx="741045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244B5-6BF9-4C4A-A5C0-2C9E06046A4B}"/>
              </a:ext>
            </a:extLst>
          </p:cNvPr>
          <p:cNvSpPr txBox="1"/>
          <p:nvPr/>
        </p:nvSpPr>
        <p:spPr>
          <a:xfrm>
            <a:off x="1121790" y="2001755"/>
            <a:ext cx="57786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1: </a:t>
            </a:r>
            <a:r>
              <a:rPr lang="ko-KR" altLang="en-US" dirty="0" err="1"/>
              <a:t>점화식</a:t>
            </a:r>
            <a:r>
              <a:rPr lang="ko-KR" altLang="en-US" dirty="0"/>
              <a:t> 형태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조건</a:t>
            </a:r>
            <a:r>
              <a:rPr lang="en-US" altLang="ko-KR" dirty="0"/>
              <a:t>2: Quadrangle Inequality(</a:t>
            </a:r>
            <a:r>
              <a:rPr lang="ko-KR" altLang="en-US" dirty="0"/>
              <a:t>사각부등식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조건</a:t>
            </a:r>
            <a:r>
              <a:rPr lang="en-US" altLang="ko-KR" dirty="0"/>
              <a:t>3: Monotonicity(</a:t>
            </a:r>
            <a:r>
              <a:rPr lang="ko-KR" altLang="en-US" dirty="0"/>
              <a:t>단조성</a:t>
            </a:r>
            <a:r>
              <a:rPr lang="en-US" altLang="ko-KR" dirty="0"/>
              <a:t>)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838708DA-7075-424B-B10C-7DBF18204C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5" t="-686" b="48784"/>
          <a:stretch/>
        </p:blipFill>
        <p:spPr bwMode="auto">
          <a:xfrm>
            <a:off x="5712642" y="2416752"/>
            <a:ext cx="4455420" cy="5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60CACF-CFF4-4A08-9216-180752C78AAF}"/>
              </a:ext>
            </a:extLst>
          </p:cNvPr>
          <p:cNvSpPr txBox="1"/>
          <p:nvPr/>
        </p:nvSpPr>
        <p:spPr>
          <a:xfrm>
            <a:off x="7959201" y="3046671"/>
            <a:ext cx="1715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(a&lt;=b&lt;=c&lt;=d)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65705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Knuth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F908C-1AC1-4FEB-93C7-03AEC5B45E69}"/>
              </a:ext>
            </a:extLst>
          </p:cNvPr>
          <p:cNvSpPr txBox="1"/>
          <p:nvPr/>
        </p:nvSpPr>
        <p:spPr>
          <a:xfrm>
            <a:off x="1310326" y="1941922"/>
            <a:ext cx="9426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그래서 </a:t>
            </a:r>
            <a:r>
              <a:rPr lang="ko-KR" altLang="en-US" dirty="0" err="1"/>
              <a:t>어디다쓰는데</a:t>
            </a:r>
            <a:r>
              <a:rPr lang="en-US" altLang="ko-KR" dirty="0"/>
              <a:t>!!!!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>
                <a:sym typeface="Wingdings" panose="05000000000000000000" pitchFamily="2" charset="2"/>
              </a:rPr>
              <a:t>점화식</a:t>
            </a:r>
            <a:r>
              <a:rPr lang="ko-KR" altLang="en-US" dirty="0">
                <a:sym typeface="Wingdings" panose="05000000000000000000" pitchFamily="2" charset="2"/>
              </a:rPr>
              <a:t> 형태가 굉장히 유명한 형태다</a:t>
            </a:r>
            <a:r>
              <a:rPr lang="en-US" altLang="ko-KR" dirty="0">
                <a:sym typeface="Wingdings" panose="05000000000000000000" pitchFamily="2" charset="2"/>
              </a:rPr>
              <a:t>! </a:t>
            </a:r>
            <a:r>
              <a:rPr lang="ko-KR" altLang="en-US" dirty="0">
                <a:sym typeface="Wingdings" panose="05000000000000000000" pitchFamily="2" charset="2"/>
              </a:rPr>
              <a:t>그럼 무조건 </a:t>
            </a:r>
            <a:r>
              <a:rPr lang="ko-KR" altLang="en-US" dirty="0" err="1">
                <a:sym typeface="Wingdings" panose="05000000000000000000" pitchFamily="2" charset="2"/>
              </a:rPr>
              <a:t>알아둬야겠지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파일 합치기</a:t>
            </a:r>
            <a:r>
              <a:rPr lang="en-US" altLang="ko-KR" dirty="0"/>
              <a:t>(boj11066)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357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Knuth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F908C-1AC1-4FEB-93C7-03AEC5B45E69}"/>
              </a:ext>
            </a:extLst>
          </p:cNvPr>
          <p:cNvSpPr txBox="1"/>
          <p:nvPr/>
        </p:nvSpPr>
        <p:spPr>
          <a:xfrm>
            <a:off x="1310326" y="1941922"/>
            <a:ext cx="9426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for(d=2;d&lt;=n;d++){</a:t>
            </a:r>
          </a:p>
          <a:p>
            <a:r>
              <a:rPr lang="pt-BR" altLang="ko-KR" dirty="0"/>
              <a:t>	for(s=1;s&lt;=n-k+1;s++){</a:t>
            </a:r>
          </a:p>
          <a:p>
            <a:r>
              <a:rPr lang="pt-BR" altLang="ko-KR" dirty="0"/>
              <a:t>		int e=s+d-1;</a:t>
            </a:r>
          </a:p>
          <a:p>
            <a:r>
              <a:rPr lang="pt-BR" altLang="ko-KR" dirty="0"/>
              <a:t>		for(k=s;k&lt;=e;k++){</a:t>
            </a:r>
          </a:p>
          <a:p>
            <a:r>
              <a:rPr lang="pt-BR" altLang="ko-KR" dirty="0"/>
              <a:t>			if(dp[s][k]+dp[k+1][e]+sum[s][e]&lt;=dp[</a:t>
            </a:r>
            <a:r>
              <a:rPr lang="en-US" altLang="ko-KR" dirty="0"/>
              <a:t>s][e]</a:t>
            </a:r>
            <a:r>
              <a:rPr lang="pt-BR" altLang="ko-KR" dirty="0"/>
              <a:t>){</a:t>
            </a:r>
          </a:p>
          <a:p>
            <a:r>
              <a:rPr lang="pt-BR" altLang="ko-KR" dirty="0"/>
              <a:t>				dp[s][e]=dp[s][k]+dp[k+1][e]+sum[s][e];</a:t>
            </a:r>
          </a:p>
          <a:p>
            <a:r>
              <a:rPr lang="pt-BR" altLang="ko-KR" dirty="0"/>
              <a:t>				K[s][e]=k;</a:t>
            </a:r>
          </a:p>
          <a:p>
            <a:r>
              <a:rPr lang="pt-BR" altLang="ko-KR" dirty="0"/>
              <a:t>			}</a:t>
            </a:r>
          </a:p>
          <a:p>
            <a:r>
              <a:rPr lang="pt-BR" altLang="ko-KR" dirty="0"/>
              <a:t>		}</a:t>
            </a:r>
          </a:p>
          <a:p>
            <a:r>
              <a:rPr lang="pt-BR" altLang="ko-KR" dirty="0"/>
              <a:t>	}</a:t>
            </a:r>
          </a:p>
          <a:p>
            <a:r>
              <a:rPr lang="pt-BR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673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92875"/>
            <a:ext cx="2743200" cy="365125"/>
          </a:xfrm>
        </p:spPr>
        <p:txBody>
          <a:bodyPr/>
          <a:lstStyle/>
          <a:p>
            <a:fld id="{F70B1702-0492-437A-9B85-52811325DAC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Knuth</a:t>
            </a:r>
            <a:r>
              <a:rPr lang="ko-KR" altLang="en-US" dirty="0"/>
              <a:t> </a:t>
            </a:r>
            <a:r>
              <a:rPr lang="en-US" altLang="ko-KR" dirty="0"/>
              <a:t>Optimization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6F908C-1AC1-4FEB-93C7-03AEC5B45E69}"/>
              </a:ext>
            </a:extLst>
          </p:cNvPr>
          <p:cNvSpPr txBox="1"/>
          <p:nvPr/>
        </p:nvSpPr>
        <p:spPr>
          <a:xfrm>
            <a:off x="1310326" y="1941922"/>
            <a:ext cx="942680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ko-KR" dirty="0"/>
              <a:t>for(d=2;d&lt;=n;d++){</a:t>
            </a:r>
          </a:p>
          <a:p>
            <a:r>
              <a:rPr lang="pt-BR" altLang="ko-KR" dirty="0"/>
              <a:t>	for(s=1;s&lt;=n-k+1;s++){</a:t>
            </a:r>
          </a:p>
          <a:p>
            <a:r>
              <a:rPr lang="pt-BR" altLang="ko-KR" dirty="0"/>
              <a:t>		int e=s+d-1;</a:t>
            </a:r>
          </a:p>
          <a:p>
            <a:r>
              <a:rPr lang="pt-BR" altLang="ko-KR" dirty="0"/>
              <a:t>		for(k=K[s][e-1];k&lt;=K[s+1][e];k++){</a:t>
            </a:r>
          </a:p>
          <a:p>
            <a:r>
              <a:rPr lang="pt-BR" altLang="ko-KR" dirty="0"/>
              <a:t>			if(dp[s][k]+dp[k+1][e]+sum[s][e]&lt;=dp[</a:t>
            </a:r>
            <a:r>
              <a:rPr lang="en-US" altLang="ko-KR" dirty="0"/>
              <a:t>s][e]</a:t>
            </a:r>
            <a:r>
              <a:rPr lang="pt-BR" altLang="ko-KR" dirty="0"/>
              <a:t>){</a:t>
            </a:r>
          </a:p>
          <a:p>
            <a:r>
              <a:rPr lang="pt-BR" altLang="ko-KR" dirty="0"/>
              <a:t>				dp[s][e]=dp[s][k]+dp[k+1][e]+sum[s][e];</a:t>
            </a:r>
          </a:p>
          <a:p>
            <a:r>
              <a:rPr lang="pt-BR" altLang="ko-KR" dirty="0"/>
              <a:t>				K[s][e]=k;</a:t>
            </a:r>
          </a:p>
          <a:p>
            <a:r>
              <a:rPr lang="pt-BR" altLang="ko-KR" dirty="0"/>
              <a:t>			}</a:t>
            </a:r>
          </a:p>
          <a:p>
            <a:r>
              <a:rPr lang="pt-BR" altLang="ko-KR" dirty="0"/>
              <a:t>		}</a:t>
            </a:r>
          </a:p>
          <a:p>
            <a:r>
              <a:rPr lang="pt-BR" altLang="ko-KR" dirty="0"/>
              <a:t>	}</a:t>
            </a:r>
          </a:p>
          <a:p>
            <a:r>
              <a:rPr lang="pt-BR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543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101432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</a:t>
            </a:r>
            <a:r>
              <a:rPr lang="ko-KR" altLang="en-US" sz="2400" b="1" dirty="0"/>
              <a:t>진짜 </a:t>
            </a:r>
            <a:r>
              <a:rPr lang="en-US" altLang="ko-KR" sz="2400" b="1" dirty="0"/>
              <a:t>DP</a:t>
            </a:r>
            <a:r>
              <a:rPr lang="ko-KR" altLang="en-US" sz="2400" b="1" dirty="0"/>
              <a:t> 꿀</a:t>
            </a:r>
            <a:r>
              <a:rPr lang="en-US" altLang="ko-KR" sz="2400" b="1" dirty="0"/>
              <a:t>tip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dirty="0"/>
              <a:t>관계식을 생각해내는 능력을 기르기 위해 문제를 많이 푼다</a:t>
            </a:r>
            <a:r>
              <a:rPr lang="en-US" altLang="ko-KR" dirty="0"/>
              <a:t> (+</a:t>
            </a:r>
            <a:r>
              <a:rPr lang="ko-KR" altLang="en-US" dirty="0" err="1"/>
              <a:t>시간복잡도</a:t>
            </a:r>
            <a:r>
              <a:rPr lang="ko-KR" altLang="en-US" dirty="0"/>
              <a:t> 계산 능력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b="1" dirty="0"/>
              <a:t>생각해낸 관계식을 최적화하여 코드를 짜는 능력을 기른다</a:t>
            </a:r>
            <a:r>
              <a:rPr lang="en-US" altLang="ko-KR" b="1" dirty="0"/>
              <a:t>.</a:t>
            </a:r>
          </a:p>
          <a:p>
            <a:pPr lvl="1"/>
            <a:r>
              <a:rPr lang="en-US" altLang="ko-KR" b="1" dirty="0"/>
              <a:t>-&gt; </a:t>
            </a:r>
            <a:r>
              <a:rPr lang="en-US" altLang="ko-KR" b="1" dirty="0" err="1"/>
              <a:t>Memoization</a:t>
            </a:r>
            <a:r>
              <a:rPr lang="en-US" altLang="ko-KR" b="1" dirty="0"/>
              <a:t>… Knuth Optimization…..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1,2</a:t>
            </a:r>
            <a:r>
              <a:rPr lang="ko-KR" altLang="en-US" dirty="0"/>
              <a:t>번 무한반복</a:t>
            </a:r>
            <a:r>
              <a:rPr lang="en-US" altLang="ko-KR" dirty="0"/>
              <a:t>.  +</a:t>
            </a:r>
            <a:r>
              <a:rPr lang="ko-KR" altLang="en-US" dirty="0"/>
              <a:t>다양한 자료구조를 안다면</a:t>
            </a:r>
            <a:r>
              <a:rPr lang="en-US" altLang="ko-KR" dirty="0"/>
              <a:t>, </a:t>
            </a:r>
            <a:r>
              <a:rPr lang="ko-KR" altLang="en-US" dirty="0"/>
              <a:t>관계식을 생각해내는 사고의 범위가 늘어난다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61F4D9-7376-4714-8D0E-BD84FE8F5263}"/>
              </a:ext>
            </a:extLst>
          </p:cNvPr>
          <p:cNvSpPr/>
          <p:nvPr/>
        </p:nvSpPr>
        <p:spPr>
          <a:xfrm>
            <a:off x="1442301" y="4449451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관계식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문제풀기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2D41E3-765A-41D5-A53F-6EB95A360689}"/>
              </a:ext>
            </a:extLst>
          </p:cNvPr>
          <p:cNvSpPr/>
          <p:nvPr/>
        </p:nvSpPr>
        <p:spPr>
          <a:xfrm>
            <a:off x="4601851" y="4449450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기법공부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819CE3-D29F-4D9F-9C02-934155466870}"/>
              </a:ext>
            </a:extLst>
          </p:cNvPr>
          <p:cNvSpPr/>
          <p:nvPr/>
        </p:nvSpPr>
        <p:spPr>
          <a:xfrm>
            <a:off x="7761401" y="4449449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자료구조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개인공부</a:t>
            </a:r>
          </a:p>
        </p:txBody>
      </p:sp>
    </p:spTree>
    <p:extLst>
      <p:ext uri="{BB962C8B-B14F-4D97-AF65-F5344CB8AC3E}">
        <p14:creationId xmlns:p14="http://schemas.microsoft.com/office/powerpoint/2010/main" val="1431060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자료구조</a:t>
            </a:r>
            <a:endParaRPr lang="en-US" altLang="ko-KR" b="1" dirty="0">
              <a:latin typeface="Apple SD Gothic Neo SemiBold" charset="-127"/>
              <a:ea typeface="Apple SD Gothic Neo SemiBold" charset="-127"/>
              <a:cs typeface="Apple SD Gothic Neo Semi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77119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101432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</a:t>
            </a:r>
            <a:r>
              <a:rPr lang="ko-KR" altLang="en-US" sz="2400" b="1" dirty="0"/>
              <a:t>진짜 </a:t>
            </a:r>
            <a:r>
              <a:rPr lang="en-US" altLang="ko-KR" sz="2400" b="1" dirty="0"/>
              <a:t>DP</a:t>
            </a:r>
            <a:r>
              <a:rPr lang="ko-KR" altLang="en-US" sz="2400" b="1" dirty="0"/>
              <a:t> 꿀</a:t>
            </a:r>
            <a:r>
              <a:rPr lang="en-US" altLang="ko-KR" sz="2400" b="1" dirty="0"/>
              <a:t>tip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dirty="0"/>
              <a:t>관계식을 생각해내는 능력을 기르기 위해 문제를 많이 푼다</a:t>
            </a:r>
            <a:r>
              <a:rPr lang="en-US" altLang="ko-KR" dirty="0"/>
              <a:t> (+</a:t>
            </a:r>
            <a:r>
              <a:rPr lang="ko-KR" altLang="en-US" dirty="0" err="1"/>
              <a:t>시간복잡도</a:t>
            </a:r>
            <a:r>
              <a:rPr lang="ko-KR" altLang="en-US" dirty="0"/>
              <a:t> 계산 능력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생각해낸 관계식을 최적화하여 코드를 짜는 능력을 기른다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b="1" dirty="0"/>
              <a:t>1,2</a:t>
            </a:r>
            <a:r>
              <a:rPr lang="ko-KR" altLang="en-US" b="1" dirty="0"/>
              <a:t>번 무한반복</a:t>
            </a:r>
            <a:r>
              <a:rPr lang="en-US" altLang="ko-KR" b="1" dirty="0"/>
              <a:t>.  +</a:t>
            </a:r>
            <a:r>
              <a:rPr lang="ko-KR" altLang="en-US" b="1" dirty="0"/>
              <a:t>다양한 자료구조를 안다면</a:t>
            </a:r>
            <a:r>
              <a:rPr lang="en-US" altLang="ko-KR" b="1" dirty="0"/>
              <a:t>, </a:t>
            </a:r>
            <a:r>
              <a:rPr lang="ko-KR" altLang="en-US" b="1" dirty="0"/>
              <a:t>관계식을 생각해내는 사고의 범위가 늘어난다</a:t>
            </a:r>
            <a:endParaRPr lang="en-US" altLang="ko-KR" b="1" dirty="0"/>
          </a:p>
          <a:p>
            <a:pPr lvl="1"/>
            <a:r>
              <a:rPr lang="en-US" altLang="ko-KR" b="1" dirty="0"/>
              <a:t>-&gt; </a:t>
            </a:r>
            <a:r>
              <a:rPr lang="ko-KR" altLang="en-US" b="1" dirty="0"/>
              <a:t>비트마스크</a:t>
            </a:r>
            <a:r>
              <a:rPr lang="en-US" altLang="ko-KR" b="1" dirty="0"/>
              <a:t>, </a:t>
            </a:r>
            <a:r>
              <a:rPr lang="ko-KR" altLang="en-US" b="1" dirty="0" err="1"/>
              <a:t>세그먼트트리</a:t>
            </a:r>
            <a:r>
              <a:rPr lang="en-US" altLang="ko-KR" b="1" dirty="0"/>
              <a:t>, </a:t>
            </a:r>
            <a:r>
              <a:rPr lang="ko-KR" altLang="en-US" b="1" dirty="0" err="1"/>
              <a:t>펜윅트리</a:t>
            </a:r>
            <a:r>
              <a:rPr lang="en-US" altLang="ko-KR" b="1" dirty="0"/>
              <a:t>, map, </a:t>
            </a:r>
            <a:r>
              <a:rPr lang="ko-KR" altLang="en-US" b="1" dirty="0"/>
              <a:t>등등 공부해보자</a:t>
            </a:r>
            <a:r>
              <a:rPr lang="en-US" altLang="ko-KR" b="1" dirty="0"/>
              <a:t>!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7390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Practice Problem</a:t>
            </a:r>
          </a:p>
        </p:txBody>
      </p:sp>
    </p:spTree>
    <p:extLst>
      <p:ext uri="{BB962C8B-B14F-4D97-AF65-F5344CB8AC3E}">
        <p14:creationId xmlns:p14="http://schemas.microsoft.com/office/powerpoint/2010/main" val="263444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>
          <a:xfrm>
            <a:off x="1233512" y="332054"/>
            <a:ext cx="6542087" cy="742950"/>
          </a:xfrm>
        </p:spPr>
        <p:txBody>
          <a:bodyPr/>
          <a:lstStyle/>
          <a:p>
            <a:r>
              <a:rPr lang="en-US" altLang="ko-KR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BOJ</a:t>
            </a:r>
            <a:r>
              <a:rPr lang="ko-KR" altLang="en-US" b="1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연습문제</a:t>
            </a:r>
            <a:endParaRPr lang="ko-KR" altLang="en-US" b="1">
              <a:latin typeface="Apple SD Gothic Neo Heavy" charset="-127"/>
              <a:ea typeface="Apple SD Gothic Neo Heavy" charset="-127"/>
              <a:cs typeface="Apple SD Gothic Neo Heavy" charset="-127"/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1233512" y="1429449"/>
            <a:ext cx="3653564" cy="3344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2624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동전 </a:t>
            </a:r>
            <a:r>
              <a:rPr kumimoji="1" lang="ko-KR" altLang="en-US" sz="2400" dirty="0" err="1">
                <a:latin typeface="Apple SD Gothic Neo Medium" charset="-127"/>
                <a:ea typeface="Apple SD Gothic Neo Medium" charset="-127"/>
                <a:cs typeface="Apple SD Gothic Neo Medium" charset="-127"/>
              </a:rPr>
              <a:t>바꿔주기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2618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경찰차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8895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막대 배치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2169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로봇 조종하기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1126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같은 탑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2698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인접한 비트의 개수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  <p:sp>
        <p:nvSpPr>
          <p:cNvPr id="6" name="텍스트 상자 5"/>
          <p:cNvSpPr txBox="1"/>
          <p:nvPr/>
        </p:nvSpPr>
        <p:spPr>
          <a:xfrm>
            <a:off x="6342662" y="1429449"/>
            <a:ext cx="2621230" cy="3898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2228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구간 나누기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2584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트리 분할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2302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극장 좌석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2515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전시장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2616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소형기관차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2159 </a:t>
            </a:r>
            <a:r>
              <a:rPr kumimoji="1" lang="ko-KR" altLang="en-US" sz="2400" dirty="0">
                <a:latin typeface="Apple SD Gothic Neo Medium" charset="-127"/>
                <a:ea typeface="Apple SD Gothic Neo Medium" charset="-127"/>
                <a:cs typeface="Apple SD Gothic Neo Medium" charset="-127"/>
              </a:rPr>
              <a:t>케익 배달</a:t>
            </a: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Apple SD Gothic Neo Medium" charset="-127"/>
              <a:ea typeface="Apple SD Gothic Neo Medium" charset="-127"/>
              <a:cs typeface="Apple SD Gothic Neo Medium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824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Dynamic</a:t>
            </a:r>
            <a:r>
              <a:rPr lang="ko-KR" altLang="en-US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 </a:t>
            </a:r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Programming</a:t>
            </a:r>
          </a:p>
        </p:txBody>
      </p:sp>
    </p:spTree>
    <p:extLst>
      <p:ext uri="{BB962C8B-B14F-4D97-AF65-F5344CB8AC3E}">
        <p14:creationId xmlns:p14="http://schemas.microsoft.com/office/powerpoint/2010/main" val="112541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이란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93042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해석을 하자면</a:t>
            </a:r>
            <a:r>
              <a:rPr lang="en-US" altLang="ko-KR" dirty="0"/>
              <a:t>, </a:t>
            </a:r>
            <a:r>
              <a:rPr lang="ko-KR" altLang="en-US" dirty="0"/>
              <a:t>동적 프로그래밍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해석따위 어떻게 되든 상관없다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뭔데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State</a:t>
            </a:r>
            <a:r>
              <a:rPr lang="ko-KR" altLang="en-US" sz="2400" b="1" dirty="0"/>
              <a:t>간의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관계식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을 이용한 알고리즘</a:t>
            </a:r>
            <a:endParaRPr lang="en-US" altLang="ko-KR" sz="2400" b="1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내가 알고있는 </a:t>
            </a:r>
            <a:r>
              <a:rPr lang="en-US" altLang="ko-KR" dirty="0"/>
              <a:t>state</a:t>
            </a:r>
            <a:r>
              <a:rPr lang="ko-KR" altLang="en-US" dirty="0"/>
              <a:t>의 값을 이용해서 내가 모르는 </a:t>
            </a:r>
            <a:r>
              <a:rPr lang="en-US" altLang="ko-KR" dirty="0"/>
              <a:t>state</a:t>
            </a:r>
            <a:r>
              <a:rPr lang="ko-KR" altLang="en-US" dirty="0"/>
              <a:t>의 값을 구할 수 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관계식만 알면 모두 해결가능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근데 그게 어려움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0299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/>
              <a:t>이란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93042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해석을 하자면</a:t>
            </a:r>
            <a:r>
              <a:rPr lang="en-US" altLang="ko-KR" dirty="0"/>
              <a:t>, </a:t>
            </a:r>
            <a:r>
              <a:rPr lang="ko-KR" altLang="en-US" dirty="0"/>
              <a:t>동적 프로그래밍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하지만 해석따위 어떻게 되든 상관없다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뭔데</a:t>
            </a:r>
            <a:r>
              <a:rPr lang="en-US" altLang="ko-KR" dirty="0"/>
              <a:t>!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State</a:t>
            </a:r>
            <a:r>
              <a:rPr lang="ko-KR" altLang="en-US" sz="2400" b="1" dirty="0"/>
              <a:t>간의 </a:t>
            </a:r>
            <a:r>
              <a:rPr lang="en-US" altLang="ko-KR" sz="2400" b="1" dirty="0"/>
              <a:t>“</a:t>
            </a:r>
            <a:r>
              <a:rPr lang="ko-KR" altLang="en-US" sz="2400" b="1" dirty="0"/>
              <a:t>관계식</a:t>
            </a:r>
            <a:r>
              <a:rPr lang="en-US" altLang="ko-KR" sz="2400" b="1" dirty="0"/>
              <a:t>”</a:t>
            </a:r>
            <a:r>
              <a:rPr lang="ko-KR" altLang="en-US" sz="2400" b="1" dirty="0"/>
              <a:t>을 이용한 알고리즘</a:t>
            </a:r>
            <a:endParaRPr lang="en-US" altLang="ko-KR" sz="2400" b="1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내가 알고있는 </a:t>
            </a:r>
            <a:r>
              <a:rPr lang="en-US" altLang="ko-KR" dirty="0"/>
              <a:t>state</a:t>
            </a:r>
            <a:r>
              <a:rPr lang="ko-KR" altLang="en-US" dirty="0"/>
              <a:t>의 값을 이용해서 내가 모르는 </a:t>
            </a:r>
            <a:r>
              <a:rPr lang="en-US" altLang="ko-KR" dirty="0"/>
              <a:t>state</a:t>
            </a:r>
            <a:r>
              <a:rPr lang="ko-KR" altLang="en-US" dirty="0"/>
              <a:t>의 값을 구할 수 있다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</a:t>
            </a:r>
            <a:r>
              <a:rPr lang="ko-KR" altLang="en-US" dirty="0"/>
              <a:t> 관계식만 알면 모두 해결가능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근데 그게 어려움</a:t>
            </a:r>
            <a:r>
              <a:rPr lang="en-US" altLang="ko-KR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4146092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 err="1"/>
              <a:t>꿀팁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930425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그럼 공부는 어떻게 해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b="1" dirty="0"/>
              <a:t>#DP</a:t>
            </a:r>
            <a:r>
              <a:rPr lang="ko-KR" altLang="en-US" sz="2400" b="1" dirty="0"/>
              <a:t>공부하는 개꿀</a:t>
            </a:r>
            <a:r>
              <a:rPr lang="en-US" altLang="ko-KR" sz="2400" b="1" dirty="0"/>
              <a:t>_Tip</a:t>
            </a:r>
            <a:r>
              <a:rPr lang="ko-KR" altLang="en-US" sz="2400" b="1" dirty="0"/>
              <a:t>☆</a:t>
            </a:r>
            <a:endParaRPr lang="en-US" altLang="ko-KR" sz="2400" b="1" dirty="0"/>
          </a:p>
          <a:p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ko-KR" altLang="en-US" dirty="0"/>
              <a:t>문제를 </a:t>
            </a:r>
            <a:r>
              <a:rPr lang="ko-KR" altLang="en-US" b="1" dirty="0">
                <a:solidFill>
                  <a:srgbClr val="FF0000"/>
                </a:solidFill>
              </a:rPr>
              <a:t>많이 푼다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비슷한 유형별로 묶어서 문제를 </a:t>
            </a:r>
            <a:r>
              <a:rPr lang="ko-KR" altLang="en-US" b="1" dirty="0">
                <a:solidFill>
                  <a:srgbClr val="FF0000"/>
                </a:solidFill>
              </a:rPr>
              <a:t>많이 푼다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대회에서 자주 나오는 유형을 분석한 뒤</a:t>
            </a:r>
            <a:r>
              <a:rPr lang="en-US" altLang="ko-KR" dirty="0"/>
              <a:t>, </a:t>
            </a:r>
            <a:r>
              <a:rPr lang="ko-KR" altLang="en-US" dirty="0"/>
              <a:t>그 유형의 문제를 </a:t>
            </a:r>
            <a:r>
              <a:rPr lang="ko-KR" altLang="en-US" b="1" dirty="0">
                <a:solidFill>
                  <a:srgbClr val="FF0000"/>
                </a:solidFill>
              </a:rPr>
              <a:t>많이 푼다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자주 틀리는 유형을 분석한 뒤</a:t>
            </a:r>
            <a:r>
              <a:rPr lang="en-US" altLang="ko-KR" dirty="0"/>
              <a:t>, </a:t>
            </a:r>
            <a:r>
              <a:rPr lang="ko-KR" altLang="en-US" dirty="0"/>
              <a:t>그 유형의 문제를 </a:t>
            </a:r>
            <a:r>
              <a:rPr lang="ko-KR" altLang="en-US" b="1" dirty="0">
                <a:solidFill>
                  <a:srgbClr val="FF0000"/>
                </a:solidFill>
              </a:rPr>
              <a:t>많이 푼다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잔실수가</a:t>
            </a:r>
            <a:r>
              <a:rPr lang="ko-KR" altLang="en-US" dirty="0"/>
              <a:t> 많이 나는 유형을 파악하고</a:t>
            </a:r>
            <a:r>
              <a:rPr lang="en-US" altLang="ko-KR" dirty="0"/>
              <a:t>, </a:t>
            </a:r>
            <a:r>
              <a:rPr lang="ko-KR" altLang="en-US" dirty="0"/>
              <a:t>실수를 줄이기 위해 문제를 </a:t>
            </a:r>
            <a:r>
              <a:rPr lang="ko-KR" altLang="en-US" b="1" dirty="0">
                <a:solidFill>
                  <a:srgbClr val="FF0000"/>
                </a:solidFill>
              </a:rPr>
              <a:t>많이 푼다</a:t>
            </a:r>
            <a:r>
              <a:rPr lang="en-US" altLang="ko-KR" b="1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18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 err="1"/>
              <a:t>꿀팁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101432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#</a:t>
            </a:r>
            <a:r>
              <a:rPr lang="ko-KR" altLang="en-US" sz="2400" b="1" dirty="0"/>
              <a:t>진짜 </a:t>
            </a:r>
            <a:r>
              <a:rPr lang="en-US" altLang="ko-KR" sz="2400" b="1" dirty="0"/>
              <a:t>DP</a:t>
            </a:r>
            <a:r>
              <a:rPr lang="ko-KR" altLang="en-US" sz="2400" b="1" dirty="0"/>
              <a:t> 꿀</a:t>
            </a:r>
            <a:r>
              <a:rPr lang="en-US" altLang="ko-KR" sz="2400" b="1" dirty="0"/>
              <a:t>tip</a:t>
            </a:r>
          </a:p>
          <a:p>
            <a:endParaRPr lang="en-US" altLang="ko-KR" sz="2400" b="1" dirty="0"/>
          </a:p>
          <a:p>
            <a:pPr marL="457200" indent="-457200">
              <a:buAutoNum type="arabicPeriod"/>
            </a:pPr>
            <a:r>
              <a:rPr lang="ko-KR" altLang="en-US" dirty="0"/>
              <a:t>관계식을 생각해내는 능력을 기르기 위해 문제를 많이 푼다</a:t>
            </a:r>
            <a:r>
              <a:rPr lang="en-US" altLang="ko-KR" dirty="0"/>
              <a:t> (+</a:t>
            </a:r>
            <a:r>
              <a:rPr lang="ko-KR" altLang="en-US" dirty="0" err="1"/>
              <a:t>시간복잡도</a:t>
            </a:r>
            <a:r>
              <a:rPr lang="ko-KR" altLang="en-US" dirty="0"/>
              <a:t> 계산 능력</a:t>
            </a:r>
            <a:r>
              <a:rPr lang="en-US" altLang="ko-KR" dirty="0"/>
              <a:t>)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생각해낸 관계식을 최적화하여 코드를 짜는 능력을 기른다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en-US" altLang="ko-KR" dirty="0"/>
              <a:t>1,2</a:t>
            </a:r>
            <a:r>
              <a:rPr lang="ko-KR" altLang="en-US" dirty="0"/>
              <a:t>번 무한반복</a:t>
            </a:r>
            <a:r>
              <a:rPr lang="en-US" altLang="ko-KR" dirty="0"/>
              <a:t>.  +</a:t>
            </a:r>
            <a:r>
              <a:rPr lang="ko-KR" altLang="en-US" dirty="0"/>
              <a:t>다양한 자료구조를 안다면</a:t>
            </a:r>
            <a:r>
              <a:rPr lang="en-US" altLang="ko-KR" dirty="0"/>
              <a:t>, </a:t>
            </a:r>
            <a:r>
              <a:rPr lang="ko-KR" altLang="en-US" dirty="0"/>
              <a:t>관계식을 생각해내는 사고의 범위가 늘어난다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61F4D9-7376-4714-8D0E-BD84FE8F5263}"/>
              </a:ext>
            </a:extLst>
          </p:cNvPr>
          <p:cNvSpPr/>
          <p:nvPr/>
        </p:nvSpPr>
        <p:spPr>
          <a:xfrm>
            <a:off x="1442301" y="4449451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관계식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문제풀기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02D41E3-765A-41D5-A53F-6EB95A360689}"/>
              </a:ext>
            </a:extLst>
          </p:cNvPr>
          <p:cNvSpPr/>
          <p:nvPr/>
        </p:nvSpPr>
        <p:spPr>
          <a:xfrm>
            <a:off x="4601851" y="4449450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최적화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기법공부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819CE3-D29F-4D9F-9C02-934155466870}"/>
              </a:ext>
            </a:extLst>
          </p:cNvPr>
          <p:cNvSpPr/>
          <p:nvPr/>
        </p:nvSpPr>
        <p:spPr>
          <a:xfrm>
            <a:off x="7761401" y="4449449"/>
            <a:ext cx="2347274" cy="147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자료구조</a:t>
            </a:r>
            <a:endParaRPr lang="en-US" altLang="ko-KR" dirty="0"/>
          </a:p>
          <a:p>
            <a:pPr algn="ctr"/>
            <a:r>
              <a:rPr lang="en-US" altLang="ko-KR" dirty="0"/>
              <a:t>-&gt; </a:t>
            </a:r>
            <a:r>
              <a:rPr lang="ko-KR" altLang="en-US" dirty="0"/>
              <a:t>개인공부</a:t>
            </a:r>
          </a:p>
        </p:txBody>
      </p:sp>
    </p:spTree>
    <p:extLst>
      <p:ext uri="{BB962C8B-B14F-4D97-AF65-F5344CB8AC3E}">
        <p14:creationId xmlns:p14="http://schemas.microsoft.com/office/powerpoint/2010/main" val="331589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31BB220-0C07-42B1-B7A4-E563BA87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933-B6D2-41C2-A20D-230779BA69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Dynamic Programming </a:t>
            </a:r>
            <a:r>
              <a:rPr lang="ko-KR" altLang="en-US" dirty="0" err="1"/>
              <a:t>꿀팁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77A55-F6AF-4ABE-A265-43DF2EF68A8B}"/>
              </a:ext>
            </a:extLst>
          </p:cNvPr>
          <p:cNvSpPr txBox="1"/>
          <p:nvPr/>
        </p:nvSpPr>
        <p:spPr>
          <a:xfrm>
            <a:off x="1272618" y="1960775"/>
            <a:ext cx="1014324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Q. </a:t>
            </a:r>
            <a:r>
              <a:rPr lang="ko-KR" altLang="en-US" dirty="0"/>
              <a:t>관계식 </a:t>
            </a:r>
            <a:r>
              <a:rPr lang="ko-KR" altLang="en-US" dirty="0" err="1"/>
              <a:t>만들어야하는건</a:t>
            </a:r>
            <a:r>
              <a:rPr lang="ko-KR" altLang="en-US" dirty="0"/>
              <a:t> 알겠는데 어떻게 만드나요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DP</a:t>
            </a:r>
            <a:r>
              <a:rPr lang="ko-KR" altLang="en-US" dirty="0"/>
              <a:t>배열을 구성했던 인자들을 생각해봅시다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순서를 강제했을 경우</a:t>
            </a:r>
            <a:r>
              <a:rPr lang="en-US" altLang="ko-KR" dirty="0"/>
              <a:t>, </a:t>
            </a:r>
            <a:r>
              <a:rPr lang="ko-KR" altLang="en-US" dirty="0"/>
              <a:t>현재까지 선택된 객체의 개수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값의 차이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등등</a:t>
            </a:r>
            <a:r>
              <a:rPr lang="en-US" altLang="ko-KR" dirty="0"/>
              <a:t>…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이런 요소를 기준으로 문제를 분할해봅시다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5339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B1702-0492-437A-9B85-52811325DAC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Dynamic Programming </a:t>
            </a:r>
            <a:r>
              <a:rPr lang="ko-KR" altLang="en-US" b="1" dirty="0">
                <a:latin typeface="Apple SD Gothic Neo SemiBold" charset="-127"/>
                <a:ea typeface="Apple SD Gothic Neo SemiBold" charset="-127"/>
                <a:cs typeface="Apple SD Gothic Neo SemiBold" charset="-127"/>
              </a:rPr>
              <a:t>종류</a:t>
            </a:r>
            <a:endParaRPr lang="en-US" altLang="ko-KR" b="1" dirty="0">
              <a:latin typeface="Apple SD Gothic Neo SemiBold" charset="-127"/>
              <a:ea typeface="Apple SD Gothic Neo SemiBold" charset="-127"/>
              <a:cs typeface="Apple SD Gothic Neo SemiBold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6816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서울남산체 EB"/>
        <a:ea typeface="서울남산체 EB"/>
        <a:cs typeface=""/>
      </a:majorFont>
      <a:minorFont>
        <a:latin typeface="서울남산체 B"/>
        <a:ea typeface="서울남산체 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803</Words>
  <Application>Microsoft Office PowerPoint</Application>
  <PresentationFormat>와이드스크린</PresentationFormat>
  <Paragraphs>251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Apple SD Gothic Neo Heavy</vt:lpstr>
      <vt:lpstr>Apple SD Gothic Neo Medium</vt:lpstr>
      <vt:lpstr>Apple SD Gothic Neo SemiBold</vt:lpstr>
      <vt:lpstr>a옛날목욕탕B</vt:lpstr>
      <vt:lpstr>HY견고딕</vt:lpstr>
      <vt:lpstr>NanumBarunGothicOTF</vt:lpstr>
      <vt:lpstr>나눔손글씨 펜</vt:lpstr>
      <vt:lpstr>맑은 고딕</vt:lpstr>
      <vt:lpstr>서울남산체 B</vt:lpstr>
      <vt:lpstr>서울남산체 EB</vt:lpstr>
      <vt:lpstr>Arial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이주홍</dc:creator>
  <cp:lastModifiedBy>한 다진</cp:lastModifiedBy>
  <cp:revision>148</cp:revision>
  <dcterms:created xsi:type="dcterms:W3CDTF">2015-05-03T15:07:32Z</dcterms:created>
  <dcterms:modified xsi:type="dcterms:W3CDTF">2018-09-10T10:41:12Z</dcterms:modified>
</cp:coreProperties>
</file>