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81" r:id="rId2"/>
    <p:sldId id="282" r:id="rId3"/>
    <p:sldId id="283" r:id="rId4"/>
    <p:sldId id="284" r:id="rId5"/>
    <p:sldId id="348" r:id="rId6"/>
    <p:sldId id="351" r:id="rId7"/>
    <p:sldId id="354" r:id="rId8"/>
    <p:sldId id="356" r:id="rId9"/>
    <p:sldId id="378" r:id="rId10"/>
    <p:sldId id="290" r:id="rId11"/>
    <p:sldId id="357" r:id="rId12"/>
    <p:sldId id="361" r:id="rId13"/>
    <p:sldId id="362" r:id="rId14"/>
    <p:sldId id="371" r:id="rId15"/>
    <p:sldId id="369" r:id="rId16"/>
    <p:sldId id="359" r:id="rId17"/>
    <p:sldId id="368" r:id="rId18"/>
    <p:sldId id="372" r:id="rId19"/>
    <p:sldId id="366" r:id="rId20"/>
    <p:sldId id="360" r:id="rId21"/>
    <p:sldId id="377" r:id="rId22"/>
    <p:sldId id="363" r:id="rId23"/>
    <p:sldId id="374" r:id="rId24"/>
    <p:sldId id="379" r:id="rId25"/>
    <p:sldId id="32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959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839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6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3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0E7D-3EAE-43CA-B1A5-173FA6B6A282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ujuwon.tistory.com/entry/%EB%B3%91%ED%95%A9%EC%A0%95%EB%A0%ACMerge-Sor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51" TargetMode="External"/><Relationship Id="rId2" Type="http://schemas.openxmlformats.org/officeDocument/2006/relationships/hyperlink" Target="https://www.acmicpc.net/problem/11051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2" TargetMode="External"/><Relationship Id="rId2" Type="http://schemas.openxmlformats.org/officeDocument/2006/relationships/hyperlink" Target="https://www.acmicpc.net/problem/11729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acmicpc.net/problem/1074" TargetMode="External"/><Relationship Id="rId4" Type="http://schemas.openxmlformats.org/officeDocument/2006/relationships/hyperlink" Target="https://www.acmicpc.net/problem/178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82" TargetMode="External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acmicpc.net/problem/3085" TargetMode="External"/><Relationship Id="rId4" Type="http://schemas.openxmlformats.org/officeDocument/2006/relationships/hyperlink" Target="https://www.acmicpc.net/problem/104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body" sz="quarter" idx="17"/>
          </p:nvPr>
        </p:nvSpPr>
        <p:spPr>
          <a:xfrm>
            <a:off x="4839335" y="4195445"/>
            <a:ext cx="2532380" cy="627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한다진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8"/>
          </p:nvPr>
        </p:nvSpPr>
        <p:spPr>
          <a:xfrm>
            <a:off x="3855085" y="3569970"/>
            <a:ext cx="4486275" cy="627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완전탐색 </a:t>
            </a:r>
            <a:r>
              <a:rPr lang="en-US" altLang="ko-KR" sz="2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&amp; </a:t>
            </a:r>
            <a:r>
              <a:rPr lang="ko-KR" altLang="en-US" sz="2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분할정복</a:t>
            </a:r>
          </a:p>
        </p:txBody>
      </p:sp>
      <p:sp>
        <p:nvSpPr>
          <p:cNvPr id="4" name="텍스트 개체 틀 5"/>
          <p:cNvSpPr txBox="1">
            <a:spLocks noGrp="1"/>
          </p:cNvSpPr>
          <p:nvPr>
            <p:ph type="body" sz="quarter" idx="17"/>
          </p:nvPr>
        </p:nvSpPr>
        <p:spPr>
          <a:xfrm>
            <a:off x="4832032" y="4820920"/>
            <a:ext cx="2532380" cy="627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정세진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편규리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8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690" y="2465705"/>
            <a:ext cx="5976620" cy="192786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분할 정복</a:t>
            </a:r>
            <a:endParaRPr lang="en-US" altLang="ko-KR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Divide and Conquer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8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  <a:r>
              <a:rPr lang="en-US" altLang="ko-KR" dirty="0"/>
              <a:t>(Divide and Conquer)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5" y="1652587"/>
            <a:ext cx="3990975" cy="4352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9905" y="1685366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큰 문제를 작은 문제로 나누고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작은 문제를 해결한 다음</a:t>
            </a:r>
            <a:r>
              <a:rPr lang="en-US" altLang="ko-KR" dirty="0"/>
              <a:t>, </a:t>
            </a:r>
            <a:r>
              <a:rPr lang="ko-KR" altLang="en-US" dirty="0"/>
              <a:t>그것을 이용하여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큰 문제의 답을 구하는 알고리즘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904" y="3149600"/>
            <a:ext cx="469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알고리즘을 설계하는 요령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Divide : </a:t>
            </a:r>
            <a:r>
              <a:rPr lang="ko-KR" altLang="en-US" dirty="0"/>
              <a:t>문제가 분할이 가능한 경우</a:t>
            </a:r>
            <a:r>
              <a:rPr lang="en-US" altLang="ko-KR" dirty="0"/>
              <a:t>, 2</a:t>
            </a:r>
            <a:r>
              <a:rPr lang="ko-KR" altLang="en-US" dirty="0"/>
              <a:t>개 이상의 작은 문제로 나눈다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Conquer : </a:t>
            </a:r>
            <a:r>
              <a:rPr lang="ko-KR" altLang="en-US" dirty="0"/>
              <a:t>나누어진 문제가 여전히 분할이 가능하면</a:t>
            </a:r>
            <a:r>
              <a:rPr lang="en-US" altLang="ko-KR" dirty="0"/>
              <a:t>, </a:t>
            </a:r>
            <a:r>
              <a:rPr lang="ko-KR" altLang="en-US" dirty="0"/>
              <a:t>또 다시 </a:t>
            </a:r>
            <a:r>
              <a:rPr lang="en-US" altLang="ko-KR" dirty="0"/>
              <a:t>Divide</a:t>
            </a:r>
            <a:r>
              <a:rPr lang="ko-KR" altLang="en-US" dirty="0"/>
              <a:t>를 수행한다</a:t>
            </a:r>
            <a:r>
              <a:rPr lang="en-US" altLang="ko-KR" dirty="0"/>
              <a:t>. </a:t>
            </a:r>
            <a:r>
              <a:rPr lang="ko-KR" altLang="en-US" dirty="0"/>
              <a:t>그렇지 않으면 문제를 푼다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Combine : Conquer</a:t>
            </a:r>
            <a:r>
              <a:rPr lang="ko-KR" altLang="en-US" dirty="0"/>
              <a:t>한 문제들을 통합하여 원래 문제의 답을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9903" y="5782733"/>
            <a:ext cx="58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★분할 정복 문제는 대부분 재귀함수를 이용하는 문제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92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  <a:r>
              <a:rPr lang="en-US" altLang="ko-KR" dirty="0"/>
              <a:t>(Divide and Conquer)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1679342"/>
            <a:ext cx="7901695" cy="4917544"/>
          </a:xfrm>
          <a:prstGeom prst="rect">
            <a:avLst/>
          </a:prstGeom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6262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62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</a:t>
            </a:r>
            <a:endParaRPr lang="ko-KR" altLang="en-US" dirty="0"/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2333" y="2337036"/>
            <a:ext cx="4961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재귀호출하는</a:t>
            </a:r>
            <a:r>
              <a:rPr lang="ko-KR" altLang="en-US" dirty="0"/>
              <a:t> 함수의 수가 </a:t>
            </a:r>
            <a:r>
              <a:rPr lang="en-US" altLang="ko-KR" dirty="0"/>
              <a:t>2</a:t>
            </a:r>
            <a:r>
              <a:rPr lang="ko-KR" altLang="en-US" dirty="0" err="1"/>
              <a:t>배씩</a:t>
            </a:r>
            <a:r>
              <a:rPr lang="ko-KR" altLang="en-US" dirty="0"/>
              <a:t> 증가하기 때문에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/>
              <a:t>O(2^n)</a:t>
            </a:r>
            <a:r>
              <a:rPr lang="ko-KR" altLang="en-US" dirty="0"/>
              <a:t>이 되기 때문에 매우 비효율적이다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16" y="3192633"/>
            <a:ext cx="6193895" cy="31929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3" y="1839595"/>
            <a:ext cx="5038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724664" y="1023465"/>
            <a:ext cx="7467336" cy="3849459"/>
            <a:chOff x="4478876" y="2536166"/>
            <a:chExt cx="7467336" cy="384945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8876" y="2536166"/>
              <a:ext cx="7467336" cy="3849459"/>
            </a:xfrm>
            <a:prstGeom prst="rect">
              <a:avLst/>
            </a:prstGeom>
          </p:spPr>
        </p:pic>
        <p:sp>
          <p:nvSpPr>
            <p:cNvPr id="5" name="곱하기 기호 4"/>
            <p:cNvSpPr/>
            <p:nvPr/>
          </p:nvSpPr>
          <p:spPr>
            <a:xfrm>
              <a:off x="9691007" y="3804557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곱하기 기호 10"/>
            <p:cNvSpPr/>
            <p:nvPr/>
          </p:nvSpPr>
          <p:spPr>
            <a:xfrm>
              <a:off x="6906984" y="4460895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곱하기 기호 11"/>
            <p:cNvSpPr/>
            <p:nvPr/>
          </p:nvSpPr>
          <p:spPr>
            <a:xfrm>
              <a:off x="8757557" y="4463144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곱하기 기호 12"/>
            <p:cNvSpPr/>
            <p:nvPr/>
          </p:nvSpPr>
          <p:spPr>
            <a:xfrm>
              <a:off x="10594521" y="4463143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곱하기 기호 13"/>
            <p:cNvSpPr/>
            <p:nvPr/>
          </p:nvSpPr>
          <p:spPr>
            <a:xfrm>
              <a:off x="6414403" y="5108117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곱하기 기호 14"/>
            <p:cNvSpPr/>
            <p:nvPr/>
          </p:nvSpPr>
          <p:spPr>
            <a:xfrm>
              <a:off x="7336966" y="5099953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곱하기 기호 15"/>
            <p:cNvSpPr/>
            <p:nvPr/>
          </p:nvSpPr>
          <p:spPr>
            <a:xfrm>
              <a:off x="8273139" y="5138055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195702" y="5129891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곱하기 기호 17"/>
            <p:cNvSpPr/>
            <p:nvPr/>
          </p:nvSpPr>
          <p:spPr>
            <a:xfrm>
              <a:off x="10150928" y="5121729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곱하기 기호 18"/>
            <p:cNvSpPr/>
            <p:nvPr/>
          </p:nvSpPr>
          <p:spPr>
            <a:xfrm>
              <a:off x="11073491" y="5113565"/>
              <a:ext cx="832757" cy="791936"/>
            </a:xfrm>
            <a:prstGeom prst="mathMultiply">
              <a:avLst>
                <a:gd name="adj1" fmla="val 1321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 (+Memorization)</a:t>
            </a:r>
            <a:endParaRPr lang="ko-KR" altLang="en-US" dirty="0"/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8605" y="1784731"/>
            <a:ext cx="49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그렇다면 </a:t>
            </a:r>
            <a:r>
              <a:rPr lang="en-US" altLang="ko-KR" dirty="0"/>
              <a:t>Memorization</a:t>
            </a:r>
            <a:r>
              <a:rPr lang="ko-KR" altLang="en-US" dirty="0"/>
              <a:t>을 사용해보자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6074" y="2311609"/>
            <a:ext cx="3560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Memorization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동일한 함수를 여러 번 돌릴 경우</a:t>
            </a:r>
            <a:r>
              <a:rPr lang="en-US" altLang="ko-KR" dirty="0"/>
              <a:t>, </a:t>
            </a:r>
            <a:r>
              <a:rPr lang="ko-KR" altLang="en-US" dirty="0"/>
              <a:t>처음 한번에 대해서만 함수로 돌리고</a:t>
            </a:r>
            <a:r>
              <a:rPr lang="en-US" altLang="ko-KR" dirty="0"/>
              <a:t>, </a:t>
            </a:r>
            <a:r>
              <a:rPr lang="ko-KR" altLang="en-US" dirty="0"/>
              <a:t>나머지는</a:t>
            </a:r>
            <a:r>
              <a:rPr lang="en-US" altLang="ko-KR" dirty="0"/>
              <a:t>, </a:t>
            </a:r>
            <a:r>
              <a:rPr lang="ko-KR" altLang="en-US" dirty="0"/>
              <a:t>저장된 값을 바로바로 불러온다</a:t>
            </a:r>
            <a:r>
              <a:rPr lang="en-US" altLang="ko-KR" dirty="0"/>
              <a:t>.(</a:t>
            </a:r>
            <a:r>
              <a:rPr lang="ko-KR" altLang="en-US" dirty="0"/>
              <a:t>함수 호출수가 줄기 때문에 시간이 덜 걸린다</a:t>
            </a:r>
            <a:r>
              <a:rPr lang="en-US" altLang="ko-KR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6658" y="5104519"/>
            <a:ext cx="4027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F(5)</a:t>
            </a:r>
          </a:p>
          <a:p>
            <a:r>
              <a:rPr lang="en-US" altLang="ko-KR" dirty="0"/>
              <a:t>=F(4)+F(3)</a:t>
            </a:r>
          </a:p>
          <a:p>
            <a:r>
              <a:rPr lang="en-US" altLang="ko-KR" dirty="0"/>
              <a:t>=(F(3)+F(2)) + F(3)</a:t>
            </a:r>
          </a:p>
          <a:p>
            <a:r>
              <a:rPr lang="en-US" altLang="ko-KR" dirty="0"/>
              <a:t>=((F(2)+F(1)) + F(2)) + F(3)</a:t>
            </a:r>
          </a:p>
          <a:p>
            <a:r>
              <a:rPr lang="en-US" altLang="ko-KR" dirty="0"/>
              <a:t>=(((F(1)+F(0))+F(1)) + F(2)) + F(3)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19068" y="5104519"/>
            <a:ext cx="5730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F(5)</a:t>
            </a:r>
          </a:p>
          <a:p>
            <a:r>
              <a:rPr lang="en-US" altLang="ko-KR" dirty="0"/>
              <a:t>=F(4)+F(3)</a:t>
            </a:r>
          </a:p>
          <a:p>
            <a:r>
              <a:rPr lang="en-US" altLang="ko-KR" dirty="0"/>
              <a:t>=(F(3)+F(2)) + (F(2)+F(1))</a:t>
            </a:r>
          </a:p>
          <a:p>
            <a:r>
              <a:rPr lang="en-US" altLang="ko-KR" dirty="0"/>
              <a:t>=((F(2)+F(1)) + (F(1)+F(0))) + ((F(1)+F(0))+F(1))</a:t>
            </a:r>
          </a:p>
          <a:p>
            <a:r>
              <a:rPr lang="en-US" altLang="ko-KR" dirty="0"/>
              <a:t>=(((F(1)+F(0))+F(1)) + (F(1)+F(0))) + ((F(1)+F(0))+F(1))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4650" y="4735187"/>
            <a:ext cx="33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Memorization </a:t>
            </a:r>
            <a:r>
              <a:rPr lang="ko-KR" altLang="en-US" dirty="0"/>
              <a:t>사용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55377" y="4748212"/>
            <a:ext cx="33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Memorization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8618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 (+Memorization)</a:t>
            </a:r>
            <a:endParaRPr lang="ko-KR" altLang="en-US" dirty="0"/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7" y="1544937"/>
            <a:ext cx="6903785" cy="39414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83" y="1835218"/>
            <a:ext cx="4484704" cy="36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Combination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7654" y="1904999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nCr</a:t>
            </a:r>
            <a:r>
              <a:rPr lang="en-US" altLang="ko-KR" dirty="0"/>
              <a:t> = n-1Cr + n-1Cr-1 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654" y="2914857"/>
            <a:ext cx="5046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A, B, C, D, E 5</a:t>
            </a:r>
            <a:r>
              <a:rPr lang="ko-KR" altLang="en-US" dirty="0"/>
              <a:t>명 중 </a:t>
            </a:r>
            <a:r>
              <a:rPr lang="en-US" altLang="ko-KR" dirty="0"/>
              <a:t>3</a:t>
            </a:r>
            <a:r>
              <a:rPr lang="ko-KR" altLang="en-US" dirty="0"/>
              <a:t>명을 뽑는 경우 </a:t>
            </a:r>
            <a:r>
              <a:rPr lang="en-US" altLang="ko-KR" dirty="0"/>
              <a:t>5C3. </a:t>
            </a:r>
            <a:r>
              <a:rPr lang="ko-KR" altLang="en-US" dirty="0"/>
              <a:t>이 경우는 </a:t>
            </a:r>
            <a:r>
              <a:rPr lang="en-US" altLang="ko-KR" dirty="0"/>
              <a:t>A</a:t>
            </a:r>
            <a:r>
              <a:rPr lang="ko-KR" altLang="en-US" dirty="0"/>
              <a:t>를 기준으로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pPr marL="800100" lvl="1" indent="-342900">
              <a:buAutoNum type="arabicParenR"/>
            </a:pPr>
            <a:r>
              <a:rPr lang="en-US" altLang="ko-KR" dirty="0"/>
              <a:t>A</a:t>
            </a:r>
            <a:r>
              <a:rPr lang="ko-KR" altLang="en-US" dirty="0"/>
              <a:t>가 이미 정해진 경우 </a:t>
            </a:r>
            <a:endParaRPr lang="en-US" altLang="ko-KR" dirty="0"/>
          </a:p>
          <a:p>
            <a:pPr lvl="1"/>
            <a:r>
              <a:rPr lang="en-US" altLang="ko-KR" dirty="0"/>
              <a:t>	-&gt; </a:t>
            </a:r>
            <a:r>
              <a:rPr lang="ko-KR" altLang="en-US" dirty="0"/>
              <a:t>나머지 </a:t>
            </a:r>
            <a:r>
              <a:rPr lang="en-US" altLang="ko-KR" dirty="0"/>
              <a:t>4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 뽑는다 </a:t>
            </a:r>
            <a:r>
              <a:rPr lang="en-US" altLang="ko-KR" dirty="0"/>
              <a:t>= 4C2</a:t>
            </a:r>
          </a:p>
          <a:p>
            <a:pPr marL="800100" lvl="1" indent="-342900">
              <a:buAutoNum type="arabicParenR"/>
            </a:pPr>
            <a:r>
              <a:rPr lang="en-US" altLang="ko-KR" dirty="0"/>
              <a:t>A</a:t>
            </a:r>
            <a:r>
              <a:rPr lang="ko-KR" altLang="en-US" dirty="0"/>
              <a:t>가 제외된 경우 </a:t>
            </a:r>
            <a:endParaRPr lang="en-US" altLang="ko-KR" dirty="0"/>
          </a:p>
          <a:p>
            <a:pPr lvl="1"/>
            <a:r>
              <a:rPr lang="en-US" altLang="ko-KR" dirty="0"/>
              <a:t>	-&gt; </a:t>
            </a:r>
            <a:r>
              <a:rPr lang="ko-KR" altLang="en-US" dirty="0"/>
              <a:t>나머지 </a:t>
            </a:r>
            <a:r>
              <a:rPr lang="en-US" altLang="ko-KR" dirty="0"/>
              <a:t>4</a:t>
            </a:r>
            <a:r>
              <a:rPr lang="ko-KR" altLang="en-US" dirty="0"/>
              <a:t>명 중 </a:t>
            </a:r>
            <a:r>
              <a:rPr lang="en-US" altLang="ko-KR" dirty="0"/>
              <a:t>3</a:t>
            </a:r>
            <a:r>
              <a:rPr lang="ko-KR" altLang="en-US" dirty="0"/>
              <a:t>명 뽑는다 </a:t>
            </a:r>
            <a:r>
              <a:rPr lang="en-US" altLang="ko-KR" dirty="0"/>
              <a:t>= 4C3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5C3 = 4C2 + 4C3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83" y="2077151"/>
            <a:ext cx="4762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Combination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62125"/>
            <a:ext cx="4781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2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Combination (+Memorization)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6" y="1301524"/>
            <a:ext cx="5796449" cy="52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  <a:r>
              <a:rPr lang="en-US" altLang="ko-KR" dirty="0"/>
              <a:t>(Divide and Conquer)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9" y="1446949"/>
            <a:ext cx="7186723" cy="447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6072" y="2059628"/>
            <a:ext cx="4236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알파벳 </a:t>
            </a:r>
            <a:r>
              <a:rPr lang="en-US" altLang="ko-KR" dirty="0"/>
              <a:t>‘A’</a:t>
            </a:r>
            <a:r>
              <a:rPr lang="ko-KR" altLang="en-US" dirty="0"/>
              <a:t>로 시작하는 단어가 적힌 </a:t>
            </a:r>
            <a:r>
              <a:rPr lang="en-US" altLang="ko-KR" dirty="0"/>
              <a:t>N</a:t>
            </a:r>
            <a:r>
              <a:rPr lang="ko-KR" altLang="en-US" dirty="0"/>
              <a:t>장의 카드 중에서 </a:t>
            </a:r>
            <a:r>
              <a:rPr lang="en-US" altLang="ko-KR" dirty="0"/>
              <a:t>“Apple” </a:t>
            </a:r>
            <a:r>
              <a:rPr lang="ko-KR" altLang="en-US" dirty="0"/>
              <a:t>이라는 단어가 몇 번째에 존재하는지를 알려고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각각의 카드에는 중복된 단어가 존재하지 않으며 카드의 순서는 알파벳 사전순서로 되어있다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2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649095" y="1583690"/>
            <a:ext cx="8899525" cy="454977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Font typeface="+mj-lt"/>
              <a:buAutoNum type="arabicPeriod"/>
            </a:pPr>
            <a:r>
              <a:rPr lang="ko-KR" altLang="en-US" sz="3600" b="0" cap="none" dirty="0">
                <a:solidFill>
                  <a:srgbClr val="3B3B3B"/>
                </a:solidFill>
                <a:latin typeface="맑은 고딕" charset="0"/>
                <a:ea typeface="맑은 고딕" charset="0"/>
              </a:rPr>
              <a:t>완전탐색</a:t>
            </a:r>
            <a:r>
              <a:rPr lang="en-US" altLang="ko-KR" sz="3600" b="0" cap="none" dirty="0">
                <a:solidFill>
                  <a:srgbClr val="3B3B3B"/>
                </a:solidFill>
                <a:latin typeface="맑은 고딕" charset="0"/>
                <a:ea typeface="맑은 고딕" charset="0"/>
              </a:rPr>
              <a:t>(Brute-force Search)</a:t>
            </a: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Font typeface="+mj-lt"/>
              <a:buAutoNum type="arabicPeriod"/>
            </a:pPr>
            <a:endParaRPr lang="ko-KR" altLang="en-US" sz="3600" b="0" cap="none" dirty="0">
              <a:solidFill>
                <a:srgbClr val="3B3B3B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b="0" cap="none" dirty="0">
              <a:solidFill>
                <a:srgbClr val="3B3B3B"/>
              </a:solidFill>
              <a:latin typeface="맑은 고딕" charset="0"/>
              <a:ea typeface="맑은 고딕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Font typeface="+mj-lt"/>
              <a:buAutoNum type="arabicPeriod" startAt="2"/>
            </a:pPr>
            <a:r>
              <a:rPr lang="ko-KR" altLang="en-US" dirty="0">
                <a:latin typeface="맑은 고딕" charset="0"/>
                <a:ea typeface="맑은 고딕" charset="0"/>
              </a:rPr>
              <a:t>분할정복</a:t>
            </a:r>
            <a:r>
              <a:rPr lang="en-US" altLang="ko-KR" dirty="0">
                <a:latin typeface="맑은 고딕" charset="0"/>
                <a:ea typeface="맑은 고딕" charset="0"/>
              </a:rPr>
              <a:t>(Divide and Conquer)</a:t>
            </a:r>
          </a:p>
          <a:p>
            <a:pPr marL="1200150" lvl="2">
              <a:spcBef>
                <a:spcPts val="1000"/>
              </a:spcBef>
              <a:buClr>
                <a:srgbClr val="3B3B3B"/>
              </a:buClr>
              <a:buAutoNum type="arabicParenR"/>
            </a:pPr>
            <a:r>
              <a:rPr lang="en-US" altLang="ko-KR" dirty="0">
                <a:latin typeface="맑은 고딕" charset="0"/>
                <a:ea typeface="맑은 고딕" charset="0"/>
              </a:rPr>
              <a:t>Fibonacci</a:t>
            </a:r>
          </a:p>
          <a:p>
            <a:pPr marL="1200150" lvl="2">
              <a:spcBef>
                <a:spcPts val="1000"/>
              </a:spcBef>
              <a:buClr>
                <a:srgbClr val="3B3B3B"/>
              </a:buClr>
              <a:buAutoNum type="arabicParenR"/>
            </a:pPr>
            <a:r>
              <a:rPr lang="en-US" altLang="ko-KR" b="0" cap="none" dirty="0">
                <a:solidFill>
                  <a:srgbClr val="3B3B3B"/>
                </a:solidFill>
                <a:latin typeface="맑은 고딕" charset="0"/>
                <a:ea typeface="맑은 고딕" charset="0"/>
              </a:rPr>
              <a:t>Combination</a:t>
            </a:r>
          </a:p>
          <a:p>
            <a:pPr marL="1200150" lvl="2">
              <a:spcBef>
                <a:spcPts val="1000"/>
              </a:spcBef>
              <a:buClr>
                <a:srgbClr val="3B3B3B"/>
              </a:buClr>
              <a:buAutoNum type="arabicParenR"/>
            </a:pPr>
            <a:r>
              <a:rPr lang="ko-KR" altLang="en-US" dirty="0" err="1">
                <a:latin typeface="맑은 고딕" charset="0"/>
                <a:ea typeface="맑은 고딕" charset="0"/>
              </a:rPr>
              <a:t>병합정렬</a:t>
            </a:r>
            <a:r>
              <a:rPr lang="en-US" altLang="ko-KR" dirty="0">
                <a:latin typeface="맑은 고딕" charset="0"/>
                <a:ea typeface="맑은 고딕" charset="0"/>
              </a:rPr>
              <a:t>(Merge Sort)</a:t>
            </a:r>
            <a:endParaRPr lang="ko-KR" altLang="en-US" b="0" cap="none" dirty="0">
              <a:solidFill>
                <a:srgbClr val="3B3B3B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5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병합 정렬</a:t>
            </a:r>
            <a:r>
              <a:rPr lang="en-US" altLang="ko-KR" dirty="0"/>
              <a:t>(Merge Sort)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68" y="1425032"/>
            <a:ext cx="5122127" cy="4930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7654" y="2026027"/>
            <a:ext cx="4790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주어진 수열을 가운데에서 쪼개 비슷한 크기의 수열 두개로 만든다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쪼갰던 수열을 다시 하나로 합치는데</a:t>
            </a:r>
            <a:r>
              <a:rPr lang="en-US" altLang="ko-KR" dirty="0"/>
              <a:t>, </a:t>
            </a:r>
            <a:r>
              <a:rPr lang="ko-KR" altLang="en-US" dirty="0"/>
              <a:t>정렬되도록 합친다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7654" y="4488891"/>
            <a:ext cx="597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http://yujuwon.tistory.com/entry/%EB%B3%91%ED%95%A9%EC%A0%95%EB%A0%ACMerge-Sort</a:t>
            </a:r>
            <a:endParaRPr lang="en-US" altLang="ko-KR" dirty="0"/>
          </a:p>
          <a:p>
            <a:r>
              <a:rPr lang="en-US" altLang="ko-KR" dirty="0"/>
              <a:t>Merge Sort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68202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분할 정복 문제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2519045"/>
            <a:ext cx="11286067" cy="3039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hlinkClick r:id="rId2"/>
              </a:rPr>
              <a:t>https://www.acmicpc.net/problem/11051</a:t>
            </a:r>
            <a:r>
              <a:rPr lang="en-US" altLang="ko-KR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이항 계수 </a:t>
            </a:r>
            <a:r>
              <a:rPr lang="en-US" altLang="ko-KR" sz="32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3200" dirty="0">
                <a:hlinkClick r:id="rId3"/>
              </a:rPr>
              <a:t>https://www.acmicpc.net/problem/2751</a:t>
            </a:r>
            <a:r>
              <a:rPr lang="en-US" altLang="ko-KR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수 정렬하기 </a:t>
            </a:r>
            <a:r>
              <a:rPr lang="en-US" altLang="ko-KR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724400" y="6487795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1E5A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7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분할 정복 문제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9389" y="2519045"/>
            <a:ext cx="11594877" cy="3039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hlinkClick r:id="rId2"/>
              </a:rPr>
              <a:t>https://www.acmicpc.net/problem/11729</a:t>
            </a:r>
            <a:r>
              <a:rPr lang="en-US" altLang="ko-KR" sz="3200" dirty="0"/>
              <a:t> </a:t>
            </a:r>
            <a:r>
              <a:rPr lang="ko-KR" altLang="en-US" dirty="0"/>
              <a:t>하노이 탑 이동 순서</a:t>
            </a:r>
            <a:endParaRPr lang="en-US" altLang="ko-KR" dirty="0"/>
          </a:p>
          <a:p>
            <a:r>
              <a:rPr lang="en-US" altLang="ko-KR" sz="3200" dirty="0">
                <a:hlinkClick r:id="rId3"/>
              </a:rPr>
              <a:t>https://www.acmicpc.net/problem/1992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쿼드</a:t>
            </a:r>
            <a:r>
              <a:rPr lang="en-US" altLang="ko-KR" sz="3200" dirty="0"/>
              <a:t> </a:t>
            </a:r>
            <a:r>
              <a:rPr lang="ko-KR" altLang="en-US" sz="3200" dirty="0"/>
              <a:t>트리</a:t>
            </a:r>
            <a:endParaRPr lang="en-US" altLang="ko-KR" sz="3200" dirty="0"/>
          </a:p>
          <a:p>
            <a:r>
              <a:rPr lang="en-US" altLang="ko-KR" sz="3200" dirty="0">
                <a:hlinkClick r:id="rId4"/>
              </a:rPr>
              <a:t>https://www.acmicpc.net/problem/1780</a:t>
            </a:r>
            <a:r>
              <a:rPr lang="en-US" altLang="ko-KR" sz="3200" dirty="0"/>
              <a:t> </a:t>
            </a:r>
            <a:r>
              <a:rPr lang="ko-KR" altLang="en-US" sz="3200" dirty="0"/>
              <a:t>종이의 개수</a:t>
            </a:r>
            <a:endParaRPr lang="en-US" altLang="ko-KR" sz="3200" dirty="0"/>
          </a:p>
          <a:p>
            <a:r>
              <a:rPr lang="en-US" altLang="ko-KR" sz="3200" dirty="0">
                <a:hlinkClick r:id="rId5"/>
              </a:rPr>
              <a:t>https://www.acmicpc.net/problem/1074</a:t>
            </a:r>
            <a:r>
              <a:rPr lang="en-US" altLang="ko-KR" sz="3200" dirty="0"/>
              <a:t> Z</a:t>
            </a:r>
            <a:endParaRPr lang="ko-KR" altLang="en-US" sz="3200" dirty="0"/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724400" y="6487795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1E5A9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5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하노이 탑 이동 순서</a:t>
            </a:r>
            <a:r>
              <a:rPr lang="en-US" altLang="ko-KR" dirty="0"/>
              <a:t>(11729)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86" y="4133030"/>
            <a:ext cx="543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개를 현재위치에서 목적 위치로 보내기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N-1</a:t>
            </a:r>
            <a:r>
              <a:rPr lang="ko-KR" altLang="en-US" dirty="0"/>
              <a:t>개를 현재위치에서 중간위치로 보내기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개를 현재위치에서 목적위치로 보내기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N-1</a:t>
            </a:r>
            <a:r>
              <a:rPr lang="ko-KR" altLang="en-US" dirty="0"/>
              <a:t>개를 중간위치에서 목적위치로 보내기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4286" y="2088586"/>
            <a:ext cx="5436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하노이의 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층의 하노이의 탑을 옮기는데 걸리는 총 횟수를 </a:t>
            </a:r>
            <a:r>
              <a:rPr lang="ko-KR" altLang="en-US" dirty="0" err="1"/>
              <a:t>구하시오</a:t>
            </a:r>
            <a:endParaRPr lang="ko-KR" altLang="en-US" dirty="0"/>
          </a:p>
        </p:txBody>
      </p:sp>
      <p:sp>
        <p:nvSpPr>
          <p:cNvPr id="3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491694" y="1728763"/>
            <a:ext cx="4997573" cy="4352199"/>
            <a:chOff x="6491694" y="1728763"/>
            <a:chExt cx="4997573" cy="43521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94" y="1728763"/>
              <a:ext cx="2657918" cy="217577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926136" y="3565273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017373" y="3284909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13414" y="2992060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85825" y="2691092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495" y="3905183"/>
              <a:ext cx="2657918" cy="21757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951592" y="5762298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47633" y="5469449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0044" y="5168480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041" y="1729404"/>
              <a:ext cx="2657918" cy="217577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9152483" y="3565914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75313" y="3586519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271353" y="3293670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343765" y="2992701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831349" y="3928688"/>
              <a:ext cx="2657918" cy="2151633"/>
              <a:chOff x="8831349" y="3928688"/>
              <a:chExt cx="2657918" cy="2175779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1349" y="3928688"/>
                <a:ext cx="2657918" cy="2175779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10625789" y="5762297"/>
                <a:ext cx="725105" cy="281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717027" y="5481932"/>
                <a:ext cx="557035" cy="280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0813067" y="5189083"/>
                <a:ext cx="355350" cy="281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0885479" y="4888115"/>
                <a:ext cx="230115" cy="280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8397251" y="5751268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66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하노이 탑 이동 순서</a:t>
            </a:r>
            <a:r>
              <a:rPr lang="en-US" altLang="ko-KR" dirty="0"/>
              <a:t>(11729)</a:t>
            </a:r>
            <a:endParaRPr lang="ko-KR" altLang="en-US" dirty="0"/>
          </a:p>
        </p:txBody>
      </p:sp>
      <p:sp>
        <p:nvSpPr>
          <p:cNvPr id="3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9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5" y="1632537"/>
            <a:ext cx="5029200" cy="4400550"/>
          </a:xfrm>
          <a:prstGeom prst="rect">
            <a:avLst/>
          </a:prstGeom>
        </p:spPr>
      </p:pic>
      <p:grpSp>
        <p:nvGrpSpPr>
          <p:cNvPr id="31" name="그룹 36"/>
          <p:cNvGrpSpPr/>
          <p:nvPr/>
        </p:nvGrpSpPr>
        <p:grpSpPr>
          <a:xfrm>
            <a:off x="6491694" y="1728763"/>
            <a:ext cx="4997573" cy="4352199"/>
            <a:chOff x="6491694" y="1728763"/>
            <a:chExt cx="4997573" cy="4352199"/>
          </a:xfrm>
        </p:grpSpPr>
        <p:pic>
          <p:nvPicPr>
            <p:cNvPr id="32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94" y="1728763"/>
              <a:ext cx="2657918" cy="2175779"/>
            </a:xfrm>
            <a:prstGeom prst="rect">
              <a:avLst/>
            </a:prstGeom>
          </p:spPr>
        </p:pic>
        <p:sp>
          <p:nvSpPr>
            <p:cNvPr id="33" name="직사각형 4"/>
            <p:cNvSpPr/>
            <p:nvPr/>
          </p:nvSpPr>
          <p:spPr>
            <a:xfrm>
              <a:off x="6926136" y="3565273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5"/>
            <p:cNvSpPr/>
            <p:nvPr/>
          </p:nvSpPr>
          <p:spPr>
            <a:xfrm>
              <a:off x="7017373" y="3284909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6"/>
            <p:cNvSpPr/>
            <p:nvPr/>
          </p:nvSpPr>
          <p:spPr>
            <a:xfrm>
              <a:off x="7113414" y="2992060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7"/>
            <p:cNvSpPr/>
            <p:nvPr/>
          </p:nvSpPr>
          <p:spPr>
            <a:xfrm>
              <a:off x="7185825" y="2691092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495" y="3905183"/>
              <a:ext cx="2657918" cy="2175779"/>
            </a:xfrm>
            <a:prstGeom prst="rect">
              <a:avLst/>
            </a:prstGeom>
          </p:spPr>
        </p:pic>
        <p:sp>
          <p:nvSpPr>
            <p:cNvPr id="41" name="직사각형 10"/>
            <p:cNvSpPr/>
            <p:nvPr/>
          </p:nvSpPr>
          <p:spPr>
            <a:xfrm>
              <a:off x="7951592" y="5762298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11"/>
            <p:cNvSpPr/>
            <p:nvPr/>
          </p:nvSpPr>
          <p:spPr>
            <a:xfrm>
              <a:off x="8047633" y="5469449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12"/>
            <p:cNvSpPr/>
            <p:nvPr/>
          </p:nvSpPr>
          <p:spPr>
            <a:xfrm>
              <a:off x="8120044" y="5168480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041" y="1729404"/>
              <a:ext cx="2657918" cy="2175779"/>
            </a:xfrm>
            <a:prstGeom prst="rect">
              <a:avLst/>
            </a:prstGeom>
          </p:spPr>
        </p:pic>
        <p:sp>
          <p:nvSpPr>
            <p:cNvPr id="45" name="직사각형 15"/>
            <p:cNvSpPr/>
            <p:nvPr/>
          </p:nvSpPr>
          <p:spPr>
            <a:xfrm>
              <a:off x="9152483" y="3565914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16"/>
            <p:cNvSpPr/>
            <p:nvPr/>
          </p:nvSpPr>
          <p:spPr>
            <a:xfrm>
              <a:off x="10175313" y="3586519"/>
              <a:ext cx="55703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17"/>
            <p:cNvSpPr/>
            <p:nvPr/>
          </p:nvSpPr>
          <p:spPr>
            <a:xfrm>
              <a:off x="10271353" y="3293670"/>
              <a:ext cx="355350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/>
            <p:cNvSpPr/>
            <p:nvPr/>
          </p:nvSpPr>
          <p:spPr>
            <a:xfrm>
              <a:off x="10343765" y="2992701"/>
              <a:ext cx="230115" cy="280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35"/>
            <p:cNvGrpSpPr/>
            <p:nvPr/>
          </p:nvGrpSpPr>
          <p:grpSpPr>
            <a:xfrm>
              <a:off x="8831349" y="3928688"/>
              <a:ext cx="2657918" cy="2151633"/>
              <a:chOff x="8831349" y="3928688"/>
              <a:chExt cx="2657918" cy="2175779"/>
            </a:xfrm>
          </p:grpSpPr>
          <p:pic>
            <p:nvPicPr>
              <p:cNvPr id="51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1349" y="3928688"/>
                <a:ext cx="2657918" cy="2175779"/>
              </a:xfrm>
              <a:prstGeom prst="rect">
                <a:avLst/>
              </a:prstGeom>
            </p:spPr>
          </p:pic>
          <p:sp>
            <p:nvSpPr>
              <p:cNvPr id="52" name="직사각형 24"/>
              <p:cNvSpPr/>
              <p:nvPr/>
            </p:nvSpPr>
            <p:spPr>
              <a:xfrm>
                <a:off x="10625789" y="5762297"/>
                <a:ext cx="725105" cy="281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25"/>
              <p:cNvSpPr/>
              <p:nvPr/>
            </p:nvSpPr>
            <p:spPr>
              <a:xfrm>
                <a:off x="10717027" y="5481932"/>
                <a:ext cx="557035" cy="280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26"/>
              <p:cNvSpPr/>
              <p:nvPr/>
            </p:nvSpPr>
            <p:spPr>
              <a:xfrm>
                <a:off x="10813067" y="5189083"/>
                <a:ext cx="355350" cy="281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27"/>
              <p:cNvSpPr/>
              <p:nvPr/>
            </p:nvSpPr>
            <p:spPr>
              <a:xfrm>
                <a:off x="10885479" y="4888115"/>
                <a:ext cx="230115" cy="280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9"/>
            <p:cNvSpPr/>
            <p:nvPr/>
          </p:nvSpPr>
          <p:spPr>
            <a:xfrm>
              <a:off x="8397251" y="5751268"/>
              <a:ext cx="725105" cy="28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68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8779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25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3107690" y="2465705"/>
            <a:ext cx="5976620" cy="19278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690" y="2465705"/>
            <a:ext cx="5976620" cy="1927860"/>
          </a:xfrm>
        </p:spPr>
        <p:txBody>
          <a:bodyPr/>
          <a:lstStyle/>
          <a:p>
            <a:r>
              <a:rPr lang="ko-KR" altLang="en-US" dirty="0"/>
              <a:t>완전 탐색</a:t>
            </a:r>
            <a:endParaRPr lang="en-US" altLang="ko-KR" dirty="0"/>
          </a:p>
          <a:p>
            <a:r>
              <a:rPr lang="en-US" altLang="ko-KR" dirty="0"/>
              <a:t>Brute-force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완전 탐색</a:t>
            </a:r>
            <a:r>
              <a:rPr lang="en-US" altLang="ko-KR" dirty="0"/>
              <a:t>(Brute-force Search)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8746" y="1732405"/>
            <a:ext cx="906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모든 가능한 경우에 대해서 확인하는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가장 기본적인 알고리즘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수학문제로 치면 노가다 풀이 방식</a:t>
            </a:r>
            <a:r>
              <a:rPr lang="en-US" altLang="ko-KR" sz="32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13980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완전 탐색</a:t>
            </a:r>
            <a:r>
              <a:rPr lang="en-US" altLang="ko-KR" dirty="0"/>
              <a:t>(Brute-force Search)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61" y="1492536"/>
            <a:ext cx="3882877" cy="4855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41" y="1489646"/>
            <a:ext cx="3657600" cy="4858512"/>
          </a:xfrm>
          <a:prstGeom prst="rect">
            <a:avLst/>
          </a:prstGeom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94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완전 탐색</a:t>
            </a:r>
            <a:r>
              <a:rPr lang="en-US" altLang="ko-KR" dirty="0"/>
              <a:t>(Brute-force Search)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7610" y="1499463"/>
            <a:ext cx="906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일반적인 형태 </a:t>
            </a:r>
            <a:r>
              <a:rPr lang="en-US" altLang="ko-KR" sz="3200" dirty="0"/>
              <a:t>-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3267" y="2284129"/>
            <a:ext cx="73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 안에</a:t>
            </a:r>
            <a:r>
              <a:rPr lang="en-US" altLang="ko-KR" dirty="0"/>
              <a:t>………..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267" y="2822495"/>
            <a:ext cx="73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기준으로 두는 항목의 개수만큼 </a:t>
            </a:r>
            <a:r>
              <a:rPr lang="en-US" altLang="ko-KR" dirty="0"/>
              <a:t>for</a:t>
            </a:r>
            <a:r>
              <a:rPr lang="ko-KR" altLang="en-US" dirty="0"/>
              <a:t>문을 돌린다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3449955"/>
            <a:ext cx="8201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1561981"/>
            <a:ext cx="3835400" cy="516833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완전 탐색</a:t>
            </a:r>
            <a:r>
              <a:rPr lang="en-US" altLang="ko-KR" dirty="0"/>
              <a:t>(Brute-force Search)</a:t>
            </a:r>
            <a:endParaRPr lang="ko-KR" altLang="en-US" dirty="0"/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8534" y="1677575"/>
            <a:ext cx="4385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Ex_1)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이상</a:t>
            </a:r>
            <a:r>
              <a:rPr lang="en-US" altLang="ko-KR" dirty="0"/>
              <a:t>, N </a:t>
            </a:r>
            <a:r>
              <a:rPr lang="ko-KR" altLang="en-US" dirty="0"/>
              <a:t>이하의 자연수 중에서 거꾸로 읽어도 원래 수와 동일한 수의 개수를 </a:t>
            </a:r>
            <a:r>
              <a:rPr lang="ko-KR" altLang="en-US" dirty="0" err="1"/>
              <a:t>구하시오</a:t>
            </a:r>
            <a:r>
              <a:rPr lang="en-US" altLang="ko-KR" dirty="0"/>
              <a:t>(12321, 11211, 131, 8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수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5" y="3429000"/>
            <a:ext cx="415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완전 탐색</a:t>
            </a:r>
            <a:r>
              <a:rPr lang="en-US" altLang="ko-KR" dirty="0"/>
              <a:t>(Brute-force Search)</a:t>
            </a:r>
            <a:endParaRPr lang="ko-KR" altLang="en-US" dirty="0"/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8534" y="1677575"/>
            <a:ext cx="4385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Ex_2)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이상</a:t>
            </a:r>
            <a:r>
              <a:rPr lang="en-US" altLang="ko-KR" dirty="0"/>
              <a:t>, N </a:t>
            </a:r>
            <a:r>
              <a:rPr lang="ko-KR" altLang="en-US" dirty="0"/>
              <a:t>이하의 자연수 중에서 서로 다른 두 수 </a:t>
            </a:r>
            <a:r>
              <a:rPr lang="en-US" altLang="ko-KR" dirty="0"/>
              <a:t>x, y</a:t>
            </a:r>
            <a:r>
              <a:rPr lang="ko-KR" altLang="en-US" dirty="0"/>
              <a:t>를 가져올 때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값의 차이가 </a:t>
            </a:r>
            <a:r>
              <a:rPr lang="en-US" altLang="ko-KR" dirty="0"/>
              <a:t>3</a:t>
            </a:r>
            <a:r>
              <a:rPr lang="ko-KR" altLang="en-US" dirty="0"/>
              <a:t>으로 나누어 떨어지는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의 개수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2004272"/>
            <a:ext cx="41814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ko-KR" altLang="en-US" dirty="0"/>
              <a:t>완전 탐색 문제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2519045"/>
            <a:ext cx="11286067" cy="3541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rgbClr val="FF0000"/>
                </a:solidFill>
                <a:hlinkClick r:id="rId2"/>
              </a:rPr>
              <a:t>https://www.acmicpc.net/problem/1065</a:t>
            </a:r>
            <a:r>
              <a:rPr lang="ko-KR" altLang="en-US" sz="3200" dirty="0">
                <a:solidFill>
                  <a:srgbClr val="FF0000"/>
                </a:solidFill>
              </a:rPr>
              <a:t> 한 수</a:t>
            </a:r>
            <a:endParaRPr lang="en-US" altLang="ko-KR" sz="3200" dirty="0">
              <a:solidFill>
                <a:srgbClr val="FF0000"/>
              </a:solidFill>
              <a:hlinkClick r:id="rId2"/>
            </a:endParaRPr>
          </a:p>
          <a:p>
            <a:r>
              <a:rPr lang="en-US" altLang="ko-KR" sz="3200" dirty="0">
                <a:hlinkClick r:id="rId2"/>
              </a:rPr>
              <a:t>https://www.acmicpc.net/problem/2309</a:t>
            </a:r>
            <a:r>
              <a:rPr lang="en-US" altLang="ko-KR" sz="3200" dirty="0"/>
              <a:t> </a:t>
            </a:r>
            <a:r>
              <a:rPr lang="ko-KR" altLang="en-US" sz="3200" dirty="0"/>
              <a:t>일곱 난쟁이</a:t>
            </a:r>
            <a:endParaRPr lang="en-US" altLang="ko-KR" sz="3200" dirty="0"/>
          </a:p>
          <a:p>
            <a:r>
              <a:rPr lang="en-US" altLang="ko-KR" sz="3200" dirty="0">
                <a:hlinkClick r:id="rId3"/>
              </a:rPr>
              <a:t>https://www.acmicpc.net/problem/1182</a:t>
            </a:r>
            <a:r>
              <a:rPr lang="en-US" altLang="ko-KR" sz="3200" dirty="0"/>
              <a:t> </a:t>
            </a:r>
            <a:r>
              <a:rPr lang="ko-KR" altLang="en-US" sz="3200" dirty="0"/>
              <a:t>부분집합의 합</a:t>
            </a:r>
            <a:endParaRPr lang="en-US" altLang="ko-KR" sz="3200" dirty="0"/>
          </a:p>
          <a:p>
            <a:r>
              <a:rPr lang="en-US" altLang="ko-KR" sz="3200" dirty="0">
                <a:hlinkClick r:id="rId4"/>
              </a:rPr>
              <a:t>https://www.acmicpc.net/problem/10448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유레카</a:t>
            </a:r>
            <a:r>
              <a:rPr lang="ko-KR" altLang="en-US" sz="3200" dirty="0"/>
              <a:t> 이론</a:t>
            </a:r>
            <a:endParaRPr lang="en-US" altLang="ko-KR" sz="3200" dirty="0"/>
          </a:p>
          <a:p>
            <a:r>
              <a:rPr lang="en-US" altLang="ko-KR" sz="3200" dirty="0">
                <a:hlinkClick r:id="rId5"/>
              </a:rPr>
              <a:t>https://www.acmicpc.net/problem/3085</a:t>
            </a:r>
            <a:r>
              <a:rPr lang="en-US" altLang="ko-KR" sz="3200" dirty="0"/>
              <a:t> </a:t>
            </a:r>
            <a:r>
              <a:rPr lang="ko-KR" altLang="en-US" sz="3200" dirty="0"/>
              <a:t>사탕게임</a:t>
            </a:r>
            <a:r>
              <a:rPr lang="en-US" altLang="ko-KR" sz="3200" dirty="0"/>
              <a:t>(</a:t>
            </a:r>
            <a:r>
              <a:rPr lang="ko-KR" altLang="en-US" sz="3200" dirty="0"/>
              <a:t>고난도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59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Pages>31</Pages>
  <Words>676</Words>
  <Characters>0</Characters>
  <Application>Microsoft Office PowerPoint</Application>
  <DocSecurity>0</DocSecurity>
  <PresentationFormat>와이드스크린</PresentationFormat>
  <Lines>0</Lines>
  <Paragraphs>133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a옛날목욕탕B</vt:lpstr>
      <vt:lpstr>HY견고딕</vt:lpstr>
      <vt:lpstr>나눔손글씨 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KwonGT</dc:creator>
  <cp:lastModifiedBy>한다진</cp:lastModifiedBy>
  <cp:revision>60</cp:revision>
  <dcterms:modified xsi:type="dcterms:W3CDTF">2017-05-21T05:56:00Z</dcterms:modified>
</cp:coreProperties>
</file>