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4"/>
  </p:notesMasterIdLst>
  <p:sldIdLst>
    <p:sldId id="256" r:id="rId2"/>
    <p:sldId id="257" r:id="rId3"/>
    <p:sldId id="258" r:id="rId4"/>
    <p:sldId id="315" r:id="rId5"/>
    <p:sldId id="314" r:id="rId6"/>
    <p:sldId id="259" r:id="rId7"/>
    <p:sldId id="323" r:id="rId8"/>
    <p:sldId id="287" r:id="rId9"/>
    <p:sldId id="280" r:id="rId10"/>
    <p:sldId id="291" r:id="rId11"/>
    <p:sldId id="288" r:id="rId12"/>
    <p:sldId id="281" r:id="rId13"/>
    <p:sldId id="292" r:id="rId14"/>
    <p:sldId id="282" r:id="rId15"/>
    <p:sldId id="283" r:id="rId16"/>
    <p:sldId id="284" r:id="rId17"/>
    <p:sldId id="289" r:id="rId18"/>
    <p:sldId id="285" r:id="rId19"/>
    <p:sldId id="293" r:id="rId20"/>
    <p:sldId id="290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25" r:id="rId42"/>
    <p:sldId id="324" r:id="rId43"/>
    <p:sldId id="317" r:id="rId44"/>
    <p:sldId id="318" r:id="rId45"/>
    <p:sldId id="316" r:id="rId46"/>
    <p:sldId id="328" r:id="rId47"/>
    <p:sldId id="329" r:id="rId48"/>
    <p:sldId id="332" r:id="rId49"/>
    <p:sldId id="333" r:id="rId50"/>
    <p:sldId id="334" r:id="rId51"/>
    <p:sldId id="336" r:id="rId52"/>
    <p:sldId id="337" r:id="rId53"/>
    <p:sldId id="338" r:id="rId54"/>
    <p:sldId id="339" r:id="rId55"/>
    <p:sldId id="326" r:id="rId56"/>
    <p:sldId id="340" r:id="rId57"/>
    <p:sldId id="341" r:id="rId58"/>
    <p:sldId id="327" r:id="rId59"/>
    <p:sldId id="342" r:id="rId60"/>
    <p:sldId id="343" r:id="rId61"/>
    <p:sldId id="319" r:id="rId62"/>
    <p:sldId id="279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B047C-B230-3548-BC45-3148982FF82B}" type="datetimeFigureOut">
              <a:rPr kumimoji="1" lang="ko-KR" altLang="en-US" smtClean="0"/>
              <a:t>2018-05-28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66AD-5FA3-6347-85F4-4A83E9F94B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00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강사</a:t>
            </a:r>
            <a:r>
              <a:rPr lang="en-US" altLang="ko-KR" dirty="0"/>
              <a:t>: </a:t>
            </a:r>
            <a:r>
              <a:rPr lang="ko-KR" altLang="en-US" dirty="0" err="1"/>
              <a:t>ㅇㅇㅇ</a:t>
            </a:r>
            <a:endParaRPr lang="en-US" altLang="ko-KR" dirty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5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(Contents)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C57-48FE-40C3-BF3F-AD1455CD876C}" type="datetime1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5" cy="6858000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7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주차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한다진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Maximum</a:t>
            </a:r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 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81562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STEP1: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1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/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can match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04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STEP2: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2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0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STEP2: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2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4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STEP2: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2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7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STEP2: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2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9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STEP2: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2 / Success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705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STEP2: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2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/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can match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4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STEP3-1: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3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59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STEP3-1: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3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58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STEP3-1: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3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58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Bipartite Matching</a:t>
            </a:r>
          </a:p>
          <a:p>
            <a:r>
              <a:rPr lang="en-US" altLang="ko-KR" dirty="0"/>
              <a:t>Maximum Flow</a:t>
            </a:r>
          </a:p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</a:p>
          <a:p>
            <a:r>
              <a:rPr lang="en-US" altLang="ko-KR" dirty="0"/>
              <a:t>Minimum Vertex Cover</a:t>
            </a:r>
          </a:p>
          <a:p>
            <a:r>
              <a:rPr lang="en-US" altLang="ko-KR" dirty="0"/>
              <a:t>Practice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83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STEP3-1: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3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09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21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STEP3-1: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3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686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STEP3-1: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3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7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STEP3-1: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3 / fail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99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STEP3-2: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3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74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STEP3-2: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3 / Success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2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26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STEP3-2: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3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/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can match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97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27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720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167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16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Bipartite Matching</a:t>
            </a:r>
          </a:p>
        </p:txBody>
      </p:sp>
    </p:spTree>
    <p:extLst>
      <p:ext uri="{BB962C8B-B14F-4D97-AF65-F5344CB8AC3E}">
        <p14:creationId xmlns:p14="http://schemas.microsoft.com/office/powerpoint/2010/main" val="1125413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30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609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31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707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782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11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34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811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621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36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/ Fail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63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37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STEP4: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지훈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–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can’t match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504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STEP5: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4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696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39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STEP5: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4 / Success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64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54" y="295852"/>
            <a:ext cx="6542087" cy="742950"/>
          </a:xfrm>
        </p:spPr>
        <p:txBody>
          <a:bodyPr/>
          <a:lstStyle/>
          <a:p>
            <a:r>
              <a:rPr lang="ko-KR" altLang="en-US" b="1" dirty="0">
                <a:latin typeface="Apple SD Gothic Neo" charset="-127"/>
                <a:ea typeface="Apple SD Gothic Neo" charset="-127"/>
                <a:cs typeface="Apple SD Gothic Neo" charset="-127"/>
              </a:rPr>
              <a:t>이분 그래프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220918" y="1184752"/>
            <a:ext cx="5006024" cy="5420213"/>
            <a:chOff x="2323473" y="1404765"/>
            <a:chExt cx="5021017" cy="5937918"/>
          </a:xfrm>
        </p:grpSpPr>
        <p:sp>
          <p:nvSpPr>
            <p:cNvPr id="17" name="타원 16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2323474" y="1404765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33277" y="5749565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6433277" y="4492887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433277" y="3236213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433277" y="197953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6" name="직선 화살표 연결선 25"/>
            <p:cNvCxnSpPr>
              <a:stCxn id="19" idx="6"/>
              <a:endCxn id="24" idx="2"/>
            </p:cNvCxnSpPr>
            <p:nvPr/>
          </p:nvCxnSpPr>
          <p:spPr>
            <a:xfrm>
              <a:off x="3234686" y="3117049"/>
              <a:ext cx="3198591" cy="574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33" idx="6"/>
              <a:endCxn id="25" idx="2"/>
            </p:cNvCxnSpPr>
            <p:nvPr/>
          </p:nvCxnSpPr>
          <p:spPr>
            <a:xfrm flipV="1">
              <a:off x="3234687" y="2435141"/>
              <a:ext cx="3198590" cy="4451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7" idx="6"/>
            </p:cNvCxnSpPr>
            <p:nvPr/>
          </p:nvCxnSpPr>
          <p:spPr>
            <a:xfrm>
              <a:off x="3234687" y="5630400"/>
              <a:ext cx="3198590" cy="57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8" idx="6"/>
              <a:endCxn id="23" idx="2"/>
            </p:cNvCxnSpPr>
            <p:nvPr/>
          </p:nvCxnSpPr>
          <p:spPr>
            <a:xfrm>
              <a:off x="3234687" y="4373725"/>
              <a:ext cx="3198590" cy="57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4" idx="2"/>
            </p:cNvCxnSpPr>
            <p:nvPr/>
          </p:nvCxnSpPr>
          <p:spPr>
            <a:xfrm flipV="1">
              <a:off x="3234687" y="3691820"/>
              <a:ext cx="3198590" cy="681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0" idx="6"/>
              <a:endCxn id="24" idx="2"/>
            </p:cNvCxnSpPr>
            <p:nvPr/>
          </p:nvCxnSpPr>
          <p:spPr>
            <a:xfrm>
              <a:off x="3234687" y="1860372"/>
              <a:ext cx="3198590" cy="1831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5" name="직선 화살표 연결선 34"/>
            <p:cNvCxnSpPr>
              <a:endCxn id="23" idx="2"/>
            </p:cNvCxnSpPr>
            <p:nvPr/>
          </p:nvCxnSpPr>
          <p:spPr>
            <a:xfrm flipV="1">
              <a:off x="3234687" y="4948494"/>
              <a:ext cx="3198590" cy="193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/>
            <p:cNvCxnSpPr>
              <a:stCxn id="20" idx="6"/>
              <a:endCxn id="25" idx="2"/>
            </p:cNvCxnSpPr>
            <p:nvPr/>
          </p:nvCxnSpPr>
          <p:spPr>
            <a:xfrm>
              <a:off x="3234687" y="1860372"/>
              <a:ext cx="3198590" cy="57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화살표 연결선 252"/>
            <p:cNvCxnSpPr>
              <a:stCxn id="19" idx="6"/>
              <a:endCxn id="21" idx="2"/>
            </p:cNvCxnSpPr>
            <p:nvPr/>
          </p:nvCxnSpPr>
          <p:spPr>
            <a:xfrm>
              <a:off x="3234686" y="3117049"/>
              <a:ext cx="3198591" cy="3088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652602-637D-42C6-B434-C345EE4CC5D4}"/>
              </a:ext>
            </a:extLst>
          </p:cNvPr>
          <p:cNvSpPr txBox="1"/>
          <p:nvPr/>
        </p:nvSpPr>
        <p:spPr>
          <a:xfrm>
            <a:off x="834501" y="2125293"/>
            <a:ext cx="435005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Bipartite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Graph</a:t>
            </a:r>
          </a:p>
          <a:p>
            <a:endParaRPr lang="en-US" altLang="ko-KR" dirty="0"/>
          </a:p>
          <a:p>
            <a:r>
              <a:rPr lang="ko-KR" altLang="en-US" sz="2000" dirty="0"/>
              <a:t>모든 정점을 서로 다른 두 그룹으로 나누었을 때</a:t>
            </a:r>
            <a:r>
              <a:rPr lang="en-US" altLang="ko-KR" sz="2000" dirty="0"/>
              <a:t>,</a:t>
            </a:r>
            <a:r>
              <a:rPr lang="ko-KR" altLang="en-US" sz="2000" dirty="0"/>
              <a:t> 같은 그룹의 </a:t>
            </a:r>
            <a:r>
              <a:rPr lang="ko-KR" altLang="en-US" sz="2000" dirty="0" err="1"/>
              <a:t>정점끼리는</a:t>
            </a:r>
            <a:r>
              <a:rPr lang="ko-KR" altLang="en-US" sz="2000" dirty="0"/>
              <a:t> 연결되지 않도록 나눌 수 있는 그래프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F10DC-57C5-4C81-BF8F-575B331BAF46}"/>
              </a:ext>
            </a:extLst>
          </p:cNvPr>
          <p:cNvSpPr txBox="1"/>
          <p:nvPr/>
        </p:nvSpPr>
        <p:spPr>
          <a:xfrm>
            <a:off x="834501" y="4310743"/>
            <a:ext cx="4110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이해를 돕기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첫번째 그룹에서 두번째 그룹으로의 유향그래프로 표현된다고 가정하자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5453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40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STEP5: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4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–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can match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67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해결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8ABCF-AD12-4674-A921-734243307062}"/>
              </a:ext>
            </a:extLst>
          </p:cNvPr>
          <p:cNvSpPr txBox="1"/>
          <p:nvPr/>
        </p:nvSpPr>
        <p:spPr>
          <a:xfrm>
            <a:off x="1056443" y="1970843"/>
            <a:ext cx="95878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남자는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자신이 관심이 있는 여자에게 순서대로 어필한다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2-1. </a:t>
            </a:r>
            <a:r>
              <a:rPr lang="ko-KR" altLang="en-US" sz="2400" b="1" dirty="0"/>
              <a:t>어필을 받은 여성이 현재 짝이 없다면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어필을 한 남성과 짝이 된다</a:t>
            </a:r>
            <a:r>
              <a:rPr lang="en-US" altLang="ko-KR" sz="2400" b="1" dirty="0"/>
              <a:t>. -&gt; CLEAR!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2-2. </a:t>
            </a:r>
            <a:r>
              <a:rPr lang="ko-KR" altLang="en-US" sz="2400" b="1" dirty="0"/>
              <a:t>어필을 받은 여성이 현재 짝이 있다면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현재 </a:t>
            </a:r>
            <a:r>
              <a:rPr lang="ko-KR" altLang="en-US" sz="2400" b="1" dirty="0" err="1"/>
              <a:t>짝한테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자신말고</a:t>
            </a:r>
            <a:r>
              <a:rPr lang="ko-KR" altLang="en-US" sz="2400" b="1" dirty="0"/>
              <a:t> 새로 짝이 될 수 있는 여자가 있는지 물어본다</a:t>
            </a:r>
            <a:r>
              <a:rPr lang="en-US" altLang="ko-KR" sz="2400" b="1" dirty="0"/>
              <a:t>. -&gt; </a:t>
            </a:r>
            <a:r>
              <a:rPr lang="ko-KR" altLang="en-US" sz="2400" b="1" dirty="0"/>
              <a:t>짝인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남성은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번과정을 반복한다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802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해결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8ABCF-AD12-4674-A921-734243307062}"/>
              </a:ext>
            </a:extLst>
          </p:cNvPr>
          <p:cNvSpPr txBox="1"/>
          <p:nvPr/>
        </p:nvSpPr>
        <p:spPr>
          <a:xfrm>
            <a:off x="1056443" y="1970843"/>
            <a:ext cx="9587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남자는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자신이 관심이 있는 여자에게 순서대로 어필한다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-&gt;</a:t>
            </a:r>
            <a:r>
              <a:rPr lang="ko-KR" altLang="en-US" sz="2400" b="1" dirty="0">
                <a:solidFill>
                  <a:srgbClr val="FF0000"/>
                </a:solidFill>
              </a:rPr>
              <a:t>그래프 간선의 방향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400" b="1" dirty="0"/>
              <a:t>2-1. </a:t>
            </a:r>
            <a:r>
              <a:rPr lang="ko-KR" altLang="en-US" sz="2400" b="1" dirty="0"/>
              <a:t>어필을 받은 여성이 현재 짝이 없다면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어필을 한 남성과 짝이 된다</a:t>
            </a:r>
            <a:r>
              <a:rPr lang="en-US" altLang="ko-KR" sz="2400" b="1" dirty="0"/>
              <a:t>. -&gt; CLEAR!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2-2. </a:t>
            </a:r>
            <a:r>
              <a:rPr lang="ko-KR" altLang="en-US" sz="2400" b="1" dirty="0"/>
              <a:t>어필을 받은 여성이 현재 짝이 있다면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현재 </a:t>
            </a:r>
            <a:r>
              <a:rPr lang="ko-KR" altLang="en-US" sz="2400" b="1" dirty="0" err="1"/>
              <a:t>짝한테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자신말고</a:t>
            </a:r>
            <a:r>
              <a:rPr lang="ko-KR" altLang="en-US" sz="2400" b="1" dirty="0"/>
              <a:t> 새로 짝이 될 수 있는 여자가 있는지 물어본다</a:t>
            </a:r>
            <a:r>
              <a:rPr lang="en-US" altLang="ko-KR" sz="2400" b="1" dirty="0"/>
              <a:t>. -&gt; </a:t>
            </a:r>
            <a:r>
              <a:rPr lang="ko-KR" altLang="en-US" sz="2400" b="1" dirty="0"/>
              <a:t>짝인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남성은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번과정을 반복한다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-&gt;</a:t>
            </a:r>
            <a:r>
              <a:rPr lang="ko-KR" altLang="en-US" sz="2400" b="1" dirty="0">
                <a:solidFill>
                  <a:srgbClr val="FF0000"/>
                </a:solidFill>
              </a:rPr>
              <a:t>그래프의 간선의 역방향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73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Maximum Flow</a:t>
            </a:r>
          </a:p>
        </p:txBody>
      </p:sp>
    </p:spTree>
    <p:extLst>
      <p:ext uri="{BB962C8B-B14F-4D97-AF65-F5344CB8AC3E}">
        <p14:creationId xmlns:p14="http://schemas.microsoft.com/office/powerpoint/2010/main" val="1227447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/>
              <a:t>이분 매칭 </a:t>
            </a:r>
            <a:r>
              <a:rPr kumimoji="1" lang="en-US" altLang="ko-KR"/>
              <a:t>=&gt;</a:t>
            </a:r>
            <a:r>
              <a:rPr kumimoji="1" lang="ko-KR" altLang="en-US"/>
              <a:t> 최대 유량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12442" y="1255222"/>
            <a:ext cx="9567116" cy="5420215"/>
            <a:chOff x="36097" y="1404766"/>
            <a:chExt cx="9595770" cy="5937917"/>
          </a:xfrm>
        </p:grpSpPr>
        <p:sp>
          <p:nvSpPr>
            <p:cNvPr id="5" name="타원 4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지훈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/>
                <a:t>3</a:t>
              </a:r>
              <a:endParaRPr kumimoji="1"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/>
                <a:t>2</a:t>
              </a:r>
              <a:endParaRPr kumimoji="1"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/>
                <a:t>1</a:t>
              </a:r>
              <a:endParaRPr kumimoji="1"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/>
                <a:t>4</a:t>
              </a:r>
              <a:endParaRPr kumimoji="1"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/>
                <a:t>3</a:t>
              </a:r>
              <a:endParaRPr kumimoji="1"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/>
                <a:t>2</a:t>
              </a:r>
              <a:endParaRPr kumimoji="1"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/>
                <a:t>1</a:t>
              </a:r>
              <a:endParaRPr kumimoji="1" lang="ko-KR" altLang="en-US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/>
                <a:t>4</a:t>
              </a:r>
              <a:endParaRPr kumimoji="1"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/>
                <a:t>5</a:t>
              </a:r>
              <a:endParaRPr kumimoji="1" lang="ko-KR" altLang="en-US"/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36097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S</a:t>
              </a:r>
              <a:endParaRPr kumimoji="1" lang="ko-KR" altLang="en-US" dirty="0"/>
            </a:p>
          </p:txBody>
        </p:sp>
        <p:sp>
          <p:nvSpPr>
            <p:cNvPr id="24" name="타원 23"/>
            <p:cNvSpPr/>
            <p:nvPr/>
          </p:nvSpPr>
          <p:spPr>
            <a:xfrm>
              <a:off x="8720654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</a:t>
              </a:r>
              <a:endParaRPr kumimoji="1" lang="ko-KR" altLang="en-US" dirty="0"/>
            </a:p>
          </p:txBody>
        </p:sp>
        <p:cxnSp>
          <p:nvCxnSpPr>
            <p:cNvPr id="25" name="직선 화살표 연결선 24"/>
            <p:cNvCxnSpPr>
              <a:stCxn id="23" idx="6"/>
              <a:endCxn id="8" idx="2"/>
            </p:cNvCxnSpPr>
            <p:nvPr/>
          </p:nvCxnSpPr>
          <p:spPr>
            <a:xfrm flipV="1">
              <a:off x="947310" y="1860372"/>
              <a:ext cx="1376164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23" idx="6"/>
              <a:endCxn id="7" idx="2"/>
            </p:cNvCxnSpPr>
            <p:nvPr/>
          </p:nvCxnSpPr>
          <p:spPr>
            <a:xfrm flipV="1">
              <a:off x="947310" y="3117049"/>
              <a:ext cx="1376163" cy="1256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3" idx="6"/>
              <a:endCxn id="6" idx="2"/>
            </p:cNvCxnSpPr>
            <p:nvPr/>
          </p:nvCxnSpPr>
          <p:spPr>
            <a:xfrm>
              <a:off x="947310" y="4373724"/>
              <a:ext cx="13761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6"/>
              <a:endCxn id="5" idx="2"/>
            </p:cNvCxnSpPr>
            <p:nvPr/>
          </p:nvCxnSpPr>
          <p:spPr>
            <a:xfrm>
              <a:off x="947310" y="4373724"/>
              <a:ext cx="1376164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3" idx="6"/>
              <a:endCxn id="20" idx="2"/>
            </p:cNvCxnSpPr>
            <p:nvPr/>
          </p:nvCxnSpPr>
          <p:spPr>
            <a:xfrm>
              <a:off x="947310" y="4373724"/>
              <a:ext cx="1376164" cy="25133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2" idx="6"/>
              <a:endCxn id="24" idx="2"/>
            </p:cNvCxnSpPr>
            <p:nvPr/>
          </p:nvCxnSpPr>
          <p:spPr>
            <a:xfrm>
              <a:off x="7344490" y="1860372"/>
              <a:ext cx="1376164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1" idx="6"/>
              <a:endCxn id="24" idx="2"/>
            </p:cNvCxnSpPr>
            <p:nvPr/>
          </p:nvCxnSpPr>
          <p:spPr>
            <a:xfrm>
              <a:off x="7344490" y="3117049"/>
              <a:ext cx="1376164" cy="1256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9" idx="6"/>
              <a:endCxn id="24" idx="2"/>
            </p:cNvCxnSpPr>
            <p:nvPr/>
          </p:nvCxnSpPr>
          <p:spPr>
            <a:xfrm flipV="1">
              <a:off x="7344490" y="4373724"/>
              <a:ext cx="1376163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0" idx="6"/>
              <a:endCxn id="24" idx="2"/>
            </p:cNvCxnSpPr>
            <p:nvPr/>
          </p:nvCxnSpPr>
          <p:spPr>
            <a:xfrm>
              <a:off x="7344490" y="4373724"/>
              <a:ext cx="13761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1" idx="6"/>
              <a:endCxn id="24" idx="2"/>
            </p:cNvCxnSpPr>
            <p:nvPr/>
          </p:nvCxnSpPr>
          <p:spPr>
            <a:xfrm flipV="1">
              <a:off x="7344489" y="4373724"/>
              <a:ext cx="1376165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2411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/>
              <a:t>이분 매칭 </a:t>
            </a:r>
            <a:r>
              <a:rPr kumimoji="1" lang="en-US" altLang="ko-KR"/>
              <a:t>=&gt;</a:t>
            </a:r>
            <a:r>
              <a:rPr kumimoji="1" lang="ko-KR" altLang="en-US"/>
              <a:t> 최대 유량</a:t>
            </a:r>
          </a:p>
        </p:txBody>
      </p:sp>
      <p:sp>
        <p:nvSpPr>
          <p:cNvPr id="72" name="텍스트 상자 71"/>
          <p:cNvSpPr txBox="1"/>
          <p:nvPr/>
        </p:nvSpPr>
        <p:spPr>
          <a:xfrm flipH="1">
            <a:off x="403173" y="2816636"/>
            <a:ext cx="54940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이분 그래프에서의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최대 매칭수 구하는 문제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0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(DFS / Hopcroft-Karp </a:t>
            </a: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알고리즘</a:t>
            </a:r>
            <a:r>
              <a:rPr kumimoji="1"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)</a:t>
            </a:r>
          </a:p>
        </p:txBody>
      </p:sp>
      <p:sp>
        <p:nvSpPr>
          <p:cNvPr id="73" name="텍스트 상자 72"/>
          <p:cNvSpPr txBox="1"/>
          <p:nvPr/>
        </p:nvSpPr>
        <p:spPr>
          <a:xfrm flipH="1">
            <a:off x="3348994" y="2585803"/>
            <a:ext cx="54940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7200" b="1">
                <a:latin typeface="NanumBarunGothicOTF" charset="-127"/>
                <a:ea typeface="NanumBarunGothicOTF" charset="-127"/>
                <a:cs typeface="NanumBarunGothicOTF" charset="-127"/>
              </a:rPr>
              <a:t>=</a:t>
            </a:r>
            <a:endParaRPr kumimoji="1" lang="en-US" altLang="ko-KR" sz="2400" b="1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74" name="텍스트 상자 73"/>
          <p:cNvSpPr txBox="1"/>
          <p:nvPr/>
        </p:nvSpPr>
        <p:spPr>
          <a:xfrm flipH="1">
            <a:off x="6293257" y="2539637"/>
            <a:ext cx="5494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간선의 용량이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전부 </a:t>
            </a:r>
            <a:r>
              <a:rPr kumimoji="1"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1</a:t>
            </a: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인 이분 그래프에서의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최대 유량 구하는 문제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(</a:t>
            </a: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포드 포커슨 </a:t>
            </a:r>
            <a:r>
              <a:rPr kumimoji="1"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/</a:t>
            </a: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 디닉 알고리즘</a:t>
            </a:r>
            <a:r>
              <a:rPr kumimoji="1"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0341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해결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8ABCF-AD12-4674-A921-734243307062}"/>
              </a:ext>
            </a:extLst>
          </p:cNvPr>
          <p:cNvSpPr txBox="1"/>
          <p:nvPr/>
        </p:nvSpPr>
        <p:spPr>
          <a:xfrm>
            <a:off x="1056443" y="1970843"/>
            <a:ext cx="958788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</a:t>
            </a:r>
            <a:r>
              <a:rPr lang="ko-KR" altLang="en-US" sz="2400" b="1" dirty="0"/>
              <a:t>에서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로 물이 </a:t>
            </a:r>
            <a:r>
              <a:rPr lang="en-US" altLang="ko-KR" sz="2400" b="1" dirty="0"/>
              <a:t>10</a:t>
            </a:r>
            <a:r>
              <a:rPr lang="ko-KR" altLang="en-US" sz="2400" b="1" dirty="0"/>
              <a:t>만큼 이동 가능하다는 것은 </a:t>
            </a:r>
            <a:endParaRPr lang="en-US" altLang="ko-KR" sz="2400" b="1" dirty="0"/>
          </a:p>
          <a:p>
            <a:r>
              <a:rPr lang="en-US" altLang="ko-KR" sz="2400" b="1" dirty="0"/>
              <a:t>Flow[A][B]=10, Flow[B][A]=0 </a:t>
            </a:r>
            <a:r>
              <a:rPr lang="ko-KR" altLang="en-US" sz="2400" b="1" dirty="0"/>
              <a:t>으로 표현된다</a:t>
            </a:r>
            <a:r>
              <a:rPr lang="en-US" altLang="ko-KR" sz="24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en-US" altLang="ko-KR" sz="2400" b="1" dirty="0"/>
              <a:t>Source</a:t>
            </a:r>
            <a:r>
              <a:rPr lang="ko-KR" altLang="en-US" sz="2400" b="1" dirty="0"/>
              <a:t>에서</a:t>
            </a:r>
            <a:r>
              <a:rPr lang="en-US" altLang="ko-KR" sz="2400" b="1" dirty="0"/>
              <a:t> Terminal</a:t>
            </a:r>
            <a:r>
              <a:rPr lang="ko-KR" altLang="en-US" sz="2400" b="1" dirty="0"/>
              <a:t>로 갈 수 경로를 탐색한다</a:t>
            </a:r>
            <a:r>
              <a:rPr lang="en-US" altLang="ko-KR" sz="24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2400" b="1" dirty="0"/>
          </a:p>
          <a:p>
            <a:pPr marL="342900" indent="-342900">
              <a:buAutoNum type="arabicPeriod"/>
            </a:pPr>
            <a:r>
              <a:rPr lang="ko-KR" altLang="en-US" sz="2400" b="1" dirty="0"/>
              <a:t>지나온 경로들에 대해 일괄적으로 두가지 처리를 해준다</a:t>
            </a:r>
            <a:r>
              <a:rPr lang="en-US" altLang="ko-KR" sz="2400" b="1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2400" b="1" dirty="0"/>
              <a:t>해당 경로를 지나갈 수 있는 물의 양을 갱신해준다</a:t>
            </a:r>
            <a:r>
              <a:rPr lang="en-US" altLang="ko-KR" sz="2400" b="1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2400" b="1" dirty="0"/>
              <a:t>해당 경로의 </a:t>
            </a:r>
            <a:r>
              <a:rPr lang="ko-KR" altLang="en-US" sz="2400" b="1" dirty="0">
                <a:solidFill>
                  <a:srgbClr val="FF0000"/>
                </a:solidFill>
              </a:rPr>
              <a:t>반대 방향</a:t>
            </a:r>
            <a:r>
              <a:rPr lang="ko-KR" altLang="en-US" sz="2400" b="1" dirty="0"/>
              <a:t>으로 지나갈 수 있는 물의 양을 갱신해준다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400" b="1" dirty="0" err="1"/>
              <a:t>Eg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총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만큼의 물이 지나갔다고 한다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400" b="1" dirty="0"/>
              <a:t>	Flow[A][B] = 10 - 3 = 7 : 7</a:t>
            </a:r>
            <a:r>
              <a:rPr lang="ko-KR" altLang="en-US" sz="2400" b="1" dirty="0"/>
              <a:t>만큼의 물이 더 지나갈 수 있다</a:t>
            </a:r>
            <a:r>
              <a:rPr lang="en-US" altLang="ko-KR" sz="2400" b="1" dirty="0"/>
              <a:t>.</a:t>
            </a:r>
          </a:p>
          <a:p>
            <a:pPr lvl="1"/>
            <a:r>
              <a:rPr lang="en-US" altLang="ko-KR" sz="2400" b="1" dirty="0"/>
              <a:t>	Flow[B][A] = 0 + 3 = 3 : 3</a:t>
            </a:r>
            <a:r>
              <a:rPr lang="ko-KR" altLang="en-US" sz="2400" b="1" dirty="0"/>
              <a:t>만큼의 물이 더 지나갈 수 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498437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3340665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EB1758-4790-4472-8953-46AB0423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5F099-1707-4300-9E99-F63D3294B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0A5EB-80DD-44AF-AEC8-02018A10234A}"/>
              </a:ext>
            </a:extLst>
          </p:cNvPr>
          <p:cNvSpPr txBox="1"/>
          <p:nvPr/>
        </p:nvSpPr>
        <p:spPr>
          <a:xfrm>
            <a:off x="1197653" y="1819922"/>
            <a:ext cx="9757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그래프에서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제거했을 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모든 간선을 없앨 수 있는 정점의 집합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=</a:t>
            </a:r>
            <a:r>
              <a:rPr lang="ko-KR" altLang="en-US" sz="2400" b="1" dirty="0"/>
              <a:t>여러 개가 존재한다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759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EB1758-4790-4472-8953-46AB0423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5F099-1707-4300-9E99-F63D3294B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B481B5-00EF-4D54-8B96-32D5FF8D4E91}"/>
              </a:ext>
            </a:extLst>
          </p:cNvPr>
          <p:cNvSpPr/>
          <p:nvPr/>
        </p:nvSpPr>
        <p:spPr>
          <a:xfrm>
            <a:off x="3864746" y="1510242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A419BC-9512-42DA-975C-1426EDE1DC6A}"/>
              </a:ext>
            </a:extLst>
          </p:cNvPr>
          <p:cNvSpPr/>
          <p:nvPr/>
        </p:nvSpPr>
        <p:spPr>
          <a:xfrm>
            <a:off x="1917577" y="3156297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E34CBD-047B-419D-B492-F34200C1ABAB}"/>
              </a:ext>
            </a:extLst>
          </p:cNvPr>
          <p:cNvSpPr/>
          <p:nvPr/>
        </p:nvSpPr>
        <p:spPr>
          <a:xfrm>
            <a:off x="4724400" y="331760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554474-006F-4ACA-B16E-21B8A604FFF9}"/>
              </a:ext>
            </a:extLst>
          </p:cNvPr>
          <p:cNvSpPr/>
          <p:nvPr/>
        </p:nvSpPr>
        <p:spPr>
          <a:xfrm>
            <a:off x="3685713" y="533875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62A4E4-5518-4755-89A8-AA95F42CBCBD}"/>
              </a:ext>
            </a:extLst>
          </p:cNvPr>
          <p:cNvSpPr/>
          <p:nvPr/>
        </p:nvSpPr>
        <p:spPr>
          <a:xfrm>
            <a:off x="7602246" y="4035186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88180-43D6-4611-B71B-BCAB93BF99A4}"/>
              </a:ext>
            </a:extLst>
          </p:cNvPr>
          <p:cNvSpPr/>
          <p:nvPr/>
        </p:nvSpPr>
        <p:spPr>
          <a:xfrm>
            <a:off x="6562078" y="1729964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516B29-4B10-4AF0-BDCC-17EE4221C1A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823099" y="3595742"/>
            <a:ext cx="1901301" cy="16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6B3DB-319F-48CA-8C55-D30458F0C0D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4458624" y="4196490"/>
            <a:ext cx="718537" cy="127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61CDBC-086E-4FBE-BAFD-CDF9A9676334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7334989" y="2480143"/>
            <a:ext cx="720018" cy="15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6B1791-943D-40A1-8515-28BE138999D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29922" y="3757046"/>
            <a:ext cx="1972324" cy="7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5BC381-8449-472A-94CC-E26730B5ED62}"/>
              </a:ext>
            </a:extLst>
          </p:cNvPr>
          <p:cNvCxnSpPr>
            <a:cxnSpLocks/>
            <a:stCxn id="11" idx="3"/>
            <a:endCxn id="8" idx="6"/>
          </p:cNvCxnSpPr>
          <p:nvPr/>
        </p:nvCxnSpPr>
        <p:spPr>
          <a:xfrm flipH="1">
            <a:off x="4591235" y="4785365"/>
            <a:ext cx="3143622" cy="99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59BEEDB-A82E-4B4D-8FFA-0690ECE2E22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317507" y="2389131"/>
            <a:ext cx="859654" cy="92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2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54" y="295852"/>
            <a:ext cx="6542087" cy="742950"/>
          </a:xfrm>
        </p:spPr>
        <p:txBody>
          <a:bodyPr/>
          <a:lstStyle/>
          <a:p>
            <a:r>
              <a:rPr lang="ko-KR" altLang="en-US" b="1">
                <a:latin typeface="Apple SD Gothic Neo" charset="-127"/>
                <a:ea typeface="Apple SD Gothic Neo" charset="-127"/>
                <a:cs typeface="Apple SD Gothic Neo" charset="-127"/>
              </a:rPr>
              <a:t>이분 매칭</a:t>
            </a:r>
          </a:p>
        </p:txBody>
      </p:sp>
      <p:sp>
        <p:nvSpPr>
          <p:cNvPr id="10" name="텍스트 상자 9"/>
          <p:cNvSpPr txBox="1"/>
          <p:nvPr/>
        </p:nvSpPr>
        <p:spPr>
          <a:xfrm flipH="1">
            <a:off x="601989" y="3321304"/>
            <a:ext cx="54940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이분 그래프에서의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최대 매칭 구하기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918" y="1184752"/>
            <a:ext cx="5006024" cy="5420213"/>
            <a:chOff x="2323473" y="1404765"/>
            <a:chExt cx="5021017" cy="5937918"/>
          </a:xfrm>
        </p:grpSpPr>
        <p:sp>
          <p:nvSpPr>
            <p:cNvPr id="37" name="타원 36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323474" y="1404765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433277" y="5749565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433277" y="4492887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6433277" y="3236213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433277" y="197953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5" name="직선 화살표 연결선 44"/>
            <p:cNvCxnSpPr>
              <a:stCxn id="53" idx="6"/>
            </p:cNvCxnSpPr>
            <p:nvPr/>
          </p:nvCxnSpPr>
          <p:spPr>
            <a:xfrm>
              <a:off x="3234686" y="3117049"/>
              <a:ext cx="3198591" cy="57477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3234687" y="2435141"/>
              <a:ext cx="3198590" cy="44519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51" idx="6"/>
            </p:cNvCxnSpPr>
            <p:nvPr/>
          </p:nvCxnSpPr>
          <p:spPr>
            <a:xfrm>
              <a:off x="3234687" y="5630400"/>
              <a:ext cx="3198590" cy="574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52" idx="6"/>
            </p:cNvCxnSpPr>
            <p:nvPr/>
          </p:nvCxnSpPr>
          <p:spPr>
            <a:xfrm>
              <a:off x="3234687" y="4373725"/>
              <a:ext cx="3198590" cy="574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3234687" y="3691820"/>
              <a:ext cx="3198590" cy="681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54" idx="6"/>
            </p:cNvCxnSpPr>
            <p:nvPr/>
          </p:nvCxnSpPr>
          <p:spPr>
            <a:xfrm>
              <a:off x="3234687" y="1860372"/>
              <a:ext cx="3198590" cy="1831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 flipV="1">
              <a:off x="3234687" y="4948494"/>
              <a:ext cx="3198590" cy="193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54" idx="6"/>
            </p:cNvCxnSpPr>
            <p:nvPr/>
          </p:nvCxnSpPr>
          <p:spPr>
            <a:xfrm>
              <a:off x="3234687" y="1860372"/>
              <a:ext cx="3198590" cy="57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53" idx="6"/>
            </p:cNvCxnSpPr>
            <p:nvPr/>
          </p:nvCxnSpPr>
          <p:spPr>
            <a:xfrm>
              <a:off x="3234686" y="3117049"/>
              <a:ext cx="3198591" cy="3088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909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EB1758-4790-4472-8953-46AB0423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5F099-1707-4300-9E99-F63D3294B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B481B5-00EF-4D54-8B96-32D5FF8D4E91}"/>
              </a:ext>
            </a:extLst>
          </p:cNvPr>
          <p:cNvSpPr/>
          <p:nvPr/>
        </p:nvSpPr>
        <p:spPr>
          <a:xfrm>
            <a:off x="3864746" y="1510242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A419BC-9512-42DA-975C-1426EDE1DC6A}"/>
              </a:ext>
            </a:extLst>
          </p:cNvPr>
          <p:cNvSpPr/>
          <p:nvPr/>
        </p:nvSpPr>
        <p:spPr>
          <a:xfrm>
            <a:off x="1917577" y="3156297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E34CBD-047B-419D-B492-F34200C1ABAB}"/>
              </a:ext>
            </a:extLst>
          </p:cNvPr>
          <p:cNvSpPr/>
          <p:nvPr/>
        </p:nvSpPr>
        <p:spPr>
          <a:xfrm>
            <a:off x="4724400" y="3317601"/>
            <a:ext cx="905522" cy="87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554474-006F-4ACA-B16E-21B8A604FFF9}"/>
              </a:ext>
            </a:extLst>
          </p:cNvPr>
          <p:cNvSpPr/>
          <p:nvPr/>
        </p:nvSpPr>
        <p:spPr>
          <a:xfrm>
            <a:off x="3685713" y="533875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62A4E4-5518-4755-89A8-AA95F42CBCBD}"/>
              </a:ext>
            </a:extLst>
          </p:cNvPr>
          <p:cNvSpPr/>
          <p:nvPr/>
        </p:nvSpPr>
        <p:spPr>
          <a:xfrm>
            <a:off x="7602246" y="4035186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88180-43D6-4611-B71B-BCAB93BF99A4}"/>
              </a:ext>
            </a:extLst>
          </p:cNvPr>
          <p:cNvSpPr/>
          <p:nvPr/>
        </p:nvSpPr>
        <p:spPr>
          <a:xfrm>
            <a:off x="6562078" y="1729964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516B29-4B10-4AF0-BDCC-17EE4221C1A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823099" y="3595742"/>
            <a:ext cx="1901301" cy="161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6B3DB-319F-48CA-8C55-D30458F0C0D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4458624" y="4196490"/>
            <a:ext cx="718537" cy="12709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61CDBC-086E-4FBE-BAFD-CDF9A9676334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7334989" y="2480143"/>
            <a:ext cx="720018" cy="15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6B1791-943D-40A1-8515-28BE138999D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29922" y="3757046"/>
            <a:ext cx="1972324" cy="7175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5BC381-8449-472A-94CC-E26730B5ED62}"/>
              </a:ext>
            </a:extLst>
          </p:cNvPr>
          <p:cNvCxnSpPr>
            <a:cxnSpLocks/>
            <a:stCxn id="11" idx="3"/>
            <a:endCxn id="8" idx="6"/>
          </p:cNvCxnSpPr>
          <p:nvPr/>
        </p:nvCxnSpPr>
        <p:spPr>
          <a:xfrm flipH="1">
            <a:off x="4591235" y="4785365"/>
            <a:ext cx="3143622" cy="99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59BEEDB-A82E-4B4D-8FFA-0690ECE2E22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317507" y="2389131"/>
            <a:ext cx="859654" cy="9284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56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EB1758-4790-4472-8953-46AB0423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5F099-1707-4300-9E99-F63D3294B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B481B5-00EF-4D54-8B96-32D5FF8D4E91}"/>
              </a:ext>
            </a:extLst>
          </p:cNvPr>
          <p:cNvSpPr/>
          <p:nvPr/>
        </p:nvSpPr>
        <p:spPr>
          <a:xfrm>
            <a:off x="3864746" y="1510242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A419BC-9512-42DA-975C-1426EDE1DC6A}"/>
              </a:ext>
            </a:extLst>
          </p:cNvPr>
          <p:cNvSpPr/>
          <p:nvPr/>
        </p:nvSpPr>
        <p:spPr>
          <a:xfrm>
            <a:off x="1917577" y="3156297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E34CBD-047B-419D-B492-F34200C1ABAB}"/>
              </a:ext>
            </a:extLst>
          </p:cNvPr>
          <p:cNvSpPr/>
          <p:nvPr/>
        </p:nvSpPr>
        <p:spPr>
          <a:xfrm>
            <a:off x="4724400" y="3317601"/>
            <a:ext cx="905522" cy="87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554474-006F-4ACA-B16E-21B8A604FFF9}"/>
              </a:ext>
            </a:extLst>
          </p:cNvPr>
          <p:cNvSpPr/>
          <p:nvPr/>
        </p:nvSpPr>
        <p:spPr>
          <a:xfrm>
            <a:off x="3685713" y="533875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62A4E4-5518-4755-89A8-AA95F42CBCBD}"/>
              </a:ext>
            </a:extLst>
          </p:cNvPr>
          <p:cNvSpPr/>
          <p:nvPr/>
        </p:nvSpPr>
        <p:spPr>
          <a:xfrm>
            <a:off x="7602246" y="4035186"/>
            <a:ext cx="905522" cy="8788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88180-43D6-4611-B71B-BCAB93BF99A4}"/>
              </a:ext>
            </a:extLst>
          </p:cNvPr>
          <p:cNvSpPr/>
          <p:nvPr/>
        </p:nvSpPr>
        <p:spPr>
          <a:xfrm>
            <a:off x="6562078" y="1729964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516B29-4B10-4AF0-BDCC-17EE4221C1A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823099" y="3595742"/>
            <a:ext cx="1901301" cy="161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6B3DB-319F-48CA-8C55-D30458F0C0D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4458624" y="4196490"/>
            <a:ext cx="718537" cy="12709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61CDBC-086E-4FBE-BAFD-CDF9A9676334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7334989" y="2480143"/>
            <a:ext cx="720018" cy="15550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6B1791-943D-40A1-8515-28BE138999D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29922" y="3757046"/>
            <a:ext cx="1972324" cy="7175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5BC381-8449-472A-94CC-E26730B5ED62}"/>
              </a:ext>
            </a:extLst>
          </p:cNvPr>
          <p:cNvCxnSpPr>
            <a:cxnSpLocks/>
            <a:stCxn id="11" idx="3"/>
            <a:endCxn id="8" idx="6"/>
          </p:cNvCxnSpPr>
          <p:nvPr/>
        </p:nvCxnSpPr>
        <p:spPr>
          <a:xfrm flipH="1">
            <a:off x="4591235" y="4785365"/>
            <a:ext cx="3143622" cy="9928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59BEEDB-A82E-4B4D-8FFA-0690ECE2E22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317507" y="2389131"/>
            <a:ext cx="859654" cy="9284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33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EB1758-4790-4472-8953-46AB0423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5F099-1707-4300-9E99-F63D3294B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B481B5-00EF-4D54-8B96-32D5FF8D4E91}"/>
              </a:ext>
            </a:extLst>
          </p:cNvPr>
          <p:cNvSpPr/>
          <p:nvPr/>
        </p:nvSpPr>
        <p:spPr>
          <a:xfrm>
            <a:off x="3864746" y="1510242"/>
            <a:ext cx="905522" cy="8788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A419BC-9512-42DA-975C-1426EDE1DC6A}"/>
              </a:ext>
            </a:extLst>
          </p:cNvPr>
          <p:cNvSpPr/>
          <p:nvPr/>
        </p:nvSpPr>
        <p:spPr>
          <a:xfrm>
            <a:off x="1917577" y="3156297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E34CBD-047B-419D-B492-F34200C1ABAB}"/>
              </a:ext>
            </a:extLst>
          </p:cNvPr>
          <p:cNvSpPr/>
          <p:nvPr/>
        </p:nvSpPr>
        <p:spPr>
          <a:xfrm>
            <a:off x="4724400" y="3317601"/>
            <a:ext cx="905522" cy="87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554474-006F-4ACA-B16E-21B8A604FFF9}"/>
              </a:ext>
            </a:extLst>
          </p:cNvPr>
          <p:cNvSpPr/>
          <p:nvPr/>
        </p:nvSpPr>
        <p:spPr>
          <a:xfrm>
            <a:off x="3685713" y="533875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62A4E4-5518-4755-89A8-AA95F42CBCBD}"/>
              </a:ext>
            </a:extLst>
          </p:cNvPr>
          <p:cNvSpPr/>
          <p:nvPr/>
        </p:nvSpPr>
        <p:spPr>
          <a:xfrm>
            <a:off x="7602246" y="4035186"/>
            <a:ext cx="905522" cy="8788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88180-43D6-4611-B71B-BCAB93BF99A4}"/>
              </a:ext>
            </a:extLst>
          </p:cNvPr>
          <p:cNvSpPr/>
          <p:nvPr/>
        </p:nvSpPr>
        <p:spPr>
          <a:xfrm>
            <a:off x="6562078" y="1729964"/>
            <a:ext cx="905522" cy="8788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516B29-4B10-4AF0-BDCC-17EE4221C1A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823099" y="3595742"/>
            <a:ext cx="1901301" cy="161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6B3DB-319F-48CA-8C55-D30458F0C0D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4458624" y="4196490"/>
            <a:ext cx="718537" cy="12709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61CDBC-086E-4FBE-BAFD-CDF9A9676334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7334989" y="2480143"/>
            <a:ext cx="720018" cy="15550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6B1791-943D-40A1-8515-28BE138999D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29922" y="3757046"/>
            <a:ext cx="1972324" cy="7175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5BC381-8449-472A-94CC-E26730B5ED62}"/>
              </a:ext>
            </a:extLst>
          </p:cNvPr>
          <p:cNvCxnSpPr>
            <a:cxnSpLocks/>
            <a:stCxn id="11" idx="3"/>
            <a:endCxn id="8" idx="6"/>
          </p:cNvCxnSpPr>
          <p:nvPr/>
        </p:nvCxnSpPr>
        <p:spPr>
          <a:xfrm flipH="1">
            <a:off x="4591235" y="4785365"/>
            <a:ext cx="3143622" cy="9928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59BEEDB-A82E-4B4D-8FFA-0690ECE2E22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317507" y="2389131"/>
            <a:ext cx="859654" cy="9284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155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EB1758-4790-4472-8953-46AB0423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5F099-1707-4300-9E99-F63D3294B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B481B5-00EF-4D54-8B96-32D5FF8D4E91}"/>
              </a:ext>
            </a:extLst>
          </p:cNvPr>
          <p:cNvSpPr/>
          <p:nvPr/>
        </p:nvSpPr>
        <p:spPr>
          <a:xfrm>
            <a:off x="3864746" y="1510242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A419BC-9512-42DA-975C-1426EDE1DC6A}"/>
              </a:ext>
            </a:extLst>
          </p:cNvPr>
          <p:cNvSpPr/>
          <p:nvPr/>
        </p:nvSpPr>
        <p:spPr>
          <a:xfrm>
            <a:off x="1917577" y="3156297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E34CBD-047B-419D-B492-F34200C1ABAB}"/>
              </a:ext>
            </a:extLst>
          </p:cNvPr>
          <p:cNvSpPr/>
          <p:nvPr/>
        </p:nvSpPr>
        <p:spPr>
          <a:xfrm>
            <a:off x="4724400" y="331760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554474-006F-4ACA-B16E-21B8A604FFF9}"/>
              </a:ext>
            </a:extLst>
          </p:cNvPr>
          <p:cNvSpPr/>
          <p:nvPr/>
        </p:nvSpPr>
        <p:spPr>
          <a:xfrm>
            <a:off x="3685713" y="533875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62A4E4-5518-4755-89A8-AA95F42CBCBD}"/>
              </a:ext>
            </a:extLst>
          </p:cNvPr>
          <p:cNvSpPr/>
          <p:nvPr/>
        </p:nvSpPr>
        <p:spPr>
          <a:xfrm>
            <a:off x="7602246" y="4035186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88180-43D6-4611-B71B-BCAB93BF99A4}"/>
              </a:ext>
            </a:extLst>
          </p:cNvPr>
          <p:cNvSpPr/>
          <p:nvPr/>
        </p:nvSpPr>
        <p:spPr>
          <a:xfrm>
            <a:off x="6562078" y="1729964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516B29-4B10-4AF0-BDCC-17EE4221C1A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823099" y="3595742"/>
            <a:ext cx="1901301" cy="16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6B3DB-319F-48CA-8C55-D30458F0C0D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4458624" y="4196490"/>
            <a:ext cx="718537" cy="127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61CDBC-086E-4FBE-BAFD-CDF9A9676334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7334989" y="2480143"/>
            <a:ext cx="720018" cy="15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6B1791-943D-40A1-8515-28BE138999D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29922" y="3757046"/>
            <a:ext cx="1972324" cy="7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5BC381-8449-472A-94CC-E26730B5ED62}"/>
              </a:ext>
            </a:extLst>
          </p:cNvPr>
          <p:cNvCxnSpPr>
            <a:cxnSpLocks/>
            <a:stCxn id="11" idx="3"/>
            <a:endCxn id="8" idx="6"/>
          </p:cNvCxnSpPr>
          <p:nvPr/>
        </p:nvCxnSpPr>
        <p:spPr>
          <a:xfrm flipH="1">
            <a:off x="4591235" y="4785365"/>
            <a:ext cx="3143622" cy="99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59BEEDB-A82E-4B4D-8FFA-0690ECE2E22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317507" y="2389131"/>
            <a:ext cx="859654" cy="92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90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EB1758-4790-4472-8953-46AB0423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5F099-1707-4300-9E99-F63D3294B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B481B5-00EF-4D54-8B96-32D5FF8D4E91}"/>
              </a:ext>
            </a:extLst>
          </p:cNvPr>
          <p:cNvSpPr/>
          <p:nvPr/>
        </p:nvSpPr>
        <p:spPr>
          <a:xfrm>
            <a:off x="3864746" y="1510242"/>
            <a:ext cx="905522" cy="8788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A419BC-9512-42DA-975C-1426EDE1DC6A}"/>
              </a:ext>
            </a:extLst>
          </p:cNvPr>
          <p:cNvSpPr/>
          <p:nvPr/>
        </p:nvSpPr>
        <p:spPr>
          <a:xfrm>
            <a:off x="1917577" y="3156297"/>
            <a:ext cx="905522" cy="8788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E34CBD-047B-419D-B492-F34200C1ABAB}"/>
              </a:ext>
            </a:extLst>
          </p:cNvPr>
          <p:cNvSpPr/>
          <p:nvPr/>
        </p:nvSpPr>
        <p:spPr>
          <a:xfrm>
            <a:off x="4724400" y="331760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554474-006F-4ACA-B16E-21B8A604FFF9}"/>
              </a:ext>
            </a:extLst>
          </p:cNvPr>
          <p:cNvSpPr/>
          <p:nvPr/>
        </p:nvSpPr>
        <p:spPr>
          <a:xfrm>
            <a:off x="3685713" y="5338751"/>
            <a:ext cx="905522" cy="8788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62A4E4-5518-4755-89A8-AA95F42CBCBD}"/>
              </a:ext>
            </a:extLst>
          </p:cNvPr>
          <p:cNvSpPr/>
          <p:nvPr/>
        </p:nvSpPr>
        <p:spPr>
          <a:xfrm>
            <a:off x="7602246" y="4035186"/>
            <a:ext cx="905522" cy="87888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88180-43D6-4611-B71B-BCAB93BF99A4}"/>
              </a:ext>
            </a:extLst>
          </p:cNvPr>
          <p:cNvSpPr/>
          <p:nvPr/>
        </p:nvSpPr>
        <p:spPr>
          <a:xfrm>
            <a:off x="6562078" y="1729964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516B29-4B10-4AF0-BDCC-17EE4221C1A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823099" y="3595742"/>
            <a:ext cx="1901301" cy="161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6B3DB-319F-48CA-8C55-D30458F0C0D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4458624" y="4196490"/>
            <a:ext cx="718537" cy="127097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61CDBC-086E-4FBE-BAFD-CDF9A9676334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7334989" y="2480143"/>
            <a:ext cx="720018" cy="15550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6B1791-943D-40A1-8515-28BE138999D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29922" y="3757046"/>
            <a:ext cx="1972324" cy="717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5BC381-8449-472A-94CC-E26730B5ED62}"/>
              </a:ext>
            </a:extLst>
          </p:cNvPr>
          <p:cNvCxnSpPr>
            <a:cxnSpLocks/>
            <a:stCxn id="11" idx="3"/>
            <a:endCxn id="8" idx="6"/>
          </p:cNvCxnSpPr>
          <p:nvPr/>
        </p:nvCxnSpPr>
        <p:spPr>
          <a:xfrm flipH="1">
            <a:off x="4591235" y="4785365"/>
            <a:ext cx="3143622" cy="99283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59BEEDB-A82E-4B4D-8FFA-0690ECE2E22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317507" y="2389131"/>
            <a:ext cx="859654" cy="9284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156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Minimum Vertex Cover</a:t>
            </a:r>
          </a:p>
        </p:txBody>
      </p:sp>
    </p:spTree>
    <p:extLst>
      <p:ext uri="{BB962C8B-B14F-4D97-AF65-F5344CB8AC3E}">
        <p14:creationId xmlns:p14="http://schemas.microsoft.com/office/powerpoint/2010/main" val="33790624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EB1758-4790-4472-8953-46AB0423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5F099-1707-4300-9E99-F63D3294B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Minimum 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B481B5-00EF-4D54-8B96-32D5FF8D4E91}"/>
              </a:ext>
            </a:extLst>
          </p:cNvPr>
          <p:cNvSpPr/>
          <p:nvPr/>
        </p:nvSpPr>
        <p:spPr>
          <a:xfrm>
            <a:off x="3864746" y="1510242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A419BC-9512-42DA-975C-1426EDE1DC6A}"/>
              </a:ext>
            </a:extLst>
          </p:cNvPr>
          <p:cNvSpPr/>
          <p:nvPr/>
        </p:nvSpPr>
        <p:spPr>
          <a:xfrm>
            <a:off x="1917577" y="3156297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E34CBD-047B-419D-B492-F34200C1ABAB}"/>
              </a:ext>
            </a:extLst>
          </p:cNvPr>
          <p:cNvSpPr/>
          <p:nvPr/>
        </p:nvSpPr>
        <p:spPr>
          <a:xfrm>
            <a:off x="4724400" y="331760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554474-006F-4ACA-B16E-21B8A604FFF9}"/>
              </a:ext>
            </a:extLst>
          </p:cNvPr>
          <p:cNvSpPr/>
          <p:nvPr/>
        </p:nvSpPr>
        <p:spPr>
          <a:xfrm>
            <a:off x="3685713" y="533875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62A4E4-5518-4755-89A8-AA95F42CBCBD}"/>
              </a:ext>
            </a:extLst>
          </p:cNvPr>
          <p:cNvSpPr/>
          <p:nvPr/>
        </p:nvSpPr>
        <p:spPr>
          <a:xfrm>
            <a:off x="7602246" y="4035186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88180-43D6-4611-B71B-BCAB93BF99A4}"/>
              </a:ext>
            </a:extLst>
          </p:cNvPr>
          <p:cNvSpPr/>
          <p:nvPr/>
        </p:nvSpPr>
        <p:spPr>
          <a:xfrm>
            <a:off x="6562078" y="1729964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516B29-4B10-4AF0-BDCC-17EE4221C1A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823099" y="3595742"/>
            <a:ext cx="1901301" cy="16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6B3DB-319F-48CA-8C55-D30458F0C0D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4458624" y="4196490"/>
            <a:ext cx="718537" cy="1270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61CDBC-086E-4FBE-BAFD-CDF9A9676334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7334989" y="2480143"/>
            <a:ext cx="720018" cy="155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6B1791-943D-40A1-8515-28BE138999D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29922" y="3757046"/>
            <a:ext cx="1972324" cy="71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5BC381-8449-472A-94CC-E26730B5ED62}"/>
              </a:ext>
            </a:extLst>
          </p:cNvPr>
          <p:cNvCxnSpPr>
            <a:cxnSpLocks/>
            <a:stCxn id="11" idx="3"/>
            <a:endCxn id="8" idx="6"/>
          </p:cNvCxnSpPr>
          <p:nvPr/>
        </p:nvCxnSpPr>
        <p:spPr>
          <a:xfrm flipH="1">
            <a:off x="4591235" y="4785365"/>
            <a:ext cx="3143622" cy="99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59BEEDB-A82E-4B4D-8FFA-0690ECE2E22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317507" y="2389131"/>
            <a:ext cx="859654" cy="92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054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EB1758-4790-4472-8953-46AB0423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5F099-1707-4300-9E99-F63D3294B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Minimum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Cover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FB481B5-00EF-4D54-8B96-32D5FF8D4E91}"/>
              </a:ext>
            </a:extLst>
          </p:cNvPr>
          <p:cNvSpPr/>
          <p:nvPr/>
        </p:nvSpPr>
        <p:spPr>
          <a:xfrm>
            <a:off x="3864746" y="1510242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A419BC-9512-42DA-975C-1426EDE1DC6A}"/>
              </a:ext>
            </a:extLst>
          </p:cNvPr>
          <p:cNvSpPr/>
          <p:nvPr/>
        </p:nvSpPr>
        <p:spPr>
          <a:xfrm>
            <a:off x="1917577" y="3156297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E34CBD-047B-419D-B492-F34200C1ABAB}"/>
              </a:ext>
            </a:extLst>
          </p:cNvPr>
          <p:cNvSpPr/>
          <p:nvPr/>
        </p:nvSpPr>
        <p:spPr>
          <a:xfrm>
            <a:off x="4724400" y="3317601"/>
            <a:ext cx="905522" cy="87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6554474-006F-4ACA-B16E-21B8A604FFF9}"/>
              </a:ext>
            </a:extLst>
          </p:cNvPr>
          <p:cNvSpPr/>
          <p:nvPr/>
        </p:nvSpPr>
        <p:spPr>
          <a:xfrm>
            <a:off x="3685713" y="5338751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62A4E4-5518-4755-89A8-AA95F42CBCBD}"/>
              </a:ext>
            </a:extLst>
          </p:cNvPr>
          <p:cNvSpPr/>
          <p:nvPr/>
        </p:nvSpPr>
        <p:spPr>
          <a:xfrm>
            <a:off x="7602246" y="4035186"/>
            <a:ext cx="905522" cy="87888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88180-43D6-4611-B71B-BCAB93BF99A4}"/>
              </a:ext>
            </a:extLst>
          </p:cNvPr>
          <p:cNvSpPr/>
          <p:nvPr/>
        </p:nvSpPr>
        <p:spPr>
          <a:xfrm>
            <a:off x="6562078" y="1729964"/>
            <a:ext cx="905522" cy="8788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516B29-4B10-4AF0-BDCC-17EE4221C1A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823099" y="3595742"/>
            <a:ext cx="1901301" cy="16130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B16B3DB-319F-48CA-8C55-D30458F0C0D0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4458624" y="4196490"/>
            <a:ext cx="718537" cy="12709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61CDBC-086E-4FBE-BAFD-CDF9A9676334}"/>
              </a:ext>
            </a:extLst>
          </p:cNvPr>
          <p:cNvCxnSpPr>
            <a:cxnSpLocks/>
            <a:stCxn id="12" idx="5"/>
            <a:endCxn id="11" idx="0"/>
          </p:cNvCxnSpPr>
          <p:nvPr/>
        </p:nvCxnSpPr>
        <p:spPr>
          <a:xfrm>
            <a:off x="7334989" y="2480143"/>
            <a:ext cx="720018" cy="155504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6B1791-943D-40A1-8515-28BE138999D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29922" y="3757046"/>
            <a:ext cx="1972324" cy="7175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B5BC381-8449-472A-94CC-E26730B5ED62}"/>
              </a:ext>
            </a:extLst>
          </p:cNvPr>
          <p:cNvCxnSpPr>
            <a:cxnSpLocks/>
            <a:stCxn id="11" idx="3"/>
            <a:endCxn id="8" idx="6"/>
          </p:cNvCxnSpPr>
          <p:nvPr/>
        </p:nvCxnSpPr>
        <p:spPr>
          <a:xfrm flipH="1">
            <a:off x="4591235" y="4785365"/>
            <a:ext cx="3143622" cy="99283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59BEEDB-A82E-4B4D-8FFA-0690ECE2E22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317507" y="2389131"/>
            <a:ext cx="859654" cy="9284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7913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최소 버텍스 커버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이분 매칭</a:t>
            </a:r>
          </a:p>
        </p:txBody>
      </p:sp>
      <p:sp>
        <p:nvSpPr>
          <p:cNvPr id="72" name="텍스트 상자 71"/>
          <p:cNvSpPr txBox="1"/>
          <p:nvPr/>
        </p:nvSpPr>
        <p:spPr>
          <a:xfrm flipH="1">
            <a:off x="403173" y="2816636"/>
            <a:ext cx="54940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이분 그래프에서의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최소 버텍스 커버 구하는 문제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73" name="텍스트 상자 72"/>
          <p:cNvSpPr txBox="1"/>
          <p:nvPr/>
        </p:nvSpPr>
        <p:spPr>
          <a:xfrm flipH="1">
            <a:off x="3348994" y="2585803"/>
            <a:ext cx="549401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7200" b="1">
                <a:latin typeface="NanumBarunGothicOTF" charset="-127"/>
                <a:ea typeface="NanumBarunGothicOTF" charset="-127"/>
                <a:cs typeface="NanumBarunGothicOTF" charset="-127"/>
              </a:rPr>
              <a:t>=</a:t>
            </a:r>
            <a:endParaRPr kumimoji="1" lang="en-US" altLang="ko-KR" sz="2400" b="1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74" name="텍스트 상자 73"/>
          <p:cNvSpPr txBox="1"/>
          <p:nvPr/>
        </p:nvSpPr>
        <p:spPr>
          <a:xfrm flipH="1">
            <a:off x="6294815" y="2770469"/>
            <a:ext cx="549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이분 그래프에서의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최대 매칭수 구하는 문제</a:t>
            </a:r>
            <a:endParaRPr kumimoji="1" lang="en-US" altLang="ko-KR" sz="24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8" name="텍스트 상자 7"/>
          <p:cNvSpPr txBox="1"/>
          <p:nvPr/>
        </p:nvSpPr>
        <p:spPr>
          <a:xfrm flipH="1">
            <a:off x="3348993" y="4447006"/>
            <a:ext cx="54940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2400" b="1">
                <a:latin typeface="NanumBarunGothicOTF" charset="-127"/>
                <a:ea typeface="NanumBarunGothicOTF" charset="-127"/>
                <a:cs typeface="NanumBarunGothicOTF" charset="-127"/>
              </a:rPr>
              <a:t>(</a:t>
            </a:r>
            <a:r>
              <a:rPr kumimoji="1" lang="ko-KR" altLang="en-US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 ∵쾨닉의 정리 </a:t>
            </a:r>
            <a:r>
              <a:rPr kumimoji="1" lang="en-US" altLang="ko-KR" sz="2400" b="1" dirty="0">
                <a:latin typeface="NanumBarunGothicOTF" charset="-127"/>
                <a:ea typeface="NanumBarunGothicOTF" charset="-127"/>
                <a:cs typeface="NanumBarunGothicOTF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94882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79FE6A-DDAD-4F0A-8AB6-38C8C7A1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E4648-FE4E-483D-B53D-FA7C3B6937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마무으리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F8D48-DAB3-48C0-A15D-F2E9F2AFD4B3}"/>
              </a:ext>
            </a:extLst>
          </p:cNvPr>
          <p:cNvSpPr txBox="1"/>
          <p:nvPr/>
        </p:nvSpPr>
        <p:spPr>
          <a:xfrm>
            <a:off x="1420427" y="2077375"/>
            <a:ext cx="86823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Maximum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Flow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최대한 많은 </a:t>
            </a:r>
            <a:r>
              <a:rPr lang="ko-KR" altLang="en-US" sz="2000" b="1" dirty="0" err="1"/>
              <a:t>애들뽑기</a:t>
            </a:r>
            <a:r>
              <a:rPr lang="en-US" altLang="ko-KR" sz="2000" b="1" dirty="0"/>
              <a:t>! </a:t>
            </a:r>
            <a:r>
              <a:rPr lang="ko-KR" altLang="en-US" sz="2000" b="1" dirty="0"/>
              <a:t>단 조건이 있음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한번 사용하면 사라짐</a:t>
            </a:r>
            <a:r>
              <a:rPr lang="en-US" altLang="ko-KR" sz="2000" b="1" dirty="0"/>
              <a:t>!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Vertex Cover = vertex </a:t>
            </a:r>
            <a:r>
              <a:rPr lang="ko-KR" altLang="en-US" sz="2000" b="1" dirty="0"/>
              <a:t>뽑아 전체 간선을 없앤다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개수제한 없음</a:t>
            </a:r>
            <a:r>
              <a:rPr lang="en-US" altLang="ko-KR" sz="2000" b="1" dirty="0"/>
              <a:t>!</a:t>
            </a:r>
          </a:p>
          <a:p>
            <a:endParaRPr lang="en-US" altLang="ko-KR" sz="2000" b="1" dirty="0"/>
          </a:p>
          <a:p>
            <a:r>
              <a:rPr lang="en-US" altLang="ko-KR" sz="2000" b="1" dirty="0" err="1"/>
              <a:t>Minimium</a:t>
            </a:r>
            <a:r>
              <a:rPr lang="en-US" altLang="ko-KR" sz="2000" b="1" dirty="0"/>
              <a:t> Vertex Cover = </a:t>
            </a:r>
            <a:r>
              <a:rPr lang="ko-KR" altLang="en-US" sz="2000" b="1" dirty="0"/>
              <a:t>최소한의 </a:t>
            </a:r>
            <a:r>
              <a:rPr lang="en-US" altLang="ko-KR" sz="2000" b="1" dirty="0"/>
              <a:t>vertex</a:t>
            </a:r>
            <a:r>
              <a:rPr lang="ko-KR" altLang="en-US" sz="2000" b="1" dirty="0"/>
              <a:t>를 뽑아 전체 간선을 없앤다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024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54" y="295852"/>
            <a:ext cx="6542087" cy="742950"/>
          </a:xfrm>
        </p:spPr>
        <p:txBody>
          <a:bodyPr/>
          <a:lstStyle/>
          <a:p>
            <a:r>
              <a:rPr lang="ko-KR" altLang="en-US" b="1">
                <a:latin typeface="Apple SD Gothic Neo" charset="-127"/>
                <a:ea typeface="Apple SD Gothic Neo" charset="-127"/>
                <a:cs typeface="Apple SD Gothic Neo" charset="-127"/>
              </a:rPr>
              <a:t> 문제 상황</a:t>
            </a:r>
          </a:p>
        </p:txBody>
      </p:sp>
      <p:sp>
        <p:nvSpPr>
          <p:cNvPr id="10" name="텍스트 상자 9"/>
          <p:cNvSpPr txBox="1"/>
          <p:nvPr/>
        </p:nvSpPr>
        <p:spPr>
          <a:xfrm flipH="1">
            <a:off x="535980" y="1761447"/>
            <a:ext cx="52700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한양대학교 </a:t>
            </a:r>
            <a:r>
              <a:rPr kumimoji="1" lang="ko-KR" altLang="en-US" sz="2000" dirty="0" err="1">
                <a:latin typeface="NanumBarunGothicOTF" charset="-127"/>
                <a:ea typeface="NanumBarunGothicOTF" charset="-127"/>
                <a:cs typeface="NanumBarunGothicOTF" charset="-127"/>
              </a:rPr>
              <a:t>축제때</a:t>
            </a:r>
            <a:r>
              <a:rPr kumimoji="1"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, </a:t>
            </a:r>
            <a:r>
              <a:rPr kumimoji="1" lang="ko-KR" altLang="en-US" sz="2000" dirty="0" err="1">
                <a:latin typeface="NanumBarunGothicOTF" charset="-127"/>
                <a:ea typeface="NanumBarunGothicOTF" charset="-127"/>
                <a:cs typeface="NanumBarunGothicOTF" charset="-127"/>
              </a:rPr>
              <a:t>컴공주점에</a:t>
            </a:r>
            <a:r>
              <a:rPr kumimoji="1"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 서로에게 관심이 있는 대학생 </a:t>
            </a:r>
            <a:r>
              <a:rPr kumimoji="1"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10</a:t>
            </a:r>
            <a:r>
              <a:rPr kumimoji="1" lang="ko-KR" altLang="en-US" sz="2000" dirty="0">
                <a:latin typeface="NanumBarunGothicOTF" charset="-127"/>
                <a:ea typeface="NanumBarunGothicOTF" charset="-127"/>
                <a:cs typeface="NanumBarunGothicOTF" charset="-127"/>
              </a:rPr>
              <a:t>명이 모였다</a:t>
            </a:r>
            <a:r>
              <a:rPr kumimoji="1" lang="en-US" altLang="ko-KR" sz="2000" dirty="0">
                <a:latin typeface="NanumBarunGothicOTF" charset="-127"/>
                <a:ea typeface="NanumBarunGothicOTF" charset="-127"/>
                <a:cs typeface="NanumBarunGothicOTF" charset="-127"/>
              </a:rPr>
              <a:t>!</a:t>
            </a:r>
          </a:p>
          <a:p>
            <a:pPr algn="ctr">
              <a:lnSpc>
                <a:spcPct val="150000"/>
              </a:lnSpc>
            </a:pPr>
            <a:endParaRPr kumimoji="1" lang="en-US" altLang="ko-KR" sz="2000" b="1" dirty="0">
              <a:latin typeface="NanumBarunGothicOTF" charset="-127"/>
              <a:ea typeface="NanumBarunGothicOTF" charset="-127"/>
              <a:cs typeface="NanumBarunGothicOTF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ko-KR" sz="2000" b="1" dirty="0">
                <a:latin typeface="NanumBarunGothicOTF" charset="-127"/>
                <a:ea typeface="NanumBarunGothicOTF" charset="-127"/>
                <a:cs typeface="NanumBarunGothicOTF" charset="-127"/>
              </a:rPr>
              <a:t>Mission: </a:t>
            </a:r>
            <a:r>
              <a:rPr kumimoji="1" lang="ko-KR" altLang="en-US" sz="2000" b="1" dirty="0">
                <a:latin typeface="NanumBarunGothicOTF" charset="-127"/>
                <a:ea typeface="NanumBarunGothicOTF" charset="-127"/>
                <a:cs typeface="NanumBarunGothicOTF" charset="-127"/>
              </a:rPr>
              <a:t>가능한 많은 쌍을 만들어주자</a:t>
            </a:r>
            <a:r>
              <a:rPr kumimoji="1" lang="en-US" altLang="ko-KR" sz="2000" b="1" dirty="0">
                <a:latin typeface="NanumBarunGothicOTF" charset="-127"/>
                <a:ea typeface="NanumBarunGothicOTF" charset="-127"/>
                <a:cs typeface="NanumBarunGothicOTF" charset="-127"/>
              </a:rPr>
              <a:t>!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220918" y="1184752"/>
            <a:ext cx="5006024" cy="5420215"/>
            <a:chOff x="2323473" y="1404766"/>
            <a:chExt cx="5021017" cy="5937917"/>
          </a:xfrm>
        </p:grpSpPr>
        <p:sp>
          <p:nvSpPr>
            <p:cNvPr id="17" name="타원 16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남</a:t>
              </a:r>
              <a:r>
                <a:rPr kumimoji="1" lang="en-US" altLang="ko-KR" dirty="0"/>
                <a:t>2</a:t>
              </a:r>
              <a:endParaRPr kumimoji="1" lang="ko-KR" altLang="en-US" dirty="0"/>
            </a:p>
          </p:txBody>
        </p:sp>
        <p:sp>
          <p:nvSpPr>
            <p:cNvPr id="20" name="타원 19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남</a:t>
              </a:r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여</a:t>
              </a:r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여</a:t>
              </a:r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cxnSp>
          <p:nvCxnSpPr>
            <p:cNvPr id="26" name="직선 화살표 연결선 25"/>
            <p:cNvCxnSpPr>
              <a:stCxn id="33" idx="6"/>
            </p:cNvCxnSpPr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1" idx="6"/>
              <a:endCxn id="34" idx="2"/>
            </p:cNvCxnSpPr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31" idx="6"/>
              <a:endCxn id="34" idx="2"/>
            </p:cNvCxnSpPr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31" idx="6"/>
            </p:cNvCxnSpPr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32" idx="6"/>
            </p:cNvCxnSpPr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33" idx="6"/>
            </p:cNvCxnSpPr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남</a:t>
              </a:r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35" name="직선 화살표 연결선 34"/>
            <p:cNvCxnSpPr>
              <a:endCxn id="35" idx="2"/>
            </p:cNvCxnSpPr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6472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197654" y="295852"/>
            <a:ext cx="6542087" cy="742950"/>
          </a:xfrm>
        </p:spPr>
        <p:txBody>
          <a:bodyPr/>
          <a:lstStyle/>
          <a:p>
            <a:r>
              <a:rPr lang="ko-KR" altLang="en-US" dirty="0" err="1">
                <a:latin typeface="Apple SD Gothic Neo" charset="-127"/>
                <a:ea typeface="Apple SD Gothic Neo" charset="-127"/>
                <a:cs typeface="Apple SD Gothic Neo" charset="-127"/>
              </a:rPr>
              <a:t>야매로</a:t>
            </a:r>
            <a:r>
              <a:rPr lang="ko-KR" altLang="en-US" dirty="0">
                <a:latin typeface="Apple SD Gothic Neo" charset="-127"/>
                <a:ea typeface="Apple SD Gothic Neo" charset="-127"/>
                <a:cs typeface="Apple SD Gothic Neo" charset="-127"/>
              </a:rPr>
              <a:t> 해보자</a:t>
            </a:r>
            <a:r>
              <a:rPr lang="en-US" altLang="ko-KR" dirty="0">
                <a:latin typeface="Apple SD Gothic Neo" charset="-127"/>
                <a:ea typeface="Apple SD Gothic Neo" charset="-127"/>
                <a:cs typeface="Apple SD Gothic Neo" charset="-127"/>
              </a:rPr>
              <a:t>!</a:t>
            </a:r>
            <a:endParaRPr lang="ko-KR" altLang="en-US" dirty="0">
              <a:latin typeface="Apple SD Gothic Neo" charset="-127"/>
              <a:ea typeface="Apple SD Gothic Neo" charset="-127"/>
              <a:cs typeface="Apple SD Gothic Neo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220918" y="1184752"/>
            <a:ext cx="5006024" cy="5420213"/>
            <a:chOff x="2323473" y="1404765"/>
            <a:chExt cx="5021017" cy="5937918"/>
          </a:xfrm>
        </p:grpSpPr>
        <p:sp>
          <p:nvSpPr>
            <p:cNvPr id="37" name="타원 36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2323474" y="1404765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6433277" y="5749565"/>
              <a:ext cx="911213" cy="91121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433277" y="4492887"/>
              <a:ext cx="911213" cy="91121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6433277" y="3236213"/>
              <a:ext cx="911213" cy="91121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433277" y="1979534"/>
              <a:ext cx="911213" cy="91121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45" name="직선 화살표 연결선 44"/>
            <p:cNvCxnSpPr>
              <a:stCxn id="53" idx="6"/>
            </p:cNvCxnSpPr>
            <p:nvPr/>
          </p:nvCxnSpPr>
          <p:spPr>
            <a:xfrm>
              <a:off x="3234686" y="3117049"/>
              <a:ext cx="3198591" cy="57477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 flipV="1">
              <a:off x="3234687" y="2435141"/>
              <a:ext cx="3198590" cy="44519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51" idx="6"/>
            </p:cNvCxnSpPr>
            <p:nvPr/>
          </p:nvCxnSpPr>
          <p:spPr>
            <a:xfrm>
              <a:off x="3234687" y="5630400"/>
              <a:ext cx="3198590" cy="57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52" idx="6"/>
            </p:cNvCxnSpPr>
            <p:nvPr/>
          </p:nvCxnSpPr>
          <p:spPr>
            <a:xfrm>
              <a:off x="3234687" y="4373725"/>
              <a:ext cx="3198590" cy="57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V="1">
              <a:off x="3234687" y="3691820"/>
              <a:ext cx="3198590" cy="6819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54" idx="6"/>
            </p:cNvCxnSpPr>
            <p:nvPr/>
          </p:nvCxnSpPr>
          <p:spPr>
            <a:xfrm>
              <a:off x="3234687" y="1860372"/>
              <a:ext cx="3198590" cy="18314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 flipV="1">
              <a:off x="3234687" y="4948494"/>
              <a:ext cx="3198590" cy="193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54" idx="6"/>
            </p:cNvCxnSpPr>
            <p:nvPr/>
          </p:nvCxnSpPr>
          <p:spPr>
            <a:xfrm>
              <a:off x="3234687" y="1860372"/>
              <a:ext cx="3198590" cy="57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53" idx="6"/>
            </p:cNvCxnSpPr>
            <p:nvPr/>
          </p:nvCxnSpPr>
          <p:spPr>
            <a:xfrm>
              <a:off x="3234686" y="3117049"/>
              <a:ext cx="3198591" cy="30881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0517CF-8902-46C2-94FA-4F893A358B1B}"/>
              </a:ext>
            </a:extLst>
          </p:cNvPr>
          <p:cNvSpPr txBox="1"/>
          <p:nvPr/>
        </p:nvSpPr>
        <p:spPr>
          <a:xfrm>
            <a:off x="1029810" y="2016520"/>
            <a:ext cx="3417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네트워크플로우</a:t>
            </a:r>
            <a:r>
              <a:rPr lang="ko-KR" altLang="en-US" dirty="0"/>
              <a:t> 보면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미니멈컨벡스가</a:t>
            </a:r>
            <a:r>
              <a:rPr lang="ko-KR" altLang="en-US" dirty="0"/>
              <a:t> 더 많겠지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미니멈컨벡스</a:t>
            </a:r>
            <a:r>
              <a:rPr lang="ko-KR" altLang="en-US" dirty="0"/>
              <a:t> 보면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네트워크가 랑 수가 같겠네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226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Practice Problem</a:t>
            </a:r>
          </a:p>
        </p:txBody>
      </p:sp>
    </p:spTree>
    <p:extLst>
      <p:ext uri="{BB962C8B-B14F-4D97-AF65-F5344CB8AC3E}">
        <p14:creationId xmlns:p14="http://schemas.microsoft.com/office/powerpoint/2010/main" val="13656816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BOJ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연습문제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233512" y="1429449"/>
            <a:ext cx="358463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11375 </a:t>
            </a:r>
            <a:r>
              <a:rPr kumimoji="1" lang="ko-KR" altLang="en-US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열혈강호</a:t>
            </a:r>
            <a:endParaRPr kumimoji="1" lang="en-US" altLang="ko-KR" sz="40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2188</a:t>
            </a:r>
            <a:r>
              <a:rPr kumimoji="1" lang="ko-KR" altLang="en-US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 축사 배정</a:t>
            </a:r>
            <a:endParaRPr kumimoji="1" lang="en-US" altLang="ko-KR" sz="40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11376</a:t>
            </a:r>
            <a:r>
              <a:rPr kumimoji="1" lang="ko-KR" altLang="en-US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 열혈강호</a:t>
            </a: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11377</a:t>
            </a:r>
            <a:r>
              <a:rPr kumimoji="1" lang="ko-KR" altLang="en-US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 열혈강호</a:t>
            </a: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3</a:t>
            </a: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11378</a:t>
            </a:r>
            <a:r>
              <a:rPr kumimoji="1" lang="ko-KR" altLang="en-US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 열혈강호</a:t>
            </a: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4</a:t>
            </a:r>
          </a:p>
        </p:txBody>
      </p:sp>
      <p:sp>
        <p:nvSpPr>
          <p:cNvPr id="6" name="텍스트 상자 5"/>
          <p:cNvSpPr txBox="1"/>
          <p:nvPr/>
        </p:nvSpPr>
        <p:spPr>
          <a:xfrm>
            <a:off x="6342662" y="1429449"/>
            <a:ext cx="47355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1867</a:t>
            </a:r>
            <a:r>
              <a:rPr kumimoji="1" lang="ko-KR" altLang="en-US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 돌멩이 제거</a:t>
            </a:r>
            <a:endParaRPr kumimoji="1" lang="en-US" altLang="ko-KR" sz="40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1017</a:t>
            </a:r>
            <a:r>
              <a:rPr kumimoji="1" lang="ko-KR" altLang="en-US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 소수 쌍</a:t>
            </a:r>
            <a:endParaRPr kumimoji="1" lang="en-US" altLang="ko-KR" sz="40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2414</a:t>
            </a:r>
            <a:r>
              <a:rPr kumimoji="1" lang="ko-KR" altLang="en-US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 게시판 구멍 막기</a:t>
            </a:r>
            <a:endParaRPr kumimoji="1" lang="en-US" altLang="ko-KR" sz="40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2787</a:t>
            </a:r>
            <a:r>
              <a:rPr kumimoji="1" lang="ko-KR" altLang="en-US" sz="40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 흔한 수열 문제</a:t>
            </a:r>
            <a:endParaRPr kumimoji="1" lang="en-US" altLang="ko-KR" sz="40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2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해결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8ABCF-AD12-4674-A921-734243307062}"/>
              </a:ext>
            </a:extLst>
          </p:cNvPr>
          <p:cNvSpPr txBox="1"/>
          <p:nvPr/>
        </p:nvSpPr>
        <p:spPr>
          <a:xfrm>
            <a:off x="1056443" y="1970843"/>
            <a:ext cx="95878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dirty="0"/>
              <a:t>남자는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자신이 관심이 있는 여자에게 순서대로 어필한다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2-1. </a:t>
            </a:r>
            <a:r>
              <a:rPr lang="ko-KR" altLang="en-US" sz="2400" b="1" dirty="0"/>
              <a:t>어필을 받은 여성이 현재 짝이 없다면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어필을 한 남성과 짝이 된다</a:t>
            </a:r>
            <a:r>
              <a:rPr lang="en-US" altLang="ko-KR" sz="2400" b="1" dirty="0"/>
              <a:t>. -&gt; CLEAR!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2-2. </a:t>
            </a:r>
            <a:r>
              <a:rPr lang="ko-KR" altLang="en-US" sz="2400" b="1" dirty="0"/>
              <a:t>어필을 받은 여성이 현재 짝이 있다면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현재 </a:t>
            </a:r>
            <a:r>
              <a:rPr lang="ko-KR" altLang="en-US" sz="2400" b="1" dirty="0" err="1"/>
              <a:t>짝한테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자신말고</a:t>
            </a:r>
            <a:r>
              <a:rPr lang="ko-KR" altLang="en-US" sz="2400" b="1" dirty="0"/>
              <a:t> 새로 짝이 될 수 있는 여자가 있는지 물어본다</a:t>
            </a:r>
            <a:r>
              <a:rPr lang="en-US" altLang="ko-KR" sz="2400" b="1" dirty="0"/>
              <a:t>. -&gt; </a:t>
            </a:r>
            <a:r>
              <a:rPr lang="ko-KR" altLang="en-US" sz="2400" b="1" dirty="0"/>
              <a:t>짝인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남성은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번과정을 반복한다</a:t>
            </a:r>
            <a:r>
              <a:rPr lang="en-US" altLang="ko-K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47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남</a:t>
              </a:r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63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STEP1: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1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41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83780" y="6500779"/>
            <a:ext cx="2683819" cy="357221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622677" y="1259174"/>
            <a:ext cx="5006024" cy="5420215"/>
            <a:chOff x="2323473" y="1404766"/>
            <a:chExt cx="5021017" cy="5937917"/>
          </a:xfrm>
        </p:grpSpPr>
        <p:sp>
          <p:nvSpPr>
            <p:cNvPr id="69" name="타원 68"/>
            <p:cNvSpPr/>
            <p:nvPr/>
          </p:nvSpPr>
          <p:spPr>
            <a:xfrm>
              <a:off x="2323474" y="5174794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/>
                <a:t>창호</a:t>
              </a:r>
            </a:p>
          </p:txBody>
        </p:sp>
        <p:sp>
          <p:nvSpPr>
            <p:cNvPr id="70" name="타원 69"/>
            <p:cNvSpPr/>
            <p:nvPr/>
          </p:nvSpPr>
          <p:spPr>
            <a:xfrm>
              <a:off x="2323474" y="3918118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323473" y="2661442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323474" y="1404766"/>
              <a:ext cx="911213" cy="911213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sp>
          <p:nvSpPr>
            <p:cNvPr id="73" name="타원 72"/>
            <p:cNvSpPr/>
            <p:nvPr/>
          </p:nvSpPr>
          <p:spPr>
            <a:xfrm>
              <a:off x="6433277" y="5174794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74" name="타원 73"/>
            <p:cNvSpPr/>
            <p:nvPr/>
          </p:nvSpPr>
          <p:spPr>
            <a:xfrm>
              <a:off x="6433277" y="3918118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3</a:t>
              </a:r>
              <a:endParaRPr kumimoji="1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6433277" y="2661442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2</a:t>
              </a:r>
              <a:endParaRPr kumimoji="1"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6433277" y="1404766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1</a:t>
              </a:r>
              <a:endParaRPr kumimoji="1" lang="ko-KR" altLang="en-US"/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>
              <a:off x="3234687" y="1860373"/>
              <a:ext cx="319859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3234687" y="6887076"/>
              <a:ext cx="31985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3234687" y="5630401"/>
              <a:ext cx="3198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>
              <a:off x="3234687" y="4373725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V="1">
              <a:off x="3234687" y="3117049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 flipV="1">
              <a:off x="3234686" y="1860373"/>
              <a:ext cx="3198591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3234687" y="1860373"/>
              <a:ext cx="3198590" cy="1256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/>
            <p:cNvSpPr/>
            <p:nvPr/>
          </p:nvSpPr>
          <p:spPr>
            <a:xfrm>
              <a:off x="2323474" y="6431470"/>
              <a:ext cx="911213" cy="91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남</a:t>
              </a:r>
              <a:r>
                <a:rPr kumimoji="1" lang="en-US" altLang="ko-KR" dirty="0"/>
                <a:t>4</a:t>
              </a:r>
              <a:endParaRPr kumimoji="1"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433276" y="6431469"/>
              <a:ext cx="911213" cy="91121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/>
                <a:t>여</a:t>
              </a:r>
              <a:r>
                <a:rPr kumimoji="1" lang="en-US" altLang="ko-KR" dirty="0"/>
                <a:t>5</a:t>
              </a:r>
              <a:endParaRPr kumimoji="1" lang="ko-KR" altLang="en-US"/>
            </a:p>
          </p:txBody>
        </p:sp>
        <p:cxnSp>
          <p:nvCxnSpPr>
            <p:cNvPr id="86" name="직선 화살표 연결선 85"/>
            <p:cNvCxnSpPr/>
            <p:nvPr/>
          </p:nvCxnSpPr>
          <p:spPr>
            <a:xfrm flipV="1">
              <a:off x="3234687" y="4373725"/>
              <a:ext cx="3198590" cy="251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STEP1: 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남자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1 / Success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6303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1423</Words>
  <Application>Microsoft Office PowerPoint</Application>
  <PresentationFormat>와이드스크린</PresentationFormat>
  <Paragraphs>566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5" baseType="lpstr">
      <vt:lpstr>Apple SD Gothic Neo</vt:lpstr>
      <vt:lpstr>Apple SD Gothic Neo Heavy</vt:lpstr>
      <vt:lpstr>Apple SD Gothic Neo Medium</vt:lpstr>
      <vt:lpstr>Apple SD Gothic Neo SemiBold</vt:lpstr>
      <vt:lpstr>a옛날목욕탕B</vt:lpstr>
      <vt:lpstr>HY견고딕</vt:lpstr>
      <vt:lpstr>NanumBarunGothicOTF</vt:lpstr>
      <vt:lpstr>나눔손글씨 펜</vt:lpstr>
      <vt:lpstr>맑은 고딕</vt:lpstr>
      <vt:lpstr>서울남산체 B</vt:lpstr>
      <vt:lpstr>서울남산체 EB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이주홍</dc:creator>
  <cp:lastModifiedBy>한다진</cp:lastModifiedBy>
  <cp:revision>122</cp:revision>
  <dcterms:created xsi:type="dcterms:W3CDTF">2015-05-03T15:07:32Z</dcterms:created>
  <dcterms:modified xsi:type="dcterms:W3CDTF">2018-05-28T10:23:52Z</dcterms:modified>
</cp:coreProperties>
</file>