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22" r:id="rId3"/>
    <p:sldId id="258" r:id="rId4"/>
    <p:sldId id="259" r:id="rId5"/>
    <p:sldId id="260" r:id="rId6"/>
    <p:sldId id="323" r:id="rId7"/>
    <p:sldId id="324" r:id="rId8"/>
    <p:sldId id="326" r:id="rId9"/>
    <p:sldId id="327" r:id="rId10"/>
    <p:sldId id="328" r:id="rId11"/>
    <p:sldId id="329" r:id="rId12"/>
    <p:sldId id="330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288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B53A718-6F20-0849-8F8A-DA453B71D37A}">
          <p14:sldIdLst>
            <p14:sldId id="256"/>
            <p14:sldId id="322"/>
            <p14:sldId id="258"/>
            <p14:sldId id="259"/>
            <p14:sldId id="260"/>
            <p14:sldId id="323"/>
            <p14:sldId id="324"/>
            <p14:sldId id="326"/>
            <p14:sldId id="327"/>
            <p14:sldId id="328"/>
            <p14:sldId id="329"/>
            <p14:sldId id="330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288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윤동주" initials="윤" lastIdx="1" clrIdx="0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0T22:08:18.39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EECAD-C767-C147-A56C-2659540C13CB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5A5A5D-76BF-0D41-A610-CE50E9B3C45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86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Shape 13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1" name="Shape 13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078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684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336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1296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Shape 13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8" name="Shape 13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681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Shape 13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6" name="Shape 139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44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Shape 14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6" name="Shape 14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825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Shape 14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6" name="Shape 141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9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Shape 14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7" name="Shape 14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118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38" name="Shape 14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26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Shape 14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49" name="Shape 144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374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232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Shape 14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0" name="Shape 14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33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Shape 14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1" name="Shape 14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527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Shape 148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82" name="Shape 14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052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Shape 14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2" name="Shape 149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756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Shape 14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9" name="Shape 14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823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Shape 150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07" name="Shape 150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458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Shape 15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19" name="Shape 15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8981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Shape 153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1" name="Shape 153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33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Shape 15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3" name="Shape 154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313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Shape 15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5" name="Shape 15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63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Shape 13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0" name="Shape 134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456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Shape 15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67" name="Shape 15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18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Shape 15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9" name="Shape 157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12704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Shape 15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1" name="Shape 159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199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Shape 15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8" name="Shape 15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9904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Shape 16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6" name="Shape 16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353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Shape 161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4" name="Shape 16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3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21" name="Shape 162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16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9820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856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484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Shape 13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7" name="Shape 134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90206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4566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6500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3117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7908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625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0856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677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Shape 16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6" name="Shape 163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3962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2" name="Shape 13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9320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783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61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040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Shape 13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27" name="Shape 13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89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206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89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685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724400" y="6487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C:\Users\n\Desktop\aloh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6339" y="6132875"/>
            <a:ext cx="895660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3107871" y="1983922"/>
            <a:ext cx="5976258" cy="2890156"/>
          </a:xfrm>
          <a:prstGeom prst="rect">
            <a:avLst/>
          </a:prstGeom>
          <a:solidFill>
            <a:srgbClr val="1E5A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07871" y="2465388"/>
            <a:ext cx="5976258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923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내용 슬라이드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Shape 33" descr="C:\Users\n\Desktop\aloh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6339" y="6132875"/>
            <a:ext cx="895660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/>
          <p:nvPr/>
        </p:nvSpPr>
        <p:spPr>
          <a:xfrm rot="5400000">
            <a:off x="7592400" y="424928"/>
            <a:ext cx="791999" cy="431999"/>
          </a:xfrm>
          <a:prstGeom prst="rtTriangle">
            <a:avLst/>
          </a:prstGeom>
          <a:solidFill>
            <a:srgbClr val="1E5A9B">
              <a:alpha val="8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Shape 35"/>
          <p:cNvCxnSpPr/>
          <p:nvPr/>
        </p:nvCxnSpPr>
        <p:spPr>
          <a:xfrm rot="10800000">
            <a:off x="-25208" y="1013795"/>
            <a:ext cx="863408" cy="617"/>
          </a:xfrm>
          <a:prstGeom prst="straightConnector1">
            <a:avLst/>
          </a:prstGeom>
          <a:noFill/>
          <a:ln w="50800" cap="flat" cmpd="sng">
            <a:solidFill>
              <a:srgbClr val="1E5A9B">
                <a:alpha val="89803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" name="Shape 36"/>
          <p:cNvSpPr/>
          <p:nvPr/>
        </p:nvSpPr>
        <p:spPr>
          <a:xfrm rot="-5400000">
            <a:off x="614029" y="428978"/>
            <a:ext cx="800099" cy="431999"/>
          </a:xfrm>
          <a:prstGeom prst="rtTriangle">
            <a:avLst/>
          </a:prstGeom>
          <a:solidFill>
            <a:srgbClr val="1E5A9B">
              <a:alpha val="8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Shape 37"/>
          <p:cNvCxnSpPr/>
          <p:nvPr/>
        </p:nvCxnSpPr>
        <p:spPr>
          <a:xfrm rot="10800000">
            <a:off x="8177213" y="266699"/>
            <a:ext cx="4014786" cy="11566"/>
          </a:xfrm>
          <a:prstGeom prst="straightConnector1">
            <a:avLst/>
          </a:prstGeom>
          <a:noFill/>
          <a:ln w="50800" cap="flat" cmpd="sng">
            <a:solidFill>
              <a:srgbClr val="1E5A9B">
                <a:alpha val="89803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8" name="Shape 38"/>
          <p:cNvSpPr/>
          <p:nvPr/>
        </p:nvSpPr>
        <p:spPr>
          <a:xfrm>
            <a:off x="1230079" y="244927"/>
            <a:ext cx="6542319" cy="800100"/>
          </a:xfrm>
          <a:prstGeom prst="rect">
            <a:avLst/>
          </a:prstGeom>
          <a:solidFill>
            <a:srgbClr val="1E5A9B">
              <a:alpha val="89803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2950" marR="0" lvl="0" indent="-565150" algn="l" rtl="0">
              <a:lnSpc>
                <a:spcPct val="90000"/>
              </a:lnSpc>
              <a:spcBef>
                <a:spcPts val="1000"/>
              </a:spcBef>
              <a:buClr>
                <a:srgbClr val="3B3B3B"/>
              </a:buClr>
              <a:buSzPct val="100000"/>
              <a:buFont typeface="Arial"/>
              <a:buAutoNum type="arabicPeriod"/>
              <a:defRPr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71550" marR="0" lvl="1" indent="-3619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  <a:defRPr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428750" marR="0" lvl="2" indent="-387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  <a:defRPr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22860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arenR"/>
              <a:defRPr sz="1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LcPeriod"/>
              <a:defRPr sz="1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4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4724400" y="6487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1" i="0" u="none" strike="noStrike" cap="none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 descr="C:\Users\n\Desktop\aloh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96339" y="6132875"/>
            <a:ext cx="895660" cy="71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/>
          <p:nvPr/>
        </p:nvSpPr>
        <p:spPr>
          <a:xfrm>
            <a:off x="3107871" y="1983922"/>
            <a:ext cx="5976258" cy="2890156"/>
          </a:xfrm>
          <a:prstGeom prst="rect">
            <a:avLst/>
          </a:prstGeom>
          <a:solidFill>
            <a:srgbClr val="1E5A9B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07871" y="2465388"/>
            <a:ext cx="5976258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7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34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136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854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4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768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36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649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033B-A6E5-D841-9D0A-8F51C07070D0}" type="datetimeFigureOut">
              <a:rPr kumimoji="1" lang="ko-KR" altLang="en-US" smtClean="0"/>
              <a:t>2017. 5. 10.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182E1-C126-F54F-BAC7-A840A21E7C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47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Shape 1323"/>
          <p:cNvSpPr txBox="1">
            <a:spLocks noGrp="1"/>
          </p:cNvSpPr>
          <p:nvPr>
            <p:ph type="sldNum" idx="12"/>
          </p:nvPr>
        </p:nvSpPr>
        <p:spPr>
          <a:xfrm>
            <a:off x="4724400" y="6487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Shape 1324"/>
          <p:cNvSpPr txBox="1">
            <a:spLocks noGrp="1"/>
          </p:cNvSpPr>
          <p:nvPr>
            <p:ph type="body" idx="1"/>
          </p:nvPr>
        </p:nvSpPr>
        <p:spPr>
          <a:xfrm>
            <a:off x="3107871" y="2465388"/>
            <a:ext cx="5976258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934414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0620"/>
              </p:ext>
            </p:extLst>
          </p:nvPr>
        </p:nvGraphicFramePr>
        <p:xfrm>
          <a:off x="1129953" y="2984156"/>
          <a:ext cx="9348576" cy="16241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</a:tblGrid>
              <a:tr h="4060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3076832" y="3620530"/>
            <a:ext cx="1977082" cy="284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16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53296"/>
              </p:ext>
            </p:extLst>
          </p:nvPr>
        </p:nvGraphicFramePr>
        <p:xfrm>
          <a:off x="1129953" y="2984156"/>
          <a:ext cx="9348576" cy="16241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</a:tblGrid>
              <a:tr h="4060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오른쪽으로 구부러진 화살표[C] 8"/>
          <p:cNvSpPr/>
          <p:nvPr/>
        </p:nvSpPr>
        <p:spPr>
          <a:xfrm>
            <a:off x="3595816" y="3966519"/>
            <a:ext cx="321276" cy="46955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76584" y="3966519"/>
            <a:ext cx="3188043" cy="370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34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1452"/>
              </p:ext>
            </p:extLst>
          </p:nvPr>
        </p:nvGraphicFramePr>
        <p:xfrm>
          <a:off x="1228417" y="1464275"/>
          <a:ext cx="9348576" cy="20301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</a:tblGrid>
              <a:tr h="4060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텍스트 상자 1"/>
          <p:cNvSpPr txBox="1"/>
          <p:nvPr/>
        </p:nvSpPr>
        <p:spPr>
          <a:xfrm>
            <a:off x="1228417" y="4015946"/>
            <a:ext cx="934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그런데 이렇게 채워나간다면</a:t>
            </a:r>
            <a:endParaRPr kumimoji="1" lang="en-US" altLang="ko-KR" dirty="0" smtClean="0"/>
          </a:p>
          <a:p>
            <a:r>
              <a:rPr kumimoji="1" lang="en-US" altLang="ko-KR" dirty="0" smtClean="0"/>
              <a:t>N</a:t>
            </a:r>
            <a:r>
              <a:rPr kumimoji="1" lang="ko-KR" altLang="en-US" dirty="0" smtClean="0"/>
              <a:t>이 </a:t>
            </a:r>
            <a:r>
              <a:rPr kumimoji="1" lang="en-US" altLang="ko-KR" dirty="0" smtClean="0"/>
              <a:t>3402</a:t>
            </a:r>
            <a:r>
              <a:rPr kumimoji="1" lang="ko-KR" altLang="en-US" dirty="0" smtClean="0"/>
              <a:t> 이고 </a:t>
            </a:r>
            <a:r>
              <a:rPr kumimoji="1" lang="en-US" altLang="ko-KR" dirty="0" smtClean="0"/>
              <a:t>M </a:t>
            </a:r>
            <a:r>
              <a:rPr kumimoji="1" lang="ko-KR" altLang="en-US" dirty="0" smtClean="0"/>
              <a:t>이 </a:t>
            </a:r>
            <a:r>
              <a:rPr kumimoji="1" lang="en-US" altLang="ko-KR" dirty="0" smtClean="0"/>
              <a:t>12880</a:t>
            </a:r>
            <a:r>
              <a:rPr kumimoji="1" lang="ko-KR" altLang="en-US" dirty="0" smtClean="0"/>
              <a:t> 이므로 </a:t>
            </a:r>
            <a:r>
              <a:rPr kumimoji="1" lang="en-US" altLang="ko-KR" dirty="0" smtClean="0"/>
              <a:t>3402</a:t>
            </a:r>
            <a:r>
              <a:rPr kumimoji="1" lang="ko-KR" altLang="en-US" dirty="0" smtClean="0"/>
              <a:t>*</a:t>
            </a:r>
            <a:r>
              <a:rPr kumimoji="1" lang="en-US" altLang="ko-KR" dirty="0" smtClean="0"/>
              <a:t>12880 </a:t>
            </a:r>
            <a:r>
              <a:rPr kumimoji="1" lang="ko-KR" altLang="en-US" dirty="0" smtClean="0"/>
              <a:t>의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배열을 만들어야 한다 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en-US" altLang="ko-KR" dirty="0" smtClean="0"/>
              <a:t>-&gt;</a:t>
            </a:r>
            <a:r>
              <a:rPr kumimoji="1" lang="ko-KR" altLang="en-US" dirty="0" smtClean="0"/>
              <a:t> 그런데 이렇게 만들면 정수가 </a:t>
            </a:r>
            <a:r>
              <a:rPr kumimoji="1" lang="en-US" altLang="ko-KR" dirty="0" smtClean="0"/>
              <a:t>4</a:t>
            </a:r>
            <a:r>
              <a:rPr kumimoji="1" lang="ko-KR" altLang="en-US" dirty="0" smtClean="0"/>
              <a:t>바이트이므로 </a:t>
            </a:r>
            <a:r>
              <a:rPr kumimoji="1" lang="en-US" altLang="ko-KR" dirty="0" smtClean="0"/>
              <a:t>160</a:t>
            </a:r>
            <a:r>
              <a:rPr kumimoji="1" lang="ko-KR" altLang="en-US" dirty="0" smtClean="0"/>
              <a:t>메가바이트 이상이 필요하다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메모리초과 발생</a:t>
            </a:r>
            <a:r>
              <a:rPr kumimoji="1" lang="en-US" altLang="ko-KR" dirty="0" smtClean="0">
                <a:sym typeface="Wingdings"/>
              </a:rPr>
              <a:t>.</a:t>
            </a:r>
            <a:endParaRPr kumimoji="1"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756221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Shape 139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392" name="Shape 1392"/>
          <p:cNvSpPr txBox="1">
            <a:spLocks noGrp="1"/>
          </p:cNvSpPr>
          <p:nvPr>
            <p:ph type="body" idx="2"/>
          </p:nvPr>
        </p:nvSpPr>
        <p:spPr>
          <a:xfrm>
            <a:off x="857250" y="1596227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Sliding Window</a:t>
            </a:r>
            <a:r>
              <a:rPr lang="ko-KR" altLang="en-US" sz="2800" b="0" i="0" u="none" strike="noStrike" cap="none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라는 것을</a:t>
            </a:r>
            <a:r>
              <a:rPr lang="en-US" sz="2800" b="0" i="0" u="none" strike="noStrike" cap="none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생각해보자.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필요한 부분만 배열에 저장하는 방식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ko-KR" altLang="en-US" dirty="0" smtClean="0"/>
              <a:t>필요한 부분만 저장하고 초기화하면서 메모리를 줄이는 방법</a:t>
            </a:r>
            <a:r>
              <a:rPr lang="en-US" altLang="ko-KR" dirty="0" smtClean="0"/>
              <a:t>.</a:t>
            </a:r>
            <a:endParaRPr lang="en-US" sz="2400" b="0" i="0" u="none" strike="noStrike" cap="none" dirty="0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3" name="Shape 1393"/>
          <p:cNvGraphicFramePr/>
          <p:nvPr/>
        </p:nvGraphicFramePr>
        <p:xfrm>
          <a:off x="1197654" y="3166155"/>
          <a:ext cx="101426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535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Shape 1398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Shape 1399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graphicFrame>
        <p:nvGraphicFramePr>
          <p:cNvPr id="1401" name="Shape 1401"/>
          <p:cNvGraphicFramePr/>
          <p:nvPr/>
        </p:nvGraphicFramePr>
        <p:xfrm>
          <a:off x="1197654" y="3166155"/>
          <a:ext cx="101426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02" name="Shape 1402"/>
          <p:cNvSpPr/>
          <p:nvPr/>
        </p:nvSpPr>
        <p:spPr>
          <a:xfrm>
            <a:off x="366440" y="4704600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Shape 1403"/>
          <p:cNvSpPr/>
          <p:nvPr/>
        </p:nvSpPr>
        <p:spPr>
          <a:xfrm>
            <a:off x="1197653" y="4263528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텍스트 상자 2"/>
          <p:cNvSpPr txBox="1"/>
          <p:nvPr/>
        </p:nvSpPr>
        <p:spPr>
          <a:xfrm>
            <a:off x="1197653" y="1495168"/>
            <a:ext cx="1014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점화식은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DP[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][j]=MAX(DP[i-1][j], DP[i-1][j-Wi]+Di) 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였다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여기서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DP[</a:t>
            </a:r>
            <a:r>
              <a:rPr kumimoji="1" lang="en-US" altLang="ko-KR" dirty="0" err="1" smtClean="0">
                <a:latin typeface="Arial" charset="0"/>
                <a:ea typeface="Arial" charset="0"/>
                <a:cs typeface="Arial" charset="0"/>
              </a:rPr>
              <a:t>i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][j]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값을 채우기 위해서는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DP[i-1]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들의 값</a:t>
            </a:r>
            <a:endParaRPr kumimoji="1" lang="en-US" altLang="ko-KR" dirty="0" smtClean="0">
              <a:latin typeface="Arial" charset="0"/>
              <a:ea typeface="Arial" charset="0"/>
              <a:cs typeface="Arial" charset="0"/>
            </a:endParaRPr>
          </a:p>
          <a:p>
            <a:endParaRPr kumimoji="1" lang="en-US" altLang="ko-KR" dirty="0">
              <a:latin typeface="Arial" charset="0"/>
              <a:ea typeface="Arial" charset="0"/>
              <a:cs typeface="Arial" charset="0"/>
            </a:endParaRPr>
          </a:p>
          <a:p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  <a:sym typeface="Wingdings"/>
              </a:rPr>
              <a:t>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즉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번째 행을 채우기 위해서는 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n-1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번째 행의 데이터만 알고 있으면 된다</a:t>
            </a:r>
            <a:r>
              <a:rPr kumimoji="1" lang="en-US" altLang="ko-KR" dirty="0" smtClean="0">
                <a:latin typeface="Arial" charset="0"/>
                <a:ea typeface="Arial" charset="0"/>
                <a:cs typeface="Arial" charset="0"/>
              </a:rPr>
              <a:t>.</a:t>
            </a:r>
            <a:r>
              <a:rPr kumimoji="1" lang="ko-KR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endParaRPr kumimoji="1" lang="ko-KR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017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Shape 1409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10" name="Shape 1410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66392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</p:txBody>
      </p:sp>
      <p:graphicFrame>
        <p:nvGraphicFramePr>
          <p:cNvPr id="1411" name="Shape 1411"/>
          <p:cNvGraphicFramePr/>
          <p:nvPr/>
        </p:nvGraphicFramePr>
        <p:xfrm>
          <a:off x="1197654" y="3166155"/>
          <a:ext cx="10142600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n-1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n+2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…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12" name="Shape 1412"/>
          <p:cNvSpPr/>
          <p:nvPr/>
        </p:nvSpPr>
        <p:spPr>
          <a:xfrm>
            <a:off x="366440" y="4704600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Shape 1413"/>
          <p:cNvSpPr/>
          <p:nvPr/>
        </p:nvSpPr>
        <p:spPr>
          <a:xfrm>
            <a:off x="1197653" y="4263528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7937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Shape 1418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Shape 1419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20" name="Shape 1420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21" name="Shape 1421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초기값 0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22" name="Shape 1422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1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1</a:t>
            </a:r>
          </a:p>
        </p:txBody>
      </p:sp>
      <p:sp>
        <p:nvSpPr>
          <p:cNvPr id="1423" name="Shape 1423"/>
          <p:cNvSpPr/>
          <p:nvPr/>
        </p:nvSpPr>
        <p:spPr>
          <a:xfrm>
            <a:off x="366440" y="5641033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Shape 1424"/>
          <p:cNvSpPr/>
          <p:nvPr/>
        </p:nvSpPr>
        <p:spPr>
          <a:xfrm>
            <a:off x="1197654" y="5237035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8452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Shape 1429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Shape 1430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31" name="Shape 1431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32" name="Shape 1432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r>
                        <a:rPr lang="en-US" sz="1800" u="none" strike="noStrike" cap="none" baseline="30000"/>
                        <a:t>st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33" name="Shape 1433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2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0</a:t>
            </a:r>
          </a:p>
        </p:txBody>
      </p:sp>
      <p:sp>
        <p:nvSpPr>
          <p:cNvPr id="1434" name="Shape 1434"/>
          <p:cNvSpPr/>
          <p:nvPr/>
        </p:nvSpPr>
        <p:spPr>
          <a:xfrm>
            <a:off x="1197654" y="5600303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Shape 1435"/>
          <p:cNvSpPr/>
          <p:nvPr/>
        </p:nvSpPr>
        <p:spPr>
          <a:xfrm>
            <a:off x="366439" y="5308842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12714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Shape 144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Shape 1441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42" name="Shape 1442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43" name="Shape 1443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r>
                        <a:rPr lang="en-US" sz="1800" u="none" strike="noStrike" cap="none" baseline="30000"/>
                        <a:t>nd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44" name="Shape 1444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3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1</a:t>
            </a:r>
          </a:p>
        </p:txBody>
      </p:sp>
      <p:sp>
        <p:nvSpPr>
          <p:cNvPr id="1445" name="Shape 1445"/>
          <p:cNvSpPr/>
          <p:nvPr/>
        </p:nvSpPr>
        <p:spPr>
          <a:xfrm>
            <a:off x="1197654" y="5237033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Shape 1446"/>
          <p:cNvSpPr/>
          <p:nvPr/>
        </p:nvSpPr>
        <p:spPr>
          <a:xfrm>
            <a:off x="366439" y="5672110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099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Shape 145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Shape 1452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53" name="Shape 1453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54" name="Shape 1454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r>
                        <a:rPr lang="en-US" sz="1800" u="none" strike="noStrike" cap="none" baseline="30000"/>
                        <a:t>rd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55" name="Shape 1455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4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0</a:t>
            </a:r>
          </a:p>
        </p:txBody>
      </p:sp>
      <p:sp>
        <p:nvSpPr>
          <p:cNvPr id="1456" name="Shape 1456"/>
          <p:cNvSpPr/>
          <p:nvPr/>
        </p:nvSpPr>
        <p:spPr>
          <a:xfrm>
            <a:off x="1197654" y="5600303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7" name="Shape 1457"/>
          <p:cNvSpPr/>
          <p:nvPr/>
        </p:nvSpPr>
        <p:spPr>
          <a:xfrm>
            <a:off x="366439" y="5308841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17818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3235596" y="1497972"/>
            <a:ext cx="5378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Arial Rounded MT Bold" charset="0"/>
                <a:ea typeface="Arial Rounded MT Bold" charset="0"/>
                <a:cs typeface="Arial Rounded MT Bold" charset="0"/>
              </a:rPr>
              <a:t>배낭 채우기 문제</a:t>
            </a:r>
          </a:p>
        </p:txBody>
      </p:sp>
      <p:sp>
        <p:nvSpPr>
          <p:cNvPr id="3" name="텍스트 상자 2"/>
          <p:cNvSpPr txBox="1"/>
          <p:nvPr/>
        </p:nvSpPr>
        <p:spPr>
          <a:xfrm>
            <a:off x="2570205" y="2446638"/>
            <a:ext cx="73275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dirty="0" smtClean="0">
                <a:solidFill>
                  <a:srgbClr val="FF0000"/>
                </a:solidFill>
              </a:rPr>
              <a:t>배낭의 크기</a:t>
            </a:r>
            <a:r>
              <a:rPr kumimoji="1" lang="en-US" altLang="ko-KR" dirty="0" smtClean="0">
                <a:solidFill>
                  <a:srgbClr val="FF0000"/>
                </a:solidFill>
              </a:rPr>
              <a:t>,</a:t>
            </a:r>
            <a:r>
              <a:rPr kumimoji="1" lang="ko-KR" altLang="en-US" dirty="0" smtClean="0">
                <a:solidFill>
                  <a:srgbClr val="FF0000"/>
                </a:solidFill>
              </a:rPr>
              <a:t> 각 물건들의 크기와 가치</a:t>
            </a:r>
            <a:r>
              <a:rPr kumimoji="1" lang="ko-KR" altLang="en-US" dirty="0" smtClean="0"/>
              <a:t>가 주어졌을때 </a:t>
            </a:r>
            <a:endParaRPr kumimoji="1" lang="en-US" altLang="ko-KR" dirty="0" smtClean="0"/>
          </a:p>
          <a:p>
            <a:pPr algn="ctr"/>
            <a:r>
              <a:rPr kumimoji="1" lang="ko-KR" altLang="en-US" dirty="0" smtClean="0"/>
              <a:t>배낭에 들어갈 수 있는 </a:t>
            </a:r>
            <a:r>
              <a:rPr kumimoji="1" lang="ko-KR" altLang="en-US" sz="2000" dirty="0" smtClean="0">
                <a:solidFill>
                  <a:srgbClr val="FF0000"/>
                </a:solidFill>
              </a:rPr>
              <a:t>가치의 최대값을 </a:t>
            </a:r>
            <a:r>
              <a:rPr kumimoji="1" lang="ko-KR" altLang="en-US" dirty="0" smtClean="0"/>
              <a:t>구하는 문제</a:t>
            </a:r>
            <a:endParaRPr kumimoji="1" lang="ko-KR" altLang="en-US" dirty="0"/>
          </a:p>
        </p:txBody>
      </p:sp>
      <p:sp>
        <p:nvSpPr>
          <p:cNvPr id="4" name="아래쪽 화살표[D] 3"/>
          <p:cNvSpPr/>
          <p:nvPr/>
        </p:nvSpPr>
        <p:spPr>
          <a:xfrm>
            <a:off x="5622324" y="3311611"/>
            <a:ext cx="605481" cy="790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텍스트 상자 4"/>
          <p:cNvSpPr txBox="1"/>
          <p:nvPr/>
        </p:nvSpPr>
        <p:spPr>
          <a:xfrm>
            <a:off x="2767913" y="4497859"/>
            <a:ext cx="67838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 smtClean="0"/>
              <a:t>물건들의 크기와 배낭의 크기</a:t>
            </a:r>
            <a:endParaRPr kumimoji="1" lang="en-US" altLang="ko-KR" sz="2400" dirty="0" smtClean="0"/>
          </a:p>
          <a:p>
            <a:pPr algn="ctr"/>
            <a:r>
              <a:rPr kumimoji="1" lang="ko-KR" altLang="en-US" dirty="0" smtClean="0"/>
              <a:t>두가지를 고려해야 하기 때문에 일반적으로 </a:t>
            </a:r>
            <a:r>
              <a:rPr kumimoji="1" lang="en-US" altLang="ko-KR" dirty="0" smtClean="0"/>
              <a:t>2</a:t>
            </a:r>
            <a:r>
              <a:rPr kumimoji="1" lang="ko-KR" altLang="en-US" dirty="0" smtClean="0"/>
              <a:t>차원 배열을 사용</a:t>
            </a:r>
            <a:r>
              <a:rPr kumimoji="1" lang="en-US" altLang="ko-KR" dirty="0" smtClean="0"/>
              <a:t>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296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Shape 1462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Shape 1463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64" name="Shape 1464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65" name="Shape 1465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66" name="Shape 1466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5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1197654" y="5237032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366439" y="5672110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466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Shape 1473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Shape 1474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75" name="Shape 1475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622325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그렇다면 n-1번째 데이터만 가지고 있다면 메모리는 오로지 O(W)만큼만 잡아먹게 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3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다음과 같이 작업을 진행하면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데이터를 저장하기 위해서는 DP[n % 2][w]에 넣으면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 – 1번째 데이터를 가져오기 위해서는 DP[(n – 1) % 2][w]를 참조하면 된다.</a:t>
            </a:r>
          </a:p>
        </p:txBody>
      </p:sp>
      <p:graphicFrame>
        <p:nvGraphicFramePr>
          <p:cNvPr id="1476" name="Shape 1476"/>
          <p:cNvGraphicFramePr/>
          <p:nvPr/>
        </p:nvGraphicFramePr>
        <p:xfrm>
          <a:off x="1197654" y="4873769"/>
          <a:ext cx="101426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  <a:gridCol w="1267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w-1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w+1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w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…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r>
                        <a:rPr lang="en-US" sz="1800" u="none" strike="noStrike" cap="none" baseline="30000"/>
                        <a:t>th</a:t>
                      </a:r>
                      <a:r>
                        <a:rPr lang="en-US" sz="1800" u="none" strike="noStrike" cap="none"/>
                        <a:t> Data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477" name="Shape 1477"/>
          <p:cNvSpPr txBox="1"/>
          <p:nvPr/>
        </p:nvSpPr>
        <p:spPr>
          <a:xfrm>
            <a:off x="5109992" y="3804469"/>
            <a:ext cx="2340704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Process (n):    6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% 2 =&gt; 0</a:t>
            </a:r>
          </a:p>
        </p:txBody>
      </p:sp>
      <p:sp>
        <p:nvSpPr>
          <p:cNvPr id="1478" name="Shape 1478"/>
          <p:cNvSpPr/>
          <p:nvPr/>
        </p:nvSpPr>
        <p:spPr>
          <a:xfrm>
            <a:off x="1197654" y="5600303"/>
            <a:ext cx="10142537" cy="38598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Shape 1479"/>
          <p:cNvSpPr/>
          <p:nvPr/>
        </p:nvSpPr>
        <p:spPr>
          <a:xfrm>
            <a:off x="366439" y="5308839"/>
            <a:ext cx="661011" cy="24237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02621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Shape 1484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Shape 1485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Charm Bracelet – BOJ 6144</a:t>
            </a:r>
          </a:p>
        </p:txBody>
      </p:sp>
      <p:sp>
        <p:nvSpPr>
          <p:cNvPr id="1486" name="Shape 1486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Sliding Window는 이렇게 동작이 가능하다.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앞에서 본 Knapsack 코드는 다음과 같이 변경하면 된다.</a:t>
            </a:r>
          </a:p>
        </p:txBody>
      </p:sp>
      <p:sp>
        <p:nvSpPr>
          <p:cNvPr id="1487" name="Shape 1487"/>
          <p:cNvSpPr/>
          <p:nvPr/>
        </p:nvSpPr>
        <p:spPr>
          <a:xfrm>
            <a:off x="206912" y="3307660"/>
            <a:ext cx="6231313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w[i] : i 번째 보석의 무게, c[i] : i번째 보석의 가격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= 1; i &lt;= N; i++)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= 1; j &lt;= W; j++)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(j &gt;= w[i])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DP[i][j] = max(DP[i - 1][j], DP[i - 1][j - w[i]] + c[i]);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DP[i][j] = DP[i – 1][j];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488" name="Shape 1488"/>
          <p:cNvSpPr/>
          <p:nvPr/>
        </p:nvSpPr>
        <p:spPr>
          <a:xfrm>
            <a:off x="6438226" y="3307660"/>
            <a:ext cx="5349821" cy="24622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w[i] : i 번째 보석의 무게, c[i] : i번째 보석의 가격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= 1; i &lt;= N; i++)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now = i % 2;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prev = (i – 1) % 2;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= 1; j &lt;= W; j++)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(j &gt;= w[i])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DP[now][j] = max(DP[prev][j], DP[prev][j - w[i]] + c[i]);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DP[now][j] = DP[prev][j];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550664" y="3948748"/>
            <a:ext cx="583894" cy="74914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24667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496" name="Shape 1496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71" t="-2272" r="-638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5455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Shape 150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Shape 1502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03" name="Shape 1503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04" name="Shape 1504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4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Shape 1509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0" name="Shape 1510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11" name="Shape 1511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12" name="Shape 1512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13" name="Shape 1513"/>
          <p:cNvSpPr/>
          <p:nvPr/>
        </p:nvSpPr>
        <p:spPr>
          <a:xfrm>
            <a:off x="4285560" y="4461830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Shape 1514"/>
          <p:cNvSpPr/>
          <p:nvPr/>
        </p:nvSpPr>
        <p:spPr>
          <a:xfrm>
            <a:off x="2082188" y="5706737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Shape 1515"/>
          <p:cNvSpPr/>
          <p:nvPr/>
        </p:nvSpPr>
        <p:spPr>
          <a:xfrm>
            <a:off x="4093683" y="5706737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6" name="Shape 1516"/>
          <p:cNvCxnSpPr>
            <a:stCxn id="1514" idx="6"/>
          </p:cNvCxnSpPr>
          <p:nvPr/>
        </p:nvCxnSpPr>
        <p:spPr>
          <a:xfrm rot="10800000" flipH="1">
            <a:off x="2423711" y="5860985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4862424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Shape 152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Shape 1522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23" name="Shape 1523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24" name="Shape 1524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25" name="Shape 1525"/>
          <p:cNvSpPr/>
          <p:nvPr/>
        </p:nvSpPr>
        <p:spPr>
          <a:xfrm>
            <a:off x="3150824" y="5700633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Shape 1526"/>
          <p:cNvSpPr/>
          <p:nvPr/>
        </p:nvSpPr>
        <p:spPr>
          <a:xfrm>
            <a:off x="5162319" y="5725105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7" name="Shape 1527"/>
          <p:cNvCxnSpPr>
            <a:stCxn id="1525" idx="6"/>
          </p:cNvCxnSpPr>
          <p:nvPr/>
        </p:nvCxnSpPr>
        <p:spPr>
          <a:xfrm rot="10800000" flipH="1">
            <a:off x="3492347" y="5854881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28" name="Shape 1528"/>
          <p:cNvSpPr/>
          <p:nvPr/>
        </p:nvSpPr>
        <p:spPr>
          <a:xfrm>
            <a:off x="5354196" y="4461830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9127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Shape 1533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Shape 1534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35" name="Shape 1535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36" name="Shape 1536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37" name="Shape 1537"/>
          <p:cNvSpPr/>
          <p:nvPr/>
        </p:nvSpPr>
        <p:spPr>
          <a:xfrm>
            <a:off x="4230476" y="5704771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Shape 1538"/>
          <p:cNvSpPr/>
          <p:nvPr/>
        </p:nvSpPr>
        <p:spPr>
          <a:xfrm>
            <a:off x="6241973" y="5704771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9" name="Shape 1539"/>
          <p:cNvCxnSpPr>
            <a:stCxn id="1537" idx="6"/>
          </p:cNvCxnSpPr>
          <p:nvPr/>
        </p:nvCxnSpPr>
        <p:spPr>
          <a:xfrm rot="10800000" flipH="1">
            <a:off x="4571999" y="5859019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40" name="Shape 1540"/>
          <p:cNvSpPr/>
          <p:nvPr/>
        </p:nvSpPr>
        <p:spPr>
          <a:xfrm>
            <a:off x="6433850" y="4461830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6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Shape 1545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Shape 1546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47" name="Shape 1547"/>
          <p:cNvSpPr txBox="1">
            <a:spLocks noGrp="1"/>
          </p:cNvSpPr>
          <p:nvPr>
            <p:ph type="body" idx="2"/>
          </p:nvPr>
        </p:nvSpPr>
        <p:spPr>
          <a:xfrm>
            <a:off x="933450" y="1660070"/>
            <a:ext cx="10482900" cy="4827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48" name="Shape 1548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49" name="Shape 1549"/>
          <p:cNvSpPr/>
          <p:nvPr/>
        </p:nvSpPr>
        <p:spPr>
          <a:xfrm>
            <a:off x="5271962" y="5707701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Shape 1550"/>
          <p:cNvSpPr/>
          <p:nvPr/>
        </p:nvSpPr>
        <p:spPr>
          <a:xfrm>
            <a:off x="7316509" y="5704771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1" name="Shape 1551"/>
          <p:cNvCxnSpPr>
            <a:stCxn id="1549" idx="6"/>
          </p:cNvCxnSpPr>
          <p:nvPr/>
        </p:nvCxnSpPr>
        <p:spPr>
          <a:xfrm rot="10800000" flipH="1">
            <a:off x="5613485" y="5861949"/>
            <a:ext cx="1861799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52" name="Shape 1552"/>
          <p:cNvSpPr/>
          <p:nvPr/>
        </p:nvSpPr>
        <p:spPr>
          <a:xfrm>
            <a:off x="7475335" y="4472848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1366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Shape 1557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Shape 1558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59" name="Shape 1559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60" name="Shape 1560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61" name="Shape 1561"/>
          <p:cNvSpPr/>
          <p:nvPr/>
        </p:nvSpPr>
        <p:spPr>
          <a:xfrm>
            <a:off x="6351614" y="5712358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Shape 1562"/>
          <p:cNvSpPr/>
          <p:nvPr/>
        </p:nvSpPr>
        <p:spPr>
          <a:xfrm>
            <a:off x="8396161" y="5709428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3" name="Shape 1563"/>
          <p:cNvCxnSpPr>
            <a:stCxn id="1561" idx="6"/>
          </p:cNvCxnSpPr>
          <p:nvPr/>
        </p:nvCxnSpPr>
        <p:spPr>
          <a:xfrm rot="10800000" flipH="1">
            <a:off x="6693137" y="5866606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64" name="Shape 1564"/>
          <p:cNvSpPr/>
          <p:nvPr/>
        </p:nvSpPr>
        <p:spPr>
          <a:xfrm>
            <a:off x="8554988" y="4472848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6627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Shape 1342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Shape 1343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</a:t>
            </a:r>
          </a:p>
        </p:txBody>
      </p:sp>
      <p:sp>
        <p:nvSpPr>
          <p:cNvPr id="1344" name="Shape 1344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 startAt="2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배낭 문제의 종류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Fractional Knapsack Problem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만약 보석을 쪼개서 가방에 담을 수 있다면?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보석의 무게 대비 가격이 가장 높은 것부터 담으면 된다. (Greedy Algorithm)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여러 종류의 보석들이 각각 한 개씩만 있다면?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여러 종류의 보석들이 무한 개 존재하여 맘껏 담을 수 있다면?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Bounded Knapsack Problem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여러 종류의 보석들이 유한 개 존재하여 담을 수 있다면?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0-1 Knapsack Problem이 이에 속한다.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buClr>
                <a:srgbClr val="3B3B3B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09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Shape 1569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Shape 1570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71" name="Shape 1571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72" name="Shape 1572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73" name="Shape 1573"/>
          <p:cNvSpPr/>
          <p:nvPr/>
        </p:nvSpPr>
        <p:spPr>
          <a:xfrm>
            <a:off x="9612607" y="4472848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Shape 1574"/>
          <p:cNvSpPr/>
          <p:nvPr/>
        </p:nvSpPr>
        <p:spPr>
          <a:xfrm>
            <a:off x="7409234" y="5704403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Shape 1575"/>
          <p:cNvSpPr/>
          <p:nvPr/>
        </p:nvSpPr>
        <p:spPr>
          <a:xfrm>
            <a:off x="9453781" y="5701473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6" name="Shape 1576"/>
          <p:cNvCxnSpPr>
            <a:stCxn id="1574" idx="6"/>
          </p:cNvCxnSpPr>
          <p:nvPr/>
        </p:nvCxnSpPr>
        <p:spPr>
          <a:xfrm rot="10800000" flipH="1">
            <a:off x="7750757" y="5858651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2814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Shape 1581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Shape 1582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83" name="Shape 1583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8279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무한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하지만, k를 굳이 신경 써서 잡을 필요가 없다.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N번째 보석에 대한 데이터를 채우기 위해 n-1번째 보석에 대한 데이터를 가지고 참조했다면, 보석의 개수가 무한 개이기 때문에 n-1번째 보석이 아닌 n번째 보석 그 자체를 가지고 참조하면 된다.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 첫 번째 보석을 넣을 때의 경우로 예시를 들어보면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1번째 보석의 무게: 2, 1번째 보석의 가격: 4</a:t>
            </a:r>
          </a:p>
        </p:txBody>
      </p:sp>
      <p:graphicFrame>
        <p:nvGraphicFramePr>
          <p:cNvPr id="1584" name="Shape 1584"/>
          <p:cNvGraphicFramePr/>
          <p:nvPr/>
        </p:nvGraphicFramePr>
        <p:xfrm>
          <a:off x="660400" y="4904960"/>
          <a:ext cx="10679750" cy="11861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  <a:gridCol w="1067975"/>
              </a:tblGrid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DP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0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</a:tr>
              <a:tr h="395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 marL="91450" marR="91450" marT="45725" marB="45725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585" name="Shape 1585"/>
          <p:cNvSpPr/>
          <p:nvPr/>
        </p:nvSpPr>
        <p:spPr>
          <a:xfrm>
            <a:off x="8488886" y="5698351"/>
            <a:ext cx="341522" cy="34029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Shape 1586"/>
          <p:cNvSpPr/>
          <p:nvPr/>
        </p:nvSpPr>
        <p:spPr>
          <a:xfrm>
            <a:off x="10533434" y="5695421"/>
            <a:ext cx="615107" cy="340295"/>
          </a:xfrm>
          <a:prstGeom prst="rect">
            <a:avLst/>
          </a:prstGeom>
          <a:solidFill>
            <a:srgbClr val="EAEFF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7" name="Shape 1587"/>
          <p:cNvCxnSpPr>
            <a:stCxn id="1585" idx="6"/>
          </p:cNvCxnSpPr>
          <p:nvPr/>
        </p:nvCxnSpPr>
        <p:spPr>
          <a:xfrm rot="10800000" flipH="1">
            <a:off x="8830409" y="5852599"/>
            <a:ext cx="1861800" cy="15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588" name="Shape 1588"/>
          <p:cNvSpPr/>
          <p:nvPr/>
        </p:nvSpPr>
        <p:spPr>
          <a:xfrm>
            <a:off x="10692260" y="4472848"/>
            <a:ext cx="231354" cy="34152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4695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Shape 1593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4" name="Shape 1594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595" name="Shape 1595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첫 번째 보석에 대해서는 다음과 같이 해결이 되었지만, 나머지 보석에 대해서는?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0-1 Knapsack에서 DP 배열을 DP[n][w] =&gt; 1~n번째 보석까지 확인했을 때 w크기의 배낭으로 넣을 수 있는 보석의 최대 가격이라고 정의하였다.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또한 식도 n번째 보석의 데이터에서 참조하였는데, 이는 n+1번째 보석에 대한 정보를 포함하지 않으려 한 것이다. (각 보석은 최대 한 개 뿐이므로)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하지만 Unbounded는 그런 고려를 할 필요가 없어졌다!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따라서 DP 배열은 다음과 같이 정의하면 된다.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DP[w] = w크기의 배낭에 보석을 넣었을 때 최대 가격</a:t>
            </a:r>
          </a:p>
        </p:txBody>
      </p:sp>
    </p:spTree>
    <p:extLst>
      <p:ext uri="{BB962C8B-B14F-4D97-AF65-F5344CB8AC3E}">
        <p14:creationId xmlns:p14="http://schemas.microsoft.com/office/powerpoint/2010/main" val="957185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Shape 160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Shape 1601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Unbounded Knapsack Problem</a:t>
            </a:r>
          </a:p>
        </p:txBody>
      </p:sp>
      <p:sp>
        <p:nvSpPr>
          <p:cNvPr id="1602" name="Shape 1602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72" t="-24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sp>
        <p:nvSpPr>
          <p:cNvPr id="1603" name="Shape 1603"/>
          <p:cNvSpPr/>
          <p:nvPr/>
        </p:nvSpPr>
        <p:spPr>
          <a:xfrm>
            <a:off x="2366996" y="3727551"/>
            <a:ext cx="8289949" cy="2031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w[i] : i 번째 보석의 무게, c[i] : i번째 보석의 가격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= 1; i &lt;= N; i++)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= w[i]; j &lt;= W; j++)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w[i]부터 시작해도 된다. 어차피 그 이전에는 i번째 보석은 들어갈 수 없으니까...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DP[j] = max(DP[j], DP[j - w[i]] + c[i]);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5682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Shape 1608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Shape 1609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동전 – BOJ 9084</a:t>
            </a:r>
          </a:p>
        </p:txBody>
      </p:sp>
      <p:sp>
        <p:nvSpPr>
          <p:cNvPr id="1610" name="Shape 1610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Unbounded Knapsack 문제이다.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이 문제는 가치가 아닌 경우의 수 문제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DP 배열의 정의는 DP[m] =&gt; m원을 만들 수 있는 경우의 수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동전들의 개수는 무한 개 이므로, coin원을 가지고 m원을 만들 수 있는 경우의 수 DP[m] = DP[m] + DP[m – coin]원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DP[0] = 1 (0원을 만들 수 있는 경우는 1가지 이므로)</a:t>
            </a:r>
          </a:p>
          <a:p>
            <a:pPr marL="742950" marR="0" lvl="0" indent="-742950" algn="l" rtl="0">
              <a:lnSpc>
                <a:spcPct val="90000"/>
              </a:lnSpc>
              <a:spcBef>
                <a:spcPts val="1000"/>
              </a:spcBef>
              <a:buClr>
                <a:srgbClr val="3B3B3B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rgbClr val="3B3B3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Shape 1611"/>
          <p:cNvSpPr/>
          <p:nvPr/>
        </p:nvSpPr>
        <p:spPr>
          <a:xfrm>
            <a:off x="2388251" y="4747880"/>
            <a:ext cx="4089666" cy="17543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coin[i] : i 번째 동전의 금액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= 1; i &lt;= N; i++)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= coin[i]; j &lt;= M; j++)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DP[j] += DP[j – coin[i]];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45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Shape 1617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Bounded Knapsack Problem</a:t>
            </a:r>
          </a:p>
        </p:txBody>
      </p:sp>
      <p:sp>
        <p:nvSpPr>
          <p:cNvPr id="1618" name="Shape 1618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50042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72" t="-2190" r="-464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706945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Shape 1623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Shape 1624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Bounded Knapsack Problem</a:t>
            </a:r>
          </a:p>
        </p:txBody>
      </p:sp>
      <p:sp>
        <p:nvSpPr>
          <p:cNvPr id="1625" name="Shape 1625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코드는 다음과 같다.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그러나 시간복잡도가 매우 크기 때문에 시간복잡도를 줄이기 위한 방안이 필요하다.</a:t>
            </a:r>
          </a:p>
          <a:p>
            <a:pPr marL="1428750" marR="0" lvl="2" indent="-514350" algn="l" rtl="0">
              <a:lnSpc>
                <a:spcPct val="90000"/>
              </a:lnSpc>
              <a:spcBef>
                <a:spcPts val="500"/>
              </a:spcBef>
              <a:buClr>
                <a:srgbClr val="3B3B3B"/>
              </a:buClr>
              <a:buSzPct val="100000"/>
              <a:buFont typeface="Arial"/>
              <a:buAutoNum type="alphaUcPeriod"/>
            </a:pPr>
            <a:r>
              <a:rPr lang="en-US" sz="2000" b="0" i="0" u="none" strike="noStrike" cap="none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그 방법에 대한 내용 조금 어렵기 때문에 여기서 다루지는 않는다.</a:t>
            </a:r>
          </a:p>
        </p:txBody>
      </p:sp>
      <p:sp>
        <p:nvSpPr>
          <p:cNvPr id="1626" name="Shape 1626"/>
          <p:cNvSpPr/>
          <p:nvPr/>
        </p:nvSpPr>
        <p:spPr>
          <a:xfrm>
            <a:off x="2124626" y="3175707"/>
            <a:ext cx="8289949" cy="34163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w[i] : i 번째 보석의 무게, c[i] : i번째 보석의 가격, K[i] : i번째 보석의 개수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= 1; i &lt;= N; i++)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j = 1; j &lt;= W; j++)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k = 0; k &lt;= K[i]; k++) {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>
                <a:solidFill>
                  <a:srgbClr val="7F7F7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0개를 넣을 때 부터 시작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(j &gt;= w[i] * k)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DP[i][j] = max(DP[i][j], DP[i - 1][j - w[i] * k] + c[i] * k);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8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else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DP[i][j] = max(DP[i – 1][j], DP[i][j]);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7851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729945" y="2089853"/>
            <a:ext cx="8328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/>
              <a:t>Knapsack tracking </a:t>
            </a:r>
            <a:r>
              <a:rPr kumimoji="1" lang="ko-KR" altLang="en-US" sz="3200" dirty="0" smtClean="0"/>
              <a:t>은 </a:t>
            </a:r>
            <a:r>
              <a:rPr kumimoji="1" lang="en-US" altLang="ko-KR" sz="3200" dirty="0" smtClean="0"/>
              <a:t>LIS </a:t>
            </a:r>
            <a:r>
              <a:rPr kumimoji="1" lang="ko-KR" altLang="en-US" sz="3200" dirty="0" smtClean="0"/>
              <a:t>처럼 </a:t>
            </a:r>
            <a:r>
              <a:rPr kumimoji="1" lang="en-US" altLang="ko-KR" sz="3200" dirty="0" err="1" smtClean="0"/>
              <a:t>prev</a:t>
            </a:r>
            <a:r>
              <a:rPr kumimoji="1" lang="ko-KR" altLang="en-US" sz="3200" dirty="0" smtClean="0"/>
              <a:t>배열을</a:t>
            </a:r>
            <a:r>
              <a:rPr kumimoji="1" lang="en-US" altLang="ko-KR" sz="3200" dirty="0" smtClean="0"/>
              <a:t>!!</a:t>
            </a:r>
            <a:endParaRPr kumimoji="1" lang="ko-KR" altLang="en-US" sz="3200" dirty="0"/>
          </a:p>
        </p:txBody>
      </p:sp>
      <p:sp>
        <p:nvSpPr>
          <p:cNvPr id="3" name="텍스트 상자 2"/>
          <p:cNvSpPr txBox="1"/>
          <p:nvPr/>
        </p:nvSpPr>
        <p:spPr>
          <a:xfrm>
            <a:off x="1999734" y="3557527"/>
            <a:ext cx="819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dirty="0" smtClean="0">
                <a:latin typeface="Arial" charset="0"/>
                <a:ea typeface="Arial" charset="0"/>
                <a:cs typeface="Arial" charset="0"/>
              </a:rPr>
              <a:t>BOJ 2662 </a:t>
            </a:r>
            <a:r>
              <a:rPr kumimoji="1" lang="mr-IN" altLang="ko-KR" sz="32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ko-KR" altLang="en-US" sz="3200" dirty="0" smtClean="0">
                <a:latin typeface="Arial" charset="0"/>
                <a:ea typeface="Arial" charset="0"/>
                <a:cs typeface="Arial" charset="0"/>
              </a:rPr>
              <a:t>기업투자 읽어봅시다</a:t>
            </a:r>
            <a:r>
              <a:rPr kumimoji="1" lang="en-US" altLang="ko-KR" sz="3200" dirty="0" smtClean="0">
                <a:latin typeface="Arial" charset="0"/>
                <a:ea typeface="Arial" charset="0"/>
                <a:cs typeface="Arial" charset="0"/>
              </a:rPr>
              <a:t>!!</a:t>
            </a:r>
            <a:endParaRPr kumimoji="1" lang="ko-KR" altLang="en-US" sz="3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0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텍스트 상자 3"/>
          <p:cNvSpPr txBox="1"/>
          <p:nvPr/>
        </p:nvSpPr>
        <p:spPr>
          <a:xfrm>
            <a:off x="1228417" y="1594022"/>
            <a:ext cx="94848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기업에 투자할 돈이 주어지고 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각 기업에 투자하는 금액마다 얻을 수 있는 이익 주어짐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342900" indent="-342900">
              <a:buAutoNum type="arabicPeriod"/>
            </a:pP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각 기업에 투자해서 얻을 수 있는 최대이익 구하고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endParaRPr kumimoji="1" lang="en-US" altLang="ko-KR" sz="240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buAutoNum type="arabicPeriod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각 기업에 얼마씩 투자했는지 구하라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kumimoji="1" lang="en-US" altLang="ko-KR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17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228417" y="1692876"/>
            <a:ext cx="96331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/>
              <a:t>우선 최대 이익 구하려면</a:t>
            </a:r>
            <a:r>
              <a:rPr kumimoji="1" lang="en-US" altLang="ko-KR" sz="2400" dirty="0" smtClean="0"/>
              <a:t>?</a:t>
            </a:r>
          </a:p>
          <a:p>
            <a:endParaRPr kumimoji="1" lang="en-US" altLang="ko-KR" sz="2400" dirty="0" smtClean="0"/>
          </a:p>
          <a:p>
            <a:pPr marL="285750" indent="-285750">
              <a:buFont typeface="Wingdings" charset="2"/>
              <a:buChar char="à"/>
            </a:pPr>
            <a:r>
              <a:rPr kumimoji="1" lang="ko-KR" altLang="en-US" sz="2400" dirty="0" smtClean="0">
                <a:sym typeface="Wingdings"/>
              </a:rPr>
              <a:t>투자를 진행해본 회사의 수 </a:t>
            </a:r>
            <a:r>
              <a:rPr kumimoji="1" lang="en-US" altLang="ko-KR" sz="2400" dirty="0" smtClean="0">
                <a:sym typeface="Wingdings"/>
              </a:rPr>
              <a:t>’</a:t>
            </a:r>
            <a:r>
              <a:rPr kumimoji="1" lang="en-US" altLang="ko-KR" sz="2400" dirty="0" err="1" smtClean="0">
                <a:sym typeface="Wingdings"/>
              </a:rPr>
              <a:t>i</a:t>
            </a:r>
            <a:r>
              <a:rPr kumimoji="1" lang="en-US" altLang="ko-KR" sz="2400" dirty="0" smtClean="0">
                <a:sym typeface="Wingdings"/>
              </a:rPr>
              <a:t>’ </a:t>
            </a:r>
            <a:r>
              <a:rPr kumimoji="1" lang="ko-KR" altLang="en-US" sz="2400" dirty="0" smtClean="0">
                <a:sym typeface="Wingdings"/>
              </a:rPr>
              <a:t>그리고 투자한 금액 </a:t>
            </a:r>
            <a:r>
              <a:rPr kumimoji="1" lang="en-US" altLang="ko-KR" sz="2400" dirty="0" smtClean="0">
                <a:sym typeface="Wingdings"/>
              </a:rPr>
              <a:t>‘j’</a:t>
            </a:r>
          </a:p>
          <a:p>
            <a:pPr marL="285750" indent="-285750">
              <a:buFont typeface="Wingdings" charset="2"/>
              <a:buChar char="à"/>
            </a:pPr>
            <a:r>
              <a:rPr kumimoji="1" lang="en-US" altLang="ko-KR" sz="2400" dirty="0" smtClean="0">
                <a:sym typeface="Wingdings"/>
              </a:rPr>
              <a:t>DP[</a:t>
            </a:r>
            <a:r>
              <a:rPr kumimoji="1" lang="en-US" altLang="ko-KR" sz="2400" dirty="0" err="1" smtClean="0">
                <a:sym typeface="Wingdings"/>
              </a:rPr>
              <a:t>i</a:t>
            </a:r>
            <a:r>
              <a:rPr kumimoji="1" lang="en-US" altLang="ko-KR" sz="2400" dirty="0" smtClean="0">
                <a:sym typeface="Wingdings"/>
              </a:rPr>
              <a:t>][j] </a:t>
            </a:r>
            <a:r>
              <a:rPr kumimoji="1" lang="ko-KR" altLang="en-US" sz="2400" dirty="0" smtClean="0">
                <a:sym typeface="Wingdings"/>
              </a:rPr>
              <a:t>만들어 </a:t>
            </a:r>
            <a:r>
              <a:rPr kumimoji="1" lang="en-US" altLang="ko-KR" sz="2400" dirty="0" smtClean="0">
                <a:sym typeface="Wingdings"/>
              </a:rPr>
              <a:t>knapsack!!!</a:t>
            </a: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 smtClean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 smtClean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en-US" altLang="ko-KR" sz="2400" dirty="0" smtClean="0">
                <a:sym typeface="Wingdings"/>
              </a:rPr>
              <a:t>DP[</a:t>
            </a:r>
            <a:r>
              <a:rPr kumimoji="1" lang="en-US" altLang="ko-KR" sz="2400" dirty="0" err="1" smtClean="0">
                <a:sym typeface="Wingdings"/>
              </a:rPr>
              <a:t>i</a:t>
            </a:r>
            <a:r>
              <a:rPr kumimoji="1" lang="en-US" altLang="ko-KR" sz="2400" dirty="0" smtClean="0">
                <a:sym typeface="Wingdings"/>
              </a:rPr>
              <a:t>][j] = max(DP[i-1][k]+[j-k</a:t>
            </a:r>
            <a:r>
              <a:rPr kumimoji="1" lang="ko-KR" altLang="en-US" sz="2400" dirty="0" smtClean="0">
                <a:sym typeface="Wingdings"/>
              </a:rPr>
              <a:t> 만큼을 </a:t>
            </a:r>
            <a:r>
              <a:rPr kumimoji="1" lang="en-US" altLang="ko-KR" sz="2400" dirty="0" err="1" smtClean="0">
                <a:sym typeface="Wingdings"/>
              </a:rPr>
              <a:t>i</a:t>
            </a:r>
            <a:r>
              <a:rPr kumimoji="1" lang="en-US" altLang="ko-KR" sz="2400" dirty="0" smtClean="0">
                <a:sym typeface="Wingdings"/>
              </a:rPr>
              <a:t> </a:t>
            </a:r>
            <a:r>
              <a:rPr kumimoji="1" lang="ko-KR" altLang="en-US" sz="2400" dirty="0" smtClean="0">
                <a:sym typeface="Wingdings"/>
              </a:rPr>
              <a:t>기업에 투자해서 얻는 이익</a:t>
            </a:r>
            <a:r>
              <a:rPr kumimoji="1" lang="en-US" altLang="ko-KR" sz="2400" dirty="0" smtClean="0">
                <a:sym typeface="Wingdings"/>
              </a:rPr>
              <a:t>])</a:t>
            </a:r>
            <a:r>
              <a:rPr kumimoji="1" lang="ko-KR" altLang="en-US" sz="2400" dirty="0" smtClean="0">
                <a:sym typeface="Wingdings"/>
              </a:rPr>
              <a:t> </a:t>
            </a:r>
            <a:r>
              <a:rPr kumimoji="1" lang="en-US" altLang="ko-KR" sz="2400" dirty="0" smtClean="0">
                <a:sym typeface="Wingdings"/>
              </a:rPr>
              <a:t>//0&lt;=k&lt;=j//</a:t>
            </a:r>
            <a:endParaRPr kumimoji="1" lang="en-US" altLang="ko-KR" sz="2400" dirty="0">
              <a:sym typeface="Wingding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467712"/>
              </p:ext>
            </p:extLst>
          </p:nvPr>
        </p:nvGraphicFramePr>
        <p:xfrm>
          <a:off x="1228417" y="4890547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1013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Shape 1349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0" name="Shape 1350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1351" name="Shape 1351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각 보석 종류마다 개수가 한 개인 경우</a:t>
            </a:r>
          </a:p>
          <a:p>
            <a:pPr marL="971550" marR="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4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DP 배열의 </a:t>
            </a:r>
            <a:r>
              <a:rPr lang="en-US" sz="2400" b="0" i="0" u="none" strike="noStrike" cap="none" dirty="0" smtClean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  <a:endParaRPr lang="en-US" sz="1800"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None/>
            </a:pPr>
            <a:r>
              <a:rPr lang="en-US" sz="1800" b="0" i="0" u="none" strike="noStrike" cap="none" dirty="0">
                <a:solidFill>
                  <a:srgbClr val="3B3B3B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dirty="0" smtClean="0"/>
              <a:t>DP[</a:t>
            </a:r>
            <a:r>
              <a:rPr lang="en-US" dirty="0" err="1" smtClean="0"/>
              <a:t>i</a:t>
            </a:r>
            <a:r>
              <a:rPr lang="en-US" dirty="0" smtClean="0"/>
              <a:t>][</a:t>
            </a:r>
            <a:r>
              <a:rPr lang="en-US" dirty="0"/>
              <a:t>j</a:t>
            </a:r>
            <a:r>
              <a:rPr lang="en-US" dirty="0" smtClean="0"/>
              <a:t>]= ‘</a:t>
            </a:r>
            <a:r>
              <a:rPr lang="en-US" dirty="0" err="1" smtClean="0"/>
              <a:t>i</a:t>
            </a:r>
            <a:r>
              <a:rPr lang="en-US" dirty="0" smtClean="0"/>
              <a:t>’ </a:t>
            </a:r>
            <a:r>
              <a:rPr lang="ko-KR" altLang="en-US" dirty="0" smtClean="0"/>
              <a:t>가지의 보석을 사용하여</a:t>
            </a:r>
            <a:endParaRPr lang="en-US" altLang="ko-KR" dirty="0" smtClean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None/>
            </a:pPr>
            <a:r>
              <a:rPr lang="en-US" sz="1800" dirty="0"/>
              <a:t>	</a:t>
            </a:r>
            <a:r>
              <a:rPr lang="en-US" sz="1800" dirty="0" smtClean="0"/>
              <a:t>	</a:t>
            </a:r>
            <a:r>
              <a:rPr lang="ko-KR" altLang="en-US" dirty="0" smtClean="0"/>
              <a:t>  </a:t>
            </a:r>
            <a:r>
              <a:rPr lang="en-US" altLang="ko-KR" dirty="0" smtClean="0"/>
              <a:t> ‘j’ </a:t>
            </a:r>
            <a:r>
              <a:rPr lang="ko-KR" altLang="en-US" dirty="0" smtClean="0"/>
              <a:t> 무게를 만들었을 때 가치의 최대값</a:t>
            </a:r>
            <a:endParaRPr lang="en-US" altLang="ko-KR" dirty="0" smtClean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구하는 방법</a:t>
            </a:r>
            <a:endParaRPr lang="en-US" altLang="ko-KR" dirty="0" smtClean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None/>
            </a:pPr>
            <a:r>
              <a:rPr lang="en-US" dirty="0" smtClean="0"/>
              <a:t>DP[</a:t>
            </a:r>
            <a:r>
              <a:rPr lang="en-US" dirty="0" err="1" smtClean="0"/>
              <a:t>i</a:t>
            </a:r>
            <a:r>
              <a:rPr lang="en-US" dirty="0" smtClean="0"/>
              <a:t>][j]= MAX(DP[i-1][j],DP[i-1][j-(</a:t>
            </a:r>
            <a:r>
              <a:rPr lang="en-US" dirty="0" err="1" smtClean="0"/>
              <a:t>i</a:t>
            </a:r>
            <a:r>
              <a:rPr lang="ko-KR" altLang="en-US" dirty="0" smtClean="0"/>
              <a:t>번째 물건의 크기</a:t>
            </a:r>
            <a:r>
              <a:rPr lang="en-US" dirty="0" smtClean="0"/>
              <a:t>)]</a:t>
            </a:r>
            <a:r>
              <a:rPr lang="en-US" altLang="ko-KR" dirty="0" smtClean="0"/>
              <a:t>+</a:t>
            </a:r>
            <a:r>
              <a:rPr lang="en-US" altLang="ko-KR" dirty="0" err="1" smtClean="0"/>
              <a:t>i</a:t>
            </a:r>
            <a:r>
              <a:rPr lang="ko-KR" altLang="en-US" dirty="0" smtClean="0"/>
              <a:t>번째 물건의 가치</a:t>
            </a:r>
            <a:r>
              <a:rPr lang="en-US" dirty="0" smtClean="0"/>
              <a:t>)</a:t>
            </a: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3B3B"/>
              </a:buClr>
              <a:buSzPct val="100000"/>
              <a:buNone/>
            </a:pPr>
            <a:r>
              <a:rPr lang="en-US" altLang="ko-KR" dirty="0" smtClean="0"/>
              <a:t>-&gt;</a:t>
            </a:r>
            <a:r>
              <a:rPr lang="ko-KR" altLang="en-US" dirty="0" smtClean="0"/>
              <a:t> 보석을 넣었을때와 안넣었을 때의 두가지 경우</a:t>
            </a:r>
            <a:r>
              <a:rPr lang="en-US" altLang="ko-KR" dirty="0" smtClean="0"/>
              <a:t>.</a:t>
            </a:r>
            <a:endParaRPr lang="en-US" dirty="0"/>
          </a:p>
        </p:txBody>
      </p:sp>
      <p:pic>
        <p:nvPicPr>
          <p:cNvPr id="1352" name="Shape 13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8417" y="4608576"/>
            <a:ext cx="1672940" cy="15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3" name="Shape 13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53533">
            <a:off x="1455198" y="4824825"/>
            <a:ext cx="1133430" cy="109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Shape 1354"/>
          <p:cNvSpPr/>
          <p:nvPr/>
        </p:nvSpPr>
        <p:spPr>
          <a:xfrm>
            <a:off x="2693772" y="5236537"/>
            <a:ext cx="1374645" cy="26837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Shape 1355"/>
          <p:cNvSpPr/>
          <p:nvPr/>
        </p:nvSpPr>
        <p:spPr>
          <a:xfrm>
            <a:off x="2919899" y="4909528"/>
            <a:ext cx="922392" cy="922392"/>
          </a:xfrm>
          <a:prstGeom prst="donut">
            <a:avLst>
              <a:gd name="adj" fmla="val 9272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6" name="Shape 13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7603" y="4608576"/>
            <a:ext cx="1672940" cy="152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7" name="Shape 13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753533">
            <a:off x="6644385" y="4824825"/>
            <a:ext cx="1133430" cy="10917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8" name="Shape 1358"/>
          <p:cNvSpPr/>
          <p:nvPr/>
        </p:nvSpPr>
        <p:spPr>
          <a:xfrm>
            <a:off x="7882957" y="5236537"/>
            <a:ext cx="1374645" cy="268371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Shape 1359"/>
          <p:cNvSpPr/>
          <p:nvPr/>
        </p:nvSpPr>
        <p:spPr>
          <a:xfrm rot="2700000">
            <a:off x="7987025" y="4787465"/>
            <a:ext cx="1166515" cy="1166515"/>
          </a:xfrm>
          <a:prstGeom prst="plus">
            <a:avLst>
              <a:gd name="adj" fmla="val 45381"/>
            </a:avLst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782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85731"/>
              </p:ext>
            </p:extLst>
          </p:nvPr>
        </p:nvGraphicFramePr>
        <p:xfrm>
          <a:off x="1228417" y="1467726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이익 </a:t>
                      </a:r>
                      <a:r>
                        <a:rPr lang="en-US" altLang="ko-KR" dirty="0" smtClean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99135"/>
              </p:ext>
            </p:extLst>
          </p:nvPr>
        </p:nvGraphicFramePr>
        <p:xfrm>
          <a:off x="1228417" y="2867780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꺾인 연결선[E] 4"/>
          <p:cNvCxnSpPr/>
          <p:nvPr/>
        </p:nvCxnSpPr>
        <p:spPr>
          <a:xfrm>
            <a:off x="3834713" y="3818238"/>
            <a:ext cx="889687" cy="66726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4953164" y="4300837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 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만원 </a:t>
            </a:r>
            <a:r>
              <a:rPr kumimoji="1" lang="en-US" altLang="ko-KR" dirty="0" smtClean="0"/>
              <a:t>vs B</a:t>
            </a:r>
            <a:r>
              <a:rPr kumimoji="1" lang="ko-KR" altLang="en-US" dirty="0" smtClean="0"/>
              <a:t>에 </a:t>
            </a:r>
            <a:r>
              <a:rPr kumimoji="1" lang="en-US" altLang="ko-KR" dirty="0" smtClean="0"/>
              <a:t>1</a:t>
            </a:r>
            <a:r>
              <a:rPr kumimoji="1" lang="ko-KR" altLang="en-US" dirty="0" smtClean="0"/>
              <a:t>만원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1075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77667"/>
              </p:ext>
            </p:extLst>
          </p:nvPr>
        </p:nvGraphicFramePr>
        <p:xfrm>
          <a:off x="1228417" y="2842002"/>
          <a:ext cx="8128000" cy="11359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94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5132"/>
              </p:ext>
            </p:extLst>
          </p:nvPr>
        </p:nvGraphicFramePr>
        <p:xfrm>
          <a:off x="1228417" y="1370596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아래쪽 화살표[D] 8"/>
          <p:cNvSpPr/>
          <p:nvPr/>
        </p:nvSpPr>
        <p:spPr>
          <a:xfrm>
            <a:off x="6771503" y="3994622"/>
            <a:ext cx="259492" cy="4804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4139514" y="4465771"/>
            <a:ext cx="50291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 smtClean="0"/>
              <a:t>A-3/B-0</a:t>
            </a:r>
            <a:r>
              <a:rPr kumimoji="1" lang="en-US" altLang="ko-KR" dirty="0" smtClean="0"/>
              <a:t> vs </a:t>
            </a:r>
            <a:r>
              <a:rPr kumimoji="1" lang="en-US" altLang="ko-KR" sz="2000" dirty="0" smtClean="0"/>
              <a:t>A-2/B-1</a:t>
            </a:r>
            <a:r>
              <a:rPr kumimoji="1" lang="en-US" altLang="ko-KR" dirty="0" smtClean="0"/>
              <a:t> vs </a:t>
            </a:r>
            <a:r>
              <a:rPr kumimoji="1" lang="en-US" altLang="ko-KR" sz="2000" dirty="0" smtClean="0"/>
              <a:t>A-1/B-2</a:t>
            </a:r>
            <a:r>
              <a:rPr kumimoji="1" lang="en-US" altLang="ko-KR" dirty="0" smtClean="0"/>
              <a:t> vs </a:t>
            </a:r>
            <a:r>
              <a:rPr kumimoji="1" lang="en-US" altLang="ko-KR" sz="2000" dirty="0" smtClean="0"/>
              <a:t>A-0/B-3</a:t>
            </a:r>
          </a:p>
          <a:p>
            <a:endParaRPr kumimoji="1"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494452"/>
              </p:ext>
            </p:extLst>
          </p:nvPr>
        </p:nvGraphicFramePr>
        <p:xfrm>
          <a:off x="1228417" y="4929214"/>
          <a:ext cx="8128000" cy="113594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94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72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013254" y="1433384"/>
            <a:ext cx="8773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그렇다면 </a:t>
            </a:r>
            <a:r>
              <a:rPr kumimoji="1" lang="en-US" altLang="ko-KR" dirty="0" smtClean="0"/>
              <a:t>tracking </a:t>
            </a:r>
            <a:r>
              <a:rPr kumimoji="1" lang="ko-KR" altLang="en-US" dirty="0" smtClean="0"/>
              <a:t>은</a:t>
            </a:r>
            <a:r>
              <a:rPr kumimoji="1" lang="en-US" altLang="ko-KR" dirty="0" smtClean="0"/>
              <a:t>???</a:t>
            </a:r>
          </a:p>
          <a:p>
            <a:endParaRPr kumimoji="1" lang="en-US" altLang="ko-KR" dirty="0"/>
          </a:p>
          <a:p>
            <a:pPr marL="285750" indent="-285750">
              <a:buFont typeface="Wingdings" charset="2"/>
              <a:buChar char="à"/>
            </a:pPr>
            <a:r>
              <a:rPr kumimoji="1" lang="en-US" altLang="ko-KR" dirty="0" smtClean="0">
                <a:sym typeface="Wingdings"/>
              </a:rPr>
              <a:t>Trace </a:t>
            </a:r>
            <a:r>
              <a:rPr kumimoji="1" lang="ko-KR" altLang="en-US" dirty="0" smtClean="0">
                <a:sym typeface="Wingdings"/>
              </a:rPr>
              <a:t>배열을 따로 만들자</a:t>
            </a:r>
            <a:r>
              <a:rPr kumimoji="1" lang="en-US" altLang="ko-KR" dirty="0" smtClean="0">
                <a:sym typeface="Wingdings"/>
              </a:rPr>
              <a:t>!</a:t>
            </a:r>
          </a:p>
          <a:p>
            <a:pPr marL="285750" indent="-285750">
              <a:buFont typeface="Wingdings" charset="2"/>
              <a:buChar char="à"/>
            </a:pPr>
            <a:endParaRPr kumimoji="1" lang="en-US" altLang="ko-KR" dirty="0"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en-US" altLang="ko-KR" dirty="0" smtClean="0">
                <a:sym typeface="Wingdings"/>
              </a:rPr>
              <a:t>Trace[</a:t>
            </a:r>
            <a:r>
              <a:rPr kumimoji="1" lang="en-US" altLang="ko-KR" dirty="0" err="1" smtClean="0">
                <a:sym typeface="Wingdings"/>
              </a:rPr>
              <a:t>i</a:t>
            </a:r>
            <a:r>
              <a:rPr kumimoji="1" lang="en-US" altLang="ko-KR" dirty="0" smtClean="0">
                <a:sym typeface="Wingdings"/>
              </a:rPr>
              <a:t>][j] = </a:t>
            </a:r>
            <a:r>
              <a:rPr kumimoji="1" lang="ko-KR" altLang="en-US" dirty="0" smtClean="0">
                <a:sym typeface="Wingdings"/>
              </a:rPr>
              <a:t>총 </a:t>
            </a:r>
            <a:r>
              <a:rPr kumimoji="1" lang="en-US" altLang="ko-KR" dirty="0" smtClean="0">
                <a:sym typeface="Wingdings"/>
              </a:rPr>
              <a:t>‘j’ </a:t>
            </a:r>
            <a:r>
              <a:rPr kumimoji="1" lang="ko-KR" altLang="en-US" dirty="0" smtClean="0">
                <a:sym typeface="Wingdings"/>
              </a:rPr>
              <a:t>라는 돈을 </a:t>
            </a:r>
            <a:r>
              <a:rPr kumimoji="1" lang="en-US" altLang="ko-KR" dirty="0" err="1" smtClean="0">
                <a:sym typeface="Wingdings"/>
              </a:rPr>
              <a:t>i</a:t>
            </a:r>
            <a:r>
              <a:rPr kumimoji="1" lang="en-US" altLang="ko-KR" dirty="0" smtClean="0">
                <a:sym typeface="Wingdings"/>
              </a:rPr>
              <a:t> </a:t>
            </a:r>
            <a:r>
              <a:rPr kumimoji="1" lang="ko-KR" altLang="en-US" dirty="0" smtClean="0">
                <a:sym typeface="Wingdings"/>
              </a:rPr>
              <a:t>개 기업에 투자해서 최대 이익을 냈을 때 </a:t>
            </a:r>
            <a:endParaRPr kumimoji="1" lang="en-US" altLang="ko-KR" dirty="0" smtClean="0">
              <a:sym typeface="Wingdings"/>
            </a:endParaRPr>
          </a:p>
          <a:p>
            <a:r>
              <a:rPr kumimoji="1" lang="en-US" altLang="ko-KR" dirty="0">
                <a:sym typeface="Wingdings"/>
              </a:rPr>
              <a:t>	 </a:t>
            </a:r>
            <a:r>
              <a:rPr kumimoji="1" lang="en-US" altLang="ko-KR" dirty="0" smtClean="0">
                <a:sym typeface="Wingdings"/>
              </a:rPr>
              <a:t>       ’</a:t>
            </a:r>
            <a:r>
              <a:rPr kumimoji="1" lang="en-US" altLang="ko-KR" dirty="0" err="1" smtClean="0">
                <a:sym typeface="Wingdings"/>
              </a:rPr>
              <a:t>i</a:t>
            </a:r>
            <a:r>
              <a:rPr kumimoji="1" lang="en-US" altLang="ko-KR" dirty="0" smtClean="0">
                <a:sym typeface="Wingdings"/>
              </a:rPr>
              <a:t>’ </a:t>
            </a:r>
            <a:r>
              <a:rPr kumimoji="1" lang="ko-KR" altLang="en-US" dirty="0" smtClean="0">
                <a:sym typeface="Wingdings"/>
              </a:rPr>
              <a:t>기업에 투자한 돈</a:t>
            </a:r>
            <a:endParaRPr kumimoji="1" lang="en-US" altLang="ko-KR" dirty="0">
              <a:sym typeface="Wingdings"/>
            </a:endParaRPr>
          </a:p>
          <a:p>
            <a:endParaRPr kumimoji="1" lang="en-US" altLang="ko-KR" dirty="0" smtClean="0">
              <a:sym typeface="Wingdings"/>
            </a:endParaRPr>
          </a:p>
          <a:p>
            <a:r>
              <a:rPr kumimoji="1" lang="ko-KR" altLang="en-US" dirty="0" smtClean="0">
                <a:sym typeface="Wingdings"/>
              </a:rPr>
              <a:t>예를 들어</a:t>
            </a:r>
            <a:endParaRPr kumimoji="1" lang="en-US" altLang="ko-KR" dirty="0" smtClean="0">
              <a:sym typeface="Wingdings"/>
            </a:endParaRPr>
          </a:p>
          <a:p>
            <a:endParaRPr kumimoji="1" lang="en-US" altLang="ko-KR" dirty="0">
              <a:sym typeface="Wingdings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81280"/>
              </p:ext>
            </p:extLst>
          </p:nvPr>
        </p:nvGraphicFramePr>
        <p:xfrm>
          <a:off x="1080136" y="3793524"/>
          <a:ext cx="8128000" cy="113086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573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942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텍스트 상자 2"/>
          <p:cNvSpPr txBox="1"/>
          <p:nvPr/>
        </p:nvSpPr>
        <p:spPr>
          <a:xfrm>
            <a:off x="1013254" y="5128054"/>
            <a:ext cx="764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표에서 마지막칸에는 </a:t>
            </a:r>
            <a:r>
              <a:rPr kumimoji="1" lang="en-US" altLang="ko-KR" dirty="0" smtClean="0"/>
              <a:t>A-0/B-4 </a:t>
            </a:r>
            <a:r>
              <a:rPr kumimoji="1" lang="ko-KR" altLang="en-US" dirty="0" smtClean="0"/>
              <a:t>를 투자해야 최대 이익인 </a:t>
            </a:r>
            <a:r>
              <a:rPr kumimoji="1" lang="en-US" altLang="ko-KR" dirty="0" smtClean="0"/>
              <a:t>15</a:t>
            </a:r>
            <a:r>
              <a:rPr kumimoji="1" lang="ko-KR" altLang="en-US" dirty="0" smtClean="0"/>
              <a:t>가 나온다</a:t>
            </a:r>
            <a:endParaRPr kumimoji="1" lang="en-US" altLang="ko-KR" dirty="0" smtClean="0"/>
          </a:p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en-US" altLang="ko-KR" dirty="0" smtClean="0">
                <a:sym typeface="Wingdings"/>
              </a:rPr>
              <a:t>trace[2][4]=4 </a:t>
            </a:r>
            <a:r>
              <a:rPr kumimoji="1" lang="ko-KR" altLang="en-US" dirty="0" smtClean="0">
                <a:sym typeface="Wingdings"/>
              </a:rPr>
              <a:t>가 된다</a:t>
            </a:r>
            <a:r>
              <a:rPr kumimoji="1" lang="en-US" altLang="ko-KR" dirty="0" smtClean="0">
                <a:sym typeface="Wingdings"/>
              </a:rPr>
              <a:t>.</a:t>
            </a:r>
            <a:r>
              <a:rPr kumimoji="1" lang="ko-KR" altLang="en-US" dirty="0" smtClean="0">
                <a:sym typeface="Wingdings"/>
              </a:rPr>
              <a:t>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0125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988541" y="1346886"/>
            <a:ext cx="79330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남은 돈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=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 투자할 전체돈 </a:t>
            </a:r>
            <a:r>
              <a:rPr kumimoji="1" lang="mr-IN" altLang="ko-KR" sz="2400" dirty="0" smtClean="0">
                <a:latin typeface="Arial" charset="0"/>
                <a:ea typeface="Arial" charset="0"/>
                <a:cs typeface="Arial" charset="0"/>
              </a:rPr>
              <a:t>–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trace 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배열에 있는 값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trace[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남은 돈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][i-1] 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이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i-1 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기업에 투자한 돈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다시 남아있는 전체 돈 </a:t>
            </a:r>
            <a:r>
              <a:rPr kumimoji="1" lang="mr-IN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–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trace[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남은돈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][i-1]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  <a:sym typeface="Wingdings"/>
              </a:rPr>
              <a:t> 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또 다시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trace[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남은 돈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][i-2]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 가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i-2 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기업에 투자한 돈</a:t>
            </a: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à"/>
            </a:pPr>
            <a:endParaRPr kumimoji="1" lang="en-US" altLang="ko-KR" sz="2400" dirty="0" smtClean="0">
              <a:latin typeface="Arial" charset="0"/>
              <a:ea typeface="Arial" charset="0"/>
              <a:cs typeface="Arial" charset="0"/>
            </a:endParaRPr>
          </a:p>
          <a:p>
            <a:pPr marL="285750" indent="-285750">
              <a:buFont typeface="Wingdings" charset="2"/>
              <a:buChar char="à"/>
            </a:pP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이와 같은 식으로 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tracking </a:t>
            </a:r>
            <a:r>
              <a:rPr kumimoji="1" lang="ko-KR" altLang="en-US" sz="2400" dirty="0" smtClean="0">
                <a:latin typeface="Arial" charset="0"/>
                <a:ea typeface="Arial" charset="0"/>
                <a:cs typeface="Arial" charset="0"/>
              </a:rPr>
              <a:t>진행</a:t>
            </a:r>
            <a:r>
              <a:rPr kumimoji="1" lang="en-US" altLang="ko-KR" sz="2400" dirty="0" smtClean="0">
                <a:latin typeface="Arial" charset="0"/>
                <a:ea typeface="Arial" charset="0"/>
                <a:cs typeface="Arial" charset="0"/>
              </a:rPr>
              <a:t>.</a:t>
            </a:r>
            <a:endParaRPr kumimoji="1" lang="ko-KR" altLang="en-US" sz="24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2737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449595"/>
              </p:ext>
            </p:extLst>
          </p:nvPr>
        </p:nvGraphicFramePr>
        <p:xfrm>
          <a:off x="1228417" y="1461071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직선 화살표 연결선 4"/>
          <p:cNvCxnSpPr/>
          <p:nvPr/>
        </p:nvCxnSpPr>
        <p:spPr>
          <a:xfrm>
            <a:off x="3657600" y="2499301"/>
            <a:ext cx="12357" cy="506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상자 5"/>
          <p:cNvSpPr txBox="1"/>
          <p:nvPr/>
        </p:nvSpPr>
        <p:spPr>
          <a:xfrm>
            <a:off x="2273643" y="3029458"/>
            <a:ext cx="276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A-0 &gt; B-0 </a:t>
            </a:r>
            <a:r>
              <a:rPr kumimoji="1" lang="ko-KR" altLang="en-US" dirty="0" smtClean="0"/>
              <a:t>이므로 </a:t>
            </a:r>
            <a:r>
              <a:rPr kumimoji="1" lang="en-US" altLang="ko-KR" dirty="0" smtClean="0"/>
              <a:t>0</a:t>
            </a:r>
            <a:endParaRPr kumimoji="1" lang="ko-KR" altLang="en-US" dirty="0"/>
          </a:p>
        </p:txBody>
      </p:sp>
      <p:cxnSp>
        <p:nvCxnSpPr>
          <p:cNvPr id="8" name="꺾인 연결선[E] 7"/>
          <p:cNvCxnSpPr/>
          <p:nvPr/>
        </p:nvCxnSpPr>
        <p:spPr>
          <a:xfrm>
            <a:off x="5443837" y="2382770"/>
            <a:ext cx="1124465" cy="50662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상자 8"/>
          <p:cNvSpPr txBox="1"/>
          <p:nvPr/>
        </p:nvSpPr>
        <p:spPr>
          <a:xfrm>
            <a:off x="6568302" y="2737021"/>
            <a:ext cx="366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A-1/B-1 </a:t>
            </a:r>
            <a:r>
              <a:rPr kumimoji="1" lang="ko-KR" altLang="en-US" dirty="0" smtClean="0"/>
              <a:t>일 때 최대이익이므로 </a:t>
            </a:r>
            <a:r>
              <a:rPr kumimoji="1" lang="en-US" altLang="ko-KR" dirty="0" smtClean="0"/>
              <a:t>1</a:t>
            </a:r>
            <a:endParaRPr kumimoji="1"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07149"/>
              </p:ext>
            </p:extLst>
          </p:nvPr>
        </p:nvGraphicFramePr>
        <p:xfrm>
          <a:off x="1228417" y="3629085"/>
          <a:ext cx="8128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텍스트 상자 9"/>
          <p:cNvSpPr txBox="1"/>
          <p:nvPr/>
        </p:nvSpPr>
        <p:spPr>
          <a:xfrm>
            <a:off x="1228417" y="5202195"/>
            <a:ext cx="853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</a:t>
            </a:r>
            <a:r>
              <a:rPr kumimoji="1" lang="ko-KR" altLang="en-US" dirty="0" smtClean="0"/>
              <a:t>벡터에 </a:t>
            </a:r>
            <a:r>
              <a:rPr kumimoji="1" lang="en-US" altLang="ko-KR" dirty="0" smtClean="0"/>
              <a:t>trace </a:t>
            </a:r>
            <a:r>
              <a:rPr kumimoji="1" lang="ko-KR" altLang="en-US" dirty="0" smtClean="0"/>
              <a:t>값들 넣어주고 출력해주면 됨</a:t>
            </a:r>
            <a:r>
              <a:rPr kumimoji="1" lang="en-US" altLang="ko-KR" dirty="0" smtClean="0"/>
              <a:t>!!!!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60002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 - tracking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17" y="1631092"/>
            <a:ext cx="6240143" cy="1712097"/>
          </a:xfrm>
          <a:prstGeom prst="rect">
            <a:avLst/>
          </a:prstGeom>
        </p:spPr>
      </p:pic>
      <p:sp>
        <p:nvSpPr>
          <p:cNvPr id="4" name="텍스트 상자 3"/>
          <p:cNvSpPr txBox="1"/>
          <p:nvPr/>
        </p:nvSpPr>
        <p:spPr>
          <a:xfrm>
            <a:off x="1228417" y="3988348"/>
            <a:ext cx="749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>
                <a:sym typeface="Wingdings"/>
              </a:rPr>
              <a:t></a:t>
            </a:r>
            <a:r>
              <a:rPr kumimoji="1" lang="ko-KR" altLang="en-US" dirty="0" smtClean="0">
                <a:sym typeface="Wingdings"/>
              </a:rPr>
              <a:t> 이런식으로 전체돈과 전체 기업수에서 빼가면서 벡터에 저장</a:t>
            </a:r>
            <a:r>
              <a:rPr kumimoji="1" lang="en-US" altLang="ko-KR" dirty="0" smtClean="0">
                <a:sym typeface="Wingdings"/>
              </a:rPr>
              <a:t>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8729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Problem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1334530" y="1680519"/>
            <a:ext cx="816781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smtClean="0"/>
              <a:t>BOJ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6144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2293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2294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9084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4781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3483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2624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11047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2091</a:t>
            </a:r>
          </a:p>
          <a:p>
            <a:pPr algn="ctr"/>
            <a:r>
              <a:rPr kumimoji="1" lang="en-US" altLang="ko-KR" sz="2000" dirty="0" smtClean="0">
                <a:solidFill>
                  <a:srgbClr val="FF0000"/>
                </a:solidFill>
              </a:rPr>
              <a:t>2662</a:t>
            </a:r>
          </a:p>
          <a:p>
            <a:endParaRPr kumimoji="1" lang="en-US" altLang="ko-KR" dirty="0"/>
          </a:p>
          <a:p>
            <a:pPr algn="ctr"/>
            <a:r>
              <a:rPr kumimoji="1" lang="ko-KR" altLang="en-US" dirty="0" smtClean="0"/>
              <a:t>수업때 한 것도 적어놓은거니까 많다고 하지말고 풀어보세욥</a:t>
            </a:r>
            <a:r>
              <a:rPr kumimoji="1" lang="en-US" altLang="ko-KR" dirty="0" smtClean="0"/>
              <a:t>!!!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267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Shape 1638"/>
          <p:cNvSpPr txBox="1">
            <a:spLocks noGrp="1"/>
          </p:cNvSpPr>
          <p:nvPr>
            <p:ph type="sldNum" idx="12"/>
          </p:nvPr>
        </p:nvSpPr>
        <p:spPr>
          <a:xfrm>
            <a:off x="4724400" y="64877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Shape 1639"/>
          <p:cNvSpPr txBox="1">
            <a:spLocks noGrp="1"/>
          </p:cNvSpPr>
          <p:nvPr>
            <p:ph type="body" idx="1"/>
          </p:nvPr>
        </p:nvSpPr>
        <p:spPr>
          <a:xfrm>
            <a:off x="3107871" y="2465388"/>
            <a:ext cx="5976258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수고하셨어요~!!</a:t>
            </a:r>
          </a:p>
        </p:txBody>
      </p:sp>
    </p:spTree>
    <p:extLst>
      <p:ext uri="{BB962C8B-B14F-4D97-AF65-F5344CB8AC3E}">
        <p14:creationId xmlns:p14="http://schemas.microsoft.com/office/powerpoint/2010/main" val="36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Shape 1364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Shape 1365"/>
          <p:cNvSpPr txBox="1">
            <a:spLocks noGrp="1"/>
          </p:cNvSpPr>
          <p:nvPr>
            <p:ph type="body" idx="1"/>
          </p:nvPr>
        </p:nvSpPr>
        <p:spPr>
          <a:xfrm>
            <a:off x="1197654" y="278266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0-1 Knapsack Problem</a:t>
            </a:r>
          </a:p>
        </p:txBody>
      </p:sp>
      <p:sp>
        <p:nvSpPr>
          <p:cNvPr id="1366" name="Shape 1366"/>
          <p:cNvSpPr txBox="1">
            <a:spLocks noGrp="1"/>
          </p:cNvSpPr>
          <p:nvPr>
            <p:ph type="body" idx="2"/>
          </p:nvPr>
        </p:nvSpPr>
        <p:spPr>
          <a:xfrm>
            <a:off x="857250" y="1583870"/>
            <a:ext cx="10482939" cy="45490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72" t="-2412"/>
            </a:stretch>
          </a:blip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lnSpc>
                <a:spcPct val="90000"/>
              </a:lnSpc>
              <a:spcBef>
                <a:spcPts val="0"/>
              </a:spcBef>
              <a:buClr>
                <a:srgbClr val="3B3B3B"/>
              </a:buClr>
              <a:buSzPct val="100000"/>
              <a:buFont typeface="Arial"/>
              <a:buAutoNum type="arabicPeriod"/>
            </a:pPr>
            <a:r>
              <a:rPr lang="en-US" sz="28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</a:p>
        </p:txBody>
      </p:sp>
      <p:cxnSp>
        <p:nvCxnSpPr>
          <p:cNvPr id="1367" name="Shape 1367"/>
          <p:cNvCxnSpPr/>
          <p:nvPr/>
        </p:nvCxnSpPr>
        <p:spPr>
          <a:xfrm rot="-5400000">
            <a:off x="4212063" y="4928292"/>
            <a:ext cx="762600" cy="682799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368" name="Shape 1368"/>
          <p:cNvSpPr txBox="1"/>
          <p:nvPr/>
        </p:nvSpPr>
        <p:spPr>
          <a:xfrm>
            <a:off x="3044951" y="5707267"/>
            <a:ext cx="2265364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보석을 담지 않았을 때</a:t>
            </a:r>
          </a:p>
        </p:txBody>
      </p:sp>
      <p:sp>
        <p:nvSpPr>
          <p:cNvPr id="1369" name="Shape 1369"/>
          <p:cNvSpPr txBox="1"/>
          <p:nvPr/>
        </p:nvSpPr>
        <p:spPr>
          <a:xfrm>
            <a:off x="6602578" y="5707267"/>
            <a:ext cx="1790875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보석을 담았을 때</a:t>
            </a:r>
          </a:p>
        </p:txBody>
      </p:sp>
      <p:cxnSp>
        <p:nvCxnSpPr>
          <p:cNvPr id="1370" name="Shape 1370"/>
          <p:cNvCxnSpPr/>
          <p:nvPr/>
        </p:nvCxnSpPr>
        <p:spPr>
          <a:xfrm rot="5400000" flipH="1">
            <a:off x="6417255" y="4908492"/>
            <a:ext cx="762600" cy="722399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683101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altLang="ko-KR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0-1</a:t>
            </a:r>
            <a:r>
              <a:rPr lang="ko-KR" alt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Knapsack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1717589" y="1779372"/>
            <a:ext cx="83284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R" sz="2400" dirty="0" smtClean="0"/>
          </a:p>
          <a:p>
            <a:pPr algn="ctr"/>
            <a:endParaRPr kumimoji="1" lang="en-US" altLang="ko-KR" sz="2400" dirty="0"/>
          </a:p>
          <a:p>
            <a:pPr algn="ctr"/>
            <a:r>
              <a:rPr kumimoji="1" lang="en-US" altLang="ko-KR" sz="3200" dirty="0" smtClean="0"/>
              <a:t>BOJ 6144 charm Bracelet</a:t>
            </a:r>
          </a:p>
          <a:p>
            <a:pPr algn="ctr"/>
            <a:endParaRPr kumimoji="1" lang="en-US" altLang="ko-KR" sz="3200" dirty="0"/>
          </a:p>
          <a:p>
            <a:pPr algn="ctr"/>
            <a:endParaRPr kumimoji="1" lang="en-US" altLang="ko-KR" sz="3200" dirty="0" smtClean="0"/>
          </a:p>
          <a:p>
            <a:pPr algn="ctr"/>
            <a:r>
              <a:rPr kumimoji="1" lang="ko-KR" altLang="en-US" sz="3200" dirty="0" smtClean="0"/>
              <a:t>일단 문제를 한번 읽어봅시다</a:t>
            </a:r>
            <a:r>
              <a:rPr kumimoji="1" lang="en-US" altLang="ko-KR" sz="3200" dirty="0" smtClean="0"/>
              <a:t>!!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7292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2001795" y="1865870"/>
            <a:ext cx="7871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영어라 이해하지 못한사람들을 위해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나도 못하지만 나름의 요약 </a:t>
            </a:r>
            <a:r>
              <a:rPr kumimoji="1" lang="en-US" altLang="ko-KR" dirty="0" smtClean="0"/>
              <a:t>(</a:t>
            </a:r>
            <a:r>
              <a:rPr kumimoji="1" lang="ko-KR" altLang="en-US" dirty="0" smtClean="0"/>
              <a:t>읽기싫어도 이해좀여</a:t>
            </a:r>
            <a:r>
              <a:rPr kumimoji="1" lang="mr-IN" altLang="ko-KR" dirty="0" smtClean="0"/>
              <a:t>…</a:t>
            </a:r>
            <a:r>
              <a:rPr kumimoji="1" lang="en-US" altLang="ko-KR" dirty="0" smtClean="0"/>
              <a:t>.</a:t>
            </a:r>
            <a:r>
              <a:rPr kumimoji="1" lang="ko-KR" altLang="en-US" dirty="0" smtClean="0"/>
              <a:t> 저도 영어못함</a:t>
            </a:r>
            <a:r>
              <a:rPr kumimoji="1" lang="en-US" altLang="ko-KR" dirty="0" smtClean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 smtClean="0"/>
              <a:t>Bessie </a:t>
            </a:r>
            <a:r>
              <a:rPr kumimoji="1" lang="ko-KR" altLang="en-US" dirty="0" smtClean="0"/>
              <a:t>라는 양아치 자식이</a:t>
            </a:r>
            <a:r>
              <a:rPr kumimoji="1" lang="en-US" altLang="ko-KR" dirty="0" smtClean="0"/>
              <a:t> </a:t>
            </a:r>
            <a:r>
              <a:rPr kumimoji="1" lang="en-US" altLang="ko-KR" dirty="0" err="1" smtClean="0"/>
              <a:t>jewerly</a:t>
            </a:r>
            <a:r>
              <a:rPr kumimoji="1" lang="en-US" altLang="ko-KR" dirty="0" smtClean="0"/>
              <a:t> shop </a:t>
            </a:r>
            <a:r>
              <a:rPr kumimoji="1" lang="ko-KR" altLang="en-US" dirty="0" smtClean="0"/>
              <a:t>에 가서 매력팔찌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를 훔쳐호는데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최대 </a:t>
            </a:r>
            <a:r>
              <a:rPr kumimoji="1" lang="en-US" altLang="ko-KR" dirty="0" smtClean="0"/>
              <a:t>N </a:t>
            </a:r>
            <a:r>
              <a:rPr kumimoji="1" lang="ko-KR" altLang="en-US" dirty="0" smtClean="0"/>
              <a:t>종류의 보석팔찌들이 있나봐유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팔찌 각각이 </a:t>
            </a:r>
            <a:r>
              <a:rPr kumimoji="1" lang="en-US" altLang="ko-KR" dirty="0" smtClean="0"/>
              <a:t>Wi </a:t>
            </a:r>
            <a:r>
              <a:rPr kumimoji="1" lang="ko-KR" altLang="en-US" dirty="0" smtClean="0"/>
              <a:t>만큼의 무게 가지고 </a:t>
            </a:r>
            <a:r>
              <a:rPr kumimoji="1" lang="en-US" altLang="ko-KR" dirty="0" smtClean="0"/>
              <a:t>Di </a:t>
            </a:r>
            <a:r>
              <a:rPr kumimoji="1" lang="ko-KR" altLang="en-US" dirty="0" smtClean="0"/>
              <a:t>라는 매력지수</a:t>
            </a:r>
            <a:r>
              <a:rPr kumimoji="1" lang="en-US" altLang="ko-KR" dirty="0" smtClean="0"/>
              <a:t>?</a:t>
            </a:r>
            <a:r>
              <a:rPr kumimoji="1" lang="ko-KR" altLang="en-US" dirty="0" smtClean="0"/>
              <a:t> 를 가지나봐유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r>
              <a:rPr kumimoji="1" lang="ko-KR" altLang="en-US" dirty="0" smtClean="0"/>
              <a:t>최대 </a:t>
            </a:r>
            <a:r>
              <a:rPr kumimoji="1" lang="en-US" altLang="ko-KR" dirty="0" smtClean="0"/>
              <a:t>M</a:t>
            </a:r>
            <a:r>
              <a:rPr kumimoji="1" lang="ko-KR" altLang="en-US" dirty="0" smtClean="0"/>
              <a:t>만큼만 가져올 수 있는데 팔찌는 하나씩밖에없으요</a:t>
            </a:r>
            <a:endParaRPr kumimoji="1" lang="en-US" altLang="ko-KR" dirty="0" smtClean="0"/>
          </a:p>
          <a:p>
            <a:r>
              <a:rPr kumimoji="1" lang="ko-KR" altLang="en-US" dirty="0" smtClean="0"/>
              <a:t>최대한 매력넘치는 팔찌들로 채워와야합니다유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082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텍스트 상자 6"/>
          <p:cNvSpPr txBox="1"/>
          <p:nvPr/>
        </p:nvSpPr>
        <p:spPr>
          <a:xfrm>
            <a:off x="1408670" y="1711332"/>
            <a:ext cx="7947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첫번째 보석부터 모든 무게를 돌면서 </a:t>
            </a:r>
            <a:r>
              <a:rPr kumimoji="1" lang="en-US" altLang="ko-KR" dirty="0" err="1" smtClean="0"/>
              <a:t>dp</a:t>
            </a:r>
            <a:r>
              <a:rPr kumimoji="1" lang="en-US" altLang="ko-KR" dirty="0" smtClean="0"/>
              <a:t> </a:t>
            </a:r>
            <a:r>
              <a:rPr kumimoji="1" lang="ko-KR" altLang="en-US" dirty="0" smtClean="0"/>
              <a:t>배열 채우기</a:t>
            </a:r>
            <a:endParaRPr kumimoji="1" lang="en-US" altLang="ko-KR" dirty="0" smtClean="0"/>
          </a:p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보석을 넣을때와 안넣을 때 중 최대값을 </a:t>
            </a:r>
            <a:r>
              <a:rPr kumimoji="1" lang="en-US" altLang="ko-KR" dirty="0" err="1" smtClean="0"/>
              <a:t>dp</a:t>
            </a:r>
            <a:r>
              <a:rPr kumimoji="1" lang="ko-KR" altLang="en-US" dirty="0" smtClean="0"/>
              <a:t>에 저장</a:t>
            </a:r>
            <a:endParaRPr kumimoji="1" lang="en-US" altLang="ko-KR" dirty="0" smtClean="0"/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ko-KR" altLang="en-US" dirty="0" smtClean="0"/>
              <a:t>비교 대상은 그 보석을 쓰지 않았던 </a:t>
            </a:r>
            <a:r>
              <a:rPr kumimoji="1" lang="en-US" altLang="ko-KR" dirty="0" err="1" smtClean="0"/>
              <a:t>dp</a:t>
            </a:r>
            <a:r>
              <a:rPr kumimoji="1" lang="en-US" altLang="ko-KR" dirty="0" smtClean="0"/>
              <a:t>[i-1][j]</a:t>
            </a:r>
          </a:p>
          <a:p>
            <a:pPr marL="342900" indent="-342900">
              <a:buAutoNum type="arabicPeriod"/>
            </a:pPr>
            <a:endParaRPr kumimoji="1" lang="en-US" altLang="ko-KR" dirty="0" smtClean="0"/>
          </a:p>
          <a:p>
            <a:pPr marL="342900" indent="-342900">
              <a:buAutoNum type="arabicPeriod"/>
            </a:pPr>
            <a:r>
              <a:rPr kumimoji="1" lang="en-US" altLang="ko-KR" dirty="0" smtClean="0"/>
              <a:t>DP[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][j]=MAX(DP[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 - 1][j],  DP[</a:t>
            </a:r>
            <a:r>
              <a:rPr kumimoji="1" lang="en-US" altLang="ko-KR" dirty="0" err="1" smtClean="0"/>
              <a:t>i</a:t>
            </a:r>
            <a:r>
              <a:rPr kumimoji="1" lang="en-US" altLang="ko-KR" dirty="0" smtClean="0"/>
              <a:t> - 1][j - Wi] + Di)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39754"/>
              </p:ext>
            </p:extLst>
          </p:nvPr>
        </p:nvGraphicFramePr>
        <p:xfrm>
          <a:off x="1228414" y="4297634"/>
          <a:ext cx="8743488" cy="1107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92936"/>
                <a:gridCol w="1092936"/>
                <a:gridCol w="1092936"/>
                <a:gridCol w="1092936"/>
                <a:gridCol w="1092936"/>
                <a:gridCol w="1092936"/>
                <a:gridCol w="1092936"/>
                <a:gridCol w="1092936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직선 화살표 연결선 9"/>
          <p:cNvCxnSpPr/>
          <p:nvPr/>
        </p:nvCxnSpPr>
        <p:spPr>
          <a:xfrm>
            <a:off x="3002692" y="4851354"/>
            <a:ext cx="840259" cy="326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21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Shape 1330"/>
          <p:cNvSpPr txBox="1">
            <a:spLocks noGrp="1"/>
          </p:cNvSpPr>
          <p:nvPr>
            <p:ph type="sldNum" idx="12"/>
          </p:nvPr>
        </p:nvSpPr>
        <p:spPr>
          <a:xfrm>
            <a:off x="4724400" y="6492875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1">
                <a:solidFill>
                  <a:srgbClr val="1E5A9B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200" b="1">
              <a:solidFill>
                <a:srgbClr val="1E5A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Shape 1331"/>
          <p:cNvSpPr txBox="1">
            <a:spLocks noGrp="1"/>
          </p:cNvSpPr>
          <p:nvPr>
            <p:ph type="body" idx="1"/>
          </p:nvPr>
        </p:nvSpPr>
        <p:spPr>
          <a:xfrm>
            <a:off x="1228417" y="242984"/>
            <a:ext cx="6542087" cy="74294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dirty="0"/>
              <a:t>C</a:t>
            </a:r>
            <a:r>
              <a:rPr lang="en-US" dirty="0" smtClean="0"/>
              <a:t>harm Bracelet</a:t>
            </a:r>
            <a:endParaRPr lang="en-US" sz="3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20970"/>
              </p:ext>
            </p:extLst>
          </p:nvPr>
        </p:nvGraphicFramePr>
        <p:xfrm>
          <a:off x="1129953" y="2984156"/>
          <a:ext cx="9348576" cy="162411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  <a:gridCol w="1168572"/>
              </a:tblGrid>
              <a:tr h="406029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06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개 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>
            <a:off x="3076832" y="3571103"/>
            <a:ext cx="1977082" cy="333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7481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3252</Words>
  <Application>Microsoft Macintosh PowerPoint</Application>
  <PresentationFormat>와이드스크린</PresentationFormat>
  <Paragraphs>1016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Arial Rounded MT Bold</vt:lpstr>
      <vt:lpstr>Mangal</vt:lpstr>
      <vt:lpstr>Wingdings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윤동주</dc:creator>
  <cp:lastModifiedBy>윤동주</cp:lastModifiedBy>
  <cp:revision>17</cp:revision>
  <dcterms:created xsi:type="dcterms:W3CDTF">2017-05-10T12:01:28Z</dcterms:created>
  <dcterms:modified xsi:type="dcterms:W3CDTF">2017-05-10T16:55:39Z</dcterms:modified>
</cp:coreProperties>
</file>