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1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74" r:id="rId10"/>
    <p:sldId id="380" r:id="rId11"/>
    <p:sldId id="381" r:id="rId12"/>
    <p:sldId id="382" r:id="rId13"/>
    <p:sldId id="383" r:id="rId14"/>
    <p:sldId id="273" r:id="rId15"/>
    <p:sldId id="276" r:id="rId16"/>
    <p:sldId id="277" r:id="rId17"/>
    <p:sldId id="279" r:id="rId18"/>
    <p:sldId id="280" r:id="rId19"/>
    <p:sldId id="281" r:id="rId20"/>
    <p:sldId id="283" r:id="rId21"/>
    <p:sldId id="278" r:id="rId22"/>
    <p:sldId id="282" r:id="rId23"/>
    <p:sldId id="285" r:id="rId24"/>
    <p:sldId id="286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301" r:id="rId35"/>
    <p:sldId id="302" r:id="rId36"/>
    <p:sldId id="300" r:id="rId37"/>
    <p:sldId id="304" r:id="rId38"/>
    <p:sldId id="308" r:id="rId39"/>
    <p:sldId id="303" r:id="rId40"/>
    <p:sldId id="307" r:id="rId41"/>
    <p:sldId id="306" r:id="rId42"/>
    <p:sldId id="305" r:id="rId43"/>
    <p:sldId id="315" r:id="rId44"/>
    <p:sldId id="310" r:id="rId45"/>
    <p:sldId id="309" r:id="rId46"/>
    <p:sldId id="314" r:id="rId47"/>
    <p:sldId id="316" r:id="rId48"/>
    <p:sldId id="317" r:id="rId49"/>
    <p:sldId id="311" r:id="rId50"/>
    <p:sldId id="318" r:id="rId51"/>
    <p:sldId id="320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4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7" r:id="rId71"/>
    <p:sldId id="345" r:id="rId72"/>
    <p:sldId id="350" r:id="rId73"/>
    <p:sldId id="351" r:id="rId74"/>
    <p:sldId id="352" r:id="rId75"/>
    <p:sldId id="355" r:id="rId76"/>
    <p:sldId id="354" r:id="rId77"/>
    <p:sldId id="356" r:id="rId78"/>
    <p:sldId id="357" r:id="rId79"/>
    <p:sldId id="358" r:id="rId80"/>
    <p:sldId id="359" r:id="rId81"/>
    <p:sldId id="360" r:id="rId82"/>
    <p:sldId id="361" r:id="rId83"/>
    <p:sldId id="362" r:id="rId84"/>
    <p:sldId id="363" r:id="rId85"/>
    <p:sldId id="349" r:id="rId86"/>
    <p:sldId id="365" r:id="rId87"/>
    <p:sldId id="364" r:id="rId88"/>
    <p:sldId id="366" r:id="rId89"/>
    <p:sldId id="367" r:id="rId90"/>
    <p:sldId id="368" r:id="rId91"/>
    <p:sldId id="370" r:id="rId92"/>
    <p:sldId id="371" r:id="rId93"/>
    <p:sldId id="372" r:id="rId94"/>
    <p:sldId id="353" r:id="rId95"/>
    <p:sldId id="373" r:id="rId96"/>
    <p:sldId id="375" r:id="rId97"/>
    <p:sldId id="376" r:id="rId98"/>
    <p:sldId id="377" r:id="rId99"/>
    <p:sldId id="378" r:id="rId100"/>
    <p:sldId id="384" r:id="rId101"/>
    <p:sldId id="385" r:id="rId102"/>
    <p:sldId id="386" r:id="rId103"/>
    <p:sldId id="388" r:id="rId104"/>
    <p:sldId id="389" r:id="rId105"/>
    <p:sldId id="390" r:id="rId106"/>
    <p:sldId id="391" r:id="rId107"/>
    <p:sldId id="392" r:id="rId108"/>
    <p:sldId id="393" r:id="rId109"/>
    <p:sldId id="394" r:id="rId110"/>
    <p:sldId id="395" r:id="rId111"/>
    <p:sldId id="396" r:id="rId112"/>
    <p:sldId id="397" r:id="rId113"/>
    <p:sldId id="398" r:id="rId114"/>
    <p:sldId id="387" r:id="rId115"/>
    <p:sldId id="379" r:id="rId116"/>
  </p:sldIdLst>
  <p:sldSz cx="12192000" cy="6858000"/>
  <p:notesSz cx="6858000" cy="9144000"/>
  <p:embeddedFontLst>
    <p:embeddedFont>
      <p:font typeface="서울남산체 B" panose="02020603020101020101" pitchFamily="18" charset="-127"/>
      <p:regular r:id="rId118"/>
    </p:embeddedFont>
    <p:embeddedFont>
      <p:font typeface="나눔손글씨 펜" panose="03040600000000000000" pitchFamily="66" charset="-127"/>
      <p:regular r:id="rId119"/>
    </p:embeddedFont>
    <p:embeddedFont>
      <p:font typeface="맑은 고딕" panose="020B0503020000020004" pitchFamily="50" charset="-127"/>
      <p:regular r:id="rId120"/>
      <p:bold r:id="rId121"/>
    </p:embeddedFont>
    <p:embeddedFont>
      <p:font typeface="HY견고딕" panose="02030600000101010101" pitchFamily="18" charset="-127"/>
      <p:regular r:id="rId122"/>
    </p:embeddedFont>
    <p:embeddedFont>
      <p:font typeface="서울남산체 EB" panose="02020603020101020101" pitchFamily="18" charset="-127"/>
      <p:regular r:id="rId123"/>
    </p:embeddedFont>
    <p:embeddedFont>
      <p:font typeface="Cambria Math" panose="02040503050406030204" pitchFamily="18" charset="0"/>
      <p:regular r:id="rId124"/>
    </p:embeddedFont>
    <p:embeddedFont>
      <p:font typeface="a옛날목욕탕B" panose="02020600000000000000" pitchFamily="18" charset="-127"/>
      <p:regular r:id="rId1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AEFF7"/>
    <a:srgbClr val="5B9BD5"/>
    <a:srgbClr val="D2DEEF"/>
    <a:srgbClr val="D1F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1" autoAdjust="0"/>
    <p:restoredTop sz="94009" autoAdjust="0"/>
  </p:normalViewPr>
  <p:slideViewPr>
    <p:cSldViewPr snapToGrid="0">
      <p:cViewPr varScale="1">
        <p:scale>
          <a:sx n="85" d="100"/>
          <a:sy n="85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6.fntdata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font" Target="fonts/font1.fntdata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font" Target="fonts/font7.fntdata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font" Target="fonts/font2.fntdata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3.fntdata"/><Relationship Id="rId125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73861-AF09-49B9-B5E6-85EE8A64068D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32E5F-8806-4DE1-BBDD-ECF61330A5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0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32E5F-8806-4DE1-BBDD-ECF61330A5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0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rgbClr val="043F8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54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114" y="-1453244"/>
            <a:ext cx="10711543" cy="10727873"/>
          </a:xfrm>
          <a:prstGeom prst="rect">
            <a:avLst/>
          </a:prstGeom>
        </p:spPr>
      </p:pic>
      <p:sp>
        <p:nvSpPr>
          <p:cNvPr id="2" name="타원 1"/>
          <p:cNvSpPr/>
          <p:nvPr userDrawn="1"/>
        </p:nvSpPr>
        <p:spPr>
          <a:xfrm>
            <a:off x="3936000" y="1269000"/>
            <a:ext cx="4320000" cy="4320000"/>
          </a:xfrm>
          <a:prstGeom prst="ellipse">
            <a:avLst/>
          </a:prstGeom>
          <a:solidFill>
            <a:srgbClr val="043F83">
              <a:alpha val="70000"/>
            </a:srgbClr>
          </a:solidFill>
          <a:ln>
            <a:solidFill>
              <a:srgbClr val="043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440793" y="2203298"/>
            <a:ext cx="5285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ALOHA</a:t>
            </a:r>
            <a:endParaRPr lang="ko-KR" altLang="en-US" sz="9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103790" y="6319165"/>
            <a:ext cx="59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Algorithm research</a:t>
            </a:r>
            <a:r>
              <a:rPr lang="en-US" altLang="ko-KR" sz="2000" baseline="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team of </a:t>
            </a:r>
            <a:r>
              <a:rPr lang="en-US" altLang="ko-KR" sz="2000" baseline="0" dirty="0" err="1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Hanyang</a:t>
            </a:r>
            <a:r>
              <a:rPr lang="en-US" altLang="ko-KR" sz="2000" baseline="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Univ.</a:t>
            </a:r>
            <a:endParaRPr lang="ko-KR" altLang="en-US" sz="20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4826273" y="3978434"/>
            <a:ext cx="2532062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주차</a:t>
            </a:r>
            <a:endParaRPr lang="en-US" altLang="ko-KR" dirty="0"/>
          </a:p>
        </p:txBody>
      </p:sp>
      <p:sp>
        <p:nvSpPr>
          <p:cNvPr id="28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4826273" y="4458017"/>
            <a:ext cx="2532062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강사</a:t>
            </a:r>
            <a:r>
              <a:rPr lang="en-US" altLang="ko-KR" dirty="0"/>
              <a:t>: </a:t>
            </a:r>
            <a:r>
              <a:rPr lang="ko-KR" altLang="en-US" dirty="0" err="1"/>
              <a:t>ㅇㅇㅇ</a:t>
            </a:r>
            <a:endParaRPr lang="en-US" altLang="ko-KR" dirty="0"/>
          </a:p>
        </p:txBody>
      </p:sp>
      <p:pic>
        <p:nvPicPr>
          <p:cNvPr id="30" name="Picture 3" descr="C:\Users\n\Desktop\aloha.jp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11230411" y="0"/>
            <a:ext cx="961589" cy="720000"/>
          </a:xfrm>
          <a:prstGeom prst="rect">
            <a:avLst/>
          </a:prstGeom>
          <a:noFill/>
        </p:spPr>
      </p:pic>
      <p:sp>
        <p:nvSpPr>
          <p:cNvPr id="13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3842056" y="3438375"/>
            <a:ext cx="4485703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58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09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43F8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Picture 3" descr="C:\Users\n\Desktop\aloha.jp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11230411" y="6132875"/>
            <a:ext cx="961589" cy="720000"/>
          </a:xfrm>
          <a:prstGeom prst="rect">
            <a:avLst/>
          </a:prstGeom>
          <a:noFill/>
        </p:spPr>
      </p:pic>
      <p:sp>
        <p:nvSpPr>
          <p:cNvPr id="11" name="직각 삼각형 10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각 삼각형 11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1449161" y="1387928"/>
            <a:ext cx="9293679" cy="4914901"/>
          </a:xfrm>
          <a:prstGeom prst="rect">
            <a:avLst/>
          </a:prstGeom>
          <a:solidFill>
            <a:schemeClr val="bg1">
              <a:alpha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4"/>
          </p:nvPr>
        </p:nvSpPr>
        <p:spPr>
          <a:xfrm>
            <a:off x="1649185" y="1583871"/>
            <a:ext cx="8899071" cy="4549004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eriod"/>
              <a:defRPr sz="3600">
                <a:solidFill>
                  <a:srgbClr val="3B3B3B"/>
                </a:solidFill>
              </a:defRPr>
            </a:lvl1pPr>
            <a:lvl2pPr marL="971550" indent="-514350">
              <a:buFont typeface="+mj-lt"/>
              <a:buAutoNum type="arabicPeriod"/>
              <a:defRPr sz="3200">
                <a:solidFill>
                  <a:srgbClr val="3B3B3B"/>
                </a:solidFill>
              </a:defRPr>
            </a:lvl2pPr>
            <a:lvl3pPr marL="1428750" indent="-514350">
              <a:buFont typeface="+mj-lt"/>
              <a:buAutoNum type="arabicPeriod"/>
              <a:defRPr sz="2800">
                <a:solidFill>
                  <a:srgbClr val="3B3B3B"/>
                </a:solidFill>
              </a:defRPr>
            </a:lvl3pPr>
            <a:lvl4pPr marL="18288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4pPr>
            <a:lvl5pPr marL="22860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2015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87750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 userDrawn="1"/>
        </p:nvSpPr>
        <p:spPr>
          <a:xfrm>
            <a:off x="3107871" y="1983922"/>
            <a:ext cx="5976258" cy="2890157"/>
          </a:xfrm>
          <a:prstGeom prst="rect">
            <a:avLst/>
          </a:prstGeom>
          <a:solidFill>
            <a:srgbClr val="1E5A9B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107871" y="2465388"/>
            <a:ext cx="5976258" cy="19272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76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4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36" name="직각 삼각형 35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각 삼각형 37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(Contents)</a:t>
            </a:r>
            <a:endParaRPr lang="ko-KR" altLang="en-US" dirty="0"/>
          </a:p>
        </p:txBody>
      </p:sp>
      <p:sp>
        <p:nvSpPr>
          <p:cNvPr id="11" name="텍스트 개체 틀 23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10482940" cy="4549004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eriod"/>
              <a:defRPr sz="2800">
                <a:solidFill>
                  <a:srgbClr val="3B3B3B"/>
                </a:solidFill>
              </a:defRPr>
            </a:lvl1pPr>
            <a:lvl2pPr marL="971550" indent="-514350">
              <a:buFont typeface="+mj-ea"/>
              <a:buAutoNum type="circleNumDbPlain"/>
              <a:defRPr sz="2400">
                <a:solidFill>
                  <a:srgbClr val="3B3B3B"/>
                </a:solidFill>
              </a:defRPr>
            </a:lvl2pPr>
            <a:lvl3pPr marL="1428750" indent="-514350">
              <a:buFont typeface="+mj-lt"/>
              <a:buAutoNum type="alphaUcPeriod"/>
              <a:defRPr sz="2000">
                <a:solidFill>
                  <a:srgbClr val="3B3B3B"/>
                </a:solidFill>
              </a:defRPr>
            </a:lvl3pPr>
            <a:lvl4pPr marL="1714500" indent="-342900">
              <a:buFont typeface="+mj-lt"/>
              <a:buAutoNum type="arabicParenR"/>
              <a:defRPr sz="1800">
                <a:solidFill>
                  <a:srgbClr val="3B3B3B"/>
                </a:solidFill>
              </a:defRPr>
            </a:lvl4pPr>
            <a:lvl5pPr marL="2286000" indent="-457200">
              <a:buFont typeface="+mj-lt"/>
              <a:buAutoNum type="alphaLcPeriod"/>
              <a:defRPr sz="1800">
                <a:solidFill>
                  <a:srgbClr val="3B3B3B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1248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BC57-48FE-40C3-BF3F-AD1455CD876C}" type="datetime1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0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image" Target="../media/image39.png"/><Relationship Id="rId5" Type="http://schemas.openxmlformats.org/officeDocument/2006/relationships/image" Target="../media/image41.png"/><Relationship Id="rId10" Type="http://schemas.openxmlformats.org/officeDocument/2006/relationships/image" Target="../media/image43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8" Type="http://schemas.openxmlformats.org/officeDocument/2006/relationships/image" Target="../media/image11.png"/><Relationship Id="rId18" Type="http://schemas.openxmlformats.org/officeDocument/2006/relationships/image" Target="../media/image21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8" Type="http://schemas.openxmlformats.org/officeDocument/2006/relationships/image" Target="../media/image11.png"/><Relationship Id="rId18" Type="http://schemas.openxmlformats.org/officeDocument/2006/relationships/image" Target="../media/image21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8" Type="http://schemas.openxmlformats.org/officeDocument/2006/relationships/image" Target="../media/image11.png"/><Relationship Id="rId18" Type="http://schemas.openxmlformats.org/officeDocument/2006/relationships/image" Target="../media/image21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9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27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8" Type="http://schemas.openxmlformats.org/officeDocument/2006/relationships/image" Target="../media/image11.png"/><Relationship Id="rId18" Type="http://schemas.openxmlformats.org/officeDocument/2006/relationships/image" Target="../media/image21.png"/><Relationship Id="rId21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5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18.png"/><Relationship Id="rId23" Type="http://schemas.openxmlformats.org/officeDocument/2006/relationships/image" Target="../media/image9.png"/><Relationship Id="rId10" Type="http://schemas.openxmlformats.org/officeDocument/2006/relationships/image" Target="../media/image13.png"/><Relationship Id="rId19" Type="http://schemas.openxmlformats.org/officeDocument/2006/relationships/image" Target="../media/image6.png"/><Relationship Id="rId14" Type="http://schemas.openxmlformats.org/officeDocument/2006/relationships/image" Target="../media/image17.png"/><Relationship Id="rId22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8" Type="http://schemas.openxmlformats.org/officeDocument/2006/relationships/image" Target="../media/image11.png"/><Relationship Id="rId18" Type="http://schemas.openxmlformats.org/officeDocument/2006/relationships/image" Target="../media/image21.png"/><Relationship Id="rId21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5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18.png"/><Relationship Id="rId23" Type="http://schemas.openxmlformats.org/officeDocument/2006/relationships/image" Target="../media/image9.png"/><Relationship Id="rId10" Type="http://schemas.openxmlformats.org/officeDocument/2006/relationships/image" Target="../media/image13.png"/><Relationship Id="rId19" Type="http://schemas.openxmlformats.org/officeDocument/2006/relationships/image" Target="../media/image6.png"/><Relationship Id="rId14" Type="http://schemas.openxmlformats.org/officeDocument/2006/relationships/image" Target="../media/image17.png"/><Relationship Id="rId22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/>
              <a:t>일차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안건주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2016 Winter Camp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62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동적 계획법 </a:t>
            </a:r>
            <a:r>
              <a:rPr lang="en-US" altLang="ko-KR" dirty="0"/>
              <a:t>– </a:t>
            </a:r>
            <a:r>
              <a:rPr lang="ko-KR" altLang="en-US" dirty="0"/>
              <a:t>하노이 탑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4"/>
          </p:nvPr>
        </p:nvSpPr>
        <p:spPr>
          <a:xfrm>
            <a:off x="857251" y="4278489"/>
            <a:ext cx="10482940" cy="1854386"/>
          </a:xfrm>
        </p:spPr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개의 원판을 </a:t>
            </a:r>
            <a:r>
              <a:rPr lang="en-US" altLang="ko-KR" dirty="0"/>
              <a:t>1</a:t>
            </a:r>
            <a:r>
              <a:rPr lang="ko-KR" altLang="en-US" dirty="0"/>
              <a:t>번 막대에서 </a:t>
            </a:r>
            <a:r>
              <a:rPr lang="en-US" altLang="ko-KR" dirty="0"/>
              <a:t>3</a:t>
            </a:r>
            <a:r>
              <a:rPr lang="ko-KR" altLang="en-US" dirty="0"/>
              <a:t>번 막대로 옮기는 최소 횟수</a:t>
            </a:r>
            <a:endParaRPr lang="en-US" altLang="ko-KR" dirty="0"/>
          </a:p>
        </p:txBody>
      </p:sp>
      <p:grpSp>
        <p:nvGrpSpPr>
          <p:cNvPr id="51" name="그룹 50"/>
          <p:cNvGrpSpPr/>
          <p:nvPr/>
        </p:nvGrpSpPr>
        <p:grpSpPr>
          <a:xfrm>
            <a:off x="4682067" y="1723133"/>
            <a:ext cx="2393244" cy="2216066"/>
            <a:chOff x="654756" y="1723133"/>
            <a:chExt cx="2393244" cy="2216066"/>
          </a:xfrm>
        </p:grpSpPr>
        <p:sp>
          <p:nvSpPr>
            <p:cNvPr id="53" name="원통 52"/>
            <p:cNvSpPr/>
            <p:nvPr/>
          </p:nvSpPr>
          <p:spPr>
            <a:xfrm>
              <a:off x="654756" y="3667022"/>
              <a:ext cx="2393244" cy="272177"/>
            </a:xfrm>
            <a:prstGeom prst="can">
              <a:avLst>
                <a:gd name="adj" fmla="val 39617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원통 54"/>
            <p:cNvSpPr/>
            <p:nvPr/>
          </p:nvSpPr>
          <p:spPr>
            <a:xfrm>
              <a:off x="1761067" y="1723133"/>
              <a:ext cx="180622" cy="2009422"/>
            </a:xfrm>
            <a:prstGeom prst="can">
              <a:avLst/>
            </a:prstGeom>
            <a:effectLst>
              <a:outerShdw blurRad="50800" dist="25400" dir="12000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8528756" y="1723133"/>
            <a:ext cx="2393244" cy="2216066"/>
            <a:chOff x="654756" y="1723133"/>
            <a:chExt cx="2393244" cy="2216066"/>
          </a:xfrm>
        </p:grpSpPr>
        <p:sp>
          <p:nvSpPr>
            <p:cNvPr id="57" name="원통 56"/>
            <p:cNvSpPr/>
            <p:nvPr/>
          </p:nvSpPr>
          <p:spPr>
            <a:xfrm>
              <a:off x="654756" y="3667022"/>
              <a:ext cx="2393244" cy="272177"/>
            </a:xfrm>
            <a:prstGeom prst="can">
              <a:avLst>
                <a:gd name="adj" fmla="val 39617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원통 58"/>
            <p:cNvSpPr/>
            <p:nvPr/>
          </p:nvSpPr>
          <p:spPr>
            <a:xfrm>
              <a:off x="1761067" y="1723133"/>
              <a:ext cx="180622" cy="2009422"/>
            </a:xfrm>
            <a:prstGeom prst="can">
              <a:avLst/>
            </a:prstGeom>
            <a:effectLst>
              <a:outerShdw blurRad="50800" dist="25400" dir="12000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54756" y="1731820"/>
            <a:ext cx="2393244" cy="2207379"/>
            <a:chOff x="654756" y="1731820"/>
            <a:chExt cx="2393244" cy="2207379"/>
          </a:xfrm>
        </p:grpSpPr>
        <p:sp>
          <p:nvSpPr>
            <p:cNvPr id="44" name="원통 43"/>
            <p:cNvSpPr/>
            <p:nvPr/>
          </p:nvSpPr>
          <p:spPr>
            <a:xfrm>
              <a:off x="654756" y="3667022"/>
              <a:ext cx="2393244" cy="272177"/>
            </a:xfrm>
            <a:prstGeom prst="can">
              <a:avLst>
                <a:gd name="adj" fmla="val 39617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23" name="원통 22"/>
            <p:cNvSpPr/>
            <p:nvPr/>
          </p:nvSpPr>
          <p:spPr>
            <a:xfrm>
              <a:off x="970844" y="3547684"/>
              <a:ext cx="1761068" cy="190848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원통 59"/>
            <p:cNvSpPr/>
            <p:nvPr/>
          </p:nvSpPr>
          <p:spPr>
            <a:xfrm>
              <a:off x="1140178" y="3386756"/>
              <a:ext cx="1422400" cy="190800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통 61"/>
            <p:cNvSpPr/>
            <p:nvPr/>
          </p:nvSpPr>
          <p:spPr>
            <a:xfrm>
              <a:off x="1343378" y="3225828"/>
              <a:ext cx="1016000" cy="190800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통 62"/>
            <p:cNvSpPr/>
            <p:nvPr/>
          </p:nvSpPr>
          <p:spPr>
            <a:xfrm>
              <a:off x="1501423" y="3064900"/>
              <a:ext cx="699910" cy="190800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원통 20"/>
            <p:cNvSpPr/>
            <p:nvPr/>
          </p:nvSpPr>
          <p:spPr>
            <a:xfrm>
              <a:off x="1761067" y="1731820"/>
              <a:ext cx="180622" cy="1362952"/>
            </a:xfrm>
            <a:prstGeom prst="can">
              <a:avLst/>
            </a:prstGeom>
            <a:effectLst>
              <a:outerShdw blurRad="50800" dist="25400" dir="12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66109091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100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기업투자 </a:t>
            </a:r>
            <a:r>
              <a:rPr lang="en-US" altLang="ko-KR" dirty="0"/>
              <a:t>– BOJ 2662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어떤 투자가가 여러 기업들에게 돈을 투자할 생각이다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당연히 최대 이익을 구하고 싶다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투자 방식과 이익금을 구하는 프로그램을 작성하자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1026" name="Picture 2" descr="투자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586342"/>
            <a:ext cx="3635375" cy="27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4622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101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기업투자 </a:t>
            </a:r>
            <a:r>
              <a:rPr lang="en-US" altLang="ko-KR" dirty="0"/>
              <a:t>– BOJ 2662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A, B, C.. </a:t>
            </a:r>
            <a:r>
              <a:rPr lang="ko-KR" altLang="en-US" dirty="0"/>
              <a:t>등 </a:t>
            </a:r>
            <a:r>
              <a:rPr lang="en-US" altLang="ko-KR" dirty="0"/>
              <a:t>N</a:t>
            </a:r>
            <a:r>
              <a:rPr lang="ko-KR" altLang="en-US" dirty="0"/>
              <a:t>개의 기업들이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</a:t>
            </a:r>
            <a:r>
              <a:rPr lang="ko-KR" altLang="en-US" dirty="0"/>
              <a:t>원을 가지고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기업에 </a:t>
            </a:r>
            <a:r>
              <a:rPr lang="en-US" altLang="ko-KR" dirty="0"/>
              <a:t>0 ~ M</a:t>
            </a:r>
            <a:r>
              <a:rPr lang="ko-KR" altLang="en-US" dirty="0"/>
              <a:t>원까지 투자 했을 때 답을 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이를 이용하여 </a:t>
            </a:r>
            <a:r>
              <a:rPr lang="en-US" altLang="ko-KR" dirty="0"/>
              <a:t>A, B </a:t>
            </a:r>
            <a:r>
              <a:rPr lang="ko-KR" altLang="en-US" dirty="0"/>
              <a:t>기업에 투자 했을 때 답을 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이를 이용하여 </a:t>
            </a:r>
            <a:r>
              <a:rPr lang="en-US" altLang="ko-KR" dirty="0"/>
              <a:t>(A, B), C </a:t>
            </a:r>
            <a:r>
              <a:rPr lang="ko-KR" altLang="en-US" dirty="0"/>
              <a:t>기업에 투자 했을 때 답을 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.....</a:t>
            </a:r>
            <a:r>
              <a:rPr lang="ko-KR" altLang="en-US" dirty="0"/>
              <a:t>확장하면서 최종 답을 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과정에서 추적할 포인트를 같이 저장해주면 결과적으로 어떤 방식으로 투자하여야 하는지도 알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08774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102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기업투자 </a:t>
            </a:r>
            <a:r>
              <a:rPr lang="en-US" altLang="ko-KR" dirty="0"/>
              <a:t>– BOJ 2662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A, B, C </a:t>
            </a:r>
            <a:r>
              <a:rPr lang="ko-KR" altLang="en-US" dirty="0"/>
              <a:t>기업이 있으며 </a:t>
            </a:r>
            <a:r>
              <a:rPr lang="en-US" altLang="ko-KR" dirty="0"/>
              <a:t>4</a:t>
            </a:r>
            <a:r>
              <a:rPr lang="ko-KR" altLang="en-US" dirty="0"/>
              <a:t>만원을 투자한다 해보자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830140"/>
              </p:ext>
            </p:extLst>
          </p:nvPr>
        </p:nvGraphicFramePr>
        <p:xfrm>
          <a:off x="1716943" y="2193572"/>
          <a:ext cx="32388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720">
                  <a:extLst>
                    <a:ext uri="{9D8B030D-6E8A-4147-A177-3AD203B41FA5}">
                      <a16:colId xmlns:a16="http://schemas.microsoft.com/office/drawing/2014/main" val="3412747688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1584560983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1378319210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675875491"/>
                    </a:ext>
                  </a:extLst>
                </a:gridCol>
              </a:tblGrid>
              <a:tr h="3173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9285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63879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62587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14497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29549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9225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7120"/>
              </p:ext>
            </p:extLst>
          </p:nvPr>
        </p:nvGraphicFramePr>
        <p:xfrm>
          <a:off x="1716943" y="502812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212375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669859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62317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26668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75288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9722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90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23389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103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기업투자 </a:t>
            </a:r>
            <a:r>
              <a:rPr lang="en-US" altLang="ko-KR" dirty="0"/>
              <a:t>– BOJ 2662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A, B, C </a:t>
            </a:r>
            <a:r>
              <a:rPr lang="ko-KR" altLang="en-US" dirty="0"/>
              <a:t>기업이 있으며 </a:t>
            </a:r>
            <a:r>
              <a:rPr lang="en-US" altLang="ko-KR" dirty="0"/>
              <a:t>4</a:t>
            </a:r>
            <a:r>
              <a:rPr lang="ko-KR" altLang="en-US" dirty="0"/>
              <a:t>만원을 투자한다 해보자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16943" y="2193572"/>
          <a:ext cx="32388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720">
                  <a:extLst>
                    <a:ext uri="{9D8B030D-6E8A-4147-A177-3AD203B41FA5}">
                      <a16:colId xmlns:a16="http://schemas.microsoft.com/office/drawing/2014/main" val="3412747688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1584560983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1378319210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675875491"/>
                    </a:ext>
                  </a:extLst>
                </a:gridCol>
              </a:tblGrid>
              <a:tr h="3173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9285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63879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62587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14497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29549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9225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78910"/>
              </p:ext>
            </p:extLst>
          </p:nvPr>
        </p:nvGraphicFramePr>
        <p:xfrm>
          <a:off x="1716943" y="4538534"/>
          <a:ext cx="812800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212375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669859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62317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26668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75288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9722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001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905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7457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45898"/>
              </p:ext>
            </p:extLst>
          </p:nvPr>
        </p:nvGraphicFramePr>
        <p:xfrm>
          <a:off x="1716943" y="579129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493238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572254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51699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0840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13344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6926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42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A+B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87630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3048517" y="4904056"/>
            <a:ext cx="349440" cy="364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048517" y="5294361"/>
            <a:ext cx="349440" cy="364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7102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104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기업투자 </a:t>
            </a:r>
            <a:r>
              <a:rPr lang="en-US" altLang="ko-KR" dirty="0"/>
              <a:t>– BOJ 2662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A, B, C </a:t>
            </a:r>
            <a:r>
              <a:rPr lang="ko-KR" altLang="en-US" dirty="0"/>
              <a:t>기업이 있으며 </a:t>
            </a:r>
            <a:r>
              <a:rPr lang="en-US" altLang="ko-KR" dirty="0"/>
              <a:t>4</a:t>
            </a:r>
            <a:r>
              <a:rPr lang="ko-KR" altLang="en-US" dirty="0"/>
              <a:t>만원을 투자한다 해보자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16943" y="2193572"/>
          <a:ext cx="32388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720">
                  <a:extLst>
                    <a:ext uri="{9D8B030D-6E8A-4147-A177-3AD203B41FA5}">
                      <a16:colId xmlns:a16="http://schemas.microsoft.com/office/drawing/2014/main" val="3412747688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1584560983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1378319210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675875491"/>
                    </a:ext>
                  </a:extLst>
                </a:gridCol>
              </a:tblGrid>
              <a:tr h="3173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9285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63879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62587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14497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29549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9225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716943" y="4538534"/>
          <a:ext cx="812800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212375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669859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62317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26668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75288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9722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001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905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7457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41985"/>
              </p:ext>
            </p:extLst>
          </p:nvPr>
        </p:nvGraphicFramePr>
        <p:xfrm>
          <a:off x="1716943" y="579129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493238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572254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51699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0840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13344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6926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42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A+B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87630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3048517" y="4900995"/>
            <a:ext cx="349440" cy="364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374960" y="5259448"/>
            <a:ext cx="349440" cy="364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374960" y="4859347"/>
            <a:ext cx="349440" cy="364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048517" y="5284077"/>
            <a:ext cx="349440" cy="364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0060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105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기업투자 </a:t>
            </a:r>
            <a:r>
              <a:rPr lang="en-US" altLang="ko-KR" dirty="0"/>
              <a:t>– BOJ 2662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A, B, C </a:t>
            </a:r>
            <a:r>
              <a:rPr lang="ko-KR" altLang="en-US" dirty="0"/>
              <a:t>기업이 있으며 </a:t>
            </a:r>
            <a:r>
              <a:rPr lang="en-US" altLang="ko-KR" dirty="0"/>
              <a:t>4</a:t>
            </a:r>
            <a:r>
              <a:rPr lang="ko-KR" altLang="en-US" dirty="0"/>
              <a:t>만원을 투자한다 해보자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16943" y="2193572"/>
          <a:ext cx="32388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720">
                  <a:extLst>
                    <a:ext uri="{9D8B030D-6E8A-4147-A177-3AD203B41FA5}">
                      <a16:colId xmlns:a16="http://schemas.microsoft.com/office/drawing/2014/main" val="3412747688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1584560983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1378319210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675875491"/>
                    </a:ext>
                  </a:extLst>
                </a:gridCol>
              </a:tblGrid>
              <a:tr h="3173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9285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63879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62587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14497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29549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9225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716943" y="4538534"/>
          <a:ext cx="812800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212375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669859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62317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26668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75288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9722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001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905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7457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76698"/>
              </p:ext>
            </p:extLst>
          </p:nvPr>
        </p:nvGraphicFramePr>
        <p:xfrm>
          <a:off x="1716943" y="579129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493238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572254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51699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0840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13344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6926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42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A+B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87630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3048517" y="4900995"/>
            <a:ext cx="349440" cy="364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3697" y="5351706"/>
            <a:ext cx="349440" cy="364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843697" y="4895059"/>
            <a:ext cx="349440" cy="364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048517" y="5284077"/>
            <a:ext cx="349440" cy="364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455405" y="4895058"/>
            <a:ext cx="349440" cy="36438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445870" y="5296340"/>
            <a:ext cx="349440" cy="36438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281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106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기업투자 </a:t>
            </a:r>
            <a:r>
              <a:rPr lang="en-US" altLang="ko-KR" dirty="0"/>
              <a:t>– BOJ 2662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A, B, C </a:t>
            </a:r>
            <a:r>
              <a:rPr lang="ko-KR" altLang="en-US" dirty="0"/>
              <a:t>기업이 있으며 </a:t>
            </a:r>
            <a:r>
              <a:rPr lang="en-US" altLang="ko-KR" dirty="0"/>
              <a:t>4</a:t>
            </a:r>
            <a:r>
              <a:rPr lang="ko-KR" altLang="en-US" dirty="0"/>
              <a:t>만원을 투자한다 해보자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16943" y="2193572"/>
          <a:ext cx="32388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720">
                  <a:extLst>
                    <a:ext uri="{9D8B030D-6E8A-4147-A177-3AD203B41FA5}">
                      <a16:colId xmlns:a16="http://schemas.microsoft.com/office/drawing/2014/main" val="3412747688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1584560983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1378319210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675875491"/>
                    </a:ext>
                  </a:extLst>
                </a:gridCol>
              </a:tblGrid>
              <a:tr h="3173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9285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63879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62587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14497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29549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9225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716943" y="4538534"/>
          <a:ext cx="812800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212375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669859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62317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26668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75288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9722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001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905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7457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67836"/>
              </p:ext>
            </p:extLst>
          </p:nvPr>
        </p:nvGraphicFramePr>
        <p:xfrm>
          <a:off x="1716943" y="579129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493238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572254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51699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0840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13344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6926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42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A+B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87630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3048517" y="4900995"/>
            <a:ext cx="349440" cy="364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118160" y="5280291"/>
            <a:ext cx="349440" cy="364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118160" y="4859528"/>
            <a:ext cx="349440" cy="364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048517" y="5284077"/>
            <a:ext cx="349440" cy="364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455405" y="4895058"/>
            <a:ext cx="349440" cy="36438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54050" y="5295596"/>
            <a:ext cx="349440" cy="36438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786979" y="4923245"/>
            <a:ext cx="349440" cy="36438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55405" y="5257036"/>
            <a:ext cx="349440" cy="36438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5189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107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기업투자 </a:t>
            </a:r>
            <a:r>
              <a:rPr lang="en-US" altLang="ko-KR" dirty="0"/>
              <a:t>– BOJ 2662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A, B, C </a:t>
            </a:r>
            <a:r>
              <a:rPr lang="ko-KR" altLang="en-US" dirty="0"/>
              <a:t>기업이 있으며 </a:t>
            </a:r>
            <a:r>
              <a:rPr lang="en-US" altLang="ko-KR" dirty="0"/>
              <a:t>4</a:t>
            </a:r>
            <a:r>
              <a:rPr lang="ko-KR" altLang="en-US" dirty="0"/>
              <a:t>만원을 투자한다 해보자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16943" y="2193572"/>
          <a:ext cx="32388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720">
                  <a:extLst>
                    <a:ext uri="{9D8B030D-6E8A-4147-A177-3AD203B41FA5}">
                      <a16:colId xmlns:a16="http://schemas.microsoft.com/office/drawing/2014/main" val="3412747688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1584560983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1378319210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675875491"/>
                    </a:ext>
                  </a:extLst>
                </a:gridCol>
              </a:tblGrid>
              <a:tr h="3173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9285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63879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62587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14497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29549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9225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716943" y="4538534"/>
          <a:ext cx="812800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212375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669859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62317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26668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75288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9722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001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905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7457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35861"/>
              </p:ext>
            </p:extLst>
          </p:nvPr>
        </p:nvGraphicFramePr>
        <p:xfrm>
          <a:off x="1716943" y="579129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493238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572254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51699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0840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13344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6926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42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A+B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87630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3048517" y="4900995"/>
            <a:ext cx="349440" cy="364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547120" y="5280291"/>
            <a:ext cx="349440" cy="364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516654" y="4895058"/>
            <a:ext cx="349440" cy="364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048517" y="5284077"/>
            <a:ext cx="349440" cy="364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455405" y="4895058"/>
            <a:ext cx="349440" cy="36438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118160" y="5294361"/>
            <a:ext cx="349440" cy="36438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118160" y="4870245"/>
            <a:ext cx="349440" cy="36438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55405" y="5257036"/>
            <a:ext cx="349440" cy="36438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86979" y="4900995"/>
            <a:ext cx="349440" cy="3643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796775" y="5285433"/>
            <a:ext cx="349440" cy="3643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9843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108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기업투자 </a:t>
            </a:r>
            <a:r>
              <a:rPr lang="en-US" altLang="ko-KR" dirty="0"/>
              <a:t>– BOJ 2662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A, B, C </a:t>
            </a:r>
            <a:r>
              <a:rPr lang="ko-KR" altLang="en-US" dirty="0"/>
              <a:t>기업이 있으며 </a:t>
            </a:r>
            <a:r>
              <a:rPr lang="en-US" altLang="ko-KR" dirty="0"/>
              <a:t>4</a:t>
            </a:r>
            <a:r>
              <a:rPr lang="ko-KR" altLang="en-US" dirty="0"/>
              <a:t>만원을 투자한다 해보자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16943" y="2193572"/>
          <a:ext cx="32388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720">
                  <a:extLst>
                    <a:ext uri="{9D8B030D-6E8A-4147-A177-3AD203B41FA5}">
                      <a16:colId xmlns:a16="http://schemas.microsoft.com/office/drawing/2014/main" val="3412747688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1584560983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1378319210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675875491"/>
                    </a:ext>
                  </a:extLst>
                </a:gridCol>
              </a:tblGrid>
              <a:tr h="3173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9285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63879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62587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14497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29549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9225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48171"/>
              </p:ext>
            </p:extLst>
          </p:nvPr>
        </p:nvGraphicFramePr>
        <p:xfrm>
          <a:off x="1716943" y="4538534"/>
          <a:ext cx="812800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212375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669859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62317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26668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75288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9722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001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+</a:t>
                      </a:r>
                      <a:r>
                        <a:rPr lang="en-US" altLang="ko-KR" baseline="0" dirty="0"/>
                        <a:t> B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905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7457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60570"/>
              </p:ext>
            </p:extLst>
          </p:nvPr>
        </p:nvGraphicFramePr>
        <p:xfrm>
          <a:off x="1716943" y="579129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493238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572254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51699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0840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13344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6926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42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A+B+C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87630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3048517" y="4904056"/>
            <a:ext cx="349440" cy="364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048517" y="5294361"/>
            <a:ext cx="349440" cy="364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294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109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기업투자 </a:t>
            </a:r>
            <a:r>
              <a:rPr lang="en-US" altLang="ko-KR" dirty="0"/>
              <a:t>– BOJ 2662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A, B, C </a:t>
            </a:r>
            <a:r>
              <a:rPr lang="ko-KR" altLang="en-US" dirty="0"/>
              <a:t>기업이 있으며 </a:t>
            </a:r>
            <a:r>
              <a:rPr lang="en-US" altLang="ko-KR" dirty="0"/>
              <a:t>4</a:t>
            </a:r>
            <a:r>
              <a:rPr lang="ko-KR" altLang="en-US" dirty="0"/>
              <a:t>만원을 투자한다 해보자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16943" y="2193572"/>
          <a:ext cx="32388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720">
                  <a:extLst>
                    <a:ext uri="{9D8B030D-6E8A-4147-A177-3AD203B41FA5}">
                      <a16:colId xmlns:a16="http://schemas.microsoft.com/office/drawing/2014/main" val="3412747688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1584560983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1378319210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675875491"/>
                    </a:ext>
                  </a:extLst>
                </a:gridCol>
              </a:tblGrid>
              <a:tr h="3173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9285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63879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62587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14497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29549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9225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99293"/>
              </p:ext>
            </p:extLst>
          </p:nvPr>
        </p:nvGraphicFramePr>
        <p:xfrm>
          <a:off x="1716943" y="4538534"/>
          <a:ext cx="812800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212375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669859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62317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26668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75288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9722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001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+ B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905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7457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05807"/>
              </p:ext>
            </p:extLst>
          </p:nvPr>
        </p:nvGraphicFramePr>
        <p:xfrm>
          <a:off x="1716943" y="579129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493238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572254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51699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0840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13344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6926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42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A+B+C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87630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3048517" y="4900995"/>
            <a:ext cx="349440" cy="364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374960" y="5259448"/>
            <a:ext cx="349440" cy="364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374960" y="4859347"/>
            <a:ext cx="349440" cy="364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048517" y="5284077"/>
            <a:ext cx="349440" cy="364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92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동적 계획법 </a:t>
            </a:r>
            <a:r>
              <a:rPr lang="en-US" altLang="ko-KR" dirty="0"/>
              <a:t>– </a:t>
            </a:r>
            <a:r>
              <a:rPr lang="ko-KR" altLang="en-US" dirty="0"/>
              <a:t>하노이 탑</a:t>
            </a:r>
          </a:p>
        </p:txBody>
      </p:sp>
      <p:sp>
        <p:nvSpPr>
          <p:cNvPr id="53" name="원통 52"/>
          <p:cNvSpPr/>
          <p:nvPr/>
        </p:nvSpPr>
        <p:spPr>
          <a:xfrm>
            <a:off x="4682067" y="3667022"/>
            <a:ext cx="2393244" cy="272177"/>
          </a:xfrm>
          <a:prstGeom prst="can">
            <a:avLst>
              <a:gd name="adj" fmla="val 3961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8528756" y="1723133"/>
            <a:ext cx="2393244" cy="2216066"/>
            <a:chOff x="654756" y="1723133"/>
            <a:chExt cx="2393244" cy="2216066"/>
          </a:xfrm>
        </p:grpSpPr>
        <p:sp>
          <p:nvSpPr>
            <p:cNvPr id="57" name="원통 56"/>
            <p:cNvSpPr/>
            <p:nvPr/>
          </p:nvSpPr>
          <p:spPr>
            <a:xfrm>
              <a:off x="654756" y="3667022"/>
              <a:ext cx="2393244" cy="272177"/>
            </a:xfrm>
            <a:prstGeom prst="can">
              <a:avLst>
                <a:gd name="adj" fmla="val 39617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원통 58"/>
            <p:cNvSpPr/>
            <p:nvPr/>
          </p:nvSpPr>
          <p:spPr>
            <a:xfrm>
              <a:off x="1761067" y="1723133"/>
              <a:ext cx="180622" cy="2009422"/>
            </a:xfrm>
            <a:prstGeom prst="can">
              <a:avLst/>
            </a:prstGeom>
            <a:effectLst>
              <a:outerShdw blurRad="50800" dist="25400" dir="12000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원통 43"/>
          <p:cNvSpPr/>
          <p:nvPr/>
        </p:nvSpPr>
        <p:spPr>
          <a:xfrm>
            <a:off x="654756" y="3667022"/>
            <a:ext cx="2393244" cy="272177"/>
          </a:xfrm>
          <a:prstGeom prst="can">
            <a:avLst>
              <a:gd name="adj" fmla="val 3961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23" name="원통 22"/>
          <p:cNvSpPr/>
          <p:nvPr/>
        </p:nvSpPr>
        <p:spPr>
          <a:xfrm>
            <a:off x="970844" y="3547684"/>
            <a:ext cx="1761068" cy="19084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통 20"/>
          <p:cNvSpPr/>
          <p:nvPr/>
        </p:nvSpPr>
        <p:spPr>
          <a:xfrm>
            <a:off x="1761067" y="1731820"/>
            <a:ext cx="180622" cy="1845736"/>
          </a:xfrm>
          <a:prstGeom prst="can">
            <a:avLst/>
          </a:prstGeom>
          <a:effectLst>
            <a:outerShdw blurRad="50800" dist="25400" dir="12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18" name="원통 17"/>
          <p:cNvSpPr/>
          <p:nvPr/>
        </p:nvSpPr>
        <p:spPr>
          <a:xfrm>
            <a:off x="5178779" y="3547684"/>
            <a:ext cx="1422400" cy="1908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통 18"/>
          <p:cNvSpPr/>
          <p:nvPr/>
        </p:nvSpPr>
        <p:spPr>
          <a:xfrm>
            <a:off x="5381979" y="3386756"/>
            <a:ext cx="1016000" cy="1908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통 21"/>
          <p:cNvSpPr/>
          <p:nvPr/>
        </p:nvSpPr>
        <p:spPr>
          <a:xfrm>
            <a:off x="5540024" y="3225828"/>
            <a:ext cx="699910" cy="1908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원통 54"/>
          <p:cNvSpPr/>
          <p:nvPr/>
        </p:nvSpPr>
        <p:spPr>
          <a:xfrm>
            <a:off x="5788378" y="1723133"/>
            <a:ext cx="180622" cy="1532567"/>
          </a:xfrm>
          <a:prstGeom prst="can">
            <a:avLst/>
          </a:prstGeom>
          <a:effectLst>
            <a:outerShdw blurRad="50800" dist="25400" dir="12000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19"/>
          <p:cNvSpPr>
            <a:spLocks noGrp="1"/>
          </p:cNvSpPr>
          <p:nvPr>
            <p:ph type="body" sz="quarter" idx="14"/>
          </p:nvPr>
        </p:nvSpPr>
        <p:spPr>
          <a:xfrm>
            <a:off x="857251" y="4278489"/>
            <a:ext cx="10482940" cy="1854386"/>
          </a:xfrm>
        </p:spPr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개의 원판을 </a:t>
            </a:r>
            <a:r>
              <a:rPr lang="en-US" altLang="ko-KR" dirty="0"/>
              <a:t>1</a:t>
            </a:r>
            <a:r>
              <a:rPr lang="ko-KR" altLang="en-US" dirty="0"/>
              <a:t>번 막대에서 </a:t>
            </a:r>
            <a:r>
              <a:rPr lang="en-US" altLang="ko-KR" dirty="0"/>
              <a:t>3</a:t>
            </a:r>
            <a:r>
              <a:rPr lang="ko-KR" altLang="en-US" dirty="0"/>
              <a:t>번 막대로 옮기는 최소 횟수</a:t>
            </a:r>
            <a:endParaRPr lang="en-US" altLang="ko-KR" dirty="0"/>
          </a:p>
          <a:p>
            <a:pPr lvl="1"/>
            <a:r>
              <a:rPr lang="en-US" altLang="ko-KR" dirty="0"/>
              <a:t>N-1</a:t>
            </a:r>
            <a:r>
              <a:rPr lang="ko-KR" altLang="en-US" dirty="0"/>
              <a:t>개의 원판을 </a:t>
            </a:r>
            <a:r>
              <a:rPr lang="en-US" altLang="ko-KR" dirty="0"/>
              <a:t>1</a:t>
            </a:r>
            <a:r>
              <a:rPr lang="ko-KR" altLang="en-US" dirty="0"/>
              <a:t>번 막대에서 </a:t>
            </a:r>
            <a:r>
              <a:rPr lang="en-US" altLang="ko-KR" dirty="0"/>
              <a:t>2</a:t>
            </a:r>
            <a:r>
              <a:rPr lang="ko-KR" altLang="en-US" dirty="0"/>
              <a:t>번 막대로 최소 이동으로 옮긴다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63608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110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기업투자 </a:t>
            </a:r>
            <a:r>
              <a:rPr lang="en-US" altLang="ko-KR" dirty="0"/>
              <a:t>– BOJ 2662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A, B, C </a:t>
            </a:r>
            <a:r>
              <a:rPr lang="ko-KR" altLang="en-US" dirty="0"/>
              <a:t>기업이 있으며 </a:t>
            </a:r>
            <a:r>
              <a:rPr lang="en-US" altLang="ko-KR" dirty="0"/>
              <a:t>4</a:t>
            </a:r>
            <a:r>
              <a:rPr lang="ko-KR" altLang="en-US" dirty="0"/>
              <a:t>만원을 투자한다 해보자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16943" y="2193572"/>
          <a:ext cx="32388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720">
                  <a:extLst>
                    <a:ext uri="{9D8B030D-6E8A-4147-A177-3AD203B41FA5}">
                      <a16:colId xmlns:a16="http://schemas.microsoft.com/office/drawing/2014/main" val="3412747688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1584560983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1378319210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675875491"/>
                    </a:ext>
                  </a:extLst>
                </a:gridCol>
              </a:tblGrid>
              <a:tr h="3173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9285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63879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62587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14497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29549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9225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54245"/>
              </p:ext>
            </p:extLst>
          </p:nvPr>
        </p:nvGraphicFramePr>
        <p:xfrm>
          <a:off x="1716943" y="4538534"/>
          <a:ext cx="812800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212375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669859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62317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26668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75288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9722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001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+ B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905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7457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420371"/>
              </p:ext>
            </p:extLst>
          </p:nvPr>
        </p:nvGraphicFramePr>
        <p:xfrm>
          <a:off x="1716943" y="579129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493238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572254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51699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0840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13344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6926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42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A+B+C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87630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3048517" y="4900995"/>
            <a:ext cx="349440" cy="364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3697" y="5351706"/>
            <a:ext cx="349440" cy="364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843697" y="4895059"/>
            <a:ext cx="349440" cy="364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048517" y="5284077"/>
            <a:ext cx="349440" cy="364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455405" y="4895058"/>
            <a:ext cx="349440" cy="36438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445870" y="5296340"/>
            <a:ext cx="349440" cy="36438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31441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111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기업투자 </a:t>
            </a:r>
            <a:r>
              <a:rPr lang="en-US" altLang="ko-KR" dirty="0"/>
              <a:t>– BOJ 2662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A, B, C </a:t>
            </a:r>
            <a:r>
              <a:rPr lang="ko-KR" altLang="en-US" dirty="0"/>
              <a:t>기업이 있으며 </a:t>
            </a:r>
            <a:r>
              <a:rPr lang="en-US" altLang="ko-KR" dirty="0"/>
              <a:t>4</a:t>
            </a:r>
            <a:r>
              <a:rPr lang="ko-KR" altLang="en-US" dirty="0"/>
              <a:t>만원을 투자한다 해보자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16943" y="2193572"/>
          <a:ext cx="32388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720">
                  <a:extLst>
                    <a:ext uri="{9D8B030D-6E8A-4147-A177-3AD203B41FA5}">
                      <a16:colId xmlns:a16="http://schemas.microsoft.com/office/drawing/2014/main" val="3412747688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1584560983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1378319210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675875491"/>
                    </a:ext>
                  </a:extLst>
                </a:gridCol>
              </a:tblGrid>
              <a:tr h="3173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9285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63879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62587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14497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29549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9225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70220"/>
              </p:ext>
            </p:extLst>
          </p:nvPr>
        </p:nvGraphicFramePr>
        <p:xfrm>
          <a:off x="1716943" y="4538534"/>
          <a:ext cx="812800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212375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669859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62317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26668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75288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9722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001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+ B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905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7457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686"/>
              </p:ext>
            </p:extLst>
          </p:nvPr>
        </p:nvGraphicFramePr>
        <p:xfrm>
          <a:off x="1716943" y="579129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493238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572254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51699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0840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13344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6926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42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A+B+C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87630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3048517" y="4900995"/>
            <a:ext cx="349440" cy="364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118160" y="5280291"/>
            <a:ext cx="349440" cy="364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118160" y="4859528"/>
            <a:ext cx="349440" cy="364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048517" y="5284077"/>
            <a:ext cx="349440" cy="364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455405" y="4895058"/>
            <a:ext cx="349440" cy="36438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54050" y="5295596"/>
            <a:ext cx="349440" cy="36438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786979" y="4923245"/>
            <a:ext cx="349440" cy="36438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55405" y="5257036"/>
            <a:ext cx="349440" cy="36438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7014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112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기업투자 </a:t>
            </a:r>
            <a:r>
              <a:rPr lang="en-US" altLang="ko-KR" dirty="0"/>
              <a:t>– BOJ 2662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A, B, C </a:t>
            </a:r>
            <a:r>
              <a:rPr lang="ko-KR" altLang="en-US" dirty="0"/>
              <a:t>기업이 있으며 </a:t>
            </a:r>
            <a:r>
              <a:rPr lang="en-US" altLang="ko-KR" dirty="0"/>
              <a:t>4</a:t>
            </a:r>
            <a:r>
              <a:rPr lang="ko-KR" altLang="en-US" dirty="0"/>
              <a:t>만원을 투자한다 해보자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16943" y="2193572"/>
          <a:ext cx="32388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720">
                  <a:extLst>
                    <a:ext uri="{9D8B030D-6E8A-4147-A177-3AD203B41FA5}">
                      <a16:colId xmlns:a16="http://schemas.microsoft.com/office/drawing/2014/main" val="3412747688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1584560983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1378319210"/>
                    </a:ext>
                  </a:extLst>
                </a:gridCol>
                <a:gridCol w="809720">
                  <a:extLst>
                    <a:ext uri="{9D8B030D-6E8A-4147-A177-3AD203B41FA5}">
                      <a16:colId xmlns:a16="http://schemas.microsoft.com/office/drawing/2014/main" val="675875491"/>
                    </a:ext>
                  </a:extLst>
                </a:gridCol>
              </a:tblGrid>
              <a:tr h="3173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9285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63879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62587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14497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29549"/>
                  </a:ext>
                </a:extLst>
              </a:tr>
              <a:tr h="31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9225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211496"/>
              </p:ext>
            </p:extLst>
          </p:nvPr>
        </p:nvGraphicFramePr>
        <p:xfrm>
          <a:off x="1716943" y="4538534"/>
          <a:ext cx="812800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212375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669859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62317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26668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75288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9722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001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+B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905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7457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28685"/>
              </p:ext>
            </p:extLst>
          </p:nvPr>
        </p:nvGraphicFramePr>
        <p:xfrm>
          <a:off x="1716943" y="579129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493238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572254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51699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0840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13344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6926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42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A+B </a:t>
                      </a:r>
                      <a:r>
                        <a:rPr lang="ko-KR" altLang="en-US" dirty="0"/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87630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3048517" y="4900995"/>
            <a:ext cx="349440" cy="364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547120" y="5280291"/>
            <a:ext cx="349440" cy="364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516654" y="4895058"/>
            <a:ext cx="349440" cy="364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048517" y="5284077"/>
            <a:ext cx="349440" cy="364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455405" y="4895058"/>
            <a:ext cx="349440" cy="36438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118160" y="5294361"/>
            <a:ext cx="349440" cy="36438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118160" y="4870245"/>
            <a:ext cx="349440" cy="36438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55405" y="5257036"/>
            <a:ext cx="349440" cy="36438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86979" y="4900995"/>
            <a:ext cx="349440" cy="3643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796775" y="5285433"/>
            <a:ext cx="349440" cy="3643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12951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113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기업투자 </a:t>
            </a:r>
            <a:r>
              <a:rPr lang="en-US" altLang="ko-KR" dirty="0"/>
              <a:t>– BOJ 2662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투자 방식 배열을 </a:t>
            </a:r>
            <a:r>
              <a:rPr lang="ko-KR" altLang="en-US" dirty="0" err="1"/>
              <a:t>들여다</a:t>
            </a:r>
            <a:r>
              <a:rPr lang="ko-KR" altLang="en-US" dirty="0"/>
              <a:t> 보자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725914"/>
              </p:ext>
            </p:extLst>
          </p:nvPr>
        </p:nvGraphicFramePr>
        <p:xfrm>
          <a:off x="1197654" y="2287209"/>
          <a:ext cx="8370888" cy="4064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722">
                  <a:extLst>
                    <a:ext uri="{9D8B030D-6E8A-4147-A177-3AD203B41FA5}">
                      <a16:colId xmlns:a16="http://schemas.microsoft.com/office/drawing/2014/main" val="3240779722"/>
                    </a:ext>
                  </a:extLst>
                </a:gridCol>
                <a:gridCol w="2092722">
                  <a:extLst>
                    <a:ext uri="{9D8B030D-6E8A-4147-A177-3AD203B41FA5}">
                      <a16:colId xmlns:a16="http://schemas.microsoft.com/office/drawing/2014/main" val="562165841"/>
                    </a:ext>
                  </a:extLst>
                </a:gridCol>
                <a:gridCol w="2092722">
                  <a:extLst>
                    <a:ext uri="{9D8B030D-6E8A-4147-A177-3AD203B41FA5}">
                      <a16:colId xmlns:a16="http://schemas.microsoft.com/office/drawing/2014/main" val="1020019773"/>
                    </a:ext>
                  </a:extLst>
                </a:gridCol>
                <a:gridCol w="2092722">
                  <a:extLst>
                    <a:ext uri="{9D8B030D-6E8A-4147-A177-3AD203B41FA5}">
                      <a16:colId xmlns:a16="http://schemas.microsoft.com/office/drawing/2014/main" val="1284756306"/>
                    </a:ext>
                  </a:extLst>
                </a:gridCol>
              </a:tblGrid>
              <a:tr h="67743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646792"/>
                  </a:ext>
                </a:extLst>
              </a:tr>
              <a:tr h="677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827275"/>
                  </a:ext>
                </a:extLst>
              </a:tr>
              <a:tr h="677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367565"/>
                  </a:ext>
                </a:extLst>
              </a:tr>
              <a:tr h="677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318162"/>
                  </a:ext>
                </a:extLst>
              </a:tr>
              <a:tr h="677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8863"/>
                  </a:ext>
                </a:extLst>
              </a:tr>
              <a:tr h="677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404924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H="1" flipV="1">
            <a:off x="7078133" y="5554133"/>
            <a:ext cx="948267" cy="39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4605867" y="3465689"/>
            <a:ext cx="1501422" cy="171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3423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114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기업투자 </a:t>
            </a:r>
            <a:r>
              <a:rPr lang="en-US" altLang="ko-KR" dirty="0"/>
              <a:t>– BOJ 2662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19151" y="1526721"/>
            <a:ext cx="10482940" cy="4549004"/>
          </a:xfrm>
        </p:spPr>
        <p:txBody>
          <a:bodyPr>
            <a:normAutofit/>
          </a:bodyPr>
          <a:lstStyle/>
          <a:p>
            <a:r>
              <a:rPr lang="ko-KR" altLang="en-US" dirty="0"/>
              <a:t>코드를 보자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2800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6248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97654" y="2191745"/>
            <a:ext cx="87126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dirty="0"/>
              <a:t>for (int i = 1; i &lt;= n; i++){ //n</a:t>
            </a:r>
            <a:r>
              <a:rPr lang="ko-KR" altLang="en-US" dirty="0"/>
              <a:t>개의 기업을 </a:t>
            </a:r>
            <a:r>
              <a:rPr lang="en-US" altLang="ko-KR" dirty="0"/>
              <a:t>A, B </a:t>
            </a:r>
            <a:r>
              <a:rPr lang="ko-KR" altLang="en-US" dirty="0"/>
              <a:t>순으로 확장해 나가겠다</a:t>
            </a:r>
            <a:r>
              <a:rPr lang="en-US" altLang="ko-KR" dirty="0"/>
              <a:t>.</a:t>
            </a:r>
            <a:endParaRPr lang="nn-NO" altLang="ko-KR" dirty="0"/>
          </a:p>
          <a:p>
            <a:r>
              <a:rPr lang="en-US" altLang="ko-KR" dirty="0"/>
              <a:t>	for (</a:t>
            </a:r>
            <a:r>
              <a:rPr lang="en-US" altLang="ko-KR" dirty="0" err="1"/>
              <a:t>int</a:t>
            </a:r>
            <a:r>
              <a:rPr lang="en-US" altLang="ko-KR" dirty="0"/>
              <a:t> j = 0; j &lt;= m; </a:t>
            </a:r>
            <a:r>
              <a:rPr lang="en-US" altLang="ko-KR" dirty="0" err="1"/>
              <a:t>j++</a:t>
            </a:r>
            <a:r>
              <a:rPr lang="en-US" altLang="ko-KR" dirty="0"/>
              <a:t>){ // </a:t>
            </a:r>
            <a:r>
              <a:rPr lang="ko-KR" altLang="en-US" dirty="0"/>
              <a:t>이전 기업들 투자액 </a:t>
            </a:r>
            <a:r>
              <a:rPr lang="en-US" altLang="ko-KR" dirty="0"/>
              <a:t>+ </a:t>
            </a:r>
            <a:r>
              <a:rPr lang="ko-KR" altLang="en-US" dirty="0"/>
              <a:t>새로운 기업 투자액 </a:t>
            </a:r>
            <a:r>
              <a:rPr lang="en-US" altLang="ko-KR" dirty="0"/>
              <a:t>= </a:t>
            </a:r>
            <a:r>
              <a:rPr lang="ko-KR" altLang="en-US" dirty="0"/>
              <a:t>총액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Max = 0;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tmp</a:t>
            </a:r>
            <a:r>
              <a:rPr lang="en-US" altLang="ko-KR" dirty="0"/>
              <a:t> = 0;//</a:t>
            </a:r>
            <a:r>
              <a:rPr lang="ko-KR" altLang="en-US" dirty="0"/>
              <a:t>투자 방법 저장</a:t>
            </a:r>
            <a:endParaRPr lang="en-US" altLang="ko-KR" dirty="0"/>
          </a:p>
          <a:p>
            <a:r>
              <a:rPr lang="en-US" altLang="ko-KR" dirty="0"/>
              <a:t>		for (</a:t>
            </a:r>
            <a:r>
              <a:rPr lang="en-US" altLang="ko-KR" dirty="0" err="1"/>
              <a:t>int</a:t>
            </a:r>
            <a:r>
              <a:rPr lang="en-US" altLang="ko-KR" dirty="0"/>
              <a:t> k = 0; k &lt;= j; k++){</a:t>
            </a:r>
          </a:p>
          <a:p>
            <a:r>
              <a:rPr lang="en-US" altLang="ko-KR" dirty="0"/>
              <a:t>			if (</a:t>
            </a:r>
            <a:r>
              <a:rPr lang="en-US" altLang="ko-KR" dirty="0" err="1"/>
              <a:t>corp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][k] + benefit[I – 1][j – k] &gt; Max){</a:t>
            </a:r>
          </a:p>
          <a:p>
            <a:r>
              <a:rPr lang="en-US" altLang="ko-KR" dirty="0"/>
              <a:t>				Max = </a:t>
            </a:r>
            <a:r>
              <a:rPr lang="en-US" altLang="ko-KR" dirty="0" err="1"/>
              <a:t>corp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][k] + benefit[I – 1][j – k];</a:t>
            </a:r>
          </a:p>
          <a:p>
            <a:r>
              <a:rPr lang="en-US" altLang="ko-KR" dirty="0"/>
              <a:t>				</a:t>
            </a:r>
            <a:r>
              <a:rPr lang="en-US" altLang="ko-KR" dirty="0" err="1"/>
              <a:t>tmp</a:t>
            </a:r>
            <a:r>
              <a:rPr lang="en-US" altLang="ko-KR" dirty="0"/>
              <a:t> = k;</a:t>
            </a:r>
          </a:p>
          <a:p>
            <a:r>
              <a:rPr lang="en-US" altLang="ko-KR" dirty="0"/>
              <a:t>			}</a:t>
            </a:r>
            <a:endParaRPr lang="ko-KR" altLang="en-US" dirty="0"/>
          </a:p>
          <a:p>
            <a:r>
              <a:rPr lang="en-US" altLang="ko-KR" dirty="0"/>
              <a:t>		}</a:t>
            </a:r>
            <a:endParaRPr lang="ko-KR" altLang="en-US" dirty="0"/>
          </a:p>
          <a:p>
            <a:r>
              <a:rPr lang="en-US" altLang="ko-KR" dirty="0"/>
              <a:t>		benefit[</a:t>
            </a:r>
            <a:r>
              <a:rPr lang="en-US" altLang="ko-KR" dirty="0" err="1"/>
              <a:t>i</a:t>
            </a:r>
            <a:r>
              <a:rPr lang="en-US" altLang="ko-KR" dirty="0"/>
              <a:t>][j] = Max;//</a:t>
            </a:r>
            <a:r>
              <a:rPr lang="ko-KR" altLang="en-US" dirty="0"/>
              <a:t>새로운 기업까지 합친 최대 이익 배열</a:t>
            </a:r>
            <a:endParaRPr lang="en-US" altLang="ko-KR" dirty="0"/>
          </a:p>
          <a:p>
            <a:r>
              <a:rPr lang="en-US" altLang="ko-KR" dirty="0"/>
              <a:t>		money[</a:t>
            </a:r>
            <a:r>
              <a:rPr lang="en-US" altLang="ko-KR" dirty="0" err="1"/>
              <a:t>i</a:t>
            </a:r>
            <a:r>
              <a:rPr lang="en-US" altLang="ko-KR" dirty="0"/>
              <a:t>][j] = </a:t>
            </a:r>
            <a:r>
              <a:rPr lang="en-US" altLang="ko-KR" dirty="0" err="1"/>
              <a:t>tmp</a:t>
            </a:r>
            <a:r>
              <a:rPr lang="en-US" altLang="ko-KR" dirty="0"/>
              <a:t>;//</a:t>
            </a:r>
            <a:r>
              <a:rPr lang="ko-KR" altLang="en-US" dirty="0"/>
              <a:t>이 때 투자 방법</a:t>
            </a:r>
            <a:endParaRPr lang="en-US" altLang="ko-KR" dirty="0"/>
          </a:p>
          <a:p>
            <a:r>
              <a:rPr lang="en-US" altLang="ko-KR" dirty="0"/>
              <a:t>	}</a:t>
            </a:r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8487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115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수고하셨어요</a:t>
            </a:r>
            <a:r>
              <a:rPr lang="en-US" altLang="ko-KR" dirty="0"/>
              <a:t>~!!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22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동적 계획법 </a:t>
            </a:r>
            <a:r>
              <a:rPr lang="en-US" altLang="ko-KR" dirty="0"/>
              <a:t>– </a:t>
            </a:r>
            <a:r>
              <a:rPr lang="ko-KR" altLang="en-US" dirty="0"/>
              <a:t>하노이 탑</a:t>
            </a:r>
          </a:p>
        </p:txBody>
      </p:sp>
      <p:sp>
        <p:nvSpPr>
          <p:cNvPr id="53" name="원통 52"/>
          <p:cNvSpPr/>
          <p:nvPr/>
        </p:nvSpPr>
        <p:spPr>
          <a:xfrm>
            <a:off x="4682067" y="3667022"/>
            <a:ext cx="2393244" cy="272177"/>
          </a:xfrm>
          <a:prstGeom prst="can">
            <a:avLst>
              <a:gd name="adj" fmla="val 3961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원통 56"/>
          <p:cNvSpPr/>
          <p:nvPr/>
        </p:nvSpPr>
        <p:spPr>
          <a:xfrm>
            <a:off x="8528756" y="3667022"/>
            <a:ext cx="2393244" cy="272177"/>
          </a:xfrm>
          <a:prstGeom prst="can">
            <a:avLst>
              <a:gd name="adj" fmla="val 3961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원통 43"/>
          <p:cNvSpPr/>
          <p:nvPr/>
        </p:nvSpPr>
        <p:spPr>
          <a:xfrm>
            <a:off x="654756" y="3667022"/>
            <a:ext cx="2393244" cy="272177"/>
          </a:xfrm>
          <a:prstGeom prst="can">
            <a:avLst>
              <a:gd name="adj" fmla="val 3961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21" name="원통 20"/>
          <p:cNvSpPr/>
          <p:nvPr/>
        </p:nvSpPr>
        <p:spPr>
          <a:xfrm>
            <a:off x="1761067" y="1731820"/>
            <a:ext cx="180622" cy="2006664"/>
          </a:xfrm>
          <a:prstGeom prst="can">
            <a:avLst/>
          </a:prstGeom>
          <a:effectLst>
            <a:outerShdw blurRad="50800" dist="25400" dir="12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18" name="원통 17"/>
          <p:cNvSpPr/>
          <p:nvPr/>
        </p:nvSpPr>
        <p:spPr>
          <a:xfrm>
            <a:off x="5178779" y="3547684"/>
            <a:ext cx="1422400" cy="1908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통 18"/>
          <p:cNvSpPr/>
          <p:nvPr/>
        </p:nvSpPr>
        <p:spPr>
          <a:xfrm>
            <a:off x="5381979" y="3386756"/>
            <a:ext cx="1016000" cy="1908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통 21"/>
          <p:cNvSpPr/>
          <p:nvPr/>
        </p:nvSpPr>
        <p:spPr>
          <a:xfrm>
            <a:off x="5540024" y="3225828"/>
            <a:ext cx="699910" cy="1908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원통 54"/>
          <p:cNvSpPr/>
          <p:nvPr/>
        </p:nvSpPr>
        <p:spPr>
          <a:xfrm>
            <a:off x="5788378" y="1723133"/>
            <a:ext cx="180622" cy="1532567"/>
          </a:xfrm>
          <a:prstGeom prst="can">
            <a:avLst/>
          </a:prstGeom>
          <a:effectLst>
            <a:outerShdw blurRad="50800" dist="25400" dir="12000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통 15"/>
          <p:cNvSpPr/>
          <p:nvPr/>
        </p:nvSpPr>
        <p:spPr>
          <a:xfrm>
            <a:off x="8844844" y="3547684"/>
            <a:ext cx="1761068" cy="19084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원통 58"/>
          <p:cNvSpPr/>
          <p:nvPr/>
        </p:nvSpPr>
        <p:spPr>
          <a:xfrm>
            <a:off x="9635067" y="1723133"/>
            <a:ext cx="180622" cy="1854423"/>
          </a:xfrm>
          <a:prstGeom prst="can">
            <a:avLst/>
          </a:prstGeom>
          <a:effectLst>
            <a:outerShdw blurRad="50800" dist="25400" dir="12000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19"/>
          <p:cNvSpPr>
            <a:spLocks noGrp="1"/>
          </p:cNvSpPr>
          <p:nvPr>
            <p:ph type="body" sz="quarter" idx="14"/>
          </p:nvPr>
        </p:nvSpPr>
        <p:spPr>
          <a:xfrm>
            <a:off x="857251" y="4278489"/>
            <a:ext cx="10482940" cy="1854386"/>
          </a:xfrm>
        </p:spPr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개의 원판을 </a:t>
            </a:r>
            <a:r>
              <a:rPr lang="en-US" altLang="ko-KR" dirty="0"/>
              <a:t>1</a:t>
            </a:r>
            <a:r>
              <a:rPr lang="ko-KR" altLang="en-US" dirty="0"/>
              <a:t>번 막대에서 </a:t>
            </a:r>
            <a:r>
              <a:rPr lang="en-US" altLang="ko-KR" dirty="0"/>
              <a:t>3</a:t>
            </a:r>
            <a:r>
              <a:rPr lang="ko-KR" altLang="en-US" dirty="0"/>
              <a:t>번 막대로 옮기는 최소 횟수</a:t>
            </a:r>
            <a:endParaRPr lang="en-US" altLang="ko-KR" dirty="0"/>
          </a:p>
          <a:p>
            <a:pPr lvl="1"/>
            <a:r>
              <a:rPr lang="en-US" altLang="ko-KR" dirty="0"/>
              <a:t>N-1</a:t>
            </a:r>
            <a:r>
              <a:rPr lang="ko-KR" altLang="en-US" dirty="0"/>
              <a:t>개의 원판을 </a:t>
            </a:r>
            <a:r>
              <a:rPr lang="en-US" altLang="ko-KR" dirty="0"/>
              <a:t>1</a:t>
            </a:r>
            <a:r>
              <a:rPr lang="ko-KR" altLang="en-US" dirty="0"/>
              <a:t>번 막대에서 </a:t>
            </a:r>
            <a:r>
              <a:rPr lang="en-US" altLang="ko-KR" dirty="0"/>
              <a:t>2</a:t>
            </a:r>
            <a:r>
              <a:rPr lang="ko-KR" altLang="en-US" dirty="0"/>
              <a:t>번 막대로 최소 이동으로 옮긴다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번 막대에 남아있는 큰 원판을 </a:t>
            </a:r>
            <a:r>
              <a:rPr lang="en-US" altLang="ko-KR" dirty="0"/>
              <a:t>3</a:t>
            </a:r>
            <a:r>
              <a:rPr lang="ko-KR" altLang="en-US" dirty="0"/>
              <a:t>번 막대로 옮긴다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8679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동적 계획법 </a:t>
            </a:r>
            <a:r>
              <a:rPr lang="en-US" altLang="ko-KR" dirty="0"/>
              <a:t>– </a:t>
            </a:r>
            <a:r>
              <a:rPr lang="ko-KR" altLang="en-US" dirty="0"/>
              <a:t>하노이 탑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4"/>
          </p:nvPr>
        </p:nvSpPr>
        <p:spPr>
          <a:xfrm>
            <a:off x="857251" y="4278489"/>
            <a:ext cx="10482940" cy="1854386"/>
          </a:xfrm>
        </p:spPr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개의 원판을 </a:t>
            </a:r>
            <a:r>
              <a:rPr lang="en-US" altLang="ko-KR" dirty="0"/>
              <a:t>1</a:t>
            </a:r>
            <a:r>
              <a:rPr lang="ko-KR" altLang="en-US" dirty="0"/>
              <a:t>번 막대에서 </a:t>
            </a:r>
            <a:r>
              <a:rPr lang="en-US" altLang="ko-KR" dirty="0"/>
              <a:t>3</a:t>
            </a:r>
            <a:r>
              <a:rPr lang="ko-KR" altLang="en-US" dirty="0"/>
              <a:t>번 막대로 옮기는 최소 횟수</a:t>
            </a:r>
            <a:endParaRPr lang="en-US" altLang="ko-KR" dirty="0"/>
          </a:p>
          <a:p>
            <a:pPr lvl="1"/>
            <a:r>
              <a:rPr lang="en-US" altLang="ko-KR" dirty="0"/>
              <a:t>N-1</a:t>
            </a:r>
            <a:r>
              <a:rPr lang="ko-KR" altLang="en-US" dirty="0"/>
              <a:t>개의 원판을 </a:t>
            </a:r>
            <a:r>
              <a:rPr lang="en-US" altLang="ko-KR" dirty="0"/>
              <a:t>1</a:t>
            </a:r>
            <a:r>
              <a:rPr lang="ko-KR" altLang="en-US" dirty="0"/>
              <a:t>번 막대에서 </a:t>
            </a:r>
            <a:r>
              <a:rPr lang="en-US" altLang="ko-KR" dirty="0"/>
              <a:t>2</a:t>
            </a:r>
            <a:r>
              <a:rPr lang="ko-KR" altLang="en-US" dirty="0"/>
              <a:t>번 막대로 최소 이동으로 옮긴다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번 막대에 남아있는 큰 원판을 </a:t>
            </a:r>
            <a:r>
              <a:rPr lang="en-US" altLang="ko-KR" dirty="0"/>
              <a:t>3</a:t>
            </a:r>
            <a:r>
              <a:rPr lang="ko-KR" altLang="en-US" dirty="0"/>
              <a:t>번 막대로 옮긴다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번 막대에 있는 </a:t>
            </a:r>
            <a:r>
              <a:rPr lang="en-US" altLang="ko-KR" dirty="0"/>
              <a:t>N-1</a:t>
            </a:r>
            <a:r>
              <a:rPr lang="ko-KR" altLang="en-US" dirty="0"/>
              <a:t>개의 원판을 </a:t>
            </a:r>
            <a:r>
              <a:rPr lang="en-US" altLang="ko-KR" dirty="0"/>
              <a:t>3</a:t>
            </a:r>
            <a:r>
              <a:rPr lang="ko-KR" altLang="en-US" dirty="0"/>
              <a:t>번 막대로 최소 이동으로 옮긴다</a:t>
            </a:r>
            <a:r>
              <a:rPr lang="en-US" altLang="ko-KR" dirty="0"/>
              <a:t>.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4682067" y="1723133"/>
            <a:ext cx="2393244" cy="2216066"/>
            <a:chOff x="654756" y="1723133"/>
            <a:chExt cx="2393244" cy="2216066"/>
          </a:xfrm>
        </p:grpSpPr>
        <p:sp>
          <p:nvSpPr>
            <p:cNvPr id="53" name="원통 52"/>
            <p:cNvSpPr/>
            <p:nvPr/>
          </p:nvSpPr>
          <p:spPr>
            <a:xfrm>
              <a:off x="654756" y="3667022"/>
              <a:ext cx="2393244" cy="272177"/>
            </a:xfrm>
            <a:prstGeom prst="can">
              <a:avLst>
                <a:gd name="adj" fmla="val 39617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원통 54"/>
            <p:cNvSpPr/>
            <p:nvPr/>
          </p:nvSpPr>
          <p:spPr>
            <a:xfrm>
              <a:off x="1761067" y="1723133"/>
              <a:ext cx="180622" cy="2009422"/>
            </a:xfrm>
            <a:prstGeom prst="can">
              <a:avLst/>
            </a:prstGeom>
            <a:effectLst>
              <a:outerShdw blurRad="50800" dist="25400" dir="12000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528756" y="1723133"/>
            <a:ext cx="2393244" cy="2207379"/>
            <a:chOff x="654756" y="1731820"/>
            <a:chExt cx="2393244" cy="2207379"/>
          </a:xfrm>
        </p:grpSpPr>
        <p:sp>
          <p:nvSpPr>
            <p:cNvPr id="30" name="원통 29"/>
            <p:cNvSpPr/>
            <p:nvPr/>
          </p:nvSpPr>
          <p:spPr>
            <a:xfrm>
              <a:off x="654756" y="3667022"/>
              <a:ext cx="2393244" cy="272177"/>
            </a:xfrm>
            <a:prstGeom prst="can">
              <a:avLst>
                <a:gd name="adj" fmla="val 39617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31" name="원통 30"/>
            <p:cNvSpPr/>
            <p:nvPr/>
          </p:nvSpPr>
          <p:spPr>
            <a:xfrm>
              <a:off x="970844" y="3547684"/>
              <a:ext cx="1761068" cy="190848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원통 31"/>
            <p:cNvSpPr/>
            <p:nvPr/>
          </p:nvSpPr>
          <p:spPr>
            <a:xfrm>
              <a:off x="1140178" y="3386756"/>
              <a:ext cx="1422400" cy="190800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원통 32"/>
            <p:cNvSpPr/>
            <p:nvPr/>
          </p:nvSpPr>
          <p:spPr>
            <a:xfrm>
              <a:off x="1343378" y="3225828"/>
              <a:ext cx="1016000" cy="190800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통 33"/>
            <p:cNvSpPr/>
            <p:nvPr/>
          </p:nvSpPr>
          <p:spPr>
            <a:xfrm>
              <a:off x="1501423" y="3064900"/>
              <a:ext cx="699910" cy="190800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통 34"/>
            <p:cNvSpPr/>
            <p:nvPr/>
          </p:nvSpPr>
          <p:spPr>
            <a:xfrm>
              <a:off x="1761067" y="1731820"/>
              <a:ext cx="180622" cy="1362952"/>
            </a:xfrm>
            <a:prstGeom prst="can">
              <a:avLst/>
            </a:prstGeom>
            <a:effectLst>
              <a:outerShdw blurRad="50800" dist="25400" dir="12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54756" y="1734422"/>
            <a:ext cx="2393244" cy="2204777"/>
            <a:chOff x="654756" y="1734422"/>
            <a:chExt cx="2393244" cy="2204777"/>
          </a:xfrm>
        </p:grpSpPr>
        <p:sp>
          <p:nvSpPr>
            <p:cNvPr id="40" name="원통 39"/>
            <p:cNvSpPr/>
            <p:nvPr/>
          </p:nvSpPr>
          <p:spPr>
            <a:xfrm>
              <a:off x="654756" y="3667022"/>
              <a:ext cx="2393244" cy="272177"/>
            </a:xfrm>
            <a:prstGeom prst="can">
              <a:avLst>
                <a:gd name="adj" fmla="val 39617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원통 40"/>
            <p:cNvSpPr/>
            <p:nvPr/>
          </p:nvSpPr>
          <p:spPr>
            <a:xfrm>
              <a:off x="1761067" y="1734422"/>
              <a:ext cx="180622" cy="2009422"/>
            </a:xfrm>
            <a:prstGeom prst="can">
              <a:avLst/>
            </a:prstGeom>
            <a:effectLst>
              <a:outerShdw blurRad="50800" dist="25400" dir="12000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37744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동적 계획법 </a:t>
            </a:r>
            <a:r>
              <a:rPr lang="en-US" altLang="ko-KR" dirty="0"/>
              <a:t>- </a:t>
            </a:r>
            <a:r>
              <a:rPr lang="ko-KR" altLang="en-US" dirty="0" err="1"/>
              <a:t>점화식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6344355" y="1583871"/>
            <a:ext cx="4995835" cy="4549004"/>
          </a:xfrm>
        </p:spPr>
        <p:txBody>
          <a:bodyPr/>
          <a:lstStyle/>
          <a:p>
            <a:r>
              <a:rPr lang="en-US" altLang="ko-KR" dirty="0"/>
              <a:t>F(0), F(1)</a:t>
            </a:r>
          </a:p>
          <a:p>
            <a:r>
              <a:rPr lang="en-US" altLang="ko-KR" dirty="0"/>
              <a:t>F(2)=F(1)+F(0)</a:t>
            </a:r>
          </a:p>
          <a:p>
            <a:r>
              <a:rPr lang="en-US" altLang="ko-KR" dirty="0"/>
              <a:t>F(3)=F(2)+F(1)</a:t>
            </a:r>
          </a:p>
          <a:p>
            <a:r>
              <a:rPr lang="en-US" altLang="ko-KR" dirty="0"/>
              <a:t>F(4)=F(3)+F(2)</a:t>
            </a:r>
          </a:p>
          <a:p>
            <a:r>
              <a:rPr lang="en-US" altLang="ko-KR" dirty="0"/>
              <a:t>F(5)=F(4)+F(3)</a:t>
            </a:r>
          </a:p>
          <a:p>
            <a:r>
              <a:rPr lang="en-US" altLang="ko-KR" dirty="0"/>
              <a:t>F(6)=F(5)+F(4)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398583" y="5702369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83" y="5702369"/>
                <a:ext cx="571501" cy="571501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1541585" y="5702368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585" y="5702368"/>
                <a:ext cx="571501" cy="571501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970084" y="4968593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84" y="4968593"/>
                <a:ext cx="571501" cy="571501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2113086" y="4968593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086" y="4968593"/>
                <a:ext cx="571501" cy="571501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1541584" y="4234817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584" y="4234817"/>
                <a:ext cx="571501" cy="571501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/>
              <p:cNvSpPr/>
              <p:nvPr/>
            </p:nvSpPr>
            <p:spPr>
              <a:xfrm>
                <a:off x="2684587" y="4234817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587" y="4234817"/>
                <a:ext cx="571501" cy="571501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2113086" y="3501041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086" y="3501041"/>
                <a:ext cx="571501" cy="571501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/>
              <p:cNvSpPr/>
              <p:nvPr/>
            </p:nvSpPr>
            <p:spPr>
              <a:xfrm>
                <a:off x="3256088" y="3501041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4" name="타원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088" y="3501041"/>
                <a:ext cx="571501" cy="571501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/>
              <p:cNvSpPr/>
              <p:nvPr/>
            </p:nvSpPr>
            <p:spPr>
              <a:xfrm>
                <a:off x="2684586" y="2767265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5" name="타원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586" y="2767265"/>
                <a:ext cx="571501" cy="571501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3827589" y="2767265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589" y="2767265"/>
                <a:ext cx="571501" cy="571501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/>
              <p:cNvSpPr/>
              <p:nvPr/>
            </p:nvSpPr>
            <p:spPr>
              <a:xfrm>
                <a:off x="3256087" y="2033489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7" name="타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087" y="2033489"/>
                <a:ext cx="571501" cy="571501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>
            <a:stCxn id="5" idx="0"/>
            <a:endCxn id="7" idx="3"/>
          </p:cNvCxnSpPr>
          <p:nvPr/>
        </p:nvCxnSpPr>
        <p:spPr>
          <a:xfrm flipV="1">
            <a:off x="684334" y="5456400"/>
            <a:ext cx="369444" cy="24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0"/>
            <a:endCxn id="7" idx="5"/>
          </p:cNvCxnSpPr>
          <p:nvPr/>
        </p:nvCxnSpPr>
        <p:spPr>
          <a:xfrm flipH="1" flipV="1">
            <a:off x="1457891" y="5456400"/>
            <a:ext cx="369445" cy="24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1250270" y="4722624"/>
            <a:ext cx="369444" cy="24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2023827" y="4722624"/>
            <a:ext cx="369445" cy="24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818110" y="3974810"/>
            <a:ext cx="369444" cy="24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2591667" y="3974810"/>
            <a:ext cx="369445" cy="24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2379814" y="3252324"/>
            <a:ext cx="369444" cy="24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3153371" y="3252324"/>
            <a:ext cx="369445" cy="24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965999" y="2515803"/>
            <a:ext cx="369444" cy="24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3739556" y="2515803"/>
            <a:ext cx="369445" cy="24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아래쪽 화살표 32"/>
          <p:cNvSpPr/>
          <p:nvPr/>
        </p:nvSpPr>
        <p:spPr>
          <a:xfrm rot="10800000">
            <a:off x="4519440" y="2033487"/>
            <a:ext cx="1205114" cy="4240381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텍스트 개체 틀 3"/>
          <p:cNvSpPr txBox="1">
            <a:spLocks/>
          </p:cNvSpPr>
          <p:nvPr/>
        </p:nvSpPr>
        <p:spPr>
          <a:xfrm>
            <a:off x="5536163" y="5810399"/>
            <a:ext cx="5611586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ko-KR" altLang="en-US" dirty="0"/>
              <a:t>아래에서 위로</a:t>
            </a:r>
            <a:r>
              <a:rPr lang="en-US" altLang="ko-KR" dirty="0"/>
              <a:t>! (Bottom-up)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751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3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동적 계획법 </a:t>
            </a:r>
            <a:r>
              <a:rPr lang="en-US" altLang="ko-KR" dirty="0"/>
              <a:t>- </a:t>
            </a:r>
            <a:r>
              <a:rPr lang="ko-KR" altLang="en-US" dirty="0" err="1"/>
              <a:t>점화식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6344355" y="1583871"/>
            <a:ext cx="4995835" cy="4549004"/>
          </a:xfrm>
        </p:spPr>
        <p:txBody>
          <a:bodyPr/>
          <a:lstStyle/>
          <a:p>
            <a:r>
              <a:rPr lang="en-US" altLang="ko-KR" dirty="0"/>
              <a:t>F(1)</a:t>
            </a:r>
          </a:p>
          <a:p>
            <a:r>
              <a:rPr lang="en-US" altLang="ko-KR" dirty="0"/>
              <a:t>F(2)=F(1)+1+F(1)</a:t>
            </a:r>
          </a:p>
          <a:p>
            <a:r>
              <a:rPr lang="en-US" altLang="ko-KR" dirty="0"/>
              <a:t>F(3)=F(2)+1+F(2)</a:t>
            </a:r>
          </a:p>
          <a:p>
            <a:r>
              <a:rPr lang="en-US" altLang="ko-KR" dirty="0"/>
              <a:t>F(4)=F(3)+1+F(3)</a:t>
            </a:r>
          </a:p>
          <a:p>
            <a:r>
              <a:rPr lang="en-US" altLang="ko-KR" dirty="0"/>
              <a:t>F(5)=F(4)+1+F(4)</a:t>
            </a:r>
          </a:p>
          <a:p>
            <a:r>
              <a:rPr lang="en-US" altLang="ko-KR" dirty="0"/>
              <a:t>F(6)=F(5)+1+F(5)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398583" y="5702369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83" y="5702369"/>
                <a:ext cx="571501" cy="571501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1541585" y="5702368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585" y="5702368"/>
                <a:ext cx="571501" cy="571501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970084" y="4968593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84" y="4968593"/>
                <a:ext cx="571501" cy="571501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2113086" y="4968593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086" y="4968593"/>
                <a:ext cx="571501" cy="571501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1541584" y="4234817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584" y="4234817"/>
                <a:ext cx="571501" cy="571501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/>
              <p:cNvSpPr/>
              <p:nvPr/>
            </p:nvSpPr>
            <p:spPr>
              <a:xfrm>
                <a:off x="2684587" y="4234817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587" y="4234817"/>
                <a:ext cx="571501" cy="571501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2113086" y="3501041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086" y="3501041"/>
                <a:ext cx="571501" cy="571501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/>
              <p:cNvSpPr/>
              <p:nvPr/>
            </p:nvSpPr>
            <p:spPr>
              <a:xfrm>
                <a:off x="3256088" y="3501041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4" name="타원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088" y="3501041"/>
                <a:ext cx="571501" cy="571501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/>
              <p:cNvSpPr/>
              <p:nvPr/>
            </p:nvSpPr>
            <p:spPr>
              <a:xfrm>
                <a:off x="2684586" y="2767265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5" name="타원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586" y="2767265"/>
                <a:ext cx="571501" cy="571501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3827589" y="2767265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589" y="2767265"/>
                <a:ext cx="571501" cy="571501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/>
              <p:cNvSpPr/>
              <p:nvPr/>
            </p:nvSpPr>
            <p:spPr>
              <a:xfrm>
                <a:off x="3256087" y="2033489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7" name="타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087" y="2033489"/>
                <a:ext cx="571501" cy="571501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>
            <a:stCxn id="5" idx="0"/>
            <a:endCxn id="7" idx="3"/>
          </p:cNvCxnSpPr>
          <p:nvPr/>
        </p:nvCxnSpPr>
        <p:spPr>
          <a:xfrm flipV="1">
            <a:off x="684334" y="5456400"/>
            <a:ext cx="369444" cy="24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0"/>
            <a:endCxn id="7" idx="5"/>
          </p:cNvCxnSpPr>
          <p:nvPr/>
        </p:nvCxnSpPr>
        <p:spPr>
          <a:xfrm flipH="1" flipV="1">
            <a:off x="1457891" y="5456400"/>
            <a:ext cx="369445" cy="24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1250270" y="4722624"/>
            <a:ext cx="369444" cy="24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2023827" y="4722624"/>
            <a:ext cx="369445" cy="24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818110" y="3974810"/>
            <a:ext cx="369444" cy="24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2591667" y="3974810"/>
            <a:ext cx="369445" cy="24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2379814" y="3252324"/>
            <a:ext cx="369444" cy="24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3153371" y="3252324"/>
            <a:ext cx="369445" cy="24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965999" y="2515803"/>
            <a:ext cx="369444" cy="24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3739556" y="2515803"/>
            <a:ext cx="369445" cy="24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아래쪽 화살표 31"/>
          <p:cNvSpPr/>
          <p:nvPr/>
        </p:nvSpPr>
        <p:spPr>
          <a:xfrm rot="10800000">
            <a:off x="4519440" y="2033487"/>
            <a:ext cx="1205114" cy="4240381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"/>
          <p:cNvSpPr txBox="1">
            <a:spLocks/>
          </p:cNvSpPr>
          <p:nvPr/>
        </p:nvSpPr>
        <p:spPr>
          <a:xfrm>
            <a:off x="5536163" y="5810399"/>
            <a:ext cx="5611586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ko-KR" altLang="en-US" dirty="0"/>
              <a:t>아래에서 위로</a:t>
            </a:r>
            <a:r>
              <a:rPr lang="en-US" altLang="ko-KR" dirty="0"/>
              <a:t>! (Bottom-up)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41506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2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동적 계획법 </a:t>
            </a:r>
            <a:r>
              <a:rPr lang="en-US" altLang="ko-KR" dirty="0"/>
              <a:t>- </a:t>
            </a:r>
            <a:r>
              <a:rPr lang="ko-KR" altLang="en-US" dirty="0" err="1"/>
              <a:t>점화식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이처럼 </a:t>
            </a:r>
            <a:r>
              <a:rPr lang="ko-KR" altLang="en-US" dirty="0" err="1"/>
              <a:t>점화식</a:t>
            </a:r>
            <a:r>
              <a:rPr lang="ko-KR" altLang="en-US" dirty="0"/>
              <a:t> 꼴로 나타내어 문제를 해결할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점화식</a:t>
            </a:r>
            <a:r>
              <a:rPr lang="en-US" altLang="ko-KR" dirty="0"/>
              <a:t>(</a:t>
            </a:r>
            <a:r>
              <a:rPr lang="en-US" altLang="ko-KR" dirty="0" err="1"/>
              <a:t>Bottm</a:t>
            </a:r>
            <a:r>
              <a:rPr lang="en-US" altLang="ko-KR" dirty="0"/>
              <a:t>-up) </a:t>
            </a:r>
            <a:r>
              <a:rPr lang="ko-KR" altLang="en-US" dirty="0"/>
              <a:t>방법은 베이스</a:t>
            </a:r>
            <a:r>
              <a:rPr lang="en-US" altLang="ko-KR" dirty="0"/>
              <a:t>(</a:t>
            </a:r>
            <a:r>
              <a:rPr lang="ko-KR" altLang="en-US" dirty="0" err="1"/>
              <a:t>최하단</a:t>
            </a:r>
            <a:r>
              <a:rPr lang="en-US" altLang="ko-KR" dirty="0"/>
              <a:t>)</a:t>
            </a:r>
            <a:r>
              <a:rPr lang="ko-KR" altLang="en-US" dirty="0"/>
              <a:t>부터 </a:t>
            </a:r>
            <a:r>
              <a:rPr lang="en-US" altLang="ko-KR" dirty="0"/>
              <a:t>(</a:t>
            </a:r>
            <a:r>
              <a:rPr lang="ko-KR" altLang="en-US" dirty="0"/>
              <a:t>피보나치의 경우</a:t>
            </a:r>
            <a:r>
              <a:rPr lang="en-US" altLang="ko-KR" dirty="0"/>
              <a:t>, F(0), F(1)) </a:t>
            </a:r>
            <a:r>
              <a:rPr lang="ko-KR" altLang="en-US" dirty="0"/>
              <a:t>부터 해결하면서 나아간다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u="sng" dirty="0"/>
              <a:t>(Top-down</a:t>
            </a:r>
            <a:r>
              <a:rPr lang="ko-KR" altLang="en-US" b="1" u="sng" dirty="0"/>
              <a:t>은 </a:t>
            </a:r>
            <a:r>
              <a:rPr lang="en-US" altLang="ko-KR" b="1" u="sng" dirty="0"/>
              <a:t>F(n)</a:t>
            </a:r>
            <a:r>
              <a:rPr lang="ko-KR" altLang="en-US" b="1" u="sng" dirty="0"/>
              <a:t>을 구하는 것을 먼저 시도하는 것을 상기</a:t>
            </a:r>
            <a:r>
              <a:rPr lang="en-US" altLang="ko-KR" b="1" u="sng" dirty="0"/>
              <a:t>!!)</a:t>
            </a:r>
          </a:p>
          <a:p>
            <a:r>
              <a:rPr lang="en-US" altLang="ko-KR" dirty="0"/>
              <a:t>Top-down</a:t>
            </a:r>
            <a:r>
              <a:rPr lang="ko-KR" altLang="en-US" dirty="0"/>
              <a:t>이든 </a:t>
            </a:r>
            <a:r>
              <a:rPr lang="en-US" altLang="ko-KR" dirty="0"/>
              <a:t>Bottom-up</a:t>
            </a:r>
            <a:r>
              <a:rPr lang="ko-KR" altLang="en-US" dirty="0"/>
              <a:t>이든 부분문제를 먼저 해결한다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어디서부터 시작을 하는 지가 다르다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u="sng" dirty="0"/>
              <a:t>문제 해결 과정 중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계산 순서가 다르다</a:t>
            </a:r>
            <a:r>
              <a:rPr lang="en-US" altLang="ko-KR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754172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동적 계획법 </a:t>
            </a:r>
            <a:r>
              <a:rPr lang="en-US" altLang="ko-KR" dirty="0"/>
              <a:t>- </a:t>
            </a:r>
            <a:r>
              <a:rPr lang="ko-KR" altLang="en-US" dirty="0"/>
              <a:t>차이점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10482940" cy="4909004"/>
          </a:xfrm>
        </p:spPr>
        <p:txBody>
          <a:bodyPr>
            <a:normAutofit/>
          </a:bodyPr>
          <a:lstStyle/>
          <a:p>
            <a:r>
              <a:rPr lang="en-US" altLang="ko-KR" dirty="0"/>
              <a:t>Top-down</a:t>
            </a:r>
          </a:p>
          <a:p>
            <a:pPr lvl="1"/>
            <a:r>
              <a:rPr lang="ko-KR" altLang="en-US" dirty="0"/>
              <a:t>대개 재귀적으로 구현한다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재귀적으로 구현하기 때문에 직관적이다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부분 문제 간의 의존 관계를 고려할 필요가 없기 때문에 계산 순서를 고민할 필요가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재귀적으로 자동으로 순서를 정하기 때문</a:t>
            </a:r>
            <a:r>
              <a:rPr lang="en-US" altLang="ko-KR" dirty="0"/>
              <a:t>!! (</a:t>
            </a:r>
            <a:r>
              <a:rPr lang="ko-KR" altLang="en-US" dirty="0"/>
              <a:t>직관적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Bottom-up</a:t>
            </a:r>
          </a:p>
          <a:p>
            <a:pPr lvl="1"/>
            <a:r>
              <a:rPr lang="ko-KR" altLang="en-US" dirty="0"/>
              <a:t>대개 </a:t>
            </a:r>
            <a:r>
              <a:rPr lang="ko-KR" altLang="en-US" dirty="0" err="1"/>
              <a:t>반복문을</a:t>
            </a:r>
            <a:r>
              <a:rPr lang="ko-KR" altLang="en-US" dirty="0"/>
              <a:t> 통해 구현한다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슬라이드 윈도 기법을 사용하여 메모리를 절약할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부분 문제 간의 의존 관계를 고려해야 하기 때문에 계산 순서에 대해 고민해야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어느 부분 문제를 먼저 구해야 하는가</a:t>
            </a:r>
            <a:r>
              <a:rPr lang="en-US" altLang="ko-KR" dirty="0"/>
              <a:t>? (</a:t>
            </a:r>
            <a:r>
              <a:rPr lang="ko-KR" altLang="en-US" dirty="0"/>
              <a:t>비직관적이다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8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동적 계획법 </a:t>
            </a:r>
            <a:r>
              <a:rPr lang="en-US" altLang="ko-KR" dirty="0"/>
              <a:t>- </a:t>
            </a:r>
            <a:r>
              <a:rPr lang="ko-KR" altLang="en-US" dirty="0"/>
              <a:t>의존 관계</a:t>
            </a:r>
            <a:r>
              <a:rPr lang="en-US" altLang="ko-KR" dirty="0"/>
              <a:t>? </a:t>
            </a:r>
            <a:r>
              <a:rPr lang="ko-KR" altLang="en-US" dirty="0"/>
              <a:t>직관적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724401" y="1583871"/>
            <a:ext cx="6615790" cy="4549004"/>
          </a:xfrm>
        </p:spPr>
        <p:txBody>
          <a:bodyPr/>
          <a:lstStyle/>
          <a:p>
            <a:r>
              <a:rPr lang="en-US" altLang="ko-KR" dirty="0"/>
              <a:t>Bottom-up </a:t>
            </a:r>
            <a:r>
              <a:rPr lang="ko-KR" altLang="en-US" dirty="0"/>
              <a:t>접근 방식</a:t>
            </a:r>
            <a:endParaRPr lang="en-US" altLang="ko-KR" dirty="0"/>
          </a:p>
          <a:p>
            <a:pPr lvl="1"/>
            <a:r>
              <a:rPr lang="en-US" altLang="ko-KR" dirty="0"/>
              <a:t>7, 8, 9, 10</a:t>
            </a:r>
            <a:r>
              <a:rPr lang="ko-KR" altLang="en-US" dirty="0"/>
              <a:t>은 베이스이므로 먼저 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상위 부분문제인 </a:t>
            </a:r>
            <a:r>
              <a:rPr lang="en-US" altLang="ko-KR" dirty="0"/>
              <a:t>4, 5, 6</a:t>
            </a:r>
            <a:r>
              <a:rPr lang="ko-KR" altLang="en-US" dirty="0"/>
              <a:t>을 구해야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를 구하기 위해서는 </a:t>
            </a:r>
            <a:r>
              <a:rPr lang="en-US" altLang="ko-KR" dirty="0"/>
              <a:t>7, 8, 5</a:t>
            </a:r>
            <a:r>
              <a:rPr lang="ko-KR" altLang="en-US" dirty="0"/>
              <a:t>를 구해야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나는 </a:t>
            </a:r>
            <a:r>
              <a:rPr lang="en-US" altLang="ko-KR" dirty="0"/>
              <a:t>4</a:t>
            </a:r>
            <a:r>
              <a:rPr lang="ko-KR" altLang="en-US" dirty="0"/>
              <a:t>번을 먼저 구하려고 시도했는데</a:t>
            </a:r>
            <a:r>
              <a:rPr lang="en-US" altLang="ko-KR" dirty="0"/>
              <a:t>, </a:t>
            </a:r>
            <a:r>
              <a:rPr lang="ko-KR" altLang="en-US" dirty="0"/>
              <a:t>구해지지 않은 </a:t>
            </a:r>
            <a:r>
              <a:rPr lang="en-US" altLang="ko-KR" dirty="0"/>
              <a:t>5</a:t>
            </a:r>
            <a:r>
              <a:rPr lang="ko-KR" altLang="en-US" dirty="0"/>
              <a:t>번이 있어야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순서가 뒤죽박죽이 되어버렸다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문제를 안 푼다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비직관적</a:t>
            </a:r>
            <a:r>
              <a:rPr lang="en-US" altLang="ko-KR" dirty="0"/>
              <a:t>!! </a:t>
            </a:r>
            <a:r>
              <a:rPr lang="ko-KR" altLang="en-US" dirty="0"/>
              <a:t>계산순서를 고려 </a:t>
            </a:r>
            <a:r>
              <a:rPr lang="ko-KR" altLang="en-US" dirty="0" err="1"/>
              <a:t>해야함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5" name="타원 4"/>
          <p:cNvSpPr/>
          <p:nvPr/>
        </p:nvSpPr>
        <p:spPr>
          <a:xfrm>
            <a:off x="1393420" y="1583871"/>
            <a:ext cx="571501" cy="5715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6" name="타원 5"/>
          <p:cNvSpPr/>
          <p:nvPr/>
        </p:nvSpPr>
        <p:spPr>
          <a:xfrm>
            <a:off x="727375" y="2155371"/>
            <a:ext cx="571501" cy="5715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</a:t>
            </a:r>
            <a:endParaRPr lang="ko-KR" altLang="en-US" sz="1300" dirty="0"/>
          </a:p>
        </p:txBody>
      </p:sp>
      <p:sp>
        <p:nvSpPr>
          <p:cNvPr id="7" name="타원 6"/>
          <p:cNvSpPr/>
          <p:nvPr/>
        </p:nvSpPr>
        <p:spPr>
          <a:xfrm>
            <a:off x="2059465" y="2155372"/>
            <a:ext cx="571501" cy="5715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3</a:t>
            </a:r>
            <a:endParaRPr lang="ko-KR" altLang="en-US" sz="1300" dirty="0"/>
          </a:p>
        </p:txBody>
      </p:sp>
      <p:sp>
        <p:nvSpPr>
          <p:cNvPr id="9" name="타원 8"/>
          <p:cNvSpPr/>
          <p:nvPr/>
        </p:nvSpPr>
        <p:spPr>
          <a:xfrm>
            <a:off x="2630966" y="2899794"/>
            <a:ext cx="571501" cy="5715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6</a:t>
            </a:r>
            <a:endParaRPr lang="ko-KR" altLang="en-US" sz="1300" dirty="0"/>
          </a:p>
        </p:txBody>
      </p:sp>
      <p:sp>
        <p:nvSpPr>
          <p:cNvPr id="11" name="타원 10"/>
          <p:cNvSpPr/>
          <p:nvPr/>
        </p:nvSpPr>
        <p:spPr>
          <a:xfrm>
            <a:off x="1458983" y="2899794"/>
            <a:ext cx="571501" cy="5715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5</a:t>
            </a:r>
            <a:endParaRPr lang="ko-KR" altLang="en-US" sz="1300" dirty="0"/>
          </a:p>
        </p:txBody>
      </p:sp>
      <p:sp>
        <p:nvSpPr>
          <p:cNvPr id="12" name="타원 11"/>
          <p:cNvSpPr/>
          <p:nvPr/>
        </p:nvSpPr>
        <p:spPr>
          <a:xfrm>
            <a:off x="155873" y="2899794"/>
            <a:ext cx="571501" cy="5715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4</a:t>
            </a:r>
            <a:endParaRPr lang="ko-KR" altLang="en-US" sz="1300" dirty="0"/>
          </a:p>
        </p:txBody>
      </p:sp>
      <p:sp>
        <p:nvSpPr>
          <p:cNvPr id="13" name="타원 12"/>
          <p:cNvSpPr/>
          <p:nvPr/>
        </p:nvSpPr>
        <p:spPr>
          <a:xfrm>
            <a:off x="155610" y="4006103"/>
            <a:ext cx="571501" cy="5715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7</a:t>
            </a:r>
            <a:endParaRPr lang="ko-KR" altLang="en-US" sz="1300" dirty="0"/>
          </a:p>
        </p:txBody>
      </p:sp>
      <p:sp>
        <p:nvSpPr>
          <p:cNvPr id="14" name="타원 13"/>
          <p:cNvSpPr/>
          <p:nvPr/>
        </p:nvSpPr>
        <p:spPr>
          <a:xfrm>
            <a:off x="1107669" y="4006105"/>
            <a:ext cx="571501" cy="5715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8</a:t>
            </a:r>
            <a:endParaRPr lang="ko-KR" altLang="en-US" sz="1300" dirty="0"/>
          </a:p>
        </p:txBody>
      </p:sp>
      <p:sp>
        <p:nvSpPr>
          <p:cNvPr id="15" name="타원 14"/>
          <p:cNvSpPr/>
          <p:nvPr/>
        </p:nvSpPr>
        <p:spPr>
          <a:xfrm>
            <a:off x="2076453" y="4006104"/>
            <a:ext cx="571501" cy="5715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9</a:t>
            </a:r>
            <a:endParaRPr lang="ko-KR" altLang="en-US" sz="1300" dirty="0"/>
          </a:p>
        </p:txBody>
      </p:sp>
      <p:sp>
        <p:nvSpPr>
          <p:cNvPr id="16" name="타원 15"/>
          <p:cNvSpPr/>
          <p:nvPr/>
        </p:nvSpPr>
        <p:spPr>
          <a:xfrm>
            <a:off x="3045237" y="4006105"/>
            <a:ext cx="571501" cy="5715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10</a:t>
            </a:r>
            <a:endParaRPr lang="ko-KR" altLang="en-US" sz="1300" dirty="0"/>
          </a:p>
        </p:txBody>
      </p:sp>
      <p:cxnSp>
        <p:nvCxnSpPr>
          <p:cNvPr id="18" name="직선 화살표 연결선 17"/>
          <p:cNvCxnSpPr>
            <a:stCxn id="13" idx="0"/>
            <a:endCxn id="12" idx="4"/>
          </p:cNvCxnSpPr>
          <p:nvPr/>
        </p:nvCxnSpPr>
        <p:spPr>
          <a:xfrm flipV="1">
            <a:off x="441361" y="3471295"/>
            <a:ext cx="263" cy="53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1"/>
            <a:endCxn id="12" idx="5"/>
          </p:cNvCxnSpPr>
          <p:nvPr/>
        </p:nvCxnSpPr>
        <p:spPr>
          <a:xfrm flipH="1" flipV="1">
            <a:off x="643680" y="3387601"/>
            <a:ext cx="547683" cy="70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0"/>
          </p:cNvCxnSpPr>
          <p:nvPr/>
        </p:nvCxnSpPr>
        <p:spPr>
          <a:xfrm flipV="1">
            <a:off x="1393420" y="3471295"/>
            <a:ext cx="285750" cy="53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5" idx="0"/>
          </p:cNvCxnSpPr>
          <p:nvPr/>
        </p:nvCxnSpPr>
        <p:spPr>
          <a:xfrm flipH="1" flipV="1">
            <a:off x="1964921" y="3471296"/>
            <a:ext cx="397283" cy="53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0"/>
          </p:cNvCxnSpPr>
          <p:nvPr/>
        </p:nvCxnSpPr>
        <p:spPr>
          <a:xfrm flipH="1" flipV="1">
            <a:off x="3045237" y="3471295"/>
            <a:ext cx="285751" cy="53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0"/>
            <a:endCxn id="6" idx="3"/>
          </p:cNvCxnSpPr>
          <p:nvPr/>
        </p:nvCxnSpPr>
        <p:spPr>
          <a:xfrm flipV="1">
            <a:off x="441624" y="2643178"/>
            <a:ext cx="369445" cy="25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1"/>
            <a:endCxn id="6" idx="5"/>
          </p:cNvCxnSpPr>
          <p:nvPr/>
        </p:nvCxnSpPr>
        <p:spPr>
          <a:xfrm flipH="1" flipV="1">
            <a:off x="1215182" y="2643178"/>
            <a:ext cx="327495" cy="34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1" idx="7"/>
            <a:endCxn id="7" idx="3"/>
          </p:cNvCxnSpPr>
          <p:nvPr/>
        </p:nvCxnSpPr>
        <p:spPr>
          <a:xfrm flipV="1">
            <a:off x="1946790" y="2643179"/>
            <a:ext cx="196369" cy="34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7" idx="2"/>
            <a:endCxn id="6" idx="6"/>
          </p:cNvCxnSpPr>
          <p:nvPr/>
        </p:nvCxnSpPr>
        <p:spPr>
          <a:xfrm flipH="1" flipV="1">
            <a:off x="1298876" y="2441122"/>
            <a:ext cx="7605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9" idx="0"/>
            <a:endCxn id="7" idx="6"/>
          </p:cNvCxnSpPr>
          <p:nvPr/>
        </p:nvCxnSpPr>
        <p:spPr>
          <a:xfrm flipH="1" flipV="1">
            <a:off x="2630966" y="2441123"/>
            <a:ext cx="285751" cy="458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6" idx="0"/>
            <a:endCxn id="5" idx="2"/>
          </p:cNvCxnSpPr>
          <p:nvPr/>
        </p:nvCxnSpPr>
        <p:spPr>
          <a:xfrm flipV="1">
            <a:off x="1013126" y="1869622"/>
            <a:ext cx="380294" cy="28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7" idx="0"/>
            <a:endCxn id="5" idx="6"/>
          </p:cNvCxnSpPr>
          <p:nvPr/>
        </p:nvCxnSpPr>
        <p:spPr>
          <a:xfrm flipH="1" flipV="1">
            <a:off x="1964921" y="1869622"/>
            <a:ext cx="38029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2"/>
            <a:endCxn id="12" idx="6"/>
          </p:cNvCxnSpPr>
          <p:nvPr/>
        </p:nvCxnSpPr>
        <p:spPr>
          <a:xfrm flipH="1">
            <a:off x="727374" y="3185545"/>
            <a:ext cx="731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1" idx="6"/>
            <a:endCxn id="9" idx="2"/>
          </p:cNvCxnSpPr>
          <p:nvPr/>
        </p:nvCxnSpPr>
        <p:spPr>
          <a:xfrm>
            <a:off x="2030484" y="3185545"/>
            <a:ext cx="600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8794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9" grpId="1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동적 계획법 </a:t>
            </a:r>
            <a:r>
              <a:rPr lang="en-US" altLang="ko-KR" dirty="0"/>
              <a:t>- </a:t>
            </a:r>
            <a:r>
              <a:rPr lang="ko-KR" altLang="en-US" dirty="0"/>
              <a:t>의존 관계</a:t>
            </a:r>
            <a:r>
              <a:rPr lang="en-US" altLang="ko-KR" dirty="0"/>
              <a:t>? </a:t>
            </a:r>
            <a:r>
              <a:rPr lang="ko-KR" altLang="en-US" dirty="0"/>
              <a:t>직관적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724401" y="1583870"/>
            <a:ext cx="6615790" cy="5065285"/>
          </a:xfrm>
        </p:spPr>
        <p:txBody>
          <a:bodyPr>
            <a:normAutofit/>
          </a:bodyPr>
          <a:lstStyle/>
          <a:p>
            <a:r>
              <a:rPr lang="en-US" altLang="ko-KR" dirty="0"/>
              <a:t>Top-down </a:t>
            </a:r>
            <a:r>
              <a:rPr lang="ko-KR" altLang="en-US" dirty="0"/>
              <a:t>접근 방식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구하려고 시도한다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을 구하기 위해 </a:t>
            </a:r>
            <a:r>
              <a:rPr lang="en-US" altLang="ko-KR" dirty="0"/>
              <a:t>2, 3</a:t>
            </a:r>
            <a:r>
              <a:rPr lang="ko-KR" altLang="en-US" dirty="0"/>
              <a:t>을 시도한다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를 구하기 위해 </a:t>
            </a:r>
            <a:r>
              <a:rPr lang="en-US" altLang="ko-KR" dirty="0"/>
              <a:t>3, 4, 5</a:t>
            </a:r>
            <a:r>
              <a:rPr lang="ko-KR" altLang="en-US" dirty="0"/>
              <a:t>를 구해야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를 구하기 위해 </a:t>
            </a:r>
            <a:r>
              <a:rPr lang="en-US" altLang="ko-KR" dirty="0"/>
              <a:t>5, 7, 8</a:t>
            </a:r>
            <a:r>
              <a:rPr lang="ko-KR" altLang="en-US" dirty="0"/>
              <a:t>을 시도한다</a:t>
            </a:r>
            <a:endParaRPr lang="en-US" altLang="ko-KR" dirty="0"/>
          </a:p>
          <a:p>
            <a:pPr lvl="1"/>
            <a:r>
              <a:rPr lang="en-US" altLang="ko-KR" dirty="0"/>
              <a:t>7, 8</a:t>
            </a:r>
            <a:r>
              <a:rPr lang="ko-KR" altLang="en-US" dirty="0"/>
              <a:t>은 베이스이다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을 구하기 위해 </a:t>
            </a:r>
            <a:r>
              <a:rPr lang="en-US" altLang="ko-KR" dirty="0"/>
              <a:t>8, 9</a:t>
            </a:r>
            <a:r>
              <a:rPr lang="ko-KR" altLang="en-US" dirty="0"/>
              <a:t>를 시도한다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8, 9</a:t>
            </a:r>
            <a:r>
              <a:rPr lang="ko-KR" altLang="en-US" dirty="0"/>
              <a:t>는 베이스이다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를 구했으므로 </a:t>
            </a:r>
            <a:r>
              <a:rPr lang="en-US" altLang="ko-KR" dirty="0"/>
              <a:t>4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을 구하기 위해 </a:t>
            </a:r>
            <a:r>
              <a:rPr lang="en-US" altLang="ko-KR" dirty="0"/>
              <a:t>5, 6</a:t>
            </a:r>
            <a:r>
              <a:rPr lang="ko-KR" altLang="en-US" dirty="0"/>
              <a:t>을 시도한다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는 이미 구했다</a:t>
            </a:r>
            <a:r>
              <a:rPr lang="en-US" altLang="ko-KR" dirty="0"/>
              <a:t>. 6</a:t>
            </a:r>
            <a:r>
              <a:rPr lang="ko-KR" altLang="en-US" dirty="0"/>
              <a:t>을 시도한다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	…</a:t>
            </a:r>
          </a:p>
        </p:txBody>
      </p:sp>
      <p:sp>
        <p:nvSpPr>
          <p:cNvPr id="5" name="타원 4"/>
          <p:cNvSpPr/>
          <p:nvPr/>
        </p:nvSpPr>
        <p:spPr>
          <a:xfrm>
            <a:off x="1393420" y="1583871"/>
            <a:ext cx="571501" cy="5715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6" name="타원 5"/>
          <p:cNvSpPr/>
          <p:nvPr/>
        </p:nvSpPr>
        <p:spPr>
          <a:xfrm>
            <a:off x="727375" y="2155371"/>
            <a:ext cx="571501" cy="5715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</a:t>
            </a:r>
            <a:endParaRPr lang="ko-KR" altLang="en-US" sz="1300" dirty="0"/>
          </a:p>
        </p:txBody>
      </p:sp>
      <p:sp>
        <p:nvSpPr>
          <p:cNvPr id="7" name="타원 6"/>
          <p:cNvSpPr/>
          <p:nvPr/>
        </p:nvSpPr>
        <p:spPr>
          <a:xfrm>
            <a:off x="2059465" y="2155372"/>
            <a:ext cx="571501" cy="5715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3</a:t>
            </a:r>
            <a:endParaRPr lang="ko-KR" altLang="en-US" sz="1300" dirty="0"/>
          </a:p>
        </p:txBody>
      </p:sp>
      <p:sp>
        <p:nvSpPr>
          <p:cNvPr id="9" name="타원 8"/>
          <p:cNvSpPr/>
          <p:nvPr/>
        </p:nvSpPr>
        <p:spPr>
          <a:xfrm>
            <a:off x="2630966" y="2899794"/>
            <a:ext cx="571501" cy="5715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6</a:t>
            </a:r>
            <a:endParaRPr lang="ko-KR" altLang="en-US" sz="1300" dirty="0"/>
          </a:p>
        </p:txBody>
      </p:sp>
      <p:sp>
        <p:nvSpPr>
          <p:cNvPr id="11" name="타원 10"/>
          <p:cNvSpPr/>
          <p:nvPr/>
        </p:nvSpPr>
        <p:spPr>
          <a:xfrm>
            <a:off x="1458983" y="2899794"/>
            <a:ext cx="571501" cy="5715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5</a:t>
            </a:r>
            <a:endParaRPr lang="ko-KR" altLang="en-US" sz="1300" dirty="0"/>
          </a:p>
        </p:txBody>
      </p:sp>
      <p:sp>
        <p:nvSpPr>
          <p:cNvPr id="12" name="타원 11"/>
          <p:cNvSpPr/>
          <p:nvPr/>
        </p:nvSpPr>
        <p:spPr>
          <a:xfrm>
            <a:off x="155873" y="2899794"/>
            <a:ext cx="571501" cy="5715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4</a:t>
            </a:r>
            <a:endParaRPr lang="ko-KR" altLang="en-US" sz="1300" dirty="0"/>
          </a:p>
        </p:txBody>
      </p:sp>
      <p:sp>
        <p:nvSpPr>
          <p:cNvPr id="13" name="타원 12"/>
          <p:cNvSpPr/>
          <p:nvPr/>
        </p:nvSpPr>
        <p:spPr>
          <a:xfrm>
            <a:off x="155610" y="4006103"/>
            <a:ext cx="571501" cy="5715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7</a:t>
            </a:r>
            <a:endParaRPr lang="ko-KR" altLang="en-US" sz="1300" dirty="0"/>
          </a:p>
        </p:txBody>
      </p:sp>
      <p:sp>
        <p:nvSpPr>
          <p:cNvPr id="14" name="타원 13"/>
          <p:cNvSpPr/>
          <p:nvPr/>
        </p:nvSpPr>
        <p:spPr>
          <a:xfrm>
            <a:off x="1107669" y="4006105"/>
            <a:ext cx="571501" cy="5715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8</a:t>
            </a:r>
            <a:endParaRPr lang="ko-KR" altLang="en-US" sz="1300" dirty="0"/>
          </a:p>
        </p:txBody>
      </p:sp>
      <p:sp>
        <p:nvSpPr>
          <p:cNvPr id="15" name="타원 14"/>
          <p:cNvSpPr/>
          <p:nvPr/>
        </p:nvSpPr>
        <p:spPr>
          <a:xfrm>
            <a:off x="2076453" y="4006104"/>
            <a:ext cx="571501" cy="5715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9</a:t>
            </a:r>
            <a:endParaRPr lang="ko-KR" altLang="en-US" sz="1300" dirty="0"/>
          </a:p>
        </p:txBody>
      </p:sp>
      <p:sp>
        <p:nvSpPr>
          <p:cNvPr id="16" name="타원 15"/>
          <p:cNvSpPr/>
          <p:nvPr/>
        </p:nvSpPr>
        <p:spPr>
          <a:xfrm>
            <a:off x="3045237" y="4006105"/>
            <a:ext cx="571501" cy="5715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10</a:t>
            </a:r>
            <a:endParaRPr lang="ko-KR" altLang="en-US" sz="1300" dirty="0"/>
          </a:p>
        </p:txBody>
      </p:sp>
      <p:cxnSp>
        <p:nvCxnSpPr>
          <p:cNvPr id="18" name="직선 화살표 연결선 17"/>
          <p:cNvCxnSpPr>
            <a:stCxn id="13" idx="0"/>
            <a:endCxn id="12" idx="4"/>
          </p:cNvCxnSpPr>
          <p:nvPr/>
        </p:nvCxnSpPr>
        <p:spPr>
          <a:xfrm flipV="1">
            <a:off x="441361" y="3471295"/>
            <a:ext cx="263" cy="53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1"/>
            <a:endCxn id="12" idx="5"/>
          </p:cNvCxnSpPr>
          <p:nvPr/>
        </p:nvCxnSpPr>
        <p:spPr>
          <a:xfrm flipH="1" flipV="1">
            <a:off x="643680" y="3387601"/>
            <a:ext cx="547683" cy="70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0"/>
          </p:cNvCxnSpPr>
          <p:nvPr/>
        </p:nvCxnSpPr>
        <p:spPr>
          <a:xfrm flipV="1">
            <a:off x="1393420" y="3471295"/>
            <a:ext cx="285750" cy="53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5" idx="0"/>
          </p:cNvCxnSpPr>
          <p:nvPr/>
        </p:nvCxnSpPr>
        <p:spPr>
          <a:xfrm flipH="1" flipV="1">
            <a:off x="1964921" y="3471296"/>
            <a:ext cx="397283" cy="53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0"/>
          </p:cNvCxnSpPr>
          <p:nvPr/>
        </p:nvCxnSpPr>
        <p:spPr>
          <a:xfrm flipH="1" flipV="1">
            <a:off x="3045237" y="3471295"/>
            <a:ext cx="285751" cy="53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0"/>
            <a:endCxn id="6" idx="3"/>
          </p:cNvCxnSpPr>
          <p:nvPr/>
        </p:nvCxnSpPr>
        <p:spPr>
          <a:xfrm flipV="1">
            <a:off x="441624" y="2643178"/>
            <a:ext cx="369445" cy="25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1"/>
            <a:endCxn id="6" idx="5"/>
          </p:cNvCxnSpPr>
          <p:nvPr/>
        </p:nvCxnSpPr>
        <p:spPr>
          <a:xfrm flipH="1" flipV="1">
            <a:off x="1215182" y="2643178"/>
            <a:ext cx="327495" cy="34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1" idx="7"/>
            <a:endCxn id="7" idx="3"/>
          </p:cNvCxnSpPr>
          <p:nvPr/>
        </p:nvCxnSpPr>
        <p:spPr>
          <a:xfrm flipV="1">
            <a:off x="1946790" y="2643179"/>
            <a:ext cx="196369" cy="34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7" idx="2"/>
            <a:endCxn id="6" idx="6"/>
          </p:cNvCxnSpPr>
          <p:nvPr/>
        </p:nvCxnSpPr>
        <p:spPr>
          <a:xfrm flipH="1" flipV="1">
            <a:off x="1298876" y="2441122"/>
            <a:ext cx="7605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9" idx="0"/>
            <a:endCxn id="7" idx="6"/>
          </p:cNvCxnSpPr>
          <p:nvPr/>
        </p:nvCxnSpPr>
        <p:spPr>
          <a:xfrm flipH="1" flipV="1">
            <a:off x="2630966" y="2441123"/>
            <a:ext cx="285751" cy="458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6" idx="0"/>
            <a:endCxn id="5" idx="2"/>
          </p:cNvCxnSpPr>
          <p:nvPr/>
        </p:nvCxnSpPr>
        <p:spPr>
          <a:xfrm flipV="1">
            <a:off x="1013126" y="1869622"/>
            <a:ext cx="380294" cy="28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7" idx="0"/>
            <a:endCxn id="5" idx="6"/>
          </p:cNvCxnSpPr>
          <p:nvPr/>
        </p:nvCxnSpPr>
        <p:spPr>
          <a:xfrm flipH="1" flipV="1">
            <a:off x="1964921" y="1869622"/>
            <a:ext cx="380295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1" idx="2"/>
            <a:endCxn id="12" idx="6"/>
          </p:cNvCxnSpPr>
          <p:nvPr/>
        </p:nvCxnSpPr>
        <p:spPr>
          <a:xfrm flipH="1">
            <a:off x="727374" y="3185545"/>
            <a:ext cx="731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1" idx="6"/>
            <a:endCxn id="9" idx="2"/>
          </p:cNvCxnSpPr>
          <p:nvPr/>
        </p:nvCxnSpPr>
        <p:spPr>
          <a:xfrm>
            <a:off x="2030484" y="3185545"/>
            <a:ext cx="600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3"/>
          <p:cNvSpPr txBox="1">
            <a:spLocks/>
          </p:cNvSpPr>
          <p:nvPr/>
        </p:nvSpPr>
        <p:spPr>
          <a:xfrm>
            <a:off x="155611" y="5223996"/>
            <a:ext cx="4800212" cy="1627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직관적</a:t>
            </a:r>
            <a:r>
              <a:rPr lang="en-US" altLang="ko-KR" dirty="0"/>
              <a:t>!!</a:t>
            </a:r>
          </a:p>
          <a:p>
            <a:pPr marL="0" indent="0">
              <a:buNone/>
            </a:pPr>
            <a:r>
              <a:rPr lang="ko-KR" altLang="en-US" dirty="0"/>
              <a:t>계산 순서는 알아서 정해진다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544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  <p:bldP spid="9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동적 계획법</a:t>
            </a:r>
          </a:p>
        </p:txBody>
      </p:sp>
    </p:spTree>
    <p:extLst>
      <p:ext uri="{BB962C8B-B14F-4D97-AF65-F5344CB8AC3E}">
        <p14:creationId xmlns:p14="http://schemas.microsoft.com/office/powerpoint/2010/main" val="112541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동적 계획법 </a:t>
            </a:r>
            <a:r>
              <a:rPr lang="en-US" altLang="ko-KR" dirty="0"/>
              <a:t>– </a:t>
            </a:r>
            <a:r>
              <a:rPr lang="ko-KR" altLang="en-US" dirty="0"/>
              <a:t>슬라이딩 윈도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57251" y="2583911"/>
            <a:ext cx="10482940" cy="3548964"/>
          </a:xfrm>
        </p:spPr>
        <p:txBody>
          <a:bodyPr/>
          <a:lstStyle/>
          <a:p>
            <a:r>
              <a:rPr lang="en-US" altLang="ko-KR" dirty="0"/>
              <a:t>Window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현재 보고 있는 범위라 생각하면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보고 있는 곳이 </a:t>
            </a:r>
            <a:r>
              <a:rPr lang="en-US" altLang="ko-KR" dirty="0"/>
              <a:t>DP </a:t>
            </a:r>
            <a:r>
              <a:rPr lang="ko-KR" altLang="en-US" dirty="0"/>
              <a:t>배열에 저장되어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Window</a:t>
            </a:r>
            <a:r>
              <a:rPr lang="ko-KR" altLang="en-US" dirty="0"/>
              <a:t>를 이동시켜 보고 있는 범위를 움직이는 것이</a:t>
            </a:r>
            <a:br>
              <a:rPr lang="en-US" altLang="ko-KR" dirty="0"/>
            </a:br>
            <a:r>
              <a:rPr lang="ko-KR" altLang="en-US" dirty="0"/>
              <a:t>슬라이딩 윈도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번째 피보나치 수를 구하기 위해서는</a:t>
            </a:r>
            <a:br>
              <a:rPr lang="en-US" altLang="ko-KR" dirty="0"/>
            </a:br>
            <a:r>
              <a:rPr lang="en-US" altLang="ko-KR" dirty="0"/>
              <a:t>N-1</a:t>
            </a:r>
            <a:r>
              <a:rPr lang="ko-KR" altLang="en-US" dirty="0"/>
              <a:t>번째와 </a:t>
            </a:r>
            <a:r>
              <a:rPr lang="en-US" altLang="ko-KR" dirty="0"/>
              <a:t>N-2</a:t>
            </a:r>
            <a:r>
              <a:rPr lang="ko-KR" altLang="en-US" dirty="0"/>
              <a:t>번째 피보나치 수만이 필요하다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 배열의 사이즈는 </a:t>
            </a:r>
            <a:r>
              <a:rPr lang="en-US" altLang="ko-KR" dirty="0"/>
              <a:t>2</a:t>
            </a:r>
            <a:r>
              <a:rPr lang="ko-KR" altLang="en-US" dirty="0"/>
              <a:t>이면 충분하다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44462"/>
              </p:ext>
            </p:extLst>
          </p:nvPr>
        </p:nvGraphicFramePr>
        <p:xfrm>
          <a:off x="857251" y="1381217"/>
          <a:ext cx="10482940" cy="842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2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2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2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482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482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1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F(0)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F(2)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F(3)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F(4)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F(5)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F(6)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F(7)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F(8)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F(9)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745067" y="1275644"/>
            <a:ext cx="2257777" cy="10272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83645" y="1275643"/>
            <a:ext cx="2257777" cy="10272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12533" y="1275642"/>
            <a:ext cx="2257777" cy="10272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03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08528 -1.11111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0.09258 2.96296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08099 0.00023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2" animBg="1"/>
      <p:bldP spid="8" grpId="3" animBg="1"/>
      <p:bldP spid="9" grpId="0" animBg="1"/>
      <p:bldP spid="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동적 계획법 </a:t>
            </a:r>
            <a:r>
              <a:rPr lang="en-US" altLang="ko-KR" dirty="0"/>
              <a:t>- DP </a:t>
            </a:r>
            <a:r>
              <a:rPr lang="ko-KR" altLang="en-US" dirty="0"/>
              <a:t>배열의 정의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DP </a:t>
            </a:r>
            <a:r>
              <a:rPr lang="ko-KR" altLang="en-US" dirty="0"/>
              <a:t>배열은 계산한 부분문제를 저장하는 곳</a:t>
            </a:r>
            <a:endParaRPr lang="en-US" altLang="ko-KR" dirty="0"/>
          </a:p>
          <a:p>
            <a:pPr lvl="1"/>
            <a:r>
              <a:rPr lang="en-US" altLang="ko-KR" dirty="0"/>
              <a:t>DP </a:t>
            </a:r>
            <a:r>
              <a:rPr lang="ko-KR" altLang="en-US" dirty="0"/>
              <a:t>배열에 해당 부분문제가 저장되어 있다면</a:t>
            </a:r>
            <a:r>
              <a:rPr lang="en-US" altLang="ko-KR" dirty="0"/>
              <a:t>, </a:t>
            </a:r>
            <a:r>
              <a:rPr lang="ko-KR" altLang="en-US" dirty="0"/>
              <a:t>이미 계산한 것이기 때문에 가져오고</a:t>
            </a:r>
            <a:r>
              <a:rPr lang="en-US" altLang="ko-KR" dirty="0"/>
              <a:t>, </a:t>
            </a:r>
            <a:r>
              <a:rPr lang="ko-KR" altLang="en-US" dirty="0"/>
              <a:t>저장되어 있지 않다면 계산을 시도한다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DP </a:t>
            </a:r>
            <a:r>
              <a:rPr lang="ko-KR" altLang="en-US" dirty="0"/>
              <a:t>배열의 정의는 부분문제를 </a:t>
            </a:r>
            <a:r>
              <a:rPr lang="ko-KR" altLang="en-US" u="sng" dirty="0"/>
              <a:t>어떻게 나누어 어떻게 저장</a:t>
            </a:r>
            <a:r>
              <a:rPr lang="ko-KR" altLang="en-US" dirty="0"/>
              <a:t>할 것인가에 따라 다르다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차원이 될 수도</a:t>
            </a:r>
            <a:r>
              <a:rPr lang="en-US" altLang="ko-KR" dirty="0"/>
              <a:t>, 2</a:t>
            </a:r>
            <a:r>
              <a:rPr lang="ko-KR" altLang="en-US" dirty="0"/>
              <a:t>차원이 될 수도</a:t>
            </a:r>
            <a:endParaRPr lang="en-US" altLang="ko-KR" dirty="0"/>
          </a:p>
          <a:p>
            <a:pPr lvl="1"/>
            <a:r>
              <a:rPr lang="ko-KR" altLang="en-US" dirty="0"/>
              <a:t>피보나치의 경우</a:t>
            </a:r>
            <a:r>
              <a:rPr lang="en-US" altLang="ko-KR" dirty="0"/>
              <a:t>, DP </a:t>
            </a:r>
            <a:r>
              <a:rPr lang="ko-KR" altLang="en-US" dirty="0"/>
              <a:t>배열은 </a:t>
            </a:r>
            <a:r>
              <a:rPr lang="en-US" altLang="ko-KR" dirty="0"/>
              <a:t>DP[n] =&gt; n</a:t>
            </a:r>
            <a:r>
              <a:rPr lang="ko-KR" altLang="en-US" dirty="0"/>
              <a:t>번째 </a:t>
            </a:r>
            <a:r>
              <a:rPr lang="ko-KR" altLang="en-US" dirty="0" err="1"/>
              <a:t>피보나치수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차원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하노이탑의</a:t>
            </a:r>
            <a:r>
              <a:rPr lang="ko-KR" altLang="en-US" dirty="0"/>
              <a:t> 경우</a:t>
            </a:r>
            <a:r>
              <a:rPr lang="en-US" altLang="ko-KR" dirty="0"/>
              <a:t>, DP[n] =&gt; n</a:t>
            </a:r>
            <a:r>
              <a:rPr lang="ko-KR" altLang="en-US" dirty="0"/>
              <a:t>개의 원판을 이동하는 최소 횟수 </a:t>
            </a:r>
            <a:r>
              <a:rPr lang="en-US" altLang="ko-KR" dirty="0"/>
              <a:t>(1</a:t>
            </a:r>
            <a:r>
              <a:rPr lang="ko-KR" altLang="en-US" dirty="0"/>
              <a:t>차원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DP </a:t>
            </a:r>
            <a:r>
              <a:rPr lang="ko-KR" altLang="en-US" dirty="0"/>
              <a:t>배열을 잘 정의해야 문제를 풀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86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– BOJ 1149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5876925" y="1583871"/>
            <a:ext cx="5463265" cy="4549004"/>
          </a:xfrm>
        </p:spPr>
        <p:txBody>
          <a:bodyPr/>
          <a:lstStyle/>
          <a:p>
            <a:r>
              <a:rPr lang="en-US" altLang="ko-KR" dirty="0"/>
              <a:t>DP</a:t>
            </a:r>
            <a:r>
              <a:rPr lang="ko-KR" altLang="en-US" dirty="0"/>
              <a:t> 배열의 정의 생각하기</a:t>
            </a:r>
            <a:endParaRPr lang="en-US" altLang="ko-KR" dirty="0"/>
          </a:p>
          <a:p>
            <a:pPr lvl="1"/>
            <a:r>
              <a:rPr lang="ko-KR" altLang="en-US" dirty="0"/>
              <a:t>부분문제</a:t>
            </a:r>
            <a:endParaRPr lang="en-US" altLang="ko-KR" dirty="0"/>
          </a:p>
          <a:p>
            <a:pPr lvl="2"/>
            <a:r>
              <a:rPr lang="ko-KR" altLang="en-US" dirty="0"/>
              <a:t>전체 문제</a:t>
            </a:r>
            <a:r>
              <a:rPr lang="en-US" altLang="ko-KR" dirty="0"/>
              <a:t>: N</a:t>
            </a:r>
            <a:r>
              <a:rPr lang="ko-KR" altLang="en-US" dirty="0"/>
              <a:t>개의 집을 모두 색칠했을 때 최소비용</a:t>
            </a:r>
            <a:endParaRPr lang="en-US" altLang="ko-KR" dirty="0"/>
          </a:p>
          <a:p>
            <a:pPr lvl="2"/>
            <a:r>
              <a:rPr lang="ko-KR" altLang="en-US" dirty="0"/>
              <a:t>부분 문제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N-1</a:t>
            </a:r>
            <a:r>
              <a:rPr lang="ko-KR" altLang="en-US" dirty="0"/>
              <a:t>개의 집을 모두 색칠했을 때 최소비용을 구하고</a:t>
            </a:r>
            <a:r>
              <a:rPr lang="en-US" altLang="ko-KR" dirty="0"/>
              <a:t>, </a:t>
            </a:r>
            <a:r>
              <a:rPr lang="ko-KR" altLang="en-US" dirty="0"/>
              <a:t>나머지 하나를 최소비용으로 색칠하면 되지 않을까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순서</a:t>
            </a:r>
            <a:endParaRPr lang="en-US" altLang="ko-KR" dirty="0"/>
          </a:p>
          <a:p>
            <a:pPr lvl="2"/>
            <a:r>
              <a:rPr lang="ko-KR" altLang="en-US" dirty="0"/>
              <a:t>가장 윗집을 가장 먼저 칠하고</a:t>
            </a:r>
            <a:r>
              <a:rPr lang="en-US" altLang="ko-KR" dirty="0"/>
              <a:t>, </a:t>
            </a:r>
            <a:r>
              <a:rPr lang="ko-KR" altLang="en-US" dirty="0"/>
              <a:t>그 아랫집을 두 번째</a:t>
            </a:r>
            <a:r>
              <a:rPr lang="en-US" altLang="ko-KR" dirty="0"/>
              <a:t>, </a:t>
            </a:r>
            <a:r>
              <a:rPr lang="ko-KR" altLang="en-US" dirty="0"/>
              <a:t>그 아랫집을 </a:t>
            </a:r>
            <a:r>
              <a:rPr lang="ko-KR" altLang="en-US" dirty="0" err="1"/>
              <a:t>세번째</a:t>
            </a:r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색칠하는 순서를 강제할 수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14" y="1780415"/>
            <a:ext cx="1006963" cy="1006963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84" y="1779759"/>
            <a:ext cx="1006963" cy="1006963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2" y="1779758"/>
            <a:ext cx="1006963" cy="1006963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4" y="3354891"/>
            <a:ext cx="1006963" cy="1006963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677" y="3354235"/>
            <a:ext cx="1006963" cy="1006963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47" y="3435467"/>
            <a:ext cx="1006963" cy="1006963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4" y="5044679"/>
            <a:ext cx="1006963" cy="1006963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699" y="5044679"/>
            <a:ext cx="1006963" cy="1006963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48" y="5125912"/>
            <a:ext cx="1006963" cy="1006963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23" y="1583871"/>
            <a:ext cx="1400052" cy="1400052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23" y="3216003"/>
            <a:ext cx="1400052" cy="1400052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5" y="4848135"/>
            <a:ext cx="1400052" cy="1400052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sp>
        <p:nvSpPr>
          <p:cNvPr id="17" name="아래쪽 화살표 16"/>
          <p:cNvSpPr/>
          <p:nvPr/>
        </p:nvSpPr>
        <p:spPr>
          <a:xfrm rot="5400000">
            <a:off x="1859317" y="1976332"/>
            <a:ext cx="315093" cy="61381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5400000">
            <a:off x="1859317" y="3632041"/>
            <a:ext cx="315093" cy="61381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5400000">
            <a:off x="1859317" y="5241253"/>
            <a:ext cx="315093" cy="61381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0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– BOJ 1149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14" y="1780415"/>
            <a:ext cx="1006963" cy="1006963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84" y="1779759"/>
            <a:ext cx="1006963" cy="1006963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2" y="1779758"/>
            <a:ext cx="1006963" cy="1006963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4" y="3354891"/>
            <a:ext cx="1006963" cy="1006963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677" y="3354235"/>
            <a:ext cx="1006963" cy="1006963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47" y="3435467"/>
            <a:ext cx="1006963" cy="1006963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4" y="5044679"/>
            <a:ext cx="1006963" cy="1006963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699" y="5044679"/>
            <a:ext cx="1006963" cy="1006963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48" y="5125912"/>
            <a:ext cx="1006963" cy="1006963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23" y="1583871"/>
            <a:ext cx="1400052" cy="1400052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23" y="3216003"/>
            <a:ext cx="1400052" cy="1400052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5" y="4848135"/>
            <a:ext cx="1400052" cy="1400052"/>
          </a:xfrm>
          <a:prstGeom prst="rect">
            <a:avLst/>
          </a:prstGeom>
          <a:noFill/>
          <a:effectLst>
            <a:outerShdw blurRad="50800" dist="76200" dir="7200000" algn="t" rotWithShape="0">
              <a:prstClr val="black">
                <a:alpha val="21000"/>
              </a:prstClr>
            </a:outerShdw>
          </a:effectLst>
        </p:spPr>
      </p:pic>
      <p:sp>
        <p:nvSpPr>
          <p:cNvPr id="17" name="아래쪽 화살표 16"/>
          <p:cNvSpPr/>
          <p:nvPr/>
        </p:nvSpPr>
        <p:spPr>
          <a:xfrm rot="5400000">
            <a:off x="1859317" y="1976332"/>
            <a:ext cx="315093" cy="61381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5400000">
            <a:off x="1859317" y="3632041"/>
            <a:ext cx="315093" cy="61381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5400000">
            <a:off x="1859317" y="5241253"/>
            <a:ext cx="315093" cy="61381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5876925" y="1583871"/>
            <a:ext cx="5701803" cy="490900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DP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r>
              <a:rPr lang="en-US" altLang="ko-KR" dirty="0"/>
              <a:t>R[N], G[N], B[N]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차원 배열 </a:t>
            </a:r>
            <a:r>
              <a:rPr lang="en-US" altLang="ko-KR" dirty="0"/>
              <a:t>3</a:t>
            </a:r>
            <a:r>
              <a:rPr lang="ko-KR" altLang="en-US" dirty="0"/>
              <a:t>개를 만든다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DP[3][N]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R[N]: </a:t>
            </a:r>
            <a:r>
              <a:rPr lang="ko-KR" altLang="en-US" dirty="0"/>
              <a:t>순차적으로 집을 </a:t>
            </a:r>
            <a:r>
              <a:rPr lang="en-US" altLang="ko-KR" dirty="0"/>
              <a:t>N</a:t>
            </a:r>
            <a:r>
              <a:rPr lang="ko-KR" altLang="en-US" dirty="0"/>
              <a:t>번째 집까지 칠하고</a:t>
            </a:r>
            <a:r>
              <a:rPr lang="en-US" altLang="ko-KR" dirty="0"/>
              <a:t>, N</a:t>
            </a:r>
            <a:r>
              <a:rPr lang="ko-KR" altLang="en-US" dirty="0"/>
              <a:t>번째 집을 빨간색으로 칠했을 때 최소비용</a:t>
            </a:r>
            <a:endParaRPr lang="en-US" altLang="ko-KR" dirty="0"/>
          </a:p>
          <a:p>
            <a:pPr lvl="1"/>
            <a:r>
              <a:rPr lang="en-US" altLang="ko-KR" dirty="0"/>
              <a:t>G[N]: </a:t>
            </a:r>
            <a:r>
              <a:rPr lang="ko-KR" altLang="en-US" dirty="0"/>
              <a:t>순차적으로 집을 </a:t>
            </a:r>
            <a:r>
              <a:rPr lang="en-US" altLang="ko-KR" dirty="0"/>
              <a:t>N</a:t>
            </a:r>
            <a:r>
              <a:rPr lang="ko-KR" altLang="en-US" dirty="0"/>
              <a:t>번째 집까지 칠하고</a:t>
            </a:r>
            <a:r>
              <a:rPr lang="en-US" altLang="ko-KR" dirty="0"/>
              <a:t>, N</a:t>
            </a:r>
            <a:r>
              <a:rPr lang="ko-KR" altLang="en-US" dirty="0"/>
              <a:t>번째 집을 초록색으로 칠했을 때 최소비용</a:t>
            </a:r>
            <a:endParaRPr lang="en-US" altLang="ko-KR" dirty="0"/>
          </a:p>
          <a:p>
            <a:pPr lvl="1"/>
            <a:r>
              <a:rPr lang="en-US" altLang="ko-KR" dirty="0"/>
              <a:t>B[N]: </a:t>
            </a:r>
            <a:r>
              <a:rPr lang="ko-KR" altLang="en-US" dirty="0"/>
              <a:t>순차적으로 집을 </a:t>
            </a:r>
            <a:r>
              <a:rPr lang="en-US" altLang="ko-KR" dirty="0"/>
              <a:t>N</a:t>
            </a:r>
            <a:r>
              <a:rPr lang="ko-KR" altLang="en-US" dirty="0"/>
              <a:t>번째 집까지 칠하고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번째 집을 파란색으로 칠했을 때 최소비용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74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– BOJ 1149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164377" y="1583871"/>
            <a:ext cx="7175814" cy="4549004"/>
          </a:xfrm>
        </p:spPr>
        <p:txBody>
          <a:bodyPr/>
          <a:lstStyle/>
          <a:p>
            <a:r>
              <a:rPr lang="en-US" altLang="ko-KR" dirty="0"/>
              <a:t>Bottom-up Approach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5817"/>
              </p:ext>
            </p:extLst>
          </p:nvPr>
        </p:nvGraphicFramePr>
        <p:xfrm>
          <a:off x="489638" y="1347628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67" y="3073155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각 집을 칠하는 데 필요한 비용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83595"/>
              </p:ext>
            </p:extLst>
          </p:nvPr>
        </p:nvGraphicFramePr>
        <p:xfrm>
          <a:off x="489637" y="4068794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73986" y="5794321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DP </a:t>
            </a:r>
            <a:r>
              <a:rPr lang="ko-KR" altLang="en-US" sz="1600" dirty="0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1900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– BOJ 1149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164377" y="1583871"/>
            <a:ext cx="7175814" cy="4549004"/>
          </a:xfrm>
        </p:spPr>
        <p:txBody>
          <a:bodyPr/>
          <a:lstStyle/>
          <a:p>
            <a:r>
              <a:rPr lang="en-US" altLang="ko-KR" dirty="0"/>
              <a:t>Bottom-up Approach</a:t>
            </a:r>
          </a:p>
          <a:p>
            <a:pPr lvl="1"/>
            <a:r>
              <a:rPr lang="ko-KR" altLang="en-US" dirty="0"/>
              <a:t>첫 번째 집은 베이스 이므로 그대로 비용을 넣어준다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5817"/>
              </p:ext>
            </p:extLst>
          </p:nvPr>
        </p:nvGraphicFramePr>
        <p:xfrm>
          <a:off x="489638" y="1347628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67" y="3073155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각 집을 칠하는 데 필요한 비용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01116"/>
              </p:ext>
            </p:extLst>
          </p:nvPr>
        </p:nvGraphicFramePr>
        <p:xfrm>
          <a:off x="489637" y="4068794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73986" y="5794321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DP </a:t>
            </a:r>
            <a:r>
              <a:rPr lang="ko-KR" altLang="en-US" sz="1600" dirty="0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139143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– BOJ 1149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164377" y="1583871"/>
            <a:ext cx="7175814" cy="4549004"/>
          </a:xfrm>
        </p:spPr>
        <p:txBody>
          <a:bodyPr/>
          <a:lstStyle/>
          <a:p>
            <a:r>
              <a:rPr lang="en-US" altLang="ko-KR" dirty="0"/>
              <a:t>Bottom-up Approach</a:t>
            </a:r>
          </a:p>
          <a:p>
            <a:pPr lvl="1"/>
            <a:r>
              <a:rPr lang="ko-KR" altLang="en-US" dirty="0"/>
              <a:t>첫 번째 집은 베이스 이므로 그대로 비용을 넣어준다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집을 빨강으로 칠할 때</a:t>
            </a:r>
            <a:r>
              <a:rPr lang="en-US" altLang="ko-KR" dirty="0"/>
              <a:t>, </a:t>
            </a:r>
            <a:r>
              <a:rPr lang="ko-KR" altLang="en-US" dirty="0"/>
              <a:t>첫 번째 집을 초록</a:t>
            </a:r>
            <a:r>
              <a:rPr lang="en-US" altLang="ko-KR" dirty="0"/>
              <a:t>, </a:t>
            </a:r>
            <a:r>
              <a:rPr lang="ko-KR" altLang="en-US" dirty="0"/>
              <a:t>파랑을 칠했을 때 중 최소 비용에 두 번째 집을 빨강으로 칠하는 비용을 더해주면 최소 비용이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5817"/>
              </p:ext>
            </p:extLst>
          </p:nvPr>
        </p:nvGraphicFramePr>
        <p:xfrm>
          <a:off x="489638" y="1347628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67" y="3073155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각 집을 칠하는 데 필요한 비용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601728"/>
              </p:ext>
            </p:extLst>
          </p:nvPr>
        </p:nvGraphicFramePr>
        <p:xfrm>
          <a:off x="489637" y="4068794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73986" y="5794321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DP </a:t>
            </a:r>
            <a:r>
              <a:rPr lang="ko-KR" altLang="en-US" sz="1600" dirty="0"/>
              <a:t>배열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057619" y="4792337"/>
            <a:ext cx="473726" cy="20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0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– BOJ 1149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164377" y="1583871"/>
            <a:ext cx="7175814" cy="4549004"/>
          </a:xfrm>
        </p:spPr>
        <p:txBody>
          <a:bodyPr/>
          <a:lstStyle/>
          <a:p>
            <a:r>
              <a:rPr lang="en-US" altLang="ko-KR" dirty="0"/>
              <a:t>Bottom-up Approach</a:t>
            </a:r>
          </a:p>
          <a:p>
            <a:pPr lvl="1"/>
            <a:r>
              <a:rPr lang="ko-KR" altLang="en-US" dirty="0"/>
              <a:t>첫 번째 집은 베이스 이므로 그대로 비용을 넣어준다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집을 빨강으로 칠할 때</a:t>
            </a:r>
            <a:r>
              <a:rPr lang="en-US" altLang="ko-KR" dirty="0"/>
              <a:t>, </a:t>
            </a:r>
            <a:r>
              <a:rPr lang="ko-KR" altLang="en-US" dirty="0"/>
              <a:t>첫 번째 집을 초록</a:t>
            </a:r>
            <a:r>
              <a:rPr lang="en-US" altLang="ko-KR" dirty="0"/>
              <a:t>, </a:t>
            </a:r>
            <a:r>
              <a:rPr lang="ko-KR" altLang="en-US" dirty="0"/>
              <a:t>파랑을 칠했을 때 중 최소 비용에 두 번째 집을 빨강으로 칠하는 비용을 더해주면 최소 비용이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집을 초록으로 칠할 때</a:t>
            </a:r>
            <a:r>
              <a:rPr lang="en-US" altLang="ko-KR" dirty="0"/>
              <a:t>, </a:t>
            </a:r>
            <a:r>
              <a:rPr lang="ko-KR" altLang="en-US" dirty="0"/>
              <a:t>마찬가지로 첫 번째 집을 빨강</a:t>
            </a:r>
            <a:r>
              <a:rPr lang="en-US" altLang="ko-KR" dirty="0"/>
              <a:t>, </a:t>
            </a:r>
            <a:r>
              <a:rPr lang="ko-KR" altLang="en-US" dirty="0"/>
              <a:t>파랑 중 최소 비용에 두 번째 집을 칠하는 비용을 더해주면 최소 비용이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5817"/>
              </p:ext>
            </p:extLst>
          </p:nvPr>
        </p:nvGraphicFramePr>
        <p:xfrm>
          <a:off x="489638" y="1347628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67" y="3073155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각 집을 칠하는 데 필요한 비용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80634"/>
              </p:ext>
            </p:extLst>
          </p:nvPr>
        </p:nvGraphicFramePr>
        <p:xfrm>
          <a:off x="489637" y="4068794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73986" y="5794321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DP </a:t>
            </a:r>
            <a:r>
              <a:rPr lang="ko-KR" altLang="en-US" sz="1600" dirty="0"/>
              <a:t>배열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068636" y="4792337"/>
            <a:ext cx="484742" cy="23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9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– BOJ 1149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164377" y="1583871"/>
            <a:ext cx="7175814" cy="4549004"/>
          </a:xfrm>
        </p:spPr>
        <p:txBody>
          <a:bodyPr/>
          <a:lstStyle/>
          <a:p>
            <a:r>
              <a:rPr lang="en-US" altLang="ko-KR" dirty="0"/>
              <a:t>Bottom-up Approach</a:t>
            </a:r>
          </a:p>
          <a:p>
            <a:pPr lvl="1"/>
            <a:r>
              <a:rPr lang="ko-KR" altLang="en-US" dirty="0"/>
              <a:t>첫 번째 집은 베이스 이므로 그대로 비용을 넣어준다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집을 빨강으로 칠할 때</a:t>
            </a:r>
            <a:r>
              <a:rPr lang="en-US" altLang="ko-KR" dirty="0"/>
              <a:t>, </a:t>
            </a:r>
            <a:r>
              <a:rPr lang="ko-KR" altLang="en-US" dirty="0"/>
              <a:t>첫 번째 집을 초록</a:t>
            </a:r>
            <a:r>
              <a:rPr lang="en-US" altLang="ko-KR" dirty="0"/>
              <a:t>, </a:t>
            </a:r>
            <a:r>
              <a:rPr lang="ko-KR" altLang="en-US" dirty="0"/>
              <a:t>파랑을 칠했을 때 중 최소 비용에 두 번째 집을 빨강으로 칠하는 비용을 더해주면 최소 비용이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집을 초록으로 칠할 때</a:t>
            </a:r>
            <a:r>
              <a:rPr lang="en-US" altLang="ko-KR" dirty="0"/>
              <a:t>, </a:t>
            </a:r>
            <a:r>
              <a:rPr lang="ko-KR" altLang="en-US" dirty="0"/>
              <a:t>마찬가지로 첫 번째 집을 빨강</a:t>
            </a:r>
            <a:r>
              <a:rPr lang="en-US" altLang="ko-KR" dirty="0"/>
              <a:t>, </a:t>
            </a:r>
            <a:r>
              <a:rPr lang="ko-KR" altLang="en-US" dirty="0"/>
              <a:t>파랑 중 최소 비용에 두 번째 집을 칠하는 비용을 더해주면 최소 비용이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집을 파랑으로 칠할 때</a:t>
            </a:r>
            <a:r>
              <a:rPr lang="en-US" altLang="ko-KR" dirty="0"/>
              <a:t>, </a:t>
            </a:r>
            <a:r>
              <a:rPr lang="ko-KR" altLang="en-US" dirty="0"/>
              <a:t>마찬가지의 방법으로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5817"/>
              </p:ext>
            </p:extLst>
          </p:nvPr>
        </p:nvGraphicFramePr>
        <p:xfrm>
          <a:off x="489638" y="1347628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67" y="3073155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각 집을 칠하는 데 필요한 비용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23396"/>
              </p:ext>
            </p:extLst>
          </p:nvPr>
        </p:nvGraphicFramePr>
        <p:xfrm>
          <a:off x="489637" y="4068794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73986" y="5794321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DP </a:t>
            </a:r>
            <a:r>
              <a:rPr lang="ko-KR" altLang="en-US" sz="1600" dirty="0"/>
              <a:t>배열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068636" y="4792337"/>
            <a:ext cx="1255923" cy="20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– BOJ 1149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164377" y="1583871"/>
            <a:ext cx="7175814" cy="4549004"/>
          </a:xfrm>
        </p:spPr>
        <p:txBody>
          <a:bodyPr/>
          <a:lstStyle/>
          <a:p>
            <a:r>
              <a:rPr lang="en-US" altLang="ko-KR" dirty="0"/>
              <a:t>Bottom-up Approach</a:t>
            </a:r>
          </a:p>
          <a:p>
            <a:pPr lvl="1"/>
            <a:r>
              <a:rPr lang="ko-KR" altLang="en-US" dirty="0"/>
              <a:t>첫 번째 집은 베이스 이므로 그대로 비용을 넣어준다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집을 빨강으로 칠할 때</a:t>
            </a:r>
            <a:r>
              <a:rPr lang="en-US" altLang="ko-KR" dirty="0"/>
              <a:t>, </a:t>
            </a:r>
            <a:r>
              <a:rPr lang="ko-KR" altLang="en-US" dirty="0"/>
              <a:t>첫 번째 집을 초록</a:t>
            </a:r>
            <a:r>
              <a:rPr lang="en-US" altLang="ko-KR" dirty="0"/>
              <a:t>, </a:t>
            </a:r>
            <a:r>
              <a:rPr lang="ko-KR" altLang="en-US" dirty="0"/>
              <a:t>파랑을 칠했을 때 중 최소 비용에 두 번째 집을 빨강으로 칠하는 비용을 더해주면 최소 비용이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집을 초록으로 칠할 때</a:t>
            </a:r>
            <a:r>
              <a:rPr lang="en-US" altLang="ko-KR" dirty="0"/>
              <a:t>, </a:t>
            </a:r>
            <a:r>
              <a:rPr lang="ko-KR" altLang="en-US" dirty="0"/>
              <a:t>마찬가지로 첫 번째 집을 빨강</a:t>
            </a:r>
            <a:r>
              <a:rPr lang="en-US" altLang="ko-KR" dirty="0"/>
              <a:t>, </a:t>
            </a:r>
            <a:r>
              <a:rPr lang="ko-KR" altLang="en-US" dirty="0"/>
              <a:t>파랑 중 최소 비용에 두 번째 집을 칠하는 비용을 더해주면 최소 비용이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집을 파랑으로 칠할 때</a:t>
            </a:r>
            <a:r>
              <a:rPr lang="en-US" altLang="ko-KR" dirty="0"/>
              <a:t>, </a:t>
            </a:r>
            <a:r>
              <a:rPr lang="ko-KR" altLang="en-US" dirty="0"/>
              <a:t>마찬가지의 방법으로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5817"/>
              </p:ext>
            </p:extLst>
          </p:nvPr>
        </p:nvGraphicFramePr>
        <p:xfrm>
          <a:off x="489638" y="1347628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67" y="3073155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각 집을 칠하는 데 필요한 비용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007466"/>
              </p:ext>
            </p:extLst>
          </p:nvPr>
        </p:nvGraphicFramePr>
        <p:xfrm>
          <a:off x="489637" y="4068794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73986" y="5794321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DP </a:t>
            </a:r>
            <a:r>
              <a:rPr lang="ko-KR" altLang="en-US" sz="1600" dirty="0"/>
              <a:t>배열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1112704" y="5155894"/>
            <a:ext cx="1211855" cy="24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90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동적 계획법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다이나믹</a:t>
            </a:r>
            <a:r>
              <a:rPr lang="ko-KR" altLang="en-US" dirty="0"/>
              <a:t> 프로그래밍</a:t>
            </a:r>
            <a:r>
              <a:rPr lang="en-US" altLang="ko-KR" dirty="0"/>
              <a:t>(Dynamic Programming)</a:t>
            </a:r>
          </a:p>
          <a:p>
            <a:pPr lvl="1"/>
            <a:r>
              <a:rPr lang="ko-KR" altLang="en-US" dirty="0"/>
              <a:t>이하 </a:t>
            </a:r>
            <a:r>
              <a:rPr lang="en-US" altLang="ko-KR" dirty="0"/>
              <a:t>DP</a:t>
            </a:r>
          </a:p>
          <a:p>
            <a:r>
              <a:rPr lang="ko-KR" altLang="en-US" dirty="0"/>
              <a:t>전체 문제를 부분 문제로 나누어 계산</a:t>
            </a:r>
            <a:endParaRPr lang="en-US" altLang="ko-KR" dirty="0"/>
          </a:p>
          <a:p>
            <a:r>
              <a:rPr lang="ko-KR" altLang="en-US" dirty="0"/>
              <a:t>그리디 역시 전체 문제를 부분 문제로 나누는 방법</a:t>
            </a:r>
            <a:endParaRPr lang="en-US" altLang="ko-KR" dirty="0"/>
          </a:p>
          <a:p>
            <a:pPr lvl="1"/>
            <a:r>
              <a:rPr lang="ko-KR" altLang="en-US" dirty="0"/>
              <a:t>차이점</a:t>
            </a:r>
            <a:r>
              <a:rPr lang="en-US" altLang="ko-KR" dirty="0"/>
              <a:t>: </a:t>
            </a:r>
            <a:r>
              <a:rPr lang="ko-KR" altLang="en-US" dirty="0" err="1"/>
              <a:t>그리디는</a:t>
            </a:r>
            <a:r>
              <a:rPr lang="ko-KR" altLang="en-US" dirty="0"/>
              <a:t> 매 순간마다 </a:t>
            </a:r>
            <a:r>
              <a:rPr lang="ko-KR" altLang="en-US" dirty="0" err="1"/>
              <a:t>최적값을</a:t>
            </a:r>
            <a:r>
              <a:rPr lang="ko-KR" altLang="en-US" dirty="0"/>
              <a:t> 찾으며 문제를 나눈다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 DP</a:t>
            </a:r>
            <a:r>
              <a:rPr lang="ko-KR" altLang="en-US" dirty="0"/>
              <a:t>는 부분 문제들 중에 </a:t>
            </a:r>
            <a:r>
              <a:rPr lang="ko-KR" altLang="en-US" dirty="0" err="1"/>
              <a:t>최적값을</a:t>
            </a:r>
            <a:r>
              <a:rPr lang="ko-KR" altLang="en-US" dirty="0"/>
              <a:t> 고르며 문제를 해결한다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DP </a:t>
            </a:r>
            <a:r>
              <a:rPr lang="ko-KR" altLang="en-US" dirty="0"/>
              <a:t>구현 방법</a:t>
            </a:r>
            <a:endParaRPr lang="en-US" altLang="ko-KR" dirty="0"/>
          </a:p>
          <a:p>
            <a:pPr lvl="1"/>
            <a:r>
              <a:rPr lang="en-US" altLang="ko-KR" dirty="0"/>
              <a:t>Top-down, Bottom-up</a:t>
            </a:r>
          </a:p>
          <a:p>
            <a:r>
              <a:rPr lang="ko-KR" altLang="en-US" dirty="0"/>
              <a:t>이 둘의 가장 핵심적인 것은 </a:t>
            </a:r>
            <a:r>
              <a:rPr lang="ko-KR" altLang="en-US" b="1" dirty="0"/>
              <a:t>한번 계산했던 결과를 다시 계산하지 않고 메모리에 저장하여 속도를 빠르게 하는 것</a:t>
            </a:r>
            <a:r>
              <a:rPr lang="en-US" altLang="ko-KR" b="1" dirty="0"/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21809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– BOJ 1149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164377" y="1583871"/>
            <a:ext cx="7175814" cy="4549004"/>
          </a:xfrm>
        </p:spPr>
        <p:txBody>
          <a:bodyPr/>
          <a:lstStyle/>
          <a:p>
            <a:r>
              <a:rPr lang="en-US" altLang="ko-KR" dirty="0"/>
              <a:t>Bottom-up Approach</a:t>
            </a:r>
          </a:p>
          <a:p>
            <a:pPr lvl="1"/>
            <a:r>
              <a:rPr lang="ko-KR" altLang="en-US" dirty="0"/>
              <a:t>첫 번째 집은 베이스 이므로 그대로 비용을 넣어준다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집을 빨강으로 칠할 때</a:t>
            </a:r>
            <a:r>
              <a:rPr lang="en-US" altLang="ko-KR" dirty="0"/>
              <a:t>, </a:t>
            </a:r>
            <a:r>
              <a:rPr lang="ko-KR" altLang="en-US" dirty="0"/>
              <a:t>첫 번째 집을 초록</a:t>
            </a:r>
            <a:r>
              <a:rPr lang="en-US" altLang="ko-KR" dirty="0"/>
              <a:t>, </a:t>
            </a:r>
            <a:r>
              <a:rPr lang="ko-KR" altLang="en-US" dirty="0"/>
              <a:t>파랑을 칠했을 때 중 최소 비용에 두 번째 집을 빨강으로 칠하는 비용을 더해주면 최소 비용이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집을 초록으로 칠할 때</a:t>
            </a:r>
            <a:r>
              <a:rPr lang="en-US" altLang="ko-KR" dirty="0"/>
              <a:t>, </a:t>
            </a:r>
            <a:r>
              <a:rPr lang="ko-KR" altLang="en-US" dirty="0"/>
              <a:t>마찬가지로 첫 번째 집을 빨강</a:t>
            </a:r>
            <a:r>
              <a:rPr lang="en-US" altLang="ko-KR" dirty="0"/>
              <a:t>, </a:t>
            </a:r>
            <a:r>
              <a:rPr lang="ko-KR" altLang="en-US" dirty="0"/>
              <a:t>파랑 중 최소 비용에 두 번째 집을 칠하는 비용을 더해주면 최소 비용이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집을 파랑으로 칠할 때</a:t>
            </a:r>
            <a:r>
              <a:rPr lang="en-US" altLang="ko-KR" dirty="0"/>
              <a:t>, </a:t>
            </a:r>
            <a:r>
              <a:rPr lang="ko-KR" altLang="en-US" dirty="0"/>
              <a:t>마찬가지의 방법으로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5817"/>
              </p:ext>
            </p:extLst>
          </p:nvPr>
        </p:nvGraphicFramePr>
        <p:xfrm>
          <a:off x="489638" y="1347628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67" y="3073155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각 집을 칠하는 데 필요한 비용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860260"/>
              </p:ext>
            </p:extLst>
          </p:nvPr>
        </p:nvGraphicFramePr>
        <p:xfrm>
          <a:off x="489637" y="4068794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73986" y="5794321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DP </a:t>
            </a:r>
            <a:r>
              <a:rPr lang="ko-KR" altLang="en-US" sz="1600" dirty="0"/>
              <a:t>배열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949986" y="5166911"/>
            <a:ext cx="407624" cy="24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3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– BOJ 1149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164377" y="1583871"/>
            <a:ext cx="7175814" cy="4549004"/>
          </a:xfrm>
        </p:spPr>
        <p:txBody>
          <a:bodyPr/>
          <a:lstStyle/>
          <a:p>
            <a:r>
              <a:rPr lang="en-US" altLang="ko-KR" dirty="0"/>
              <a:t>Bottom-up Approach</a:t>
            </a:r>
          </a:p>
          <a:p>
            <a:pPr lvl="1"/>
            <a:r>
              <a:rPr lang="ko-KR" altLang="en-US" dirty="0"/>
              <a:t>첫 번째 집은 베이스 이므로 그대로 비용을 넣어준다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집을 빨강으로 칠할 때</a:t>
            </a:r>
            <a:r>
              <a:rPr lang="en-US" altLang="ko-KR" dirty="0"/>
              <a:t>, </a:t>
            </a:r>
            <a:r>
              <a:rPr lang="ko-KR" altLang="en-US" dirty="0"/>
              <a:t>첫 번째 집을 초록</a:t>
            </a:r>
            <a:r>
              <a:rPr lang="en-US" altLang="ko-KR" dirty="0"/>
              <a:t>, </a:t>
            </a:r>
            <a:r>
              <a:rPr lang="ko-KR" altLang="en-US" dirty="0"/>
              <a:t>파랑을 칠했을 때 중 최소 비용에 두 번째 집을 빨강으로 칠하는 비용을 더해주면 최소 비용이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집을 초록으로 칠할 때</a:t>
            </a:r>
            <a:r>
              <a:rPr lang="en-US" altLang="ko-KR" dirty="0"/>
              <a:t>, </a:t>
            </a:r>
            <a:r>
              <a:rPr lang="ko-KR" altLang="en-US" dirty="0"/>
              <a:t>마찬가지로 첫 번째 집을 빨강</a:t>
            </a:r>
            <a:r>
              <a:rPr lang="en-US" altLang="ko-KR" dirty="0"/>
              <a:t>, </a:t>
            </a:r>
            <a:r>
              <a:rPr lang="ko-KR" altLang="en-US" dirty="0"/>
              <a:t>파랑 중 최소 비용에 두 번째 집을 칠하는 비용을 더해주면 최소 비용이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집을 파랑으로 칠할 때</a:t>
            </a:r>
            <a:r>
              <a:rPr lang="en-US" altLang="ko-KR" dirty="0"/>
              <a:t>, </a:t>
            </a:r>
            <a:r>
              <a:rPr lang="ko-KR" altLang="en-US" dirty="0"/>
              <a:t>마찬가지의 방법으로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5817"/>
              </p:ext>
            </p:extLst>
          </p:nvPr>
        </p:nvGraphicFramePr>
        <p:xfrm>
          <a:off x="489638" y="1347628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67" y="3073155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각 집을 칠하는 데 필요한 비용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665315"/>
              </p:ext>
            </p:extLst>
          </p:nvPr>
        </p:nvGraphicFramePr>
        <p:xfrm>
          <a:off x="489637" y="4068794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73986" y="5794321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DP </a:t>
            </a:r>
            <a:r>
              <a:rPr lang="ko-KR" altLang="en-US" sz="1600" dirty="0"/>
              <a:t>배열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94901" y="5177928"/>
            <a:ext cx="363557" cy="26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8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– BOJ 1149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164377" y="1583871"/>
            <a:ext cx="7175814" cy="4549004"/>
          </a:xfrm>
        </p:spPr>
        <p:txBody>
          <a:bodyPr/>
          <a:lstStyle/>
          <a:p>
            <a:r>
              <a:rPr lang="en-US" altLang="ko-KR" dirty="0"/>
              <a:t>Bottom-up Approach</a:t>
            </a:r>
          </a:p>
          <a:p>
            <a:pPr lvl="1"/>
            <a:r>
              <a:rPr lang="ko-KR" altLang="en-US" dirty="0"/>
              <a:t>첫 번째 집은 베이스 이므로 그대로 비용을 넣어준다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집을 빨강으로 칠할 때</a:t>
            </a:r>
            <a:r>
              <a:rPr lang="en-US" altLang="ko-KR" dirty="0"/>
              <a:t>, </a:t>
            </a:r>
            <a:r>
              <a:rPr lang="ko-KR" altLang="en-US" dirty="0"/>
              <a:t>첫 번째 집을 초록</a:t>
            </a:r>
            <a:r>
              <a:rPr lang="en-US" altLang="ko-KR" dirty="0"/>
              <a:t>, </a:t>
            </a:r>
            <a:r>
              <a:rPr lang="ko-KR" altLang="en-US" dirty="0"/>
              <a:t>파랑을 칠했을 때 중 최소 비용에 두 번째 집을 빨강으로 칠하는 비용을 더해주면 최소 비용이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집을 초록으로 칠할 때</a:t>
            </a:r>
            <a:r>
              <a:rPr lang="en-US" altLang="ko-KR" dirty="0"/>
              <a:t>, </a:t>
            </a:r>
            <a:r>
              <a:rPr lang="ko-KR" altLang="en-US" dirty="0"/>
              <a:t>마찬가지로 첫 번째 집을 빨강</a:t>
            </a:r>
            <a:r>
              <a:rPr lang="en-US" altLang="ko-KR" dirty="0"/>
              <a:t>, </a:t>
            </a:r>
            <a:r>
              <a:rPr lang="ko-KR" altLang="en-US" dirty="0"/>
              <a:t>파랑 중 최소 비용에 두 번째 집을 칠하는 비용을 더해주면 최소 비용이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번째 집을 파랑으로 칠할 때</a:t>
            </a:r>
            <a:r>
              <a:rPr lang="en-US" altLang="ko-KR" dirty="0"/>
              <a:t>, </a:t>
            </a:r>
            <a:r>
              <a:rPr lang="ko-KR" altLang="en-US" dirty="0"/>
              <a:t>마찬가지의 방법으로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5817"/>
              </p:ext>
            </p:extLst>
          </p:nvPr>
        </p:nvGraphicFramePr>
        <p:xfrm>
          <a:off x="489638" y="1347628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67" y="3073155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각 집을 칠하는 데 필요한 비용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665315"/>
              </p:ext>
            </p:extLst>
          </p:nvPr>
        </p:nvGraphicFramePr>
        <p:xfrm>
          <a:off x="489637" y="4068794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73986" y="5794321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DP </a:t>
            </a:r>
            <a:r>
              <a:rPr lang="ko-KR" altLang="en-US" sz="1600" dirty="0"/>
              <a:t>배열</a:t>
            </a:r>
          </a:p>
        </p:txBody>
      </p:sp>
      <p:sp>
        <p:nvSpPr>
          <p:cNvPr id="12" name="타원 11"/>
          <p:cNvSpPr/>
          <p:nvPr/>
        </p:nvSpPr>
        <p:spPr>
          <a:xfrm>
            <a:off x="661924" y="5277079"/>
            <a:ext cx="465894" cy="4505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9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– BOJ 1149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164377" y="1583871"/>
            <a:ext cx="7175814" cy="4549004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Top-down Approach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5817"/>
              </p:ext>
            </p:extLst>
          </p:nvPr>
        </p:nvGraphicFramePr>
        <p:xfrm>
          <a:off x="489638" y="1347628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67" y="3073155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각 집을 칠하는 데 필요한 비용</a:t>
            </a:r>
          </a:p>
        </p:txBody>
      </p:sp>
    </p:spTree>
    <p:extLst>
      <p:ext uri="{BB962C8B-B14F-4D97-AF65-F5344CB8AC3E}">
        <p14:creationId xmlns:p14="http://schemas.microsoft.com/office/powerpoint/2010/main" val="256008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– BOJ 1149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164377" y="1583871"/>
            <a:ext cx="7175814" cy="4549004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Top-down Approach</a:t>
            </a:r>
          </a:p>
          <a:p>
            <a:pPr lvl="1"/>
            <a:r>
              <a:rPr lang="ko-KR" altLang="en-US" dirty="0"/>
              <a:t>세 번째 집을 빨강으로 칠할 때 최소 비용</a:t>
            </a:r>
            <a:endParaRPr lang="en-US" altLang="ko-KR" dirty="0"/>
          </a:p>
          <a:p>
            <a:pPr lvl="2"/>
            <a:r>
              <a:rPr lang="ko-KR" altLang="en-US" dirty="0"/>
              <a:t>두 번째 집을 초록</a:t>
            </a:r>
            <a:r>
              <a:rPr lang="en-US" altLang="ko-KR" dirty="0"/>
              <a:t>, </a:t>
            </a:r>
            <a:r>
              <a:rPr lang="ko-KR" altLang="en-US" dirty="0"/>
              <a:t>파랑을 칠한 것 중 최소비용 </a:t>
            </a:r>
            <a:r>
              <a:rPr lang="en-US" altLang="ko-KR" dirty="0"/>
              <a:t>+ </a:t>
            </a:r>
            <a:r>
              <a:rPr lang="ko-KR" altLang="en-US" dirty="0"/>
              <a:t>세 번째 집을 빨강으로 칠하는 비용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5817"/>
              </p:ext>
            </p:extLst>
          </p:nvPr>
        </p:nvGraphicFramePr>
        <p:xfrm>
          <a:off x="489638" y="1347628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67" y="3073155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각 집을 칠하는 데 필요한 비용</a:t>
            </a:r>
          </a:p>
        </p:txBody>
      </p:sp>
      <p:sp>
        <p:nvSpPr>
          <p:cNvPr id="11" name="타원 10"/>
          <p:cNvSpPr/>
          <p:nvPr/>
        </p:nvSpPr>
        <p:spPr>
          <a:xfrm>
            <a:off x="1362872" y="3477260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3R</a:t>
            </a:r>
            <a:endParaRPr lang="ko-KR" altLang="en-US" sz="1300" dirty="0"/>
          </a:p>
        </p:txBody>
      </p:sp>
      <p:sp>
        <p:nvSpPr>
          <p:cNvPr id="13" name="타원 12"/>
          <p:cNvSpPr/>
          <p:nvPr/>
        </p:nvSpPr>
        <p:spPr>
          <a:xfrm>
            <a:off x="679514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2R</a:t>
            </a:r>
            <a:endParaRPr lang="ko-KR" altLang="en-US" sz="1300" dirty="0"/>
          </a:p>
        </p:txBody>
      </p:sp>
      <p:sp>
        <p:nvSpPr>
          <p:cNvPr id="14" name="타원 13"/>
          <p:cNvSpPr/>
          <p:nvPr/>
        </p:nvSpPr>
        <p:spPr>
          <a:xfrm>
            <a:off x="1362872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2G</a:t>
            </a:r>
            <a:endParaRPr lang="ko-KR" altLang="en-US" sz="1300" dirty="0"/>
          </a:p>
        </p:txBody>
      </p:sp>
      <p:sp>
        <p:nvSpPr>
          <p:cNvPr id="15" name="타원 14"/>
          <p:cNvSpPr/>
          <p:nvPr/>
        </p:nvSpPr>
        <p:spPr>
          <a:xfrm>
            <a:off x="2046230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2B</a:t>
            </a:r>
            <a:endParaRPr lang="ko-KR" altLang="en-US" sz="1300" dirty="0"/>
          </a:p>
        </p:txBody>
      </p:sp>
      <p:cxnSp>
        <p:nvCxnSpPr>
          <p:cNvPr id="8" name="직선 화살표 연결선 7"/>
          <p:cNvCxnSpPr>
            <a:stCxn id="13" idx="0"/>
            <a:endCxn id="11" idx="3"/>
          </p:cNvCxnSpPr>
          <p:nvPr/>
        </p:nvCxnSpPr>
        <p:spPr>
          <a:xfrm flipV="1">
            <a:off x="1021193" y="4060543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4" idx="0"/>
            <a:endCxn id="11" idx="4"/>
          </p:cNvCxnSpPr>
          <p:nvPr/>
        </p:nvCxnSpPr>
        <p:spPr>
          <a:xfrm flipV="1">
            <a:off x="1704551" y="4160618"/>
            <a:ext cx="0" cy="21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0"/>
            <a:endCxn id="11" idx="5"/>
          </p:cNvCxnSpPr>
          <p:nvPr/>
        </p:nvCxnSpPr>
        <p:spPr>
          <a:xfrm flipH="1" flipV="1">
            <a:off x="1946155" y="4060543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&quot;없음&quot; 기호 19"/>
          <p:cNvSpPr/>
          <p:nvPr/>
        </p:nvSpPr>
        <p:spPr>
          <a:xfrm>
            <a:off x="678366" y="4373286"/>
            <a:ext cx="686256" cy="686256"/>
          </a:xfrm>
          <a:prstGeom prst="noSmoking">
            <a:avLst/>
          </a:prstGeom>
          <a:ln w="63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7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– BOJ 1149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164377" y="1583871"/>
            <a:ext cx="7175814" cy="4549004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Top-down Approach</a:t>
            </a:r>
          </a:p>
          <a:p>
            <a:pPr lvl="1"/>
            <a:r>
              <a:rPr lang="ko-KR" altLang="en-US" dirty="0"/>
              <a:t>세 번째 집을 빨강으로 칠할 때 최소 비용</a:t>
            </a:r>
            <a:endParaRPr lang="en-US" altLang="ko-KR" dirty="0"/>
          </a:p>
          <a:p>
            <a:pPr lvl="2"/>
            <a:r>
              <a:rPr lang="ko-KR" altLang="en-US" dirty="0"/>
              <a:t>두 번째 집을 초록</a:t>
            </a:r>
            <a:r>
              <a:rPr lang="en-US" altLang="ko-KR" dirty="0"/>
              <a:t>, </a:t>
            </a:r>
            <a:r>
              <a:rPr lang="ko-KR" altLang="en-US" dirty="0"/>
              <a:t>파랑을 칠한 것 중 최소비용 </a:t>
            </a:r>
            <a:r>
              <a:rPr lang="en-US" altLang="ko-KR" dirty="0"/>
              <a:t>+ </a:t>
            </a:r>
            <a:r>
              <a:rPr lang="ko-KR" altLang="en-US" dirty="0"/>
              <a:t>세 번째 집을 빨강으로 칠하는 비용</a:t>
            </a:r>
            <a:endParaRPr lang="en-US" altLang="ko-KR" dirty="0"/>
          </a:p>
          <a:p>
            <a:pPr lvl="1"/>
            <a:r>
              <a:rPr lang="ko-KR" altLang="en-US" dirty="0"/>
              <a:t>두 번째 집을 빨강으로 칠할 때 최소 비용</a:t>
            </a:r>
            <a:endParaRPr lang="en-US" altLang="ko-KR" dirty="0"/>
          </a:p>
          <a:p>
            <a:pPr lvl="2"/>
            <a:r>
              <a:rPr lang="ko-KR" altLang="en-US" dirty="0"/>
              <a:t>첫 번째 집을 초록</a:t>
            </a:r>
            <a:r>
              <a:rPr lang="en-US" altLang="ko-KR" dirty="0"/>
              <a:t>, </a:t>
            </a:r>
            <a:r>
              <a:rPr lang="ko-KR" altLang="en-US" dirty="0"/>
              <a:t>파랑 중 최소 </a:t>
            </a:r>
            <a:r>
              <a:rPr lang="en-US" altLang="ko-KR" dirty="0"/>
              <a:t>+ </a:t>
            </a:r>
            <a:r>
              <a:rPr lang="ko-KR" altLang="en-US" dirty="0"/>
              <a:t>두 번째 집 빨강 비용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5817"/>
              </p:ext>
            </p:extLst>
          </p:nvPr>
        </p:nvGraphicFramePr>
        <p:xfrm>
          <a:off x="489638" y="1347628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67" y="3073155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각 집을 칠하는 데 필요한 비용</a:t>
            </a:r>
          </a:p>
        </p:txBody>
      </p:sp>
      <p:sp>
        <p:nvSpPr>
          <p:cNvPr id="11" name="타원 10"/>
          <p:cNvSpPr/>
          <p:nvPr/>
        </p:nvSpPr>
        <p:spPr>
          <a:xfrm>
            <a:off x="1362872" y="3477260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3R</a:t>
            </a:r>
            <a:endParaRPr lang="ko-KR" altLang="en-US" sz="1300" dirty="0"/>
          </a:p>
        </p:txBody>
      </p:sp>
      <p:sp>
        <p:nvSpPr>
          <p:cNvPr id="13" name="타원 12"/>
          <p:cNvSpPr/>
          <p:nvPr/>
        </p:nvSpPr>
        <p:spPr>
          <a:xfrm>
            <a:off x="679514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2R</a:t>
            </a:r>
            <a:endParaRPr lang="ko-KR" altLang="en-US" sz="1300" dirty="0"/>
          </a:p>
        </p:txBody>
      </p:sp>
      <p:sp>
        <p:nvSpPr>
          <p:cNvPr id="14" name="타원 13"/>
          <p:cNvSpPr/>
          <p:nvPr/>
        </p:nvSpPr>
        <p:spPr>
          <a:xfrm>
            <a:off x="1362872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2G</a:t>
            </a:r>
            <a:endParaRPr lang="ko-KR" altLang="en-US" sz="1300" dirty="0"/>
          </a:p>
        </p:txBody>
      </p:sp>
      <p:sp>
        <p:nvSpPr>
          <p:cNvPr id="15" name="타원 14"/>
          <p:cNvSpPr/>
          <p:nvPr/>
        </p:nvSpPr>
        <p:spPr>
          <a:xfrm>
            <a:off x="2046230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2B</a:t>
            </a:r>
            <a:endParaRPr lang="ko-KR" altLang="en-US" sz="1300" dirty="0"/>
          </a:p>
        </p:txBody>
      </p:sp>
      <p:cxnSp>
        <p:nvCxnSpPr>
          <p:cNvPr id="8" name="직선 화살표 연결선 7"/>
          <p:cNvCxnSpPr>
            <a:stCxn id="13" idx="0"/>
            <a:endCxn id="11" idx="3"/>
          </p:cNvCxnSpPr>
          <p:nvPr/>
        </p:nvCxnSpPr>
        <p:spPr>
          <a:xfrm flipV="1">
            <a:off x="1021193" y="4060543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4" idx="0"/>
            <a:endCxn id="11" idx="4"/>
          </p:cNvCxnSpPr>
          <p:nvPr/>
        </p:nvCxnSpPr>
        <p:spPr>
          <a:xfrm flipV="1">
            <a:off x="1704551" y="4160618"/>
            <a:ext cx="0" cy="21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0"/>
            <a:endCxn id="11" idx="5"/>
          </p:cNvCxnSpPr>
          <p:nvPr/>
        </p:nvCxnSpPr>
        <p:spPr>
          <a:xfrm flipH="1" flipV="1">
            <a:off x="1946155" y="4060543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-3844" y="5275108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1R</a:t>
            </a:r>
            <a:endParaRPr lang="ko-KR" altLang="en-US" sz="1300" dirty="0"/>
          </a:p>
        </p:txBody>
      </p:sp>
      <p:sp>
        <p:nvSpPr>
          <p:cNvPr id="17" name="타원 16"/>
          <p:cNvSpPr/>
          <p:nvPr/>
        </p:nvSpPr>
        <p:spPr>
          <a:xfrm>
            <a:off x="679514" y="5275108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1G</a:t>
            </a:r>
            <a:endParaRPr lang="ko-KR" altLang="en-US" sz="1300" dirty="0"/>
          </a:p>
        </p:txBody>
      </p:sp>
      <p:sp>
        <p:nvSpPr>
          <p:cNvPr id="18" name="타원 17"/>
          <p:cNvSpPr/>
          <p:nvPr/>
        </p:nvSpPr>
        <p:spPr>
          <a:xfrm>
            <a:off x="1362872" y="5275108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1B</a:t>
            </a:r>
            <a:endParaRPr lang="ko-KR" altLang="en-US" sz="1300" dirty="0"/>
          </a:p>
        </p:txBody>
      </p:sp>
      <p:cxnSp>
        <p:nvCxnSpPr>
          <p:cNvPr id="20" name="직선 화살표 연결선 19"/>
          <p:cNvCxnSpPr>
            <a:stCxn id="16" idx="0"/>
          </p:cNvCxnSpPr>
          <p:nvPr/>
        </p:nvCxnSpPr>
        <p:spPr>
          <a:xfrm flipV="1">
            <a:off x="337835" y="4959467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7" idx="0"/>
          </p:cNvCxnSpPr>
          <p:nvPr/>
        </p:nvCxnSpPr>
        <p:spPr>
          <a:xfrm flipV="1">
            <a:off x="1021193" y="5059542"/>
            <a:ext cx="0" cy="21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0"/>
          </p:cNvCxnSpPr>
          <p:nvPr/>
        </p:nvCxnSpPr>
        <p:spPr>
          <a:xfrm flipH="1" flipV="1">
            <a:off x="1262797" y="4959467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13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– BOJ 1149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164377" y="1583871"/>
            <a:ext cx="7175814" cy="4549004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Top-down Approach</a:t>
            </a:r>
          </a:p>
          <a:p>
            <a:pPr lvl="1"/>
            <a:r>
              <a:rPr lang="ko-KR" altLang="en-US" dirty="0"/>
              <a:t>세 번째 집을 빨강으로 칠할 때 최소 비용</a:t>
            </a:r>
            <a:endParaRPr lang="en-US" altLang="ko-KR" dirty="0"/>
          </a:p>
          <a:p>
            <a:pPr lvl="2"/>
            <a:r>
              <a:rPr lang="ko-KR" altLang="en-US" dirty="0"/>
              <a:t>두 번째 집을 초록</a:t>
            </a:r>
            <a:r>
              <a:rPr lang="en-US" altLang="ko-KR" dirty="0"/>
              <a:t>, </a:t>
            </a:r>
            <a:r>
              <a:rPr lang="ko-KR" altLang="en-US" dirty="0"/>
              <a:t>파랑을 칠한 것 중 최소비용 </a:t>
            </a:r>
            <a:r>
              <a:rPr lang="en-US" altLang="ko-KR" dirty="0"/>
              <a:t>+ </a:t>
            </a:r>
            <a:r>
              <a:rPr lang="ko-KR" altLang="en-US" dirty="0"/>
              <a:t>세 번째 집을 빨강으로 칠하는 비용</a:t>
            </a:r>
            <a:endParaRPr lang="en-US" altLang="ko-KR" dirty="0"/>
          </a:p>
          <a:p>
            <a:pPr lvl="1"/>
            <a:r>
              <a:rPr lang="ko-KR" altLang="en-US" dirty="0"/>
              <a:t>두 번째 집을 빨강으로 칠할 때 최소 비용</a:t>
            </a:r>
            <a:endParaRPr lang="en-US" altLang="ko-KR" dirty="0"/>
          </a:p>
          <a:p>
            <a:pPr lvl="2"/>
            <a:r>
              <a:rPr lang="ko-KR" altLang="en-US" dirty="0"/>
              <a:t>첫 번째 집을 초록</a:t>
            </a:r>
            <a:r>
              <a:rPr lang="en-US" altLang="ko-KR" dirty="0"/>
              <a:t>, </a:t>
            </a:r>
            <a:r>
              <a:rPr lang="ko-KR" altLang="en-US" dirty="0"/>
              <a:t>파랑 중 최소 </a:t>
            </a:r>
            <a:r>
              <a:rPr lang="en-US" altLang="ko-KR" dirty="0"/>
              <a:t>+ </a:t>
            </a:r>
            <a:r>
              <a:rPr lang="ko-KR" altLang="en-US" dirty="0"/>
              <a:t>두 번째 집 빨강 비용</a:t>
            </a:r>
            <a:endParaRPr lang="en-US" altLang="ko-KR" dirty="0"/>
          </a:p>
          <a:p>
            <a:pPr lvl="1"/>
            <a:r>
              <a:rPr lang="ko-KR" altLang="en-US" dirty="0"/>
              <a:t>첫 번째 집은 베이스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5817"/>
              </p:ext>
            </p:extLst>
          </p:nvPr>
        </p:nvGraphicFramePr>
        <p:xfrm>
          <a:off x="489638" y="1347628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67" y="3073155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각 집을 칠하는 데 필요한 비용</a:t>
            </a:r>
          </a:p>
        </p:txBody>
      </p:sp>
      <p:sp>
        <p:nvSpPr>
          <p:cNvPr id="11" name="타원 10"/>
          <p:cNvSpPr/>
          <p:nvPr/>
        </p:nvSpPr>
        <p:spPr>
          <a:xfrm>
            <a:off x="1362872" y="3477260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3R</a:t>
            </a:r>
            <a:endParaRPr lang="ko-KR" altLang="en-US" sz="1300" dirty="0"/>
          </a:p>
        </p:txBody>
      </p:sp>
      <p:sp>
        <p:nvSpPr>
          <p:cNvPr id="13" name="타원 12"/>
          <p:cNvSpPr/>
          <p:nvPr/>
        </p:nvSpPr>
        <p:spPr>
          <a:xfrm>
            <a:off x="679514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2R</a:t>
            </a:r>
            <a:endParaRPr lang="ko-KR" altLang="en-US" sz="1300" dirty="0"/>
          </a:p>
        </p:txBody>
      </p:sp>
      <p:sp>
        <p:nvSpPr>
          <p:cNvPr id="14" name="타원 13"/>
          <p:cNvSpPr/>
          <p:nvPr/>
        </p:nvSpPr>
        <p:spPr>
          <a:xfrm>
            <a:off x="1362872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2G</a:t>
            </a:r>
            <a:endParaRPr lang="ko-KR" altLang="en-US" sz="1300" dirty="0"/>
          </a:p>
        </p:txBody>
      </p:sp>
      <p:sp>
        <p:nvSpPr>
          <p:cNvPr id="15" name="타원 14"/>
          <p:cNvSpPr/>
          <p:nvPr/>
        </p:nvSpPr>
        <p:spPr>
          <a:xfrm>
            <a:off x="2046230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2B</a:t>
            </a:r>
            <a:endParaRPr lang="ko-KR" altLang="en-US" sz="1300" dirty="0"/>
          </a:p>
        </p:txBody>
      </p:sp>
      <p:sp>
        <p:nvSpPr>
          <p:cNvPr id="16" name="타원 15"/>
          <p:cNvSpPr/>
          <p:nvPr/>
        </p:nvSpPr>
        <p:spPr>
          <a:xfrm>
            <a:off x="679514" y="5275108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40</a:t>
            </a:r>
            <a:endParaRPr lang="ko-KR" altLang="en-US" sz="1300" dirty="0"/>
          </a:p>
        </p:txBody>
      </p:sp>
      <p:sp>
        <p:nvSpPr>
          <p:cNvPr id="17" name="타원 16"/>
          <p:cNvSpPr/>
          <p:nvPr/>
        </p:nvSpPr>
        <p:spPr>
          <a:xfrm>
            <a:off x="-3844" y="5270615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26</a:t>
            </a:r>
            <a:endParaRPr lang="ko-KR" altLang="en-US" sz="1300" dirty="0"/>
          </a:p>
        </p:txBody>
      </p:sp>
      <p:sp>
        <p:nvSpPr>
          <p:cNvPr id="18" name="타원 17"/>
          <p:cNvSpPr/>
          <p:nvPr/>
        </p:nvSpPr>
        <p:spPr>
          <a:xfrm>
            <a:off x="1362872" y="5270615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83</a:t>
            </a:r>
            <a:endParaRPr lang="ko-KR" altLang="en-US" sz="1300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021193" y="4060543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704551" y="4160618"/>
            <a:ext cx="0" cy="21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1946155" y="4060543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37835" y="4959467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021193" y="5059542"/>
            <a:ext cx="0" cy="21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1262797" y="4959467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71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– BOJ 1149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164377" y="1583871"/>
            <a:ext cx="7175814" cy="4549004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Top-down Approach</a:t>
            </a:r>
          </a:p>
          <a:p>
            <a:pPr lvl="1"/>
            <a:r>
              <a:rPr lang="ko-KR" altLang="en-US" dirty="0"/>
              <a:t>세 번째 집을 빨강으로 칠할 때 최소 비용</a:t>
            </a:r>
            <a:endParaRPr lang="en-US" altLang="ko-KR" dirty="0"/>
          </a:p>
          <a:p>
            <a:pPr lvl="2"/>
            <a:r>
              <a:rPr lang="ko-KR" altLang="en-US" dirty="0"/>
              <a:t>두 번째 집을 초록</a:t>
            </a:r>
            <a:r>
              <a:rPr lang="en-US" altLang="ko-KR" dirty="0"/>
              <a:t>, </a:t>
            </a:r>
            <a:r>
              <a:rPr lang="ko-KR" altLang="en-US" dirty="0"/>
              <a:t>파랑을 칠한 것 중 최소비용 </a:t>
            </a:r>
            <a:r>
              <a:rPr lang="en-US" altLang="ko-KR" dirty="0"/>
              <a:t>+ </a:t>
            </a:r>
            <a:r>
              <a:rPr lang="ko-KR" altLang="en-US" dirty="0"/>
              <a:t>세 번째 집을 빨강으로 칠하는 비용</a:t>
            </a:r>
            <a:endParaRPr lang="en-US" altLang="ko-KR" dirty="0"/>
          </a:p>
          <a:p>
            <a:pPr lvl="1"/>
            <a:r>
              <a:rPr lang="ko-KR" altLang="en-US" dirty="0"/>
              <a:t>두 번째 집을 빨강으로 칠할 때 최소 비용</a:t>
            </a:r>
            <a:endParaRPr lang="en-US" altLang="ko-KR" dirty="0"/>
          </a:p>
          <a:p>
            <a:pPr lvl="2"/>
            <a:r>
              <a:rPr lang="ko-KR" altLang="en-US" dirty="0"/>
              <a:t>첫 번째 집을 초록</a:t>
            </a:r>
            <a:r>
              <a:rPr lang="en-US" altLang="ko-KR" dirty="0"/>
              <a:t>, </a:t>
            </a:r>
            <a:r>
              <a:rPr lang="ko-KR" altLang="en-US" dirty="0"/>
              <a:t>파랑 중 최소 </a:t>
            </a:r>
            <a:r>
              <a:rPr lang="en-US" altLang="ko-KR" dirty="0"/>
              <a:t>+ </a:t>
            </a:r>
            <a:r>
              <a:rPr lang="ko-KR" altLang="en-US" dirty="0"/>
              <a:t>두 번째 집 빨강 비용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5817"/>
              </p:ext>
            </p:extLst>
          </p:nvPr>
        </p:nvGraphicFramePr>
        <p:xfrm>
          <a:off x="489638" y="1347628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67" y="3073155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각 집을 칠하는 데 필요한 비용</a:t>
            </a:r>
          </a:p>
        </p:txBody>
      </p:sp>
      <p:sp>
        <p:nvSpPr>
          <p:cNvPr id="11" name="타원 10"/>
          <p:cNvSpPr/>
          <p:nvPr/>
        </p:nvSpPr>
        <p:spPr>
          <a:xfrm>
            <a:off x="1362872" y="3477260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3R</a:t>
            </a:r>
            <a:endParaRPr lang="ko-KR" altLang="en-US" sz="1300" dirty="0"/>
          </a:p>
        </p:txBody>
      </p:sp>
      <p:sp>
        <p:nvSpPr>
          <p:cNvPr id="13" name="타원 12"/>
          <p:cNvSpPr/>
          <p:nvPr/>
        </p:nvSpPr>
        <p:spPr>
          <a:xfrm>
            <a:off x="679514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89</a:t>
            </a:r>
            <a:endParaRPr lang="ko-KR" altLang="en-US" sz="1300" dirty="0"/>
          </a:p>
        </p:txBody>
      </p:sp>
      <p:sp>
        <p:nvSpPr>
          <p:cNvPr id="14" name="타원 13"/>
          <p:cNvSpPr/>
          <p:nvPr/>
        </p:nvSpPr>
        <p:spPr>
          <a:xfrm>
            <a:off x="1362872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2G</a:t>
            </a:r>
            <a:endParaRPr lang="ko-KR" altLang="en-US" sz="1300" dirty="0"/>
          </a:p>
        </p:txBody>
      </p:sp>
      <p:sp>
        <p:nvSpPr>
          <p:cNvPr id="15" name="타원 14"/>
          <p:cNvSpPr/>
          <p:nvPr/>
        </p:nvSpPr>
        <p:spPr>
          <a:xfrm>
            <a:off x="2046230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2B</a:t>
            </a:r>
            <a:endParaRPr lang="ko-KR" altLang="en-US" sz="1300" dirty="0"/>
          </a:p>
        </p:txBody>
      </p:sp>
      <p:sp>
        <p:nvSpPr>
          <p:cNvPr id="16" name="타원 15"/>
          <p:cNvSpPr/>
          <p:nvPr/>
        </p:nvSpPr>
        <p:spPr>
          <a:xfrm>
            <a:off x="679514" y="5275108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40</a:t>
            </a:r>
            <a:endParaRPr lang="ko-KR" altLang="en-US" sz="1300" dirty="0"/>
          </a:p>
        </p:txBody>
      </p:sp>
      <p:sp>
        <p:nvSpPr>
          <p:cNvPr id="17" name="타원 16"/>
          <p:cNvSpPr/>
          <p:nvPr/>
        </p:nvSpPr>
        <p:spPr>
          <a:xfrm>
            <a:off x="-3844" y="5270615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26</a:t>
            </a:r>
            <a:endParaRPr lang="ko-KR" altLang="en-US" sz="1300" dirty="0"/>
          </a:p>
        </p:txBody>
      </p:sp>
      <p:sp>
        <p:nvSpPr>
          <p:cNvPr id="18" name="타원 17"/>
          <p:cNvSpPr/>
          <p:nvPr/>
        </p:nvSpPr>
        <p:spPr>
          <a:xfrm>
            <a:off x="1362872" y="5270615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83</a:t>
            </a:r>
            <a:endParaRPr lang="ko-KR" altLang="en-US" sz="13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1021193" y="4060543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04551" y="4160618"/>
            <a:ext cx="0" cy="21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1946155" y="4060543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37835" y="4959467"/>
            <a:ext cx="441754" cy="31564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021193" y="5059542"/>
            <a:ext cx="0" cy="21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1262797" y="4959467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34663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– BOJ 1149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164377" y="1583871"/>
            <a:ext cx="7175814" cy="4549004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Top-down Approach</a:t>
            </a:r>
          </a:p>
          <a:p>
            <a:pPr lvl="1"/>
            <a:r>
              <a:rPr lang="ko-KR" altLang="en-US" dirty="0"/>
              <a:t>세 번째 집을 빨강으로 칠할 때 최소 비용</a:t>
            </a:r>
            <a:endParaRPr lang="en-US" altLang="ko-KR" dirty="0"/>
          </a:p>
          <a:p>
            <a:pPr lvl="2"/>
            <a:r>
              <a:rPr lang="ko-KR" altLang="en-US" dirty="0"/>
              <a:t>두 번째 집을 초록</a:t>
            </a:r>
            <a:r>
              <a:rPr lang="en-US" altLang="ko-KR" dirty="0"/>
              <a:t>, </a:t>
            </a:r>
            <a:r>
              <a:rPr lang="ko-KR" altLang="en-US" dirty="0"/>
              <a:t>파랑을 칠한 것 중 최소비용 </a:t>
            </a:r>
            <a:r>
              <a:rPr lang="en-US" altLang="ko-KR" dirty="0"/>
              <a:t>+ </a:t>
            </a:r>
            <a:r>
              <a:rPr lang="ko-KR" altLang="en-US" dirty="0"/>
              <a:t>세 번째 집을 빨강으로 칠하는 비용</a:t>
            </a:r>
            <a:endParaRPr lang="en-US" altLang="ko-KR" dirty="0"/>
          </a:p>
          <a:p>
            <a:pPr lvl="1"/>
            <a:r>
              <a:rPr lang="ko-KR" altLang="en-US" dirty="0"/>
              <a:t>두 번째 집을 초록으로 칠할 때 최소 비용</a:t>
            </a:r>
            <a:endParaRPr lang="en-US" altLang="ko-KR" dirty="0"/>
          </a:p>
          <a:p>
            <a:pPr lvl="2"/>
            <a:r>
              <a:rPr lang="ko-KR" altLang="en-US" dirty="0"/>
              <a:t>첫 번째 집을 빨강</a:t>
            </a:r>
            <a:r>
              <a:rPr lang="en-US" altLang="ko-KR" dirty="0"/>
              <a:t>, </a:t>
            </a:r>
            <a:r>
              <a:rPr lang="ko-KR" altLang="en-US" dirty="0"/>
              <a:t>파랑 중 최소 </a:t>
            </a:r>
            <a:r>
              <a:rPr lang="en-US" altLang="ko-KR" dirty="0"/>
              <a:t>+ </a:t>
            </a:r>
            <a:r>
              <a:rPr lang="ko-KR" altLang="en-US" dirty="0"/>
              <a:t>두 번째 집 초록 비용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5817"/>
              </p:ext>
            </p:extLst>
          </p:nvPr>
        </p:nvGraphicFramePr>
        <p:xfrm>
          <a:off x="489638" y="1347628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67" y="3073155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각 집을 칠하는 데 필요한 비용</a:t>
            </a:r>
          </a:p>
        </p:txBody>
      </p:sp>
      <p:sp>
        <p:nvSpPr>
          <p:cNvPr id="11" name="타원 10"/>
          <p:cNvSpPr/>
          <p:nvPr/>
        </p:nvSpPr>
        <p:spPr>
          <a:xfrm>
            <a:off x="1362872" y="3477260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3R</a:t>
            </a:r>
            <a:endParaRPr lang="ko-KR" altLang="en-US" sz="1300" dirty="0"/>
          </a:p>
        </p:txBody>
      </p:sp>
      <p:sp>
        <p:nvSpPr>
          <p:cNvPr id="13" name="타원 12"/>
          <p:cNvSpPr/>
          <p:nvPr/>
        </p:nvSpPr>
        <p:spPr>
          <a:xfrm>
            <a:off x="679514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89</a:t>
            </a:r>
            <a:endParaRPr lang="ko-KR" altLang="en-US" sz="1300" dirty="0"/>
          </a:p>
        </p:txBody>
      </p:sp>
      <p:sp>
        <p:nvSpPr>
          <p:cNvPr id="14" name="타원 13"/>
          <p:cNvSpPr/>
          <p:nvPr/>
        </p:nvSpPr>
        <p:spPr>
          <a:xfrm>
            <a:off x="1362872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2G</a:t>
            </a:r>
            <a:endParaRPr lang="ko-KR" altLang="en-US" sz="1300" dirty="0"/>
          </a:p>
        </p:txBody>
      </p:sp>
      <p:sp>
        <p:nvSpPr>
          <p:cNvPr id="15" name="타원 14"/>
          <p:cNvSpPr/>
          <p:nvPr/>
        </p:nvSpPr>
        <p:spPr>
          <a:xfrm>
            <a:off x="2046230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2B</a:t>
            </a:r>
            <a:endParaRPr lang="ko-KR" altLang="en-US" sz="1300" dirty="0"/>
          </a:p>
        </p:txBody>
      </p:sp>
      <p:sp>
        <p:nvSpPr>
          <p:cNvPr id="16" name="타원 15"/>
          <p:cNvSpPr/>
          <p:nvPr/>
        </p:nvSpPr>
        <p:spPr>
          <a:xfrm>
            <a:off x="1362872" y="5275108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1G</a:t>
            </a:r>
            <a:endParaRPr lang="ko-KR" altLang="en-US" sz="1300" dirty="0"/>
          </a:p>
        </p:txBody>
      </p:sp>
      <p:sp>
        <p:nvSpPr>
          <p:cNvPr id="17" name="타원 16"/>
          <p:cNvSpPr/>
          <p:nvPr/>
        </p:nvSpPr>
        <p:spPr>
          <a:xfrm>
            <a:off x="679514" y="5270615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1R</a:t>
            </a:r>
            <a:endParaRPr lang="ko-KR" altLang="en-US" sz="1300" dirty="0"/>
          </a:p>
        </p:txBody>
      </p:sp>
      <p:sp>
        <p:nvSpPr>
          <p:cNvPr id="18" name="타원 17"/>
          <p:cNvSpPr/>
          <p:nvPr/>
        </p:nvSpPr>
        <p:spPr>
          <a:xfrm>
            <a:off x="2046230" y="5270615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1B</a:t>
            </a:r>
            <a:endParaRPr lang="ko-KR" altLang="en-US" sz="13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1021193" y="4060543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04551" y="4160618"/>
            <a:ext cx="0" cy="21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1946155" y="4060543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704551" y="5059542"/>
            <a:ext cx="0" cy="21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1946155" y="4959467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&quot;없음&quot; 기호 31"/>
          <p:cNvSpPr/>
          <p:nvPr/>
        </p:nvSpPr>
        <p:spPr>
          <a:xfrm>
            <a:off x="678366" y="4373286"/>
            <a:ext cx="686256" cy="686256"/>
          </a:xfrm>
          <a:prstGeom prst="noSmoking">
            <a:avLst/>
          </a:prstGeom>
          <a:ln w="63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021193" y="4950481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2411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– BOJ 1149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164377" y="1583871"/>
            <a:ext cx="7175814" cy="4549004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Top-down Approach</a:t>
            </a:r>
          </a:p>
          <a:p>
            <a:pPr lvl="1"/>
            <a:r>
              <a:rPr lang="ko-KR" altLang="en-US" dirty="0"/>
              <a:t>세 번째 집을 빨강으로 칠할 때 최소 비용</a:t>
            </a:r>
            <a:endParaRPr lang="en-US" altLang="ko-KR" dirty="0"/>
          </a:p>
          <a:p>
            <a:pPr lvl="2"/>
            <a:r>
              <a:rPr lang="ko-KR" altLang="en-US" dirty="0"/>
              <a:t>두 번째 집을 초록</a:t>
            </a:r>
            <a:r>
              <a:rPr lang="en-US" altLang="ko-KR" dirty="0"/>
              <a:t>, </a:t>
            </a:r>
            <a:r>
              <a:rPr lang="ko-KR" altLang="en-US" dirty="0"/>
              <a:t>파랑을 칠한 것 중 최소비용 </a:t>
            </a:r>
            <a:r>
              <a:rPr lang="en-US" altLang="ko-KR" dirty="0"/>
              <a:t>+ </a:t>
            </a:r>
            <a:r>
              <a:rPr lang="ko-KR" altLang="en-US" dirty="0"/>
              <a:t>세 번째 집을 빨강으로 칠하는 비용</a:t>
            </a:r>
            <a:endParaRPr lang="en-US" altLang="ko-KR" dirty="0"/>
          </a:p>
          <a:p>
            <a:pPr lvl="1"/>
            <a:r>
              <a:rPr lang="ko-KR" altLang="en-US" dirty="0"/>
              <a:t>두 번째 집을 초록으로 칠할 때 최소 비용</a:t>
            </a:r>
            <a:endParaRPr lang="en-US" altLang="ko-KR" dirty="0"/>
          </a:p>
          <a:p>
            <a:pPr lvl="2"/>
            <a:r>
              <a:rPr lang="ko-KR" altLang="en-US" dirty="0"/>
              <a:t>첫 번째 집을 빨강</a:t>
            </a:r>
            <a:r>
              <a:rPr lang="en-US" altLang="ko-KR" dirty="0"/>
              <a:t>, </a:t>
            </a:r>
            <a:r>
              <a:rPr lang="ko-KR" altLang="en-US" dirty="0"/>
              <a:t>파랑 중 최소 </a:t>
            </a:r>
            <a:r>
              <a:rPr lang="en-US" altLang="ko-KR" dirty="0"/>
              <a:t>+ </a:t>
            </a:r>
            <a:r>
              <a:rPr lang="ko-KR" altLang="en-US" dirty="0"/>
              <a:t>두 번째 집 초록 비용</a:t>
            </a:r>
            <a:endParaRPr lang="en-US" altLang="ko-KR" dirty="0"/>
          </a:p>
          <a:p>
            <a:pPr lvl="1"/>
            <a:r>
              <a:rPr lang="ko-KR" altLang="en-US" dirty="0"/>
              <a:t>첫 번째 집은 베이스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5817"/>
              </p:ext>
            </p:extLst>
          </p:nvPr>
        </p:nvGraphicFramePr>
        <p:xfrm>
          <a:off x="489638" y="1347628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67" y="3073155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각 집을 칠하는 데 필요한 비용</a:t>
            </a:r>
          </a:p>
        </p:txBody>
      </p:sp>
      <p:sp>
        <p:nvSpPr>
          <p:cNvPr id="11" name="타원 10"/>
          <p:cNvSpPr/>
          <p:nvPr/>
        </p:nvSpPr>
        <p:spPr>
          <a:xfrm>
            <a:off x="1362872" y="3477260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3R</a:t>
            </a:r>
            <a:endParaRPr lang="ko-KR" altLang="en-US" sz="1300" dirty="0"/>
          </a:p>
        </p:txBody>
      </p:sp>
      <p:sp>
        <p:nvSpPr>
          <p:cNvPr id="13" name="타원 12"/>
          <p:cNvSpPr/>
          <p:nvPr/>
        </p:nvSpPr>
        <p:spPr>
          <a:xfrm>
            <a:off x="679514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89</a:t>
            </a:r>
            <a:endParaRPr lang="ko-KR" altLang="en-US" sz="1300" dirty="0"/>
          </a:p>
        </p:txBody>
      </p:sp>
      <p:sp>
        <p:nvSpPr>
          <p:cNvPr id="14" name="타원 13"/>
          <p:cNvSpPr/>
          <p:nvPr/>
        </p:nvSpPr>
        <p:spPr>
          <a:xfrm>
            <a:off x="1362872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2G</a:t>
            </a:r>
            <a:endParaRPr lang="ko-KR" altLang="en-US" sz="1300" dirty="0"/>
          </a:p>
        </p:txBody>
      </p:sp>
      <p:sp>
        <p:nvSpPr>
          <p:cNvPr id="15" name="타원 14"/>
          <p:cNvSpPr/>
          <p:nvPr/>
        </p:nvSpPr>
        <p:spPr>
          <a:xfrm>
            <a:off x="2046230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2B</a:t>
            </a:r>
            <a:endParaRPr lang="ko-KR" altLang="en-US" sz="1300" dirty="0"/>
          </a:p>
        </p:txBody>
      </p:sp>
      <p:sp>
        <p:nvSpPr>
          <p:cNvPr id="16" name="타원 15"/>
          <p:cNvSpPr/>
          <p:nvPr/>
        </p:nvSpPr>
        <p:spPr>
          <a:xfrm>
            <a:off x="1362872" y="5275108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40</a:t>
            </a:r>
            <a:endParaRPr lang="ko-KR" altLang="en-US" sz="1300" dirty="0"/>
          </a:p>
        </p:txBody>
      </p:sp>
      <p:sp>
        <p:nvSpPr>
          <p:cNvPr id="17" name="타원 16"/>
          <p:cNvSpPr/>
          <p:nvPr/>
        </p:nvSpPr>
        <p:spPr>
          <a:xfrm>
            <a:off x="679514" y="5270615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26</a:t>
            </a:r>
            <a:endParaRPr lang="ko-KR" altLang="en-US" sz="1300" dirty="0"/>
          </a:p>
        </p:txBody>
      </p:sp>
      <p:sp>
        <p:nvSpPr>
          <p:cNvPr id="18" name="타원 17"/>
          <p:cNvSpPr/>
          <p:nvPr/>
        </p:nvSpPr>
        <p:spPr>
          <a:xfrm>
            <a:off x="2046230" y="5270615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83</a:t>
            </a:r>
            <a:endParaRPr lang="ko-KR" altLang="en-US" sz="13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1021193" y="4060543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04551" y="4160618"/>
            <a:ext cx="0" cy="21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1946155" y="4060543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704551" y="5059542"/>
            <a:ext cx="0" cy="21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1946155" y="4959467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&quot;없음&quot; 기호 31"/>
          <p:cNvSpPr/>
          <p:nvPr/>
        </p:nvSpPr>
        <p:spPr>
          <a:xfrm>
            <a:off x="678366" y="4373286"/>
            <a:ext cx="686256" cy="686256"/>
          </a:xfrm>
          <a:prstGeom prst="noSmoking">
            <a:avLst/>
          </a:prstGeom>
          <a:ln w="63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1021193" y="4950481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117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동적 계획법 </a:t>
            </a:r>
            <a:r>
              <a:rPr lang="en-US" altLang="ko-KR" dirty="0"/>
              <a:t>- </a:t>
            </a:r>
            <a:r>
              <a:rPr lang="ko-KR" altLang="en-US" dirty="0" err="1"/>
              <a:t>피보나치수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6793002" y="1390651"/>
            <a:ext cx="4547190" cy="49090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F(5) = F(4) + F(3)</a:t>
            </a:r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3503731" y="1236908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31" y="1236908"/>
                <a:ext cx="571501" cy="571501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5119896" y="2059269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96" y="2059269"/>
                <a:ext cx="571501" cy="571501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1786298" y="205927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298" y="2059270"/>
                <a:ext cx="571501" cy="571501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1056541" y="297242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41" y="2972420"/>
                <a:ext cx="571501" cy="571501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/>
              <p:cNvSpPr/>
              <p:nvPr/>
            </p:nvSpPr>
            <p:spPr>
              <a:xfrm>
                <a:off x="3002489" y="3927570"/>
                <a:ext cx="571501" cy="58587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489" y="3927570"/>
                <a:ext cx="571501" cy="585871"/>
              </a:xfrm>
              <a:prstGeom prst="ellipse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>
              <a:xfrm>
                <a:off x="2564239" y="2962894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39" y="2962894"/>
                <a:ext cx="571501" cy="571501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572960" y="3925965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60" y="3925965"/>
                <a:ext cx="571501" cy="571501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/>
              <p:cNvSpPr/>
              <p:nvPr/>
            </p:nvSpPr>
            <p:spPr>
              <a:xfrm>
                <a:off x="193427" y="4927669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27" y="4927669"/>
                <a:ext cx="571501" cy="571501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1439956" y="3934756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956" y="3934756"/>
                <a:ext cx="571501" cy="571501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/>
              <p:cNvSpPr/>
              <p:nvPr/>
            </p:nvSpPr>
            <p:spPr>
              <a:xfrm>
                <a:off x="2135493" y="3925965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4" name="타원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493" y="3925965"/>
                <a:ext cx="571501" cy="571501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/>
              <p:cNvSpPr/>
              <p:nvPr/>
            </p:nvSpPr>
            <p:spPr>
              <a:xfrm>
                <a:off x="832337" y="492767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5" name="타원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37" y="4927670"/>
                <a:ext cx="571501" cy="571501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4221038" y="2971431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038" y="2971431"/>
                <a:ext cx="571501" cy="571501"/>
              </a:xfrm>
              <a:prstGeom prst="ellipse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/>
              <p:cNvSpPr/>
              <p:nvPr/>
            </p:nvSpPr>
            <p:spPr>
              <a:xfrm>
                <a:off x="5930150" y="297143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7" name="타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50" y="2971430"/>
                <a:ext cx="571501" cy="571501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/>
              <p:cNvSpPr/>
              <p:nvPr/>
            </p:nvSpPr>
            <p:spPr>
              <a:xfrm>
                <a:off x="4652587" y="3934756"/>
                <a:ext cx="571501" cy="58587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8" name="타원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87" y="3934756"/>
                <a:ext cx="571501" cy="585871"/>
              </a:xfrm>
              <a:prstGeom prst="ellipse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/>
              <p:cNvSpPr/>
              <p:nvPr/>
            </p:nvSpPr>
            <p:spPr>
              <a:xfrm>
                <a:off x="3785591" y="3933151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9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591" y="3933151"/>
                <a:ext cx="571501" cy="571501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/>
          <p:nvPr/>
        </p:nvCxnSpPr>
        <p:spPr>
          <a:xfrm flipV="1">
            <a:off x="2357799" y="1696915"/>
            <a:ext cx="1145932" cy="51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4071341" y="1687390"/>
            <a:ext cx="1122724" cy="44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7"/>
          </p:cNvCxnSpPr>
          <p:nvPr/>
        </p:nvCxnSpPr>
        <p:spPr>
          <a:xfrm flipV="1">
            <a:off x="1544348" y="2630770"/>
            <a:ext cx="370177" cy="42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2319699" y="2611720"/>
            <a:ext cx="337759" cy="42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6" idx="7"/>
          </p:cNvCxnSpPr>
          <p:nvPr/>
        </p:nvCxnSpPr>
        <p:spPr>
          <a:xfrm flipV="1">
            <a:off x="4708845" y="2611720"/>
            <a:ext cx="485220" cy="44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7" idx="1"/>
          </p:cNvCxnSpPr>
          <p:nvPr/>
        </p:nvCxnSpPr>
        <p:spPr>
          <a:xfrm flipH="1" flipV="1">
            <a:off x="5638800" y="2600325"/>
            <a:ext cx="375044" cy="45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962025" y="3542931"/>
            <a:ext cx="182436" cy="38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1476375" y="3552825"/>
            <a:ext cx="161926" cy="40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2524125" y="3562351"/>
            <a:ext cx="161925" cy="38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3009900" y="3543300"/>
            <a:ext cx="180976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4181475" y="3562351"/>
            <a:ext cx="175617" cy="39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4724401" y="3542931"/>
            <a:ext cx="123824" cy="40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571500" y="4520627"/>
            <a:ext cx="114300" cy="41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 flipV="1">
            <a:off x="1026853" y="4524546"/>
            <a:ext cx="97097" cy="3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개체 틀 3"/>
          <p:cNvSpPr txBox="1">
            <a:spLocks/>
          </p:cNvSpPr>
          <p:nvPr/>
        </p:nvSpPr>
        <p:spPr>
          <a:xfrm>
            <a:off x="6793002" y="1932394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F(4) = F(3) + F(2)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35" name="텍스트 개체 틀 3"/>
          <p:cNvSpPr txBox="1">
            <a:spLocks/>
          </p:cNvSpPr>
          <p:nvPr/>
        </p:nvSpPr>
        <p:spPr>
          <a:xfrm>
            <a:off x="6793002" y="2469261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F(3) = F(2) + F(1)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36" name="텍스트 개체 틀 3"/>
          <p:cNvSpPr txBox="1">
            <a:spLocks/>
          </p:cNvSpPr>
          <p:nvPr/>
        </p:nvSpPr>
        <p:spPr>
          <a:xfrm>
            <a:off x="6793002" y="3015396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F(2) = F(1) + F(0)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38" name="텍스트 개체 틀 3"/>
          <p:cNvSpPr txBox="1">
            <a:spLocks/>
          </p:cNvSpPr>
          <p:nvPr/>
        </p:nvSpPr>
        <p:spPr>
          <a:xfrm>
            <a:off x="6793002" y="3561531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F(2) = F(1) + F(0)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39" name="텍스트 개체 틀 3"/>
          <p:cNvSpPr txBox="1">
            <a:spLocks/>
          </p:cNvSpPr>
          <p:nvPr/>
        </p:nvSpPr>
        <p:spPr>
          <a:xfrm>
            <a:off x="6793002" y="4107666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F(3) = F(2) + F(1)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41" name="텍스트 개체 틀 3"/>
          <p:cNvSpPr txBox="1">
            <a:spLocks/>
          </p:cNvSpPr>
          <p:nvPr/>
        </p:nvSpPr>
        <p:spPr>
          <a:xfrm>
            <a:off x="6793002" y="4654447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F(2) = F(1) + F(0)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5137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4" grpId="0"/>
      <p:bldP spid="35" grpId="0"/>
      <p:bldP spid="36" grpId="0"/>
      <p:bldP spid="38" grpId="0"/>
      <p:bldP spid="39" grpId="0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– BOJ 1149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164377" y="1583871"/>
            <a:ext cx="7175814" cy="4549004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Top-down Approach</a:t>
            </a:r>
          </a:p>
          <a:p>
            <a:pPr lvl="1"/>
            <a:r>
              <a:rPr lang="ko-KR" altLang="en-US" dirty="0"/>
              <a:t>세 번째 집을 빨강으로 칠할 때 최소 비용</a:t>
            </a:r>
            <a:endParaRPr lang="en-US" altLang="ko-KR" dirty="0"/>
          </a:p>
          <a:p>
            <a:pPr lvl="2"/>
            <a:r>
              <a:rPr lang="ko-KR" altLang="en-US" dirty="0"/>
              <a:t>두 번째 집을 초록</a:t>
            </a:r>
            <a:r>
              <a:rPr lang="en-US" altLang="ko-KR" dirty="0"/>
              <a:t>, </a:t>
            </a:r>
            <a:r>
              <a:rPr lang="ko-KR" altLang="en-US" dirty="0"/>
              <a:t>파랑을 칠한 것 중 최소비용 </a:t>
            </a:r>
            <a:r>
              <a:rPr lang="en-US" altLang="ko-KR" dirty="0"/>
              <a:t>+ </a:t>
            </a:r>
            <a:r>
              <a:rPr lang="ko-KR" altLang="en-US" dirty="0"/>
              <a:t>세 번째 집을 빨강으로 칠하는 비용</a:t>
            </a:r>
            <a:endParaRPr lang="en-US" altLang="ko-KR" dirty="0"/>
          </a:p>
          <a:p>
            <a:pPr lvl="1"/>
            <a:r>
              <a:rPr lang="ko-KR" altLang="en-US" dirty="0"/>
              <a:t>두 번째 집을 초록으로 칠할 때 최소 비용</a:t>
            </a:r>
            <a:endParaRPr lang="en-US" altLang="ko-KR" dirty="0"/>
          </a:p>
          <a:p>
            <a:pPr lvl="2"/>
            <a:r>
              <a:rPr lang="ko-KR" altLang="en-US" dirty="0"/>
              <a:t>첫 번째 집을 빨강</a:t>
            </a:r>
            <a:r>
              <a:rPr lang="en-US" altLang="ko-KR" dirty="0"/>
              <a:t>, </a:t>
            </a:r>
            <a:r>
              <a:rPr lang="ko-KR" altLang="en-US" dirty="0"/>
              <a:t>파랑 중 최소 </a:t>
            </a:r>
            <a:r>
              <a:rPr lang="en-US" altLang="ko-KR" dirty="0"/>
              <a:t>+ </a:t>
            </a:r>
            <a:r>
              <a:rPr lang="ko-KR" altLang="en-US" dirty="0"/>
              <a:t>두 번째 집 초록 비용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5817"/>
              </p:ext>
            </p:extLst>
          </p:nvPr>
        </p:nvGraphicFramePr>
        <p:xfrm>
          <a:off x="489638" y="1347628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67" y="3073155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각 집을 칠하는 데 필요한 비용</a:t>
            </a:r>
          </a:p>
        </p:txBody>
      </p:sp>
      <p:sp>
        <p:nvSpPr>
          <p:cNvPr id="11" name="타원 10"/>
          <p:cNvSpPr/>
          <p:nvPr/>
        </p:nvSpPr>
        <p:spPr>
          <a:xfrm>
            <a:off x="1362872" y="3477260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3R</a:t>
            </a:r>
            <a:endParaRPr lang="ko-KR" altLang="en-US" sz="1300" dirty="0"/>
          </a:p>
        </p:txBody>
      </p:sp>
      <p:sp>
        <p:nvSpPr>
          <p:cNvPr id="13" name="타원 12"/>
          <p:cNvSpPr/>
          <p:nvPr/>
        </p:nvSpPr>
        <p:spPr>
          <a:xfrm>
            <a:off x="679514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89</a:t>
            </a:r>
            <a:endParaRPr lang="ko-KR" altLang="en-US" sz="1300" dirty="0"/>
          </a:p>
        </p:txBody>
      </p:sp>
      <p:sp>
        <p:nvSpPr>
          <p:cNvPr id="14" name="타원 13"/>
          <p:cNvSpPr/>
          <p:nvPr/>
        </p:nvSpPr>
        <p:spPr>
          <a:xfrm>
            <a:off x="1362872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86</a:t>
            </a:r>
            <a:endParaRPr lang="ko-KR" altLang="en-US" sz="1300" dirty="0"/>
          </a:p>
        </p:txBody>
      </p:sp>
      <p:sp>
        <p:nvSpPr>
          <p:cNvPr id="15" name="타원 14"/>
          <p:cNvSpPr/>
          <p:nvPr/>
        </p:nvSpPr>
        <p:spPr>
          <a:xfrm>
            <a:off x="2046230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2B</a:t>
            </a:r>
            <a:endParaRPr lang="ko-KR" altLang="en-US" sz="1300" dirty="0"/>
          </a:p>
        </p:txBody>
      </p:sp>
      <p:sp>
        <p:nvSpPr>
          <p:cNvPr id="16" name="타원 15"/>
          <p:cNvSpPr/>
          <p:nvPr/>
        </p:nvSpPr>
        <p:spPr>
          <a:xfrm>
            <a:off x="1362872" y="5275108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40</a:t>
            </a:r>
            <a:endParaRPr lang="ko-KR" altLang="en-US" sz="1300" dirty="0"/>
          </a:p>
        </p:txBody>
      </p:sp>
      <p:sp>
        <p:nvSpPr>
          <p:cNvPr id="17" name="타원 16"/>
          <p:cNvSpPr/>
          <p:nvPr/>
        </p:nvSpPr>
        <p:spPr>
          <a:xfrm>
            <a:off x="679514" y="5270615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26</a:t>
            </a:r>
            <a:endParaRPr lang="ko-KR" altLang="en-US" sz="1300" dirty="0"/>
          </a:p>
        </p:txBody>
      </p:sp>
      <p:sp>
        <p:nvSpPr>
          <p:cNvPr id="18" name="타원 17"/>
          <p:cNvSpPr/>
          <p:nvPr/>
        </p:nvSpPr>
        <p:spPr>
          <a:xfrm>
            <a:off x="2046230" y="5270615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83</a:t>
            </a:r>
            <a:endParaRPr lang="ko-KR" altLang="en-US" sz="13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1021193" y="4060543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04551" y="4160618"/>
            <a:ext cx="0" cy="21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1946155" y="4060543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704551" y="5059542"/>
            <a:ext cx="0" cy="21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1946155" y="4959467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1034038" y="4950481"/>
            <a:ext cx="441754" cy="3156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&quot;없음&quot; 기호 31"/>
          <p:cNvSpPr/>
          <p:nvPr/>
        </p:nvSpPr>
        <p:spPr>
          <a:xfrm>
            <a:off x="678366" y="4373286"/>
            <a:ext cx="686256" cy="686256"/>
          </a:xfrm>
          <a:prstGeom prst="noSmoking">
            <a:avLst/>
          </a:prstGeom>
          <a:ln w="63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&quot;없음&quot; 기호 32"/>
          <p:cNvSpPr/>
          <p:nvPr/>
        </p:nvSpPr>
        <p:spPr>
          <a:xfrm>
            <a:off x="1367846" y="5263224"/>
            <a:ext cx="686256" cy="686256"/>
          </a:xfrm>
          <a:prstGeom prst="noSmoking">
            <a:avLst/>
          </a:prstGeom>
          <a:ln w="63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2101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– BOJ 1149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164377" y="1583871"/>
            <a:ext cx="7175814" cy="4549004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Top-down Approach</a:t>
            </a:r>
          </a:p>
          <a:p>
            <a:pPr lvl="1"/>
            <a:r>
              <a:rPr lang="ko-KR" altLang="en-US" dirty="0"/>
              <a:t>세 번째 집을 빨강으로 칠할 때 최소 비용</a:t>
            </a:r>
            <a:endParaRPr lang="en-US" altLang="ko-KR" dirty="0"/>
          </a:p>
          <a:p>
            <a:pPr lvl="2"/>
            <a:r>
              <a:rPr lang="ko-KR" altLang="en-US" dirty="0"/>
              <a:t>두 번째 집을 초록</a:t>
            </a:r>
            <a:r>
              <a:rPr lang="en-US" altLang="ko-KR" dirty="0"/>
              <a:t>, </a:t>
            </a:r>
            <a:r>
              <a:rPr lang="ko-KR" altLang="en-US" dirty="0"/>
              <a:t>파랑을 칠한 것 중 최소비용 </a:t>
            </a:r>
            <a:r>
              <a:rPr lang="en-US" altLang="ko-KR" dirty="0"/>
              <a:t>+ </a:t>
            </a:r>
            <a:r>
              <a:rPr lang="ko-KR" altLang="en-US" dirty="0"/>
              <a:t>세 번째 집을 빨강으로 칠하는 비용</a:t>
            </a:r>
            <a:endParaRPr lang="en-US" altLang="ko-KR" dirty="0"/>
          </a:p>
          <a:p>
            <a:pPr lvl="1"/>
            <a:r>
              <a:rPr lang="ko-KR" altLang="en-US" dirty="0"/>
              <a:t>두 번째 집을 파랑으로 칠할 때 최소 비용</a:t>
            </a:r>
            <a:endParaRPr lang="en-US" altLang="ko-KR" dirty="0"/>
          </a:p>
          <a:p>
            <a:pPr lvl="2"/>
            <a:r>
              <a:rPr lang="ko-KR" altLang="en-US" dirty="0"/>
              <a:t>첫 번째 집을 빨강</a:t>
            </a:r>
            <a:r>
              <a:rPr lang="en-US" altLang="ko-KR" dirty="0"/>
              <a:t>, </a:t>
            </a:r>
            <a:r>
              <a:rPr lang="ko-KR" altLang="en-US" dirty="0"/>
              <a:t>초록 중 최소 </a:t>
            </a:r>
            <a:r>
              <a:rPr lang="en-US" altLang="ko-KR" dirty="0"/>
              <a:t>+ </a:t>
            </a:r>
            <a:r>
              <a:rPr lang="ko-KR" altLang="en-US" dirty="0"/>
              <a:t>두 번째 집 파랑 비용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5817"/>
              </p:ext>
            </p:extLst>
          </p:nvPr>
        </p:nvGraphicFramePr>
        <p:xfrm>
          <a:off x="489638" y="1347628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67" y="3073155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각 집을 칠하는 데 필요한 비용</a:t>
            </a:r>
          </a:p>
        </p:txBody>
      </p:sp>
      <p:sp>
        <p:nvSpPr>
          <p:cNvPr id="11" name="타원 10"/>
          <p:cNvSpPr/>
          <p:nvPr/>
        </p:nvSpPr>
        <p:spPr>
          <a:xfrm>
            <a:off x="1362872" y="3477260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3R</a:t>
            </a:r>
            <a:endParaRPr lang="ko-KR" altLang="en-US" sz="1300" dirty="0"/>
          </a:p>
        </p:txBody>
      </p:sp>
      <p:sp>
        <p:nvSpPr>
          <p:cNvPr id="13" name="타원 12"/>
          <p:cNvSpPr/>
          <p:nvPr/>
        </p:nvSpPr>
        <p:spPr>
          <a:xfrm>
            <a:off x="679514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89</a:t>
            </a:r>
            <a:endParaRPr lang="ko-KR" altLang="en-US" sz="1300" dirty="0"/>
          </a:p>
        </p:txBody>
      </p:sp>
      <p:sp>
        <p:nvSpPr>
          <p:cNvPr id="14" name="타원 13"/>
          <p:cNvSpPr/>
          <p:nvPr/>
        </p:nvSpPr>
        <p:spPr>
          <a:xfrm>
            <a:off x="1362872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86</a:t>
            </a:r>
            <a:endParaRPr lang="ko-KR" altLang="en-US" sz="1300" dirty="0"/>
          </a:p>
        </p:txBody>
      </p:sp>
      <p:sp>
        <p:nvSpPr>
          <p:cNvPr id="15" name="타원 14"/>
          <p:cNvSpPr/>
          <p:nvPr/>
        </p:nvSpPr>
        <p:spPr>
          <a:xfrm>
            <a:off x="2046230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83</a:t>
            </a:r>
            <a:endParaRPr lang="ko-KR" altLang="en-US" sz="1300" dirty="0"/>
          </a:p>
        </p:txBody>
      </p:sp>
      <p:sp>
        <p:nvSpPr>
          <p:cNvPr id="16" name="타원 15"/>
          <p:cNvSpPr/>
          <p:nvPr/>
        </p:nvSpPr>
        <p:spPr>
          <a:xfrm>
            <a:off x="2046230" y="5282913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40</a:t>
            </a:r>
            <a:endParaRPr lang="ko-KR" altLang="en-US" sz="1300" dirty="0"/>
          </a:p>
        </p:txBody>
      </p:sp>
      <p:sp>
        <p:nvSpPr>
          <p:cNvPr id="17" name="타원 16"/>
          <p:cNvSpPr/>
          <p:nvPr/>
        </p:nvSpPr>
        <p:spPr>
          <a:xfrm>
            <a:off x="1362872" y="5278420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26</a:t>
            </a:r>
            <a:endParaRPr lang="ko-KR" altLang="en-US" sz="1300" dirty="0"/>
          </a:p>
        </p:txBody>
      </p:sp>
      <p:sp>
        <p:nvSpPr>
          <p:cNvPr id="18" name="타원 17"/>
          <p:cNvSpPr/>
          <p:nvPr/>
        </p:nvSpPr>
        <p:spPr>
          <a:xfrm>
            <a:off x="2729588" y="5278420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83</a:t>
            </a:r>
            <a:endParaRPr lang="ko-KR" altLang="en-US" sz="13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1021193" y="4060543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04551" y="4160618"/>
            <a:ext cx="0" cy="21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1946155" y="4060543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2387909" y="5067347"/>
            <a:ext cx="0" cy="21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629513" y="4967272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1717396" y="4958286"/>
            <a:ext cx="441754" cy="3156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&quot;없음&quot; 기호 19"/>
          <p:cNvSpPr/>
          <p:nvPr/>
        </p:nvSpPr>
        <p:spPr>
          <a:xfrm>
            <a:off x="678366" y="4373286"/>
            <a:ext cx="686256" cy="686256"/>
          </a:xfrm>
          <a:prstGeom prst="noSmoking">
            <a:avLst/>
          </a:prstGeom>
          <a:ln w="63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&quot;없음&quot; 기호 20"/>
          <p:cNvSpPr/>
          <p:nvPr/>
        </p:nvSpPr>
        <p:spPr>
          <a:xfrm>
            <a:off x="2728139" y="5273927"/>
            <a:ext cx="686256" cy="686256"/>
          </a:xfrm>
          <a:prstGeom prst="noSmoking">
            <a:avLst/>
          </a:prstGeom>
          <a:ln w="63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4338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– BOJ 1149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164377" y="1583871"/>
            <a:ext cx="7175814" cy="4549004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Top-down Approach</a:t>
            </a:r>
          </a:p>
          <a:p>
            <a:pPr lvl="1"/>
            <a:r>
              <a:rPr lang="ko-KR" altLang="en-US" dirty="0"/>
              <a:t>세 번째 집을 빨강으로 칠할 때 최소 비용</a:t>
            </a:r>
            <a:endParaRPr lang="en-US" altLang="ko-KR" dirty="0"/>
          </a:p>
          <a:p>
            <a:pPr lvl="2"/>
            <a:r>
              <a:rPr lang="ko-KR" altLang="en-US" dirty="0"/>
              <a:t>두 번째 집을 초록</a:t>
            </a:r>
            <a:r>
              <a:rPr lang="en-US" altLang="ko-KR" dirty="0"/>
              <a:t>, </a:t>
            </a:r>
            <a:r>
              <a:rPr lang="ko-KR" altLang="en-US" dirty="0"/>
              <a:t>파랑을 칠한 것 중 최소비용 </a:t>
            </a:r>
            <a:r>
              <a:rPr lang="en-US" altLang="ko-KR" dirty="0"/>
              <a:t>+ </a:t>
            </a:r>
            <a:r>
              <a:rPr lang="ko-KR" altLang="en-US" dirty="0"/>
              <a:t>세 번째 집을 빨강으로 칠하는 비용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5817"/>
              </p:ext>
            </p:extLst>
          </p:nvPr>
        </p:nvGraphicFramePr>
        <p:xfrm>
          <a:off x="489638" y="1347628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67" y="3073155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각 집을 칠하는 데 필요한 비용</a:t>
            </a:r>
          </a:p>
        </p:txBody>
      </p:sp>
      <p:sp>
        <p:nvSpPr>
          <p:cNvPr id="11" name="타원 10"/>
          <p:cNvSpPr/>
          <p:nvPr/>
        </p:nvSpPr>
        <p:spPr>
          <a:xfrm>
            <a:off x="1362872" y="3477260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96</a:t>
            </a:r>
            <a:endParaRPr lang="ko-KR" altLang="en-US" sz="1300" dirty="0"/>
          </a:p>
        </p:txBody>
      </p:sp>
      <p:sp>
        <p:nvSpPr>
          <p:cNvPr id="13" name="타원 12"/>
          <p:cNvSpPr/>
          <p:nvPr/>
        </p:nvSpPr>
        <p:spPr>
          <a:xfrm>
            <a:off x="679514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89</a:t>
            </a:r>
            <a:endParaRPr lang="ko-KR" altLang="en-US" sz="1300" dirty="0"/>
          </a:p>
        </p:txBody>
      </p:sp>
      <p:sp>
        <p:nvSpPr>
          <p:cNvPr id="14" name="타원 13"/>
          <p:cNvSpPr/>
          <p:nvPr/>
        </p:nvSpPr>
        <p:spPr>
          <a:xfrm>
            <a:off x="1362872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86</a:t>
            </a:r>
            <a:endParaRPr lang="ko-KR" altLang="en-US" sz="1300" dirty="0"/>
          </a:p>
        </p:txBody>
      </p:sp>
      <p:sp>
        <p:nvSpPr>
          <p:cNvPr id="15" name="타원 14"/>
          <p:cNvSpPr/>
          <p:nvPr/>
        </p:nvSpPr>
        <p:spPr>
          <a:xfrm>
            <a:off x="2046230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83</a:t>
            </a:r>
            <a:endParaRPr lang="ko-KR" altLang="en-US" sz="13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1021193" y="4060543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04551" y="4160618"/>
            <a:ext cx="0" cy="21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1946155" y="4060543"/>
            <a:ext cx="441754" cy="3156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&quot;없음&quot; 기호 19"/>
          <p:cNvSpPr/>
          <p:nvPr/>
        </p:nvSpPr>
        <p:spPr>
          <a:xfrm>
            <a:off x="678366" y="4373286"/>
            <a:ext cx="686256" cy="686256"/>
          </a:xfrm>
          <a:prstGeom prst="noSmoking">
            <a:avLst/>
          </a:prstGeom>
          <a:ln w="63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59849"/>
      </p:ext>
    </p:extLst>
  </p:cSld>
  <p:clrMapOvr>
    <a:masterClrMapping/>
  </p:clrMapOvr>
  <p:transition spd="slow">
    <p:wipe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– BOJ 1149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164377" y="1583871"/>
            <a:ext cx="7175814" cy="4549004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Top-down Approach</a:t>
            </a:r>
          </a:p>
          <a:p>
            <a:pPr lvl="1"/>
            <a:r>
              <a:rPr lang="ko-KR" altLang="en-US" dirty="0"/>
              <a:t>세 번째 집을 초록으로 칠할 때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세 번째 집을 파랑으로 칠할 때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모두 마찬가지로 진행한다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15817"/>
              </p:ext>
            </p:extLst>
          </p:nvPr>
        </p:nvGraphicFramePr>
        <p:xfrm>
          <a:off x="489638" y="1347628"/>
          <a:ext cx="2429832" cy="16599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67" y="3073155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각 집을 칠하는 데 필요한 비용</a:t>
            </a:r>
          </a:p>
        </p:txBody>
      </p:sp>
      <p:sp>
        <p:nvSpPr>
          <p:cNvPr id="11" name="타원 10"/>
          <p:cNvSpPr/>
          <p:nvPr/>
        </p:nvSpPr>
        <p:spPr>
          <a:xfrm>
            <a:off x="1362872" y="3477260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96</a:t>
            </a:r>
            <a:endParaRPr lang="ko-KR" altLang="en-US" sz="1300" dirty="0"/>
          </a:p>
        </p:txBody>
      </p:sp>
      <p:sp>
        <p:nvSpPr>
          <p:cNvPr id="13" name="타원 12"/>
          <p:cNvSpPr/>
          <p:nvPr/>
        </p:nvSpPr>
        <p:spPr>
          <a:xfrm>
            <a:off x="679514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89</a:t>
            </a:r>
            <a:endParaRPr lang="ko-KR" altLang="en-US" sz="1300" dirty="0"/>
          </a:p>
        </p:txBody>
      </p:sp>
      <p:sp>
        <p:nvSpPr>
          <p:cNvPr id="14" name="타원 13"/>
          <p:cNvSpPr/>
          <p:nvPr/>
        </p:nvSpPr>
        <p:spPr>
          <a:xfrm>
            <a:off x="1362872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86</a:t>
            </a:r>
            <a:endParaRPr lang="ko-KR" altLang="en-US" sz="1300" dirty="0"/>
          </a:p>
        </p:txBody>
      </p:sp>
      <p:sp>
        <p:nvSpPr>
          <p:cNvPr id="15" name="타원 14"/>
          <p:cNvSpPr/>
          <p:nvPr/>
        </p:nvSpPr>
        <p:spPr>
          <a:xfrm>
            <a:off x="2046230" y="4376184"/>
            <a:ext cx="683358" cy="6833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83</a:t>
            </a:r>
            <a:endParaRPr lang="ko-KR" altLang="en-US" sz="13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1021193" y="4060543"/>
            <a:ext cx="441754" cy="3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04551" y="4160618"/>
            <a:ext cx="0" cy="21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1946155" y="4060543"/>
            <a:ext cx="441754" cy="3156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&quot;없음&quot; 기호 19"/>
          <p:cNvSpPr/>
          <p:nvPr/>
        </p:nvSpPr>
        <p:spPr>
          <a:xfrm>
            <a:off x="678366" y="4373286"/>
            <a:ext cx="686256" cy="686256"/>
          </a:xfrm>
          <a:prstGeom prst="noSmoking">
            <a:avLst/>
          </a:prstGeom>
          <a:ln w="635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91070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포함</a:t>
            </a:r>
            <a:r>
              <a:rPr lang="en-US" altLang="ko-KR" dirty="0"/>
              <a:t>-</a:t>
            </a:r>
            <a:r>
              <a:rPr lang="ko-KR" altLang="en-US" dirty="0"/>
              <a:t>배제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두 집합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dirty="0"/>
                  <a:t>가 있고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=3,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=4,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ko-KR" altLang="en-US" dirty="0"/>
                  <a:t> 일 때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 rotWithShape="0">
                <a:blip r:embed="rId3"/>
                <a:stretch>
                  <a:fillRect l="-873" t="-24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4046862" y="2786040"/>
            <a:ext cx="3944039" cy="2887874"/>
            <a:chOff x="4046862" y="2786040"/>
            <a:chExt cx="3944039" cy="2887874"/>
          </a:xfrm>
        </p:grpSpPr>
        <p:sp>
          <p:nvSpPr>
            <p:cNvPr id="5" name="타원 4"/>
            <p:cNvSpPr/>
            <p:nvPr/>
          </p:nvSpPr>
          <p:spPr>
            <a:xfrm>
              <a:off x="4046862" y="3459524"/>
              <a:ext cx="2049138" cy="20491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434988" y="3118001"/>
              <a:ext cx="2555913" cy="2555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7764" y="314550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9277" y="278604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342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 합</a:t>
            </a:r>
            <a:r>
              <a:rPr lang="en-US" altLang="ko-KR" dirty="0"/>
              <a:t>– BOJ 2167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7251163" cy="4549004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배열이 주어졌을 때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, j) </a:t>
            </a:r>
            <a:r>
              <a:rPr lang="ko-KR" altLang="en-US" dirty="0"/>
              <a:t>위치부터 </a:t>
            </a:r>
            <a:r>
              <a:rPr lang="en-US" altLang="ko-KR" dirty="0"/>
              <a:t>(x, y) </a:t>
            </a:r>
            <a:r>
              <a:rPr lang="ko-KR" altLang="en-US" dirty="0"/>
              <a:t>위치까지 저장되어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수들의 합을 구하는 프로그램을 작성하는 것이다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741" y="3622106"/>
            <a:ext cx="3142748" cy="269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9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 합 </a:t>
            </a:r>
            <a:r>
              <a:rPr lang="en-US" altLang="ko-KR" dirty="0"/>
              <a:t>– BOJ 2167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먼저 풀어보세요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DP </a:t>
            </a:r>
            <a:r>
              <a:rPr lang="ko-KR" altLang="en-US" dirty="0"/>
              <a:t>배열의 정의는 </a:t>
            </a:r>
            <a:r>
              <a:rPr lang="en-US" altLang="ko-KR" dirty="0"/>
              <a:t>DP[</a:t>
            </a:r>
            <a:r>
              <a:rPr lang="en-US" altLang="ko-KR" dirty="0" err="1"/>
              <a:t>i</a:t>
            </a:r>
            <a:r>
              <a:rPr lang="en-US" altLang="ko-KR" dirty="0"/>
              <a:t>][j] =&gt; (1, 1)</a:t>
            </a:r>
            <a:r>
              <a:rPr lang="ko-KR" altLang="en-US" dirty="0"/>
              <a:t>부터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, j)</a:t>
            </a:r>
            <a:r>
              <a:rPr lang="ko-KR" altLang="en-US" dirty="0"/>
              <a:t>까지의 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88125" y="2787267"/>
            <a:ext cx="4307595" cy="3602516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04166" y="2798282"/>
            <a:ext cx="3029639" cy="24567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 구간의 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6374" y="638978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(N, M)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8097" y="278726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(1, 1)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56928" y="523469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, j)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504754" y="2787267"/>
            <a:ext cx="4307595" cy="3602516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890402" y="3844888"/>
            <a:ext cx="1643991" cy="13991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508750" y="2804160"/>
            <a:ext cx="3025643" cy="2439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93003" y="638978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(N, M)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44726" y="278726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(1, 1)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73557" y="523469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, j)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510338" y="2804160"/>
            <a:ext cx="3024055" cy="10407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508750" y="2795588"/>
            <a:ext cx="1386851" cy="24484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510338" y="2795588"/>
            <a:ext cx="1380064" cy="1049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81854" y="347555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(a, 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33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"/>
                            </p:stCondLst>
                            <p:childTnLst>
                              <p:par>
                                <p:cTn id="6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 animBg="1"/>
      <p:bldP spid="19" grpId="0" animBg="1"/>
      <p:bldP spid="19" grpId="1" animBg="1"/>
      <p:bldP spid="19" grpId="2" animBg="1"/>
      <p:bldP spid="19" grpId="3" animBg="1"/>
      <p:bldP spid="19" grpId="4" animBg="1"/>
      <p:bldP spid="11" grpId="0" animBg="1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932586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Longest Increasing Subsequence</a:t>
                </a:r>
              </a:p>
              <a:p>
                <a:pPr lvl="1"/>
                <a:r>
                  <a:rPr lang="en-US" altLang="ko-KR" dirty="0"/>
                  <a:t>Subsequence</a:t>
                </a:r>
              </a:p>
              <a:p>
                <a:pPr lvl="2"/>
                <a:r>
                  <a:rPr lang="ko-KR" altLang="en-US" dirty="0"/>
                  <a:t>수열 </a:t>
                </a:r>
                <a:r>
                  <a:rPr lang="en-US" altLang="ko-KR" dirty="0"/>
                  <a:t>A = {2, 10, 6, 8, 29, 30, 21, 43}</a:t>
                </a:r>
              </a:p>
              <a:p>
                <a:pPr lvl="2"/>
                <a:r>
                  <a:rPr lang="ko-KR" altLang="en-US" dirty="0"/>
                  <a:t>수열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에 속한 원소들을 일부 뽑아내어 새로운 수열을 만든 것이 부분 수열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연속되지 않아도 되지만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수열이기 때문에 원소간의 순서는 원래 수열과 일치하여야 한다</a:t>
                </a:r>
                <a:r>
                  <a:rPr lang="en-US" altLang="ko-KR" dirty="0"/>
                  <a:t>.</a:t>
                </a:r>
              </a:p>
              <a:p>
                <a:pPr lvl="3"/>
                <a:r>
                  <a:rPr lang="en-US" altLang="ko-KR" dirty="0"/>
                  <a:t>B = {2, 10, 29, 30, 43}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Sub(A)</a:t>
                </a:r>
              </a:p>
              <a:p>
                <a:pPr lvl="3"/>
                <a:r>
                  <a:rPr lang="en-US" altLang="ko-KR" dirty="0"/>
                  <a:t>C = {5, 8, 29, 100}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Sub(A)</a:t>
                </a:r>
              </a:p>
              <a:p>
                <a:pPr lvl="3"/>
                <a:r>
                  <a:rPr lang="en-US" altLang="ko-KR" dirty="0"/>
                  <a:t>D = {30, 6, 8, 10}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Sub(A)</a:t>
                </a:r>
              </a:p>
              <a:p>
                <a:pPr lvl="1"/>
                <a:r>
                  <a:rPr lang="en-US" altLang="ko-KR" dirty="0"/>
                  <a:t>Increasing Subsequence</a:t>
                </a:r>
              </a:p>
              <a:p>
                <a:pPr lvl="2"/>
                <a:r>
                  <a:rPr lang="ko-KR" altLang="en-US" dirty="0"/>
                  <a:t>수열의 부분 수열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중 각 원소들이 증가할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 부분 수열을 </a:t>
                </a:r>
                <a:r>
                  <a:rPr lang="en-US" altLang="ko-KR" dirty="0"/>
                  <a:t>Increasing Subsequence(</a:t>
                </a:r>
                <a:r>
                  <a:rPr lang="ko-KR" altLang="en-US" dirty="0"/>
                  <a:t>증가 부분 수열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이라고 한다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B = {2, 10, 29, 30, 43}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IS(A)</a:t>
                </a:r>
              </a:p>
              <a:p>
                <a:pPr lvl="2"/>
                <a:r>
                  <a:rPr lang="en-US" altLang="ko-KR" dirty="0"/>
                  <a:t>B = {2, 10, 6, 29, 21}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lang="en-US" altLang="ko-KR" dirty="0"/>
                  <a:t> IS(A)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 rotWithShape="0">
                <a:blip r:embed="rId2"/>
                <a:stretch>
                  <a:fillRect l="-873" t="-2413" b="-6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44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Longest Increasing Subsequence</a:t>
                </a:r>
              </a:p>
              <a:p>
                <a:pPr lvl="1">
                  <a:buFont typeface="+mj-ea"/>
                  <a:buAutoNum type="circleNumDbPlain" startAt="3"/>
                </a:pPr>
                <a:r>
                  <a:rPr lang="en-US" altLang="ko-KR" dirty="0"/>
                  <a:t>Longest Increasing Subsequence</a:t>
                </a:r>
              </a:p>
              <a:p>
                <a:pPr lvl="2"/>
                <a:r>
                  <a:rPr lang="ko-KR" altLang="en-US" dirty="0"/>
                  <a:t>수열의 증가 부분 수열 중에서 길이가 가장 긴 것을 </a:t>
                </a:r>
                <a:r>
                  <a:rPr lang="en-US" altLang="ko-KR" dirty="0"/>
                  <a:t>Longest Increasing Subsequence(</a:t>
                </a:r>
                <a:r>
                  <a:rPr lang="ko-KR" altLang="en-US" dirty="0"/>
                  <a:t>최장 증가 부분 수열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이라고 한다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수열 </a:t>
                </a:r>
                <a:r>
                  <a:rPr lang="en-US" altLang="ko-KR" dirty="0"/>
                  <a:t>A = {2, 10, 6, 8, 29, 30, 21, 43}</a:t>
                </a:r>
              </a:p>
              <a:p>
                <a:pPr lvl="2"/>
                <a:r>
                  <a:rPr lang="en-US" altLang="ko-KR" dirty="0"/>
                  <a:t>B = {2, 6, 8, 29, 30, 43}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LIS(A)</a:t>
                </a:r>
              </a:p>
              <a:p>
                <a:pPr lvl="2"/>
                <a:r>
                  <a:rPr lang="en-US" altLang="ko-KR" dirty="0"/>
                  <a:t>C = {10, 29, 30, 43}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lang="en-US" altLang="ko-KR" dirty="0"/>
                  <a:t> LIS(A)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 rotWithShape="0">
                <a:blip r:embed="rId3"/>
                <a:stretch>
                  <a:fillRect l="-873" t="-24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45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동적 계획법 </a:t>
            </a:r>
            <a:r>
              <a:rPr lang="en-US" altLang="ko-KR" dirty="0"/>
              <a:t>- </a:t>
            </a:r>
            <a:r>
              <a:rPr lang="ko-KR" altLang="en-US" dirty="0" err="1"/>
              <a:t>피보나치수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6793002" y="1390651"/>
            <a:ext cx="4547190" cy="49090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F(5) = F(4) + F(3)</a:t>
            </a:r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3503731" y="1236908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31" y="1236908"/>
                <a:ext cx="571501" cy="571501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5119896" y="2059269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96" y="2059269"/>
                <a:ext cx="571501" cy="571501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1786298" y="205927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298" y="2059270"/>
                <a:ext cx="571501" cy="571501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1056541" y="297242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41" y="2972420"/>
                <a:ext cx="571501" cy="571501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/>
              <p:cNvSpPr/>
              <p:nvPr/>
            </p:nvSpPr>
            <p:spPr>
              <a:xfrm>
                <a:off x="3002489" y="3927570"/>
                <a:ext cx="571501" cy="58587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489" y="3927570"/>
                <a:ext cx="571501" cy="585871"/>
              </a:xfrm>
              <a:prstGeom prst="ellipse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>
              <a:xfrm>
                <a:off x="2564239" y="2962894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39" y="2962894"/>
                <a:ext cx="571501" cy="571501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572960" y="3925965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60" y="3925965"/>
                <a:ext cx="571501" cy="571501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/>
              <p:cNvSpPr/>
              <p:nvPr/>
            </p:nvSpPr>
            <p:spPr>
              <a:xfrm>
                <a:off x="193427" y="4927669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27" y="4927669"/>
                <a:ext cx="571501" cy="571501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1439956" y="3934756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956" y="3934756"/>
                <a:ext cx="571501" cy="571501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/>
              <p:cNvSpPr/>
              <p:nvPr/>
            </p:nvSpPr>
            <p:spPr>
              <a:xfrm>
                <a:off x="2135493" y="3925965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4" name="타원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493" y="3925965"/>
                <a:ext cx="571501" cy="571501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/>
              <p:cNvSpPr/>
              <p:nvPr/>
            </p:nvSpPr>
            <p:spPr>
              <a:xfrm>
                <a:off x="832337" y="492767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5" name="타원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37" y="4927670"/>
                <a:ext cx="571501" cy="571501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4221038" y="2971431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038" y="2971431"/>
                <a:ext cx="571501" cy="571501"/>
              </a:xfrm>
              <a:prstGeom prst="ellipse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/>
              <p:cNvSpPr/>
              <p:nvPr/>
            </p:nvSpPr>
            <p:spPr>
              <a:xfrm>
                <a:off x="5930150" y="297143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7" name="타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50" y="2971430"/>
                <a:ext cx="571501" cy="571501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/>
              <p:cNvSpPr/>
              <p:nvPr/>
            </p:nvSpPr>
            <p:spPr>
              <a:xfrm>
                <a:off x="4652587" y="3934756"/>
                <a:ext cx="571501" cy="58587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8" name="타원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87" y="3934756"/>
                <a:ext cx="571501" cy="585871"/>
              </a:xfrm>
              <a:prstGeom prst="ellipse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/>
              <p:cNvSpPr/>
              <p:nvPr/>
            </p:nvSpPr>
            <p:spPr>
              <a:xfrm>
                <a:off x="3785591" y="3933151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9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591" y="3933151"/>
                <a:ext cx="571501" cy="571501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/>
          <p:nvPr/>
        </p:nvCxnSpPr>
        <p:spPr>
          <a:xfrm flipV="1">
            <a:off x="2357799" y="1696915"/>
            <a:ext cx="1145932" cy="51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4071341" y="1687390"/>
            <a:ext cx="1122724" cy="44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7"/>
          </p:cNvCxnSpPr>
          <p:nvPr/>
        </p:nvCxnSpPr>
        <p:spPr>
          <a:xfrm flipV="1">
            <a:off x="1544348" y="2630770"/>
            <a:ext cx="370177" cy="42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2319699" y="2611720"/>
            <a:ext cx="337759" cy="42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6" idx="7"/>
          </p:cNvCxnSpPr>
          <p:nvPr/>
        </p:nvCxnSpPr>
        <p:spPr>
          <a:xfrm flipV="1">
            <a:off x="4708845" y="2611720"/>
            <a:ext cx="485220" cy="44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7" idx="1"/>
          </p:cNvCxnSpPr>
          <p:nvPr/>
        </p:nvCxnSpPr>
        <p:spPr>
          <a:xfrm flipH="1" flipV="1">
            <a:off x="5638800" y="2600325"/>
            <a:ext cx="375044" cy="45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962025" y="3542931"/>
            <a:ext cx="182436" cy="38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1476375" y="3552825"/>
            <a:ext cx="161926" cy="40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2524125" y="3562351"/>
            <a:ext cx="161925" cy="38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3009900" y="3543300"/>
            <a:ext cx="180976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4181475" y="3562351"/>
            <a:ext cx="175617" cy="39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4724401" y="3542931"/>
            <a:ext cx="123824" cy="40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571500" y="4520627"/>
            <a:ext cx="114300" cy="41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 flipV="1">
            <a:off x="1026853" y="4524546"/>
            <a:ext cx="97097" cy="3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개체 틀 3"/>
          <p:cNvSpPr txBox="1">
            <a:spLocks/>
          </p:cNvSpPr>
          <p:nvPr/>
        </p:nvSpPr>
        <p:spPr>
          <a:xfrm>
            <a:off x="6793002" y="1932394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F(4) = F(3) + F(2)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35" name="텍스트 개체 틀 3"/>
          <p:cNvSpPr txBox="1">
            <a:spLocks/>
          </p:cNvSpPr>
          <p:nvPr/>
        </p:nvSpPr>
        <p:spPr>
          <a:xfrm>
            <a:off x="6793002" y="2469261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F(3) = F(2) + F(1)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36" name="텍스트 개체 틀 3"/>
          <p:cNvSpPr txBox="1">
            <a:spLocks/>
          </p:cNvSpPr>
          <p:nvPr/>
        </p:nvSpPr>
        <p:spPr>
          <a:xfrm>
            <a:off x="6793002" y="3015396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F(2) = F(1) + F(0)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38" name="텍스트 개체 틀 3"/>
          <p:cNvSpPr txBox="1">
            <a:spLocks/>
          </p:cNvSpPr>
          <p:nvPr/>
        </p:nvSpPr>
        <p:spPr>
          <a:xfrm>
            <a:off x="6793002" y="3561531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F(2) = F(1) + F(0)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39" name="텍스트 개체 틀 3"/>
          <p:cNvSpPr txBox="1">
            <a:spLocks/>
          </p:cNvSpPr>
          <p:nvPr/>
        </p:nvSpPr>
        <p:spPr>
          <a:xfrm>
            <a:off x="6793002" y="4107666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F(3) = F(2) + F(1)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41" name="텍스트 개체 틀 3"/>
          <p:cNvSpPr txBox="1">
            <a:spLocks/>
          </p:cNvSpPr>
          <p:nvPr/>
        </p:nvSpPr>
        <p:spPr>
          <a:xfrm>
            <a:off x="6793002" y="4654447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F(2) = F(1) + F(0)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43" name="텍스트 개체 틀 3"/>
          <p:cNvSpPr txBox="1">
            <a:spLocks/>
          </p:cNvSpPr>
          <p:nvPr/>
        </p:nvSpPr>
        <p:spPr>
          <a:xfrm>
            <a:off x="5536163" y="5810399"/>
            <a:ext cx="5611586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ko-KR" altLang="en-US" dirty="0"/>
              <a:t>부분 문제가 엄청나게 늘어남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11967" y="1881555"/>
            <a:ext cx="6587413" cy="3791457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LIS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10482940" cy="296013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LIS </a:t>
            </a:r>
            <a:r>
              <a:rPr lang="ko-KR" altLang="en-US" dirty="0"/>
              <a:t>구하기</a:t>
            </a:r>
            <a:endParaRPr lang="en-US" altLang="ko-KR" dirty="0"/>
          </a:p>
          <a:p>
            <a:pPr lvl="1"/>
            <a:r>
              <a:rPr lang="ko-KR" altLang="en-US" dirty="0"/>
              <a:t>부분 문제</a:t>
            </a:r>
            <a:endParaRPr lang="en-US" altLang="ko-KR" dirty="0"/>
          </a:p>
          <a:p>
            <a:pPr lvl="2"/>
            <a:r>
              <a:rPr lang="ko-KR" altLang="en-US" dirty="0"/>
              <a:t>전체 문제는 길이 </a:t>
            </a:r>
            <a:r>
              <a:rPr lang="en-US" altLang="ko-KR" dirty="0"/>
              <a:t>N</a:t>
            </a:r>
            <a:r>
              <a:rPr lang="ko-KR" altLang="en-US" dirty="0"/>
              <a:t>의 수열의 </a:t>
            </a:r>
            <a:r>
              <a:rPr lang="en-US" altLang="ko-KR" dirty="0"/>
              <a:t>LIS</a:t>
            </a:r>
            <a:r>
              <a:rPr lang="ko-KR" altLang="en-US" dirty="0"/>
              <a:t>를 구하는 것</a:t>
            </a:r>
            <a:endParaRPr lang="en-US" altLang="ko-KR" dirty="0"/>
          </a:p>
          <a:p>
            <a:pPr lvl="2"/>
            <a:r>
              <a:rPr lang="ko-KR" altLang="en-US" dirty="0"/>
              <a:t>부분 문제는 </a:t>
            </a:r>
            <a:r>
              <a:rPr lang="en-US" altLang="ko-KR" dirty="0"/>
              <a:t>N</a:t>
            </a:r>
            <a:r>
              <a:rPr lang="ko-KR" altLang="en-US" dirty="0"/>
              <a:t>보다 짧은 어떤 수 </a:t>
            </a:r>
            <a:r>
              <a:rPr lang="en-US" altLang="ko-KR" dirty="0"/>
              <a:t>K</a:t>
            </a:r>
            <a:r>
              <a:rPr lang="ko-KR" altLang="en-US" dirty="0"/>
              <a:t>에 대해서 </a:t>
            </a:r>
            <a:r>
              <a:rPr lang="en-US" altLang="ko-KR" dirty="0"/>
              <a:t>A[1]~A[K]</a:t>
            </a:r>
            <a:r>
              <a:rPr lang="ko-KR" altLang="en-US" dirty="0"/>
              <a:t>까지 수열에서의 </a:t>
            </a:r>
            <a:r>
              <a:rPr lang="en-US" altLang="ko-KR" dirty="0"/>
              <a:t>LIS</a:t>
            </a:r>
          </a:p>
          <a:p>
            <a:pPr lvl="3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부분 문제 역시 길이 </a:t>
            </a:r>
            <a:r>
              <a:rPr lang="en-US" altLang="ko-KR" dirty="0"/>
              <a:t>K</a:t>
            </a:r>
            <a:r>
              <a:rPr lang="ko-KR" altLang="en-US" dirty="0"/>
              <a:t>의 수열의 </a:t>
            </a:r>
            <a:r>
              <a:rPr lang="en-US" altLang="ko-KR" dirty="0"/>
              <a:t>LIS</a:t>
            </a:r>
            <a:r>
              <a:rPr lang="ko-KR" altLang="en-US" dirty="0"/>
              <a:t>를 구하는 것이라 볼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DP </a:t>
            </a:r>
            <a:r>
              <a:rPr lang="ko-KR" altLang="en-US" dirty="0"/>
              <a:t>배열</a:t>
            </a:r>
            <a:endParaRPr lang="en-US" altLang="ko-KR" dirty="0"/>
          </a:p>
          <a:p>
            <a:pPr lvl="2"/>
            <a:r>
              <a:rPr lang="en-US" altLang="ko-KR" dirty="0"/>
              <a:t>DP </a:t>
            </a:r>
            <a:r>
              <a:rPr lang="ko-KR" altLang="en-US" dirty="0"/>
              <a:t>배열은 다음과 같이 정의하면 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 </a:t>
            </a:r>
            <a:r>
              <a:rPr lang="en-US" altLang="ko-KR" dirty="0"/>
              <a:t>DP[N]: A[1]~A[N]</a:t>
            </a:r>
            <a:r>
              <a:rPr lang="ko-KR" altLang="en-US" dirty="0"/>
              <a:t>을 모두 포함하는 부분 수열에서 </a:t>
            </a:r>
            <a:r>
              <a:rPr lang="en-US" altLang="ko-KR" dirty="0"/>
              <a:t>A[N]</a:t>
            </a:r>
            <a:r>
              <a:rPr lang="ko-KR" altLang="en-US" dirty="0"/>
              <a:t>을 마지막으로 하는 </a:t>
            </a:r>
            <a:r>
              <a:rPr lang="en-US" altLang="ko-KR" dirty="0"/>
              <a:t>LIS</a:t>
            </a:r>
            <a:r>
              <a:rPr lang="ko-KR" altLang="en-US" dirty="0"/>
              <a:t>의 길이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6789" y="4807541"/>
            <a:ext cx="4538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 = { 5, 24, 20, 24, 54, 13, 20, 56, 70 }</a:t>
            </a:r>
            <a:endParaRPr lang="ko-KR" altLang="en-US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51668"/>
              </p:ext>
            </p:extLst>
          </p:nvPr>
        </p:nvGraphicFramePr>
        <p:xfrm>
          <a:off x="1197650" y="5471184"/>
          <a:ext cx="101425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02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46227"/>
              </p:ext>
            </p:extLst>
          </p:nvPr>
        </p:nvGraphicFramePr>
        <p:xfrm>
          <a:off x="1197650" y="5471184"/>
          <a:ext cx="101425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LIS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10482940" cy="296013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LIS </a:t>
            </a:r>
            <a:r>
              <a:rPr lang="ko-KR" altLang="en-US" dirty="0"/>
              <a:t>구하기</a:t>
            </a:r>
            <a:endParaRPr lang="en-US" altLang="ko-KR" dirty="0"/>
          </a:p>
          <a:p>
            <a:pPr lvl="1"/>
            <a:r>
              <a:rPr lang="ko-KR" altLang="en-US" dirty="0"/>
              <a:t>부분 문제</a:t>
            </a:r>
            <a:endParaRPr lang="en-US" altLang="ko-KR" dirty="0"/>
          </a:p>
          <a:p>
            <a:pPr lvl="2"/>
            <a:r>
              <a:rPr lang="ko-KR" altLang="en-US" dirty="0"/>
              <a:t>전체 문제는 길이 </a:t>
            </a:r>
            <a:r>
              <a:rPr lang="en-US" altLang="ko-KR" dirty="0"/>
              <a:t>N</a:t>
            </a:r>
            <a:r>
              <a:rPr lang="ko-KR" altLang="en-US" dirty="0"/>
              <a:t>의 수열의 </a:t>
            </a:r>
            <a:r>
              <a:rPr lang="en-US" altLang="ko-KR" dirty="0"/>
              <a:t>LIS</a:t>
            </a:r>
            <a:r>
              <a:rPr lang="ko-KR" altLang="en-US" dirty="0"/>
              <a:t>를 구하는 것</a:t>
            </a:r>
            <a:endParaRPr lang="en-US" altLang="ko-KR" dirty="0"/>
          </a:p>
          <a:p>
            <a:pPr lvl="2"/>
            <a:r>
              <a:rPr lang="ko-KR" altLang="en-US" dirty="0"/>
              <a:t>부분 문제는 </a:t>
            </a:r>
            <a:r>
              <a:rPr lang="en-US" altLang="ko-KR" dirty="0"/>
              <a:t>N</a:t>
            </a:r>
            <a:r>
              <a:rPr lang="ko-KR" altLang="en-US" dirty="0"/>
              <a:t>보다 짧은 어떤 수 </a:t>
            </a:r>
            <a:r>
              <a:rPr lang="en-US" altLang="ko-KR" dirty="0"/>
              <a:t>K</a:t>
            </a:r>
            <a:r>
              <a:rPr lang="ko-KR" altLang="en-US" dirty="0"/>
              <a:t>에 대해서 </a:t>
            </a:r>
            <a:r>
              <a:rPr lang="en-US" altLang="ko-KR" dirty="0"/>
              <a:t>A[1]~A[K]</a:t>
            </a:r>
            <a:r>
              <a:rPr lang="ko-KR" altLang="en-US" dirty="0"/>
              <a:t>까지 수열에서의 </a:t>
            </a:r>
            <a:r>
              <a:rPr lang="en-US" altLang="ko-KR" dirty="0"/>
              <a:t>LIS</a:t>
            </a:r>
          </a:p>
          <a:p>
            <a:pPr lvl="3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부분 문제 역시 길이 </a:t>
            </a:r>
            <a:r>
              <a:rPr lang="en-US" altLang="ko-KR" dirty="0"/>
              <a:t>K</a:t>
            </a:r>
            <a:r>
              <a:rPr lang="ko-KR" altLang="en-US" dirty="0"/>
              <a:t>의 수열의 </a:t>
            </a:r>
            <a:r>
              <a:rPr lang="en-US" altLang="ko-KR" dirty="0"/>
              <a:t>LIS</a:t>
            </a:r>
            <a:r>
              <a:rPr lang="ko-KR" altLang="en-US" dirty="0"/>
              <a:t>를 구하는 것이라 볼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DP </a:t>
            </a:r>
            <a:r>
              <a:rPr lang="ko-KR" altLang="en-US" dirty="0"/>
              <a:t>배열</a:t>
            </a:r>
            <a:endParaRPr lang="en-US" altLang="ko-KR" dirty="0"/>
          </a:p>
          <a:p>
            <a:pPr lvl="2"/>
            <a:r>
              <a:rPr lang="en-US" altLang="ko-KR" dirty="0"/>
              <a:t>DP </a:t>
            </a:r>
            <a:r>
              <a:rPr lang="ko-KR" altLang="en-US" dirty="0"/>
              <a:t>배열은 다음과 같이 정의하면 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 </a:t>
            </a:r>
            <a:r>
              <a:rPr lang="en-US" altLang="ko-KR" dirty="0"/>
              <a:t>DP[N]: A[1]~A[N]</a:t>
            </a:r>
            <a:r>
              <a:rPr lang="ko-KR" altLang="en-US" dirty="0"/>
              <a:t>을 모두 포함하는 부분 수열에서 </a:t>
            </a:r>
            <a:r>
              <a:rPr lang="en-US" altLang="ko-KR" dirty="0"/>
              <a:t>A[N]</a:t>
            </a:r>
            <a:r>
              <a:rPr lang="ko-KR" altLang="en-US" dirty="0"/>
              <a:t>을 마지막으로 하는 </a:t>
            </a:r>
            <a:r>
              <a:rPr lang="en-US" altLang="ko-KR" dirty="0"/>
              <a:t>LIS</a:t>
            </a:r>
            <a:r>
              <a:rPr lang="ko-KR" altLang="en-US" dirty="0"/>
              <a:t>의 길이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6789" y="4807541"/>
            <a:ext cx="4538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 = { 5, 24, 20, 24, 54, 13, 20, 56, 70 }</a:t>
            </a:r>
            <a:endParaRPr lang="ko-KR" altLang="en-US" sz="2000" dirty="0"/>
          </a:p>
        </p:txBody>
      </p:sp>
      <p:sp>
        <p:nvSpPr>
          <p:cNvPr id="5" name="아래쪽 화살표 4"/>
          <p:cNvSpPr/>
          <p:nvPr/>
        </p:nvSpPr>
        <p:spPr>
          <a:xfrm>
            <a:off x="4594632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 rot="10800000">
            <a:off x="4594632" y="5173307"/>
            <a:ext cx="107576" cy="17099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69464" y="5843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9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46227"/>
              </p:ext>
            </p:extLst>
          </p:nvPr>
        </p:nvGraphicFramePr>
        <p:xfrm>
          <a:off x="1197650" y="5471184"/>
          <a:ext cx="101425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LIS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10482940" cy="296013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LIS </a:t>
            </a:r>
            <a:r>
              <a:rPr lang="ko-KR" altLang="en-US" dirty="0"/>
              <a:t>구하기</a:t>
            </a:r>
            <a:endParaRPr lang="en-US" altLang="ko-KR" dirty="0"/>
          </a:p>
          <a:p>
            <a:pPr lvl="1"/>
            <a:r>
              <a:rPr lang="ko-KR" altLang="en-US" dirty="0"/>
              <a:t>부분 문제</a:t>
            </a:r>
            <a:endParaRPr lang="en-US" altLang="ko-KR" dirty="0"/>
          </a:p>
          <a:p>
            <a:pPr lvl="2"/>
            <a:r>
              <a:rPr lang="ko-KR" altLang="en-US" dirty="0"/>
              <a:t>전체 문제는 길이 </a:t>
            </a:r>
            <a:r>
              <a:rPr lang="en-US" altLang="ko-KR" dirty="0"/>
              <a:t>N</a:t>
            </a:r>
            <a:r>
              <a:rPr lang="ko-KR" altLang="en-US" dirty="0"/>
              <a:t>의 수열의 </a:t>
            </a:r>
            <a:r>
              <a:rPr lang="en-US" altLang="ko-KR" dirty="0"/>
              <a:t>LIS</a:t>
            </a:r>
            <a:r>
              <a:rPr lang="ko-KR" altLang="en-US" dirty="0"/>
              <a:t>를 구하는 것</a:t>
            </a:r>
            <a:endParaRPr lang="en-US" altLang="ko-KR" dirty="0"/>
          </a:p>
          <a:p>
            <a:pPr lvl="2"/>
            <a:r>
              <a:rPr lang="ko-KR" altLang="en-US" dirty="0"/>
              <a:t>부분 문제는 </a:t>
            </a:r>
            <a:r>
              <a:rPr lang="en-US" altLang="ko-KR" dirty="0"/>
              <a:t>N</a:t>
            </a:r>
            <a:r>
              <a:rPr lang="ko-KR" altLang="en-US" dirty="0"/>
              <a:t>보다 짧은 어떤 수 </a:t>
            </a:r>
            <a:r>
              <a:rPr lang="en-US" altLang="ko-KR" dirty="0"/>
              <a:t>K</a:t>
            </a:r>
            <a:r>
              <a:rPr lang="ko-KR" altLang="en-US" dirty="0"/>
              <a:t>에 대해서 </a:t>
            </a:r>
            <a:r>
              <a:rPr lang="en-US" altLang="ko-KR" dirty="0"/>
              <a:t>A[1]~A[K]</a:t>
            </a:r>
            <a:r>
              <a:rPr lang="ko-KR" altLang="en-US" dirty="0"/>
              <a:t>까지 수열에서의 </a:t>
            </a:r>
            <a:r>
              <a:rPr lang="en-US" altLang="ko-KR" dirty="0"/>
              <a:t>LIS</a:t>
            </a:r>
          </a:p>
          <a:p>
            <a:pPr lvl="3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부분 문제 역시 길이 </a:t>
            </a:r>
            <a:r>
              <a:rPr lang="en-US" altLang="ko-KR" dirty="0"/>
              <a:t>K</a:t>
            </a:r>
            <a:r>
              <a:rPr lang="ko-KR" altLang="en-US" dirty="0"/>
              <a:t>의 수열의 </a:t>
            </a:r>
            <a:r>
              <a:rPr lang="en-US" altLang="ko-KR" dirty="0"/>
              <a:t>LIS</a:t>
            </a:r>
            <a:r>
              <a:rPr lang="ko-KR" altLang="en-US" dirty="0"/>
              <a:t>를 구하는 것이라 볼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DP </a:t>
            </a:r>
            <a:r>
              <a:rPr lang="ko-KR" altLang="en-US" dirty="0"/>
              <a:t>배열</a:t>
            </a:r>
            <a:endParaRPr lang="en-US" altLang="ko-KR" dirty="0"/>
          </a:p>
          <a:p>
            <a:pPr lvl="2"/>
            <a:r>
              <a:rPr lang="en-US" altLang="ko-KR" dirty="0"/>
              <a:t>DP </a:t>
            </a:r>
            <a:r>
              <a:rPr lang="ko-KR" altLang="en-US" dirty="0"/>
              <a:t>배열은 다음과 같이 정의하면 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 </a:t>
            </a:r>
            <a:r>
              <a:rPr lang="en-US" altLang="ko-KR" dirty="0"/>
              <a:t>DP[N]: A[1]~A[N]</a:t>
            </a:r>
            <a:r>
              <a:rPr lang="ko-KR" altLang="en-US" dirty="0"/>
              <a:t>을 모두 포함하는 부분 수열에서 </a:t>
            </a:r>
            <a:r>
              <a:rPr lang="en-US" altLang="ko-KR" dirty="0"/>
              <a:t>A[N]</a:t>
            </a:r>
            <a:r>
              <a:rPr lang="ko-KR" altLang="en-US" dirty="0"/>
              <a:t>을 마지막으로 하는 </a:t>
            </a:r>
            <a:r>
              <a:rPr lang="en-US" altLang="ko-KR" dirty="0"/>
              <a:t>LIS</a:t>
            </a:r>
            <a:r>
              <a:rPr lang="ko-KR" altLang="en-US" dirty="0"/>
              <a:t>의 길이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6789" y="4807541"/>
            <a:ext cx="4538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 = { 5, 24, 20, 24, 54, 13, 20, 56, 70 }</a:t>
            </a:r>
            <a:endParaRPr lang="ko-KR" altLang="en-US" sz="2000" dirty="0"/>
          </a:p>
        </p:txBody>
      </p:sp>
      <p:sp>
        <p:nvSpPr>
          <p:cNvPr id="5" name="아래쪽 화살표 4"/>
          <p:cNvSpPr/>
          <p:nvPr/>
        </p:nvSpPr>
        <p:spPr>
          <a:xfrm>
            <a:off x="4594632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69464" y="5843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4987824" y="5176661"/>
            <a:ext cx="107576" cy="17099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4987823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90544" y="5843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68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46227"/>
              </p:ext>
            </p:extLst>
          </p:nvPr>
        </p:nvGraphicFramePr>
        <p:xfrm>
          <a:off x="1197650" y="5471184"/>
          <a:ext cx="101425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LIS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10482940" cy="296013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LIS </a:t>
            </a:r>
            <a:r>
              <a:rPr lang="ko-KR" altLang="en-US" dirty="0"/>
              <a:t>구하기</a:t>
            </a:r>
            <a:endParaRPr lang="en-US" altLang="ko-KR" dirty="0"/>
          </a:p>
          <a:p>
            <a:pPr lvl="1"/>
            <a:r>
              <a:rPr lang="ko-KR" altLang="en-US" dirty="0"/>
              <a:t>부분 문제</a:t>
            </a:r>
            <a:endParaRPr lang="en-US" altLang="ko-KR" dirty="0"/>
          </a:p>
          <a:p>
            <a:pPr lvl="2"/>
            <a:r>
              <a:rPr lang="ko-KR" altLang="en-US" dirty="0"/>
              <a:t>전체 문제는 길이 </a:t>
            </a:r>
            <a:r>
              <a:rPr lang="en-US" altLang="ko-KR" dirty="0"/>
              <a:t>N</a:t>
            </a:r>
            <a:r>
              <a:rPr lang="ko-KR" altLang="en-US" dirty="0"/>
              <a:t>의 수열의 </a:t>
            </a:r>
            <a:r>
              <a:rPr lang="en-US" altLang="ko-KR" dirty="0"/>
              <a:t>LIS</a:t>
            </a:r>
            <a:r>
              <a:rPr lang="ko-KR" altLang="en-US" dirty="0"/>
              <a:t>를 구하는 것</a:t>
            </a:r>
            <a:endParaRPr lang="en-US" altLang="ko-KR" dirty="0"/>
          </a:p>
          <a:p>
            <a:pPr lvl="2"/>
            <a:r>
              <a:rPr lang="ko-KR" altLang="en-US" dirty="0"/>
              <a:t>부분 문제는 </a:t>
            </a:r>
            <a:r>
              <a:rPr lang="en-US" altLang="ko-KR" dirty="0"/>
              <a:t>N</a:t>
            </a:r>
            <a:r>
              <a:rPr lang="ko-KR" altLang="en-US" dirty="0"/>
              <a:t>보다 짧은 어떤 수 </a:t>
            </a:r>
            <a:r>
              <a:rPr lang="en-US" altLang="ko-KR" dirty="0"/>
              <a:t>K</a:t>
            </a:r>
            <a:r>
              <a:rPr lang="ko-KR" altLang="en-US" dirty="0"/>
              <a:t>에 대해서 </a:t>
            </a:r>
            <a:r>
              <a:rPr lang="en-US" altLang="ko-KR" dirty="0"/>
              <a:t>A[1]~A[K]</a:t>
            </a:r>
            <a:r>
              <a:rPr lang="ko-KR" altLang="en-US" dirty="0"/>
              <a:t>까지 수열에서의 </a:t>
            </a:r>
            <a:r>
              <a:rPr lang="en-US" altLang="ko-KR" dirty="0"/>
              <a:t>LIS</a:t>
            </a:r>
          </a:p>
          <a:p>
            <a:pPr lvl="3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부분 문제 역시 길이 </a:t>
            </a:r>
            <a:r>
              <a:rPr lang="en-US" altLang="ko-KR" dirty="0"/>
              <a:t>K</a:t>
            </a:r>
            <a:r>
              <a:rPr lang="ko-KR" altLang="en-US" dirty="0"/>
              <a:t>의 수열의 </a:t>
            </a:r>
            <a:r>
              <a:rPr lang="en-US" altLang="ko-KR" dirty="0"/>
              <a:t>LIS</a:t>
            </a:r>
            <a:r>
              <a:rPr lang="ko-KR" altLang="en-US" dirty="0"/>
              <a:t>를 구하는 것이라 볼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DP </a:t>
            </a:r>
            <a:r>
              <a:rPr lang="ko-KR" altLang="en-US" dirty="0"/>
              <a:t>배열</a:t>
            </a:r>
            <a:endParaRPr lang="en-US" altLang="ko-KR" dirty="0"/>
          </a:p>
          <a:p>
            <a:pPr lvl="2"/>
            <a:r>
              <a:rPr lang="en-US" altLang="ko-KR" dirty="0"/>
              <a:t>DP </a:t>
            </a:r>
            <a:r>
              <a:rPr lang="ko-KR" altLang="en-US" dirty="0"/>
              <a:t>배열은 다음과 같이 정의하면 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 </a:t>
            </a:r>
            <a:r>
              <a:rPr lang="en-US" altLang="ko-KR" dirty="0"/>
              <a:t>DP[N]: A[1]~A[N]</a:t>
            </a:r>
            <a:r>
              <a:rPr lang="ko-KR" altLang="en-US" dirty="0"/>
              <a:t>을 모두 포함하는 부분 수열에서 </a:t>
            </a:r>
            <a:r>
              <a:rPr lang="en-US" altLang="ko-KR" dirty="0"/>
              <a:t>A[N]</a:t>
            </a:r>
            <a:r>
              <a:rPr lang="ko-KR" altLang="en-US" dirty="0"/>
              <a:t>을 마지막으로 하는 </a:t>
            </a:r>
            <a:r>
              <a:rPr lang="en-US" altLang="ko-KR" dirty="0"/>
              <a:t>LIS</a:t>
            </a:r>
            <a:r>
              <a:rPr lang="ko-KR" altLang="en-US" dirty="0"/>
              <a:t>의 길이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6789" y="4807541"/>
            <a:ext cx="4538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 = { 5, 24, 20, 24, 54, 13, 20, 56, 70 }</a:t>
            </a:r>
            <a:endParaRPr lang="ko-KR" altLang="en-US" sz="2000" dirty="0"/>
          </a:p>
        </p:txBody>
      </p:sp>
      <p:sp>
        <p:nvSpPr>
          <p:cNvPr id="5" name="아래쪽 화살표 4"/>
          <p:cNvSpPr/>
          <p:nvPr/>
        </p:nvSpPr>
        <p:spPr>
          <a:xfrm>
            <a:off x="4594632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69464" y="5843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90544" y="5843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 rot="10800000">
            <a:off x="5381016" y="5176661"/>
            <a:ext cx="107576" cy="17099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5381015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11624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89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46227"/>
              </p:ext>
            </p:extLst>
          </p:nvPr>
        </p:nvGraphicFramePr>
        <p:xfrm>
          <a:off x="1197650" y="5471184"/>
          <a:ext cx="101425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LIS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10482940" cy="296013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LIS </a:t>
            </a:r>
            <a:r>
              <a:rPr lang="ko-KR" altLang="en-US" dirty="0"/>
              <a:t>구하기</a:t>
            </a:r>
            <a:endParaRPr lang="en-US" altLang="ko-KR" dirty="0"/>
          </a:p>
          <a:p>
            <a:pPr lvl="1"/>
            <a:r>
              <a:rPr lang="ko-KR" altLang="en-US" dirty="0"/>
              <a:t>부분 문제</a:t>
            </a:r>
            <a:endParaRPr lang="en-US" altLang="ko-KR" dirty="0"/>
          </a:p>
          <a:p>
            <a:pPr lvl="2"/>
            <a:r>
              <a:rPr lang="ko-KR" altLang="en-US" dirty="0"/>
              <a:t>전체 문제는 길이 </a:t>
            </a:r>
            <a:r>
              <a:rPr lang="en-US" altLang="ko-KR" dirty="0"/>
              <a:t>N</a:t>
            </a:r>
            <a:r>
              <a:rPr lang="ko-KR" altLang="en-US" dirty="0"/>
              <a:t>의 수열의 </a:t>
            </a:r>
            <a:r>
              <a:rPr lang="en-US" altLang="ko-KR" dirty="0"/>
              <a:t>LIS</a:t>
            </a:r>
            <a:r>
              <a:rPr lang="ko-KR" altLang="en-US" dirty="0"/>
              <a:t>를 구하는 것</a:t>
            </a:r>
            <a:endParaRPr lang="en-US" altLang="ko-KR" dirty="0"/>
          </a:p>
          <a:p>
            <a:pPr lvl="2"/>
            <a:r>
              <a:rPr lang="ko-KR" altLang="en-US" dirty="0"/>
              <a:t>부분 문제는 </a:t>
            </a:r>
            <a:r>
              <a:rPr lang="en-US" altLang="ko-KR" dirty="0"/>
              <a:t>N</a:t>
            </a:r>
            <a:r>
              <a:rPr lang="ko-KR" altLang="en-US" dirty="0"/>
              <a:t>보다 짧은 어떤 수 </a:t>
            </a:r>
            <a:r>
              <a:rPr lang="en-US" altLang="ko-KR" dirty="0"/>
              <a:t>K</a:t>
            </a:r>
            <a:r>
              <a:rPr lang="ko-KR" altLang="en-US" dirty="0"/>
              <a:t>에 대해서 </a:t>
            </a:r>
            <a:r>
              <a:rPr lang="en-US" altLang="ko-KR" dirty="0"/>
              <a:t>A[1]~A[K]</a:t>
            </a:r>
            <a:r>
              <a:rPr lang="ko-KR" altLang="en-US" dirty="0"/>
              <a:t>까지 수열에서의 </a:t>
            </a:r>
            <a:r>
              <a:rPr lang="en-US" altLang="ko-KR" dirty="0"/>
              <a:t>LIS</a:t>
            </a:r>
          </a:p>
          <a:p>
            <a:pPr lvl="3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부분 문제 역시 길이 </a:t>
            </a:r>
            <a:r>
              <a:rPr lang="en-US" altLang="ko-KR" dirty="0"/>
              <a:t>K</a:t>
            </a:r>
            <a:r>
              <a:rPr lang="ko-KR" altLang="en-US" dirty="0"/>
              <a:t>의 수열의 </a:t>
            </a:r>
            <a:r>
              <a:rPr lang="en-US" altLang="ko-KR" dirty="0"/>
              <a:t>LIS</a:t>
            </a:r>
            <a:r>
              <a:rPr lang="ko-KR" altLang="en-US" dirty="0"/>
              <a:t>를 구하는 것이라 볼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DP </a:t>
            </a:r>
            <a:r>
              <a:rPr lang="ko-KR" altLang="en-US" dirty="0"/>
              <a:t>배열</a:t>
            </a:r>
            <a:endParaRPr lang="en-US" altLang="ko-KR" dirty="0"/>
          </a:p>
          <a:p>
            <a:pPr lvl="2"/>
            <a:r>
              <a:rPr lang="en-US" altLang="ko-KR" dirty="0"/>
              <a:t>DP </a:t>
            </a:r>
            <a:r>
              <a:rPr lang="ko-KR" altLang="en-US" dirty="0"/>
              <a:t>배열은 다음과 같이 정의하면 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 </a:t>
            </a:r>
            <a:r>
              <a:rPr lang="en-US" altLang="ko-KR" dirty="0"/>
              <a:t>DP[N]: A[1]~A[N]</a:t>
            </a:r>
            <a:r>
              <a:rPr lang="ko-KR" altLang="en-US" dirty="0"/>
              <a:t>을 모두 포함하는 부분 수열에서 </a:t>
            </a:r>
            <a:r>
              <a:rPr lang="en-US" altLang="ko-KR" dirty="0"/>
              <a:t>A[N]</a:t>
            </a:r>
            <a:r>
              <a:rPr lang="ko-KR" altLang="en-US" dirty="0"/>
              <a:t>을 마지막으로 하는 </a:t>
            </a:r>
            <a:r>
              <a:rPr lang="en-US" altLang="ko-KR" dirty="0"/>
              <a:t>LIS</a:t>
            </a:r>
            <a:r>
              <a:rPr lang="ko-KR" altLang="en-US" dirty="0"/>
              <a:t>의 길이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6789" y="4807541"/>
            <a:ext cx="4538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 = { 5, 24, 20, 24, 54, 13, 20, 56, 70 }</a:t>
            </a:r>
            <a:endParaRPr lang="ko-KR" altLang="en-US" sz="2000" dirty="0"/>
          </a:p>
        </p:txBody>
      </p:sp>
      <p:sp>
        <p:nvSpPr>
          <p:cNvPr id="5" name="아래쪽 화살표 4"/>
          <p:cNvSpPr/>
          <p:nvPr/>
        </p:nvSpPr>
        <p:spPr>
          <a:xfrm>
            <a:off x="4594632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69464" y="5843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90544" y="5843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아래쪽 화살표 14"/>
          <p:cNvSpPr/>
          <p:nvPr/>
        </p:nvSpPr>
        <p:spPr>
          <a:xfrm>
            <a:off x="5381015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11624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2704" y="58425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5819333" y="5176661"/>
            <a:ext cx="107576" cy="17099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5819333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9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7" grpId="0"/>
      <p:bldP spid="18" grpId="0" animBg="1"/>
      <p:bldP spid="1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46227"/>
              </p:ext>
            </p:extLst>
          </p:nvPr>
        </p:nvGraphicFramePr>
        <p:xfrm>
          <a:off x="1197650" y="5471184"/>
          <a:ext cx="101425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LIS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10482940" cy="296013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LIS </a:t>
            </a:r>
            <a:r>
              <a:rPr lang="ko-KR" altLang="en-US" dirty="0"/>
              <a:t>구하기</a:t>
            </a:r>
            <a:endParaRPr lang="en-US" altLang="ko-KR" dirty="0"/>
          </a:p>
          <a:p>
            <a:pPr lvl="1"/>
            <a:r>
              <a:rPr lang="ko-KR" altLang="en-US" dirty="0"/>
              <a:t>부분 문제</a:t>
            </a:r>
            <a:endParaRPr lang="en-US" altLang="ko-KR" dirty="0"/>
          </a:p>
          <a:p>
            <a:pPr lvl="2"/>
            <a:r>
              <a:rPr lang="ko-KR" altLang="en-US" dirty="0"/>
              <a:t>전체 문제는 길이 </a:t>
            </a:r>
            <a:r>
              <a:rPr lang="en-US" altLang="ko-KR" dirty="0"/>
              <a:t>N</a:t>
            </a:r>
            <a:r>
              <a:rPr lang="ko-KR" altLang="en-US" dirty="0"/>
              <a:t>의 수열의 </a:t>
            </a:r>
            <a:r>
              <a:rPr lang="en-US" altLang="ko-KR" dirty="0"/>
              <a:t>LIS</a:t>
            </a:r>
            <a:r>
              <a:rPr lang="ko-KR" altLang="en-US" dirty="0"/>
              <a:t>를 구하는 것</a:t>
            </a:r>
            <a:endParaRPr lang="en-US" altLang="ko-KR" dirty="0"/>
          </a:p>
          <a:p>
            <a:pPr lvl="2"/>
            <a:r>
              <a:rPr lang="ko-KR" altLang="en-US" dirty="0"/>
              <a:t>부분 문제는 </a:t>
            </a:r>
            <a:r>
              <a:rPr lang="en-US" altLang="ko-KR" dirty="0"/>
              <a:t>N</a:t>
            </a:r>
            <a:r>
              <a:rPr lang="ko-KR" altLang="en-US" dirty="0"/>
              <a:t>보다 짧은 어떤 수 </a:t>
            </a:r>
            <a:r>
              <a:rPr lang="en-US" altLang="ko-KR" dirty="0"/>
              <a:t>K</a:t>
            </a:r>
            <a:r>
              <a:rPr lang="ko-KR" altLang="en-US" dirty="0"/>
              <a:t>에 대해서 </a:t>
            </a:r>
            <a:r>
              <a:rPr lang="en-US" altLang="ko-KR" dirty="0"/>
              <a:t>A[1]~A[K]</a:t>
            </a:r>
            <a:r>
              <a:rPr lang="ko-KR" altLang="en-US" dirty="0"/>
              <a:t>까지 수열에서의 </a:t>
            </a:r>
            <a:r>
              <a:rPr lang="en-US" altLang="ko-KR" dirty="0"/>
              <a:t>LIS</a:t>
            </a:r>
          </a:p>
          <a:p>
            <a:pPr lvl="3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부분 문제 역시 길이 </a:t>
            </a:r>
            <a:r>
              <a:rPr lang="en-US" altLang="ko-KR" dirty="0"/>
              <a:t>K</a:t>
            </a:r>
            <a:r>
              <a:rPr lang="ko-KR" altLang="en-US" dirty="0"/>
              <a:t>의 수열의 </a:t>
            </a:r>
            <a:r>
              <a:rPr lang="en-US" altLang="ko-KR" dirty="0"/>
              <a:t>LIS</a:t>
            </a:r>
            <a:r>
              <a:rPr lang="ko-KR" altLang="en-US" dirty="0"/>
              <a:t>를 구하는 것이라 볼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DP </a:t>
            </a:r>
            <a:r>
              <a:rPr lang="ko-KR" altLang="en-US" dirty="0"/>
              <a:t>배열</a:t>
            </a:r>
            <a:endParaRPr lang="en-US" altLang="ko-KR" dirty="0"/>
          </a:p>
          <a:p>
            <a:pPr lvl="2"/>
            <a:r>
              <a:rPr lang="en-US" altLang="ko-KR" dirty="0"/>
              <a:t>DP </a:t>
            </a:r>
            <a:r>
              <a:rPr lang="ko-KR" altLang="en-US" dirty="0"/>
              <a:t>배열은 다음과 같이 정의하면 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 </a:t>
            </a:r>
            <a:r>
              <a:rPr lang="en-US" altLang="ko-KR" dirty="0"/>
              <a:t>DP[N]: A[1]~A[N]</a:t>
            </a:r>
            <a:r>
              <a:rPr lang="ko-KR" altLang="en-US" dirty="0"/>
              <a:t>을 모두 포함하는 부분 수열에서 </a:t>
            </a:r>
            <a:r>
              <a:rPr lang="en-US" altLang="ko-KR" dirty="0"/>
              <a:t>A[N]</a:t>
            </a:r>
            <a:r>
              <a:rPr lang="ko-KR" altLang="en-US" dirty="0"/>
              <a:t>을 마지막으로 하는 </a:t>
            </a:r>
            <a:r>
              <a:rPr lang="en-US" altLang="ko-KR" dirty="0"/>
              <a:t>LIS</a:t>
            </a:r>
            <a:r>
              <a:rPr lang="ko-KR" altLang="en-US" dirty="0"/>
              <a:t>의 길이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6789" y="4807541"/>
            <a:ext cx="4538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 = { 5, 24, 20, 24, 54, 13, 20, 56, 70 }</a:t>
            </a:r>
            <a:endParaRPr lang="ko-KR" altLang="en-US" sz="2000" dirty="0"/>
          </a:p>
        </p:txBody>
      </p:sp>
      <p:sp>
        <p:nvSpPr>
          <p:cNvPr id="5" name="아래쪽 화살표 4"/>
          <p:cNvSpPr/>
          <p:nvPr/>
        </p:nvSpPr>
        <p:spPr>
          <a:xfrm>
            <a:off x="4594632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69464" y="5843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90544" y="5843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아래쪽 화살표 14"/>
          <p:cNvSpPr/>
          <p:nvPr/>
        </p:nvSpPr>
        <p:spPr>
          <a:xfrm>
            <a:off x="5381015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11624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2704" y="58425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5819333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 rot="10800000">
            <a:off x="6215132" y="5176661"/>
            <a:ext cx="107576" cy="17099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6215132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648389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9" grpId="0" animBg="1"/>
      <p:bldP spid="20" grpId="0" animBg="1"/>
      <p:bldP spid="21" grpId="0" animBg="1"/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46227"/>
              </p:ext>
            </p:extLst>
          </p:nvPr>
        </p:nvGraphicFramePr>
        <p:xfrm>
          <a:off x="1197650" y="5471184"/>
          <a:ext cx="101425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LIS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10482940" cy="296013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LIS </a:t>
            </a:r>
            <a:r>
              <a:rPr lang="ko-KR" altLang="en-US" dirty="0"/>
              <a:t>구하기</a:t>
            </a:r>
            <a:endParaRPr lang="en-US" altLang="ko-KR" dirty="0"/>
          </a:p>
          <a:p>
            <a:pPr lvl="1"/>
            <a:r>
              <a:rPr lang="ko-KR" altLang="en-US" dirty="0"/>
              <a:t>부분 문제</a:t>
            </a:r>
            <a:endParaRPr lang="en-US" altLang="ko-KR" dirty="0"/>
          </a:p>
          <a:p>
            <a:pPr lvl="2"/>
            <a:r>
              <a:rPr lang="ko-KR" altLang="en-US" dirty="0"/>
              <a:t>전체 문제는 길이 </a:t>
            </a:r>
            <a:r>
              <a:rPr lang="en-US" altLang="ko-KR" dirty="0"/>
              <a:t>N</a:t>
            </a:r>
            <a:r>
              <a:rPr lang="ko-KR" altLang="en-US" dirty="0"/>
              <a:t>의 수열의 </a:t>
            </a:r>
            <a:r>
              <a:rPr lang="en-US" altLang="ko-KR" dirty="0"/>
              <a:t>LIS</a:t>
            </a:r>
            <a:r>
              <a:rPr lang="ko-KR" altLang="en-US" dirty="0"/>
              <a:t>를 구하는 것</a:t>
            </a:r>
            <a:endParaRPr lang="en-US" altLang="ko-KR" dirty="0"/>
          </a:p>
          <a:p>
            <a:pPr lvl="2"/>
            <a:r>
              <a:rPr lang="ko-KR" altLang="en-US" dirty="0"/>
              <a:t>부분 문제는 </a:t>
            </a:r>
            <a:r>
              <a:rPr lang="en-US" altLang="ko-KR" dirty="0"/>
              <a:t>N</a:t>
            </a:r>
            <a:r>
              <a:rPr lang="ko-KR" altLang="en-US" dirty="0"/>
              <a:t>보다 짧은 어떤 수 </a:t>
            </a:r>
            <a:r>
              <a:rPr lang="en-US" altLang="ko-KR" dirty="0"/>
              <a:t>K</a:t>
            </a:r>
            <a:r>
              <a:rPr lang="ko-KR" altLang="en-US" dirty="0"/>
              <a:t>에 대해서 </a:t>
            </a:r>
            <a:r>
              <a:rPr lang="en-US" altLang="ko-KR" dirty="0"/>
              <a:t>A[1]~A[K]</a:t>
            </a:r>
            <a:r>
              <a:rPr lang="ko-KR" altLang="en-US" dirty="0"/>
              <a:t>까지 수열에서의 </a:t>
            </a:r>
            <a:r>
              <a:rPr lang="en-US" altLang="ko-KR" dirty="0"/>
              <a:t>LIS</a:t>
            </a:r>
          </a:p>
          <a:p>
            <a:pPr lvl="3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부분 문제 역시 길이 </a:t>
            </a:r>
            <a:r>
              <a:rPr lang="en-US" altLang="ko-KR" dirty="0"/>
              <a:t>K</a:t>
            </a:r>
            <a:r>
              <a:rPr lang="ko-KR" altLang="en-US" dirty="0"/>
              <a:t>의 수열의 </a:t>
            </a:r>
            <a:r>
              <a:rPr lang="en-US" altLang="ko-KR" dirty="0"/>
              <a:t>LIS</a:t>
            </a:r>
            <a:r>
              <a:rPr lang="ko-KR" altLang="en-US" dirty="0"/>
              <a:t>를 구하는 것이라 볼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DP </a:t>
            </a:r>
            <a:r>
              <a:rPr lang="ko-KR" altLang="en-US" dirty="0"/>
              <a:t>배열</a:t>
            </a:r>
            <a:endParaRPr lang="en-US" altLang="ko-KR" dirty="0"/>
          </a:p>
          <a:p>
            <a:pPr lvl="2"/>
            <a:r>
              <a:rPr lang="en-US" altLang="ko-KR" dirty="0"/>
              <a:t>DP </a:t>
            </a:r>
            <a:r>
              <a:rPr lang="ko-KR" altLang="en-US" dirty="0"/>
              <a:t>배열은 다음과 같이 정의하면 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 </a:t>
            </a:r>
            <a:r>
              <a:rPr lang="en-US" altLang="ko-KR" dirty="0"/>
              <a:t>DP[N]: A[1]~A[N]</a:t>
            </a:r>
            <a:r>
              <a:rPr lang="ko-KR" altLang="en-US" dirty="0"/>
              <a:t>을 모두 포함하는 부분 수열에서 </a:t>
            </a:r>
            <a:r>
              <a:rPr lang="en-US" altLang="ko-KR" dirty="0"/>
              <a:t>A[N]</a:t>
            </a:r>
            <a:r>
              <a:rPr lang="ko-KR" altLang="en-US" dirty="0"/>
              <a:t>을 마지막으로 하는 </a:t>
            </a:r>
            <a:r>
              <a:rPr lang="en-US" altLang="ko-KR" dirty="0"/>
              <a:t>LIS</a:t>
            </a:r>
            <a:r>
              <a:rPr lang="ko-KR" altLang="en-US" dirty="0"/>
              <a:t>의 길이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6789" y="4807541"/>
            <a:ext cx="4538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 = { 5, 24, 20, 24, 54, 13, 20, 56, 70 }</a:t>
            </a:r>
            <a:endParaRPr lang="ko-KR" altLang="en-US" sz="2000" dirty="0"/>
          </a:p>
        </p:txBody>
      </p:sp>
      <p:sp>
        <p:nvSpPr>
          <p:cNvPr id="5" name="아래쪽 화살표 4"/>
          <p:cNvSpPr/>
          <p:nvPr/>
        </p:nvSpPr>
        <p:spPr>
          <a:xfrm>
            <a:off x="4594632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69464" y="5843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90544" y="5843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11624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2704" y="58425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48389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6610931" y="5176661"/>
            <a:ext cx="107576" cy="17099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6610931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664074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3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3" grpId="0" animBg="1"/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46227"/>
              </p:ext>
            </p:extLst>
          </p:nvPr>
        </p:nvGraphicFramePr>
        <p:xfrm>
          <a:off x="1197650" y="5471184"/>
          <a:ext cx="101425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LIS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10482940" cy="296013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LIS </a:t>
            </a:r>
            <a:r>
              <a:rPr lang="ko-KR" altLang="en-US" dirty="0"/>
              <a:t>구하기</a:t>
            </a:r>
            <a:endParaRPr lang="en-US" altLang="ko-KR" dirty="0"/>
          </a:p>
          <a:p>
            <a:pPr lvl="1"/>
            <a:r>
              <a:rPr lang="ko-KR" altLang="en-US" dirty="0"/>
              <a:t>부분 문제</a:t>
            </a:r>
            <a:endParaRPr lang="en-US" altLang="ko-KR" dirty="0"/>
          </a:p>
          <a:p>
            <a:pPr lvl="2"/>
            <a:r>
              <a:rPr lang="ko-KR" altLang="en-US" dirty="0"/>
              <a:t>전체 문제는 길이 </a:t>
            </a:r>
            <a:r>
              <a:rPr lang="en-US" altLang="ko-KR" dirty="0"/>
              <a:t>N</a:t>
            </a:r>
            <a:r>
              <a:rPr lang="ko-KR" altLang="en-US" dirty="0"/>
              <a:t>의 수열의 </a:t>
            </a:r>
            <a:r>
              <a:rPr lang="en-US" altLang="ko-KR" dirty="0"/>
              <a:t>LIS</a:t>
            </a:r>
            <a:r>
              <a:rPr lang="ko-KR" altLang="en-US" dirty="0"/>
              <a:t>를 구하는 것</a:t>
            </a:r>
            <a:endParaRPr lang="en-US" altLang="ko-KR" dirty="0"/>
          </a:p>
          <a:p>
            <a:pPr lvl="2"/>
            <a:r>
              <a:rPr lang="ko-KR" altLang="en-US" dirty="0"/>
              <a:t>부분 문제는 </a:t>
            </a:r>
            <a:r>
              <a:rPr lang="en-US" altLang="ko-KR" dirty="0"/>
              <a:t>N</a:t>
            </a:r>
            <a:r>
              <a:rPr lang="ko-KR" altLang="en-US" dirty="0"/>
              <a:t>보다 짧은 어떤 수 </a:t>
            </a:r>
            <a:r>
              <a:rPr lang="en-US" altLang="ko-KR" dirty="0"/>
              <a:t>K</a:t>
            </a:r>
            <a:r>
              <a:rPr lang="ko-KR" altLang="en-US" dirty="0"/>
              <a:t>에 대해서 </a:t>
            </a:r>
            <a:r>
              <a:rPr lang="en-US" altLang="ko-KR" dirty="0"/>
              <a:t>A[1]~A[K]</a:t>
            </a:r>
            <a:r>
              <a:rPr lang="ko-KR" altLang="en-US" dirty="0"/>
              <a:t>까지 수열에서의 </a:t>
            </a:r>
            <a:r>
              <a:rPr lang="en-US" altLang="ko-KR" dirty="0"/>
              <a:t>LIS</a:t>
            </a:r>
          </a:p>
          <a:p>
            <a:pPr lvl="3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부분 문제 역시 길이 </a:t>
            </a:r>
            <a:r>
              <a:rPr lang="en-US" altLang="ko-KR" dirty="0"/>
              <a:t>K</a:t>
            </a:r>
            <a:r>
              <a:rPr lang="ko-KR" altLang="en-US" dirty="0"/>
              <a:t>의 수열의 </a:t>
            </a:r>
            <a:r>
              <a:rPr lang="en-US" altLang="ko-KR" dirty="0"/>
              <a:t>LIS</a:t>
            </a:r>
            <a:r>
              <a:rPr lang="ko-KR" altLang="en-US" dirty="0"/>
              <a:t>를 구하는 것이라 볼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DP </a:t>
            </a:r>
            <a:r>
              <a:rPr lang="ko-KR" altLang="en-US" dirty="0"/>
              <a:t>배열</a:t>
            </a:r>
            <a:endParaRPr lang="en-US" altLang="ko-KR" dirty="0"/>
          </a:p>
          <a:p>
            <a:pPr lvl="2"/>
            <a:r>
              <a:rPr lang="en-US" altLang="ko-KR" dirty="0"/>
              <a:t>DP </a:t>
            </a:r>
            <a:r>
              <a:rPr lang="ko-KR" altLang="en-US" dirty="0"/>
              <a:t>배열은 다음과 같이 정의하면 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 </a:t>
            </a:r>
            <a:r>
              <a:rPr lang="en-US" altLang="ko-KR" dirty="0"/>
              <a:t>DP[N]: A[1]~A[N]</a:t>
            </a:r>
            <a:r>
              <a:rPr lang="ko-KR" altLang="en-US" dirty="0"/>
              <a:t>을 모두 포함하는 부분 수열에서 </a:t>
            </a:r>
            <a:r>
              <a:rPr lang="en-US" altLang="ko-KR" dirty="0"/>
              <a:t>A[N]</a:t>
            </a:r>
            <a:r>
              <a:rPr lang="ko-KR" altLang="en-US" dirty="0"/>
              <a:t>을 마지막으로 하는 </a:t>
            </a:r>
            <a:r>
              <a:rPr lang="en-US" altLang="ko-KR" dirty="0"/>
              <a:t>LIS</a:t>
            </a:r>
            <a:r>
              <a:rPr lang="ko-KR" altLang="en-US" dirty="0"/>
              <a:t>의 길이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6789" y="4807541"/>
            <a:ext cx="4538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 = { 5, 24, 20, 24, 54, 13, 20, 56, 70 }</a:t>
            </a:r>
            <a:endParaRPr lang="ko-KR" altLang="en-US" sz="2000" dirty="0"/>
          </a:p>
        </p:txBody>
      </p:sp>
      <p:sp>
        <p:nvSpPr>
          <p:cNvPr id="5" name="아래쪽 화살표 4"/>
          <p:cNvSpPr/>
          <p:nvPr/>
        </p:nvSpPr>
        <p:spPr>
          <a:xfrm>
            <a:off x="4594632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69464" y="5843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90544" y="5843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11624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2704" y="58425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48389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6610931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664074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 rot="10800000">
            <a:off x="7049843" y="5176661"/>
            <a:ext cx="107576" cy="17099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7049842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679759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08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19" grpId="0" animBg="1"/>
      <p:bldP spid="20" grpId="0" animBg="1"/>
      <p:bldP spid="2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46227"/>
              </p:ext>
            </p:extLst>
          </p:nvPr>
        </p:nvGraphicFramePr>
        <p:xfrm>
          <a:off x="1197650" y="5471184"/>
          <a:ext cx="101425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LIS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10482940" cy="296013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LIS </a:t>
            </a:r>
            <a:r>
              <a:rPr lang="ko-KR" altLang="en-US" dirty="0"/>
              <a:t>구하기</a:t>
            </a:r>
            <a:endParaRPr lang="en-US" altLang="ko-KR" dirty="0"/>
          </a:p>
          <a:p>
            <a:pPr lvl="1"/>
            <a:r>
              <a:rPr lang="ko-KR" altLang="en-US" dirty="0"/>
              <a:t>부분 문제</a:t>
            </a:r>
            <a:endParaRPr lang="en-US" altLang="ko-KR" dirty="0"/>
          </a:p>
          <a:p>
            <a:pPr lvl="2"/>
            <a:r>
              <a:rPr lang="ko-KR" altLang="en-US" dirty="0"/>
              <a:t>전체 문제는 길이 </a:t>
            </a:r>
            <a:r>
              <a:rPr lang="en-US" altLang="ko-KR" dirty="0"/>
              <a:t>N</a:t>
            </a:r>
            <a:r>
              <a:rPr lang="ko-KR" altLang="en-US" dirty="0"/>
              <a:t>의 수열의 </a:t>
            </a:r>
            <a:r>
              <a:rPr lang="en-US" altLang="ko-KR" dirty="0"/>
              <a:t>LIS</a:t>
            </a:r>
            <a:r>
              <a:rPr lang="ko-KR" altLang="en-US" dirty="0"/>
              <a:t>를 구하는 것</a:t>
            </a:r>
            <a:endParaRPr lang="en-US" altLang="ko-KR" dirty="0"/>
          </a:p>
          <a:p>
            <a:pPr lvl="2"/>
            <a:r>
              <a:rPr lang="ko-KR" altLang="en-US" dirty="0"/>
              <a:t>부분 문제는 </a:t>
            </a:r>
            <a:r>
              <a:rPr lang="en-US" altLang="ko-KR" dirty="0"/>
              <a:t>N</a:t>
            </a:r>
            <a:r>
              <a:rPr lang="ko-KR" altLang="en-US" dirty="0"/>
              <a:t>보다 짧은 어떤 수 </a:t>
            </a:r>
            <a:r>
              <a:rPr lang="en-US" altLang="ko-KR" dirty="0"/>
              <a:t>K</a:t>
            </a:r>
            <a:r>
              <a:rPr lang="ko-KR" altLang="en-US" dirty="0"/>
              <a:t>에 대해서 </a:t>
            </a:r>
            <a:r>
              <a:rPr lang="en-US" altLang="ko-KR" dirty="0"/>
              <a:t>A[1]~A[K]</a:t>
            </a:r>
            <a:r>
              <a:rPr lang="ko-KR" altLang="en-US" dirty="0"/>
              <a:t>까지 수열에서의 </a:t>
            </a:r>
            <a:r>
              <a:rPr lang="en-US" altLang="ko-KR" dirty="0"/>
              <a:t>LIS</a:t>
            </a:r>
          </a:p>
          <a:p>
            <a:pPr lvl="3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부분 문제 역시 길이 </a:t>
            </a:r>
            <a:r>
              <a:rPr lang="en-US" altLang="ko-KR" dirty="0"/>
              <a:t>K</a:t>
            </a:r>
            <a:r>
              <a:rPr lang="ko-KR" altLang="en-US" dirty="0"/>
              <a:t>의 수열의 </a:t>
            </a:r>
            <a:r>
              <a:rPr lang="en-US" altLang="ko-KR" dirty="0"/>
              <a:t>LIS</a:t>
            </a:r>
            <a:r>
              <a:rPr lang="ko-KR" altLang="en-US" dirty="0"/>
              <a:t>를 구하는 것이라 볼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DP </a:t>
            </a:r>
            <a:r>
              <a:rPr lang="ko-KR" altLang="en-US" dirty="0"/>
              <a:t>배열</a:t>
            </a:r>
            <a:endParaRPr lang="en-US" altLang="ko-KR" dirty="0"/>
          </a:p>
          <a:p>
            <a:pPr lvl="2"/>
            <a:r>
              <a:rPr lang="en-US" altLang="ko-KR" dirty="0"/>
              <a:t>DP </a:t>
            </a:r>
            <a:r>
              <a:rPr lang="ko-KR" altLang="en-US" dirty="0"/>
              <a:t>배열은 다음과 같이 정의하면 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 </a:t>
            </a:r>
            <a:r>
              <a:rPr lang="en-US" altLang="ko-KR" dirty="0"/>
              <a:t>DP[N]: A[1]~A[N]</a:t>
            </a:r>
            <a:r>
              <a:rPr lang="ko-KR" altLang="en-US" dirty="0"/>
              <a:t>을 모두 포함하는 부분 수열에서 </a:t>
            </a:r>
            <a:r>
              <a:rPr lang="en-US" altLang="ko-KR" dirty="0"/>
              <a:t>A[N]</a:t>
            </a:r>
            <a:r>
              <a:rPr lang="ko-KR" altLang="en-US" dirty="0"/>
              <a:t>을 마지막으로 하는 </a:t>
            </a:r>
            <a:r>
              <a:rPr lang="en-US" altLang="ko-KR" dirty="0"/>
              <a:t>LIS</a:t>
            </a:r>
            <a:r>
              <a:rPr lang="ko-KR" altLang="en-US" dirty="0"/>
              <a:t>의 길이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6789" y="4807541"/>
            <a:ext cx="4538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 = { 5, 24, 20, 24, 54, 13, 20, 56, 70 }</a:t>
            </a:r>
            <a:endParaRPr lang="ko-KR" altLang="en-US" sz="2000" dirty="0"/>
          </a:p>
        </p:txBody>
      </p:sp>
      <p:sp>
        <p:nvSpPr>
          <p:cNvPr id="5" name="아래쪽 화살표 4"/>
          <p:cNvSpPr/>
          <p:nvPr/>
        </p:nvSpPr>
        <p:spPr>
          <a:xfrm>
            <a:off x="4594632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69464" y="5843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90544" y="5843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11624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2704" y="58425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48389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5362475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664074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아래쪽 화살표 19"/>
          <p:cNvSpPr/>
          <p:nvPr/>
        </p:nvSpPr>
        <p:spPr>
          <a:xfrm>
            <a:off x="5782745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679759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7467600" y="5176661"/>
            <a:ext cx="107576" cy="17099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7467600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6203015" y="4640285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695444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76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0" grpId="0" animBg="1"/>
      <p:bldP spid="18" grpId="0" animBg="1"/>
      <p:bldP spid="25" grpId="0" animBg="1"/>
      <p:bldP spid="26" grpId="0" animBg="1"/>
      <p:bldP spid="2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46227"/>
              </p:ext>
            </p:extLst>
          </p:nvPr>
        </p:nvGraphicFramePr>
        <p:xfrm>
          <a:off x="1197650" y="5471184"/>
          <a:ext cx="101425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LIS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10482940" cy="296013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LIS </a:t>
            </a:r>
            <a:r>
              <a:rPr lang="ko-KR" altLang="en-US" dirty="0"/>
              <a:t>구하기</a:t>
            </a:r>
            <a:endParaRPr lang="en-US" altLang="ko-KR" dirty="0"/>
          </a:p>
          <a:p>
            <a:pPr lvl="1"/>
            <a:r>
              <a:rPr lang="ko-KR" altLang="en-US" dirty="0"/>
              <a:t>부분 문제</a:t>
            </a:r>
            <a:endParaRPr lang="en-US" altLang="ko-KR" dirty="0"/>
          </a:p>
          <a:p>
            <a:pPr lvl="2"/>
            <a:r>
              <a:rPr lang="ko-KR" altLang="en-US" dirty="0"/>
              <a:t>전체 문제는 길이 </a:t>
            </a:r>
            <a:r>
              <a:rPr lang="en-US" altLang="ko-KR" dirty="0"/>
              <a:t>N</a:t>
            </a:r>
            <a:r>
              <a:rPr lang="ko-KR" altLang="en-US" dirty="0"/>
              <a:t>의 수열의 </a:t>
            </a:r>
            <a:r>
              <a:rPr lang="en-US" altLang="ko-KR" dirty="0"/>
              <a:t>LIS</a:t>
            </a:r>
            <a:r>
              <a:rPr lang="ko-KR" altLang="en-US" dirty="0"/>
              <a:t>를 구하는 것</a:t>
            </a:r>
            <a:endParaRPr lang="en-US" altLang="ko-KR" dirty="0"/>
          </a:p>
          <a:p>
            <a:pPr lvl="2"/>
            <a:r>
              <a:rPr lang="ko-KR" altLang="en-US" dirty="0"/>
              <a:t>부분 문제는 </a:t>
            </a:r>
            <a:r>
              <a:rPr lang="en-US" altLang="ko-KR" dirty="0"/>
              <a:t>N</a:t>
            </a:r>
            <a:r>
              <a:rPr lang="ko-KR" altLang="en-US" dirty="0"/>
              <a:t>보다 짧은 어떤 수 </a:t>
            </a:r>
            <a:r>
              <a:rPr lang="en-US" altLang="ko-KR" dirty="0"/>
              <a:t>K</a:t>
            </a:r>
            <a:r>
              <a:rPr lang="ko-KR" altLang="en-US" dirty="0"/>
              <a:t>에 대해서 </a:t>
            </a:r>
            <a:r>
              <a:rPr lang="en-US" altLang="ko-KR" dirty="0"/>
              <a:t>A[1]~A[K]</a:t>
            </a:r>
            <a:r>
              <a:rPr lang="ko-KR" altLang="en-US" dirty="0"/>
              <a:t>까지 수열에서의 </a:t>
            </a:r>
            <a:r>
              <a:rPr lang="en-US" altLang="ko-KR" dirty="0"/>
              <a:t>LIS</a:t>
            </a:r>
          </a:p>
          <a:p>
            <a:pPr lvl="3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부분 문제 역시 길이 </a:t>
            </a:r>
            <a:r>
              <a:rPr lang="en-US" altLang="ko-KR" dirty="0"/>
              <a:t>K</a:t>
            </a:r>
            <a:r>
              <a:rPr lang="ko-KR" altLang="en-US" dirty="0"/>
              <a:t>의 수열의 </a:t>
            </a:r>
            <a:r>
              <a:rPr lang="en-US" altLang="ko-KR" dirty="0"/>
              <a:t>LIS</a:t>
            </a:r>
            <a:r>
              <a:rPr lang="ko-KR" altLang="en-US" dirty="0"/>
              <a:t>를 구하는 것이라 볼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DP </a:t>
            </a:r>
            <a:r>
              <a:rPr lang="ko-KR" altLang="en-US" dirty="0"/>
              <a:t>배열</a:t>
            </a:r>
            <a:endParaRPr lang="en-US" altLang="ko-KR" dirty="0"/>
          </a:p>
          <a:p>
            <a:pPr lvl="2"/>
            <a:r>
              <a:rPr lang="en-US" altLang="ko-KR" dirty="0"/>
              <a:t>DP </a:t>
            </a:r>
            <a:r>
              <a:rPr lang="ko-KR" altLang="en-US" dirty="0"/>
              <a:t>배열은 다음과 같이 정의하면 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 </a:t>
            </a:r>
            <a:r>
              <a:rPr lang="en-US" altLang="ko-KR" dirty="0"/>
              <a:t>DP[N]: A[1]~A[N]</a:t>
            </a:r>
            <a:r>
              <a:rPr lang="ko-KR" altLang="en-US" dirty="0"/>
              <a:t>을 모두 포함하는 부분 수열에서 </a:t>
            </a:r>
            <a:r>
              <a:rPr lang="en-US" altLang="ko-KR" dirty="0"/>
              <a:t>A[N]</a:t>
            </a:r>
            <a:r>
              <a:rPr lang="ko-KR" altLang="en-US" dirty="0"/>
              <a:t>을 마지막으로 하는 </a:t>
            </a:r>
            <a:r>
              <a:rPr lang="en-US" altLang="ko-KR" dirty="0"/>
              <a:t>LIS</a:t>
            </a:r>
            <a:r>
              <a:rPr lang="ko-KR" altLang="en-US" dirty="0"/>
              <a:t>의 길이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6789" y="4807541"/>
            <a:ext cx="4538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 = { 5, 24, 20, 24, 54, 13, 20, 56, 70 }</a:t>
            </a:r>
            <a:endParaRPr lang="ko-KR" altLang="en-US" sz="2000" dirty="0"/>
          </a:p>
        </p:txBody>
      </p:sp>
      <p:sp>
        <p:nvSpPr>
          <p:cNvPr id="5" name="아래쪽 화살표 4"/>
          <p:cNvSpPr/>
          <p:nvPr/>
        </p:nvSpPr>
        <p:spPr>
          <a:xfrm>
            <a:off x="4594632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69464" y="5843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90544" y="5843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11624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2704" y="58425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48389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5362475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664074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아래쪽 화살표 19"/>
          <p:cNvSpPr/>
          <p:nvPr/>
        </p:nvSpPr>
        <p:spPr>
          <a:xfrm>
            <a:off x="5782745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679759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아래쪽 화살표 24"/>
          <p:cNvSpPr/>
          <p:nvPr/>
        </p:nvSpPr>
        <p:spPr>
          <a:xfrm>
            <a:off x="7467600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6203015" y="4640285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695444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아래쪽 화살표 27"/>
          <p:cNvSpPr/>
          <p:nvPr/>
        </p:nvSpPr>
        <p:spPr>
          <a:xfrm rot="10800000">
            <a:off x="7885925" y="5176661"/>
            <a:ext cx="107576" cy="17099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7856580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711129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19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0" grpId="0" animBg="1"/>
      <p:bldP spid="25" grpId="0" animBg="1"/>
      <p:bldP spid="26" grpId="0" animBg="1"/>
      <p:bldP spid="28" grpId="0" animBg="1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동적 계획법 </a:t>
            </a:r>
            <a:r>
              <a:rPr lang="en-US" altLang="ko-KR" dirty="0"/>
              <a:t>- </a:t>
            </a:r>
            <a:r>
              <a:rPr lang="ko-KR" altLang="en-US" dirty="0" err="1"/>
              <a:t>피보나치수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6793002" y="1390651"/>
            <a:ext cx="4547190" cy="49090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F(5) = F(4) + F(3)</a:t>
            </a:r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3503731" y="1236908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31" y="1236908"/>
                <a:ext cx="571501" cy="571501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5119896" y="2059269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96" y="2059269"/>
                <a:ext cx="571501" cy="571501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1786298" y="205927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298" y="2059270"/>
                <a:ext cx="571501" cy="571501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1056541" y="297242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41" y="2972420"/>
                <a:ext cx="571501" cy="571501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/>
              <p:cNvSpPr/>
              <p:nvPr/>
            </p:nvSpPr>
            <p:spPr>
              <a:xfrm>
                <a:off x="3002489" y="3927570"/>
                <a:ext cx="571501" cy="58587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489" y="3927570"/>
                <a:ext cx="571501" cy="585871"/>
              </a:xfrm>
              <a:prstGeom prst="ellipse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>
              <a:xfrm>
                <a:off x="2564239" y="2962894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39" y="2962894"/>
                <a:ext cx="571501" cy="571501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572960" y="3925965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60" y="3925965"/>
                <a:ext cx="571501" cy="571501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/>
              <p:cNvSpPr/>
              <p:nvPr/>
            </p:nvSpPr>
            <p:spPr>
              <a:xfrm>
                <a:off x="193427" y="4927669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27" y="4927669"/>
                <a:ext cx="571501" cy="571501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1439956" y="3934756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956" y="3934756"/>
                <a:ext cx="571501" cy="571501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/>
              <p:cNvSpPr/>
              <p:nvPr/>
            </p:nvSpPr>
            <p:spPr>
              <a:xfrm>
                <a:off x="2135493" y="3925965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4" name="타원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493" y="3925965"/>
                <a:ext cx="571501" cy="571501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/>
              <p:cNvSpPr/>
              <p:nvPr/>
            </p:nvSpPr>
            <p:spPr>
              <a:xfrm>
                <a:off x="832337" y="492767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5" name="타원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37" y="4927670"/>
                <a:ext cx="571501" cy="571501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4221038" y="2971431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038" y="2971431"/>
                <a:ext cx="571501" cy="571501"/>
              </a:xfrm>
              <a:prstGeom prst="ellipse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/>
              <p:cNvSpPr/>
              <p:nvPr/>
            </p:nvSpPr>
            <p:spPr>
              <a:xfrm>
                <a:off x="5930150" y="297143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7" name="타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50" y="2971430"/>
                <a:ext cx="571501" cy="571501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/>
              <p:cNvSpPr/>
              <p:nvPr/>
            </p:nvSpPr>
            <p:spPr>
              <a:xfrm>
                <a:off x="4652587" y="3934756"/>
                <a:ext cx="571501" cy="58587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8" name="타원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87" y="3934756"/>
                <a:ext cx="571501" cy="585871"/>
              </a:xfrm>
              <a:prstGeom prst="ellipse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/>
              <p:cNvSpPr/>
              <p:nvPr/>
            </p:nvSpPr>
            <p:spPr>
              <a:xfrm>
                <a:off x="3785591" y="3933151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9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591" y="3933151"/>
                <a:ext cx="571501" cy="571501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/>
          <p:nvPr/>
        </p:nvCxnSpPr>
        <p:spPr>
          <a:xfrm flipV="1">
            <a:off x="2357799" y="1696915"/>
            <a:ext cx="1145932" cy="51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4071341" y="1687390"/>
            <a:ext cx="1122724" cy="44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7"/>
          </p:cNvCxnSpPr>
          <p:nvPr/>
        </p:nvCxnSpPr>
        <p:spPr>
          <a:xfrm flipV="1">
            <a:off x="1544348" y="2630770"/>
            <a:ext cx="370177" cy="42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2319699" y="2611720"/>
            <a:ext cx="337759" cy="42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6" idx="7"/>
          </p:cNvCxnSpPr>
          <p:nvPr/>
        </p:nvCxnSpPr>
        <p:spPr>
          <a:xfrm flipV="1">
            <a:off x="4708845" y="2611720"/>
            <a:ext cx="485220" cy="44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7" idx="1"/>
          </p:cNvCxnSpPr>
          <p:nvPr/>
        </p:nvCxnSpPr>
        <p:spPr>
          <a:xfrm flipH="1" flipV="1">
            <a:off x="5638800" y="2600325"/>
            <a:ext cx="375044" cy="45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962025" y="3542931"/>
            <a:ext cx="182436" cy="38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1476375" y="3552825"/>
            <a:ext cx="161926" cy="40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2524125" y="3562351"/>
            <a:ext cx="161925" cy="38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3009900" y="3543300"/>
            <a:ext cx="180976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4181475" y="3562351"/>
            <a:ext cx="175617" cy="39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4724401" y="3542931"/>
            <a:ext cx="123824" cy="40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571500" y="4520627"/>
            <a:ext cx="114300" cy="41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 flipV="1">
            <a:off x="1026853" y="4524546"/>
            <a:ext cx="97097" cy="3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개체 틀 3"/>
          <p:cNvSpPr txBox="1">
            <a:spLocks/>
          </p:cNvSpPr>
          <p:nvPr/>
        </p:nvSpPr>
        <p:spPr>
          <a:xfrm>
            <a:off x="6793002" y="1932394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F(4) = F(3) + F(2)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35" name="텍스트 개체 틀 3"/>
          <p:cNvSpPr txBox="1">
            <a:spLocks/>
          </p:cNvSpPr>
          <p:nvPr/>
        </p:nvSpPr>
        <p:spPr>
          <a:xfrm>
            <a:off x="6793002" y="2469261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F(3) = F(2) + F(1)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36" name="텍스트 개체 틀 3"/>
          <p:cNvSpPr txBox="1">
            <a:spLocks/>
          </p:cNvSpPr>
          <p:nvPr/>
        </p:nvSpPr>
        <p:spPr>
          <a:xfrm>
            <a:off x="6793002" y="3015396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F(2) = F(1) + F(0)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38" name="텍스트 개체 틀 3"/>
          <p:cNvSpPr txBox="1">
            <a:spLocks/>
          </p:cNvSpPr>
          <p:nvPr/>
        </p:nvSpPr>
        <p:spPr>
          <a:xfrm>
            <a:off x="6793002" y="3561531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F(2) = F(1) + F(0)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39" name="텍스트 개체 틀 3"/>
          <p:cNvSpPr txBox="1">
            <a:spLocks/>
          </p:cNvSpPr>
          <p:nvPr/>
        </p:nvSpPr>
        <p:spPr>
          <a:xfrm>
            <a:off x="6793002" y="4107666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F(3) = F(2) + F(1)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41" name="텍스트 개체 틀 3"/>
          <p:cNvSpPr txBox="1">
            <a:spLocks/>
          </p:cNvSpPr>
          <p:nvPr/>
        </p:nvSpPr>
        <p:spPr>
          <a:xfrm>
            <a:off x="6793002" y="4654447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F(2) = F(1) + F(0)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793002" y="2469261"/>
            <a:ext cx="2817529" cy="49090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792999" y="4126999"/>
            <a:ext cx="2817529" cy="49090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792999" y="3030418"/>
            <a:ext cx="2817529" cy="490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792999" y="3587594"/>
            <a:ext cx="2817529" cy="490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792998" y="4669448"/>
            <a:ext cx="2817529" cy="490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텍스트 개체 틀 3"/>
          <p:cNvSpPr txBox="1">
            <a:spLocks/>
          </p:cNvSpPr>
          <p:nvPr/>
        </p:nvSpPr>
        <p:spPr>
          <a:xfrm>
            <a:off x="5536163" y="5810399"/>
            <a:ext cx="5611586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ko-KR" altLang="en-US" dirty="0"/>
              <a:t>구했던 값을 또 다시 구한다</a:t>
            </a:r>
          </a:p>
        </p:txBody>
      </p:sp>
    </p:spTree>
    <p:extLst>
      <p:ext uri="{BB962C8B-B14F-4D97-AF65-F5344CB8AC3E}">
        <p14:creationId xmlns:p14="http://schemas.microsoft.com/office/powerpoint/2010/main" val="271384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3" grpId="0" animBg="1"/>
      <p:bldP spid="44" grpId="0" animBg="1"/>
      <p:bldP spid="45" grpId="0" animBg="1"/>
      <p:bldP spid="47" grpId="0" animBg="1"/>
      <p:bldP spid="4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LIS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LIS </a:t>
            </a:r>
            <a:r>
              <a:rPr lang="ko-KR" altLang="en-US" dirty="0"/>
              <a:t>구하기</a:t>
            </a:r>
            <a:endParaRPr lang="en-US" altLang="ko-KR" dirty="0"/>
          </a:p>
          <a:p>
            <a:pPr lvl="1">
              <a:buFont typeface="+mj-ea"/>
              <a:buAutoNum type="circleNumDbPlain" startAt="3"/>
            </a:pPr>
            <a:r>
              <a:rPr lang="en-US" altLang="ko-KR" dirty="0"/>
              <a:t>DP </a:t>
            </a:r>
            <a:r>
              <a:rPr lang="ko-KR" altLang="en-US" dirty="0"/>
              <a:t>관계식</a:t>
            </a:r>
            <a:endParaRPr lang="en-US" altLang="ko-KR" dirty="0"/>
          </a:p>
          <a:p>
            <a:pPr lvl="2"/>
            <a:r>
              <a:rPr lang="en-US" altLang="ko-KR" dirty="0"/>
              <a:t>DP[N]</a:t>
            </a:r>
            <a:r>
              <a:rPr lang="ko-KR" altLang="en-US" dirty="0"/>
              <a:t>이 </a:t>
            </a:r>
            <a:r>
              <a:rPr lang="en-US" altLang="ko-KR" dirty="0"/>
              <a:t>A[N]</a:t>
            </a:r>
            <a:r>
              <a:rPr lang="ko-KR" altLang="en-US" dirty="0"/>
              <a:t>으로 끝나는 </a:t>
            </a:r>
            <a:r>
              <a:rPr lang="en-US" altLang="ko-KR" dirty="0"/>
              <a:t>LIS</a:t>
            </a:r>
            <a:r>
              <a:rPr lang="ko-KR" altLang="en-US" dirty="0"/>
              <a:t>의 길이라고 정의 하였다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DP[N+1]</a:t>
            </a:r>
            <a:r>
              <a:rPr lang="ko-KR" altLang="en-US" dirty="0"/>
              <a:t>을 구하기 위해서는</a:t>
            </a:r>
            <a:r>
              <a:rPr lang="en-US" altLang="ko-KR" dirty="0"/>
              <a:t>?</a:t>
            </a:r>
          </a:p>
          <a:p>
            <a:pPr lvl="3"/>
            <a:r>
              <a:rPr lang="en-US" altLang="ko-KR" dirty="0"/>
              <a:t>DP[1]~DP[N]</a:t>
            </a:r>
            <a:r>
              <a:rPr lang="ko-KR" altLang="en-US" dirty="0"/>
              <a:t>에서 </a:t>
            </a:r>
            <a:r>
              <a:rPr lang="en-US" altLang="ko-KR" dirty="0"/>
              <a:t>A[N]</a:t>
            </a:r>
            <a:r>
              <a:rPr lang="ko-KR" altLang="en-US" dirty="0"/>
              <a:t>보다 작은 수로 끝나는 </a:t>
            </a:r>
            <a:r>
              <a:rPr lang="en-US" altLang="ko-KR" dirty="0"/>
              <a:t>LIS</a:t>
            </a:r>
            <a:r>
              <a:rPr lang="ko-KR" altLang="en-US" dirty="0"/>
              <a:t>중 최대값을 구한다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DP[N+1]</a:t>
            </a:r>
            <a:r>
              <a:rPr lang="ko-KR" altLang="en-US" dirty="0"/>
              <a:t>은 그 최대값 </a:t>
            </a:r>
            <a:r>
              <a:rPr lang="en-US" altLang="ko-KR" dirty="0"/>
              <a:t>+ 1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79490"/>
              </p:ext>
            </p:extLst>
          </p:nvPr>
        </p:nvGraphicFramePr>
        <p:xfrm>
          <a:off x="1197650" y="5471184"/>
          <a:ext cx="101425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4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26789" y="4807541"/>
            <a:ext cx="4538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 = { 5, 24, 20, 24, 54, 13, 20, 56, 70 }</a:t>
            </a:r>
            <a:endParaRPr lang="ko-KR" altLang="en-US" sz="2000" dirty="0"/>
          </a:p>
        </p:txBody>
      </p:sp>
      <p:sp>
        <p:nvSpPr>
          <p:cNvPr id="18" name="아래쪽 화살표 17"/>
          <p:cNvSpPr/>
          <p:nvPr/>
        </p:nvSpPr>
        <p:spPr>
          <a:xfrm>
            <a:off x="4594632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69464" y="5843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90544" y="5843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아래쪽 화살표 20"/>
          <p:cNvSpPr/>
          <p:nvPr/>
        </p:nvSpPr>
        <p:spPr>
          <a:xfrm>
            <a:off x="5381015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11624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32704" y="58425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아래쪽 화살표 23"/>
          <p:cNvSpPr/>
          <p:nvPr/>
        </p:nvSpPr>
        <p:spPr>
          <a:xfrm>
            <a:off x="5819333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 rot="10800000">
            <a:off x="6215132" y="5176661"/>
            <a:ext cx="107576" cy="17099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48389" y="5842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아래쪽 화살표 27"/>
          <p:cNvSpPr/>
          <p:nvPr/>
        </p:nvSpPr>
        <p:spPr>
          <a:xfrm rot="10800000">
            <a:off x="2522909" y="6274316"/>
            <a:ext cx="393192" cy="31089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 rot="10800000">
            <a:off x="3543989" y="6274316"/>
            <a:ext cx="393192" cy="31089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 rot="10800000">
            <a:off x="4565069" y="6271300"/>
            <a:ext cx="393192" cy="31089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 rot="10800000">
            <a:off x="5549645" y="6277999"/>
            <a:ext cx="393192" cy="31089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4996485" y="4636546"/>
            <a:ext cx="107576" cy="17099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585457" y="5842024"/>
            <a:ext cx="377265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3" idx="6"/>
          </p:cNvCxnSpPr>
          <p:nvPr/>
        </p:nvCxnSpPr>
        <p:spPr>
          <a:xfrm>
            <a:off x="5962722" y="6026690"/>
            <a:ext cx="6856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14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/>
      <p:bldP spid="21" grpId="0" animBg="1"/>
      <p:bldP spid="22" grpId="0"/>
      <p:bldP spid="23" grpId="0"/>
      <p:bldP spid="24" grpId="0" animBg="1"/>
      <p:bldP spid="25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>
                  <a:buFont typeface="+mj-lt"/>
                  <a:buAutoNum type="arabicPeriod" startAt="2"/>
                </a:pPr>
                <a:r>
                  <a:rPr lang="en-US" altLang="ko-KR" dirty="0"/>
                  <a:t>LIS </a:t>
                </a:r>
                <a:r>
                  <a:rPr lang="ko-KR" altLang="en-US" dirty="0"/>
                  <a:t>구하기</a:t>
                </a:r>
                <a:endParaRPr lang="en-US" altLang="ko-KR" dirty="0"/>
              </a:p>
              <a:p>
                <a:pPr lvl="1">
                  <a:buFont typeface="+mj-ea"/>
                  <a:buAutoNum type="circleNumDbPlain" startAt="4"/>
                </a:pPr>
                <a:r>
                  <a:rPr lang="ko-KR" altLang="en-US" dirty="0"/>
                  <a:t>구현 방법</a:t>
                </a:r>
                <a:endParaRPr lang="en-US" altLang="ko-KR" dirty="0"/>
              </a:p>
              <a:p>
                <a:pPr lvl="2"/>
                <a:r>
                  <a:rPr lang="ko-KR" altLang="en-US" dirty="0" err="1"/>
                  <a:t>반복문을</a:t>
                </a:r>
                <a:r>
                  <a:rPr lang="ko-KR" altLang="en-US" dirty="0"/>
                  <a:t> 중첩해 사용하여 </a:t>
                </a:r>
                <a:r>
                  <a:rPr lang="en-US" altLang="ko-KR" dirty="0"/>
                  <a:t>LIS</a:t>
                </a:r>
                <a:r>
                  <a:rPr lang="ko-KR" altLang="en-US" dirty="0"/>
                  <a:t>를 구한다</a:t>
                </a:r>
                <a:r>
                  <a:rPr lang="en-US" altLang="ko-KR" dirty="0"/>
                  <a:t>.</a:t>
                </a:r>
              </a:p>
              <a:p>
                <a:pPr lvl="3"/>
                <a:r>
                  <a:rPr lang="ko-KR" altLang="en-US" dirty="0"/>
                  <a:t>첫 번째 </a:t>
                </a:r>
                <a:r>
                  <a:rPr lang="ko-KR" altLang="en-US" dirty="0" err="1"/>
                  <a:t>반복문을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1~N</a:t>
                </a:r>
                <a:r>
                  <a:rPr lang="ko-KR" altLang="en-US" dirty="0"/>
                  <a:t>번째 </a:t>
                </a:r>
                <a:r>
                  <a:rPr lang="en-US" altLang="ko-KR" dirty="0"/>
                  <a:t>DP</a:t>
                </a:r>
                <a:r>
                  <a:rPr lang="ko-KR" altLang="en-US" dirty="0"/>
                  <a:t>를 구하려 시도한다</a:t>
                </a:r>
                <a:r>
                  <a:rPr lang="en-US" altLang="ko-KR" dirty="0"/>
                  <a:t>.</a:t>
                </a:r>
              </a:p>
              <a:p>
                <a:pPr lvl="3"/>
                <a:r>
                  <a:rPr lang="ko-KR" altLang="en-US" dirty="0"/>
                  <a:t>두 번째 </a:t>
                </a:r>
                <a:r>
                  <a:rPr lang="ko-KR" altLang="en-US" dirty="0" err="1"/>
                  <a:t>반복문을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1~K-1</a:t>
                </a:r>
                <a:r>
                  <a:rPr lang="ko-KR" altLang="en-US" dirty="0"/>
                  <a:t>번 돌면서 </a:t>
                </a:r>
                <a:r>
                  <a:rPr lang="en-US" altLang="ko-KR" dirty="0"/>
                  <a:t>DP[K]</a:t>
                </a:r>
                <a:r>
                  <a:rPr lang="ko-KR" altLang="en-US" dirty="0"/>
                  <a:t>를 구하기 위해 </a:t>
                </a:r>
                <a:r>
                  <a:rPr lang="en-US" altLang="ko-KR" dirty="0"/>
                  <a:t>DP[1]~DP[K-1] </a:t>
                </a:r>
                <a:r>
                  <a:rPr lang="ko-KR" altLang="en-US" dirty="0"/>
                  <a:t>값 중 최대값을 고른다</a:t>
                </a:r>
                <a:r>
                  <a:rPr lang="en-US" altLang="ko-KR" dirty="0"/>
                  <a:t>.</a:t>
                </a:r>
              </a:p>
              <a:p>
                <a:pPr lvl="3"/>
                <a:r>
                  <a:rPr lang="en-US" altLang="ko-KR" dirty="0"/>
                  <a:t>DP[K]</a:t>
                </a:r>
                <a:r>
                  <a:rPr lang="ko-KR" altLang="en-US" dirty="0"/>
                  <a:t>에 그 최대값 </a:t>
                </a:r>
                <a:r>
                  <a:rPr lang="en-US" altLang="ko-KR" dirty="0"/>
                  <a:t>+ 1</a:t>
                </a:r>
                <a:r>
                  <a:rPr lang="ko-KR" altLang="en-US" dirty="0"/>
                  <a:t>을 저장한다</a:t>
                </a:r>
                <a:r>
                  <a:rPr lang="en-US" altLang="ko-KR" dirty="0"/>
                  <a:t>.</a:t>
                </a:r>
              </a:p>
              <a:p>
                <a:pPr lvl="1">
                  <a:buFont typeface="+mj-ea"/>
                  <a:buAutoNum type="circleNumDbPlain" startAt="4"/>
                </a:pPr>
                <a:r>
                  <a:rPr lang="ko-KR" altLang="en-US" dirty="0"/>
                  <a:t>시간 복잡도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반복문을 중첩하여 사용하므로 전체 시간복잡도는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>
                  <a:buAutoNum type="arabicPeriod" startAt="2"/>
                </a:pPr>
                <a:r>
                  <a:rPr lang="en-US" altLang="ko-KR" dirty="0"/>
                  <a:t>LIS </a:t>
                </a:r>
                <a:r>
                  <a:rPr lang="ko-KR" altLang="en-US" dirty="0"/>
                  <a:t>문제 </a:t>
                </a:r>
                <a:r>
                  <a:rPr lang="en-US" altLang="ko-KR" dirty="0"/>
                  <a:t>– BOJ 11053</a:t>
                </a:r>
              </a:p>
              <a:p>
                <a:pPr lvl="1"/>
                <a:r>
                  <a:rPr lang="en-US" altLang="ko-KR" dirty="0"/>
                  <a:t>LIS</a:t>
                </a:r>
                <a:r>
                  <a:rPr lang="ko-KR" altLang="en-US" dirty="0"/>
                  <a:t>를 이해했다면 직접 </a:t>
                </a:r>
                <a:r>
                  <a:rPr lang="en-US" altLang="ko-KR" dirty="0"/>
                  <a:t>DP</a:t>
                </a:r>
                <a:r>
                  <a:rPr lang="ko-KR" altLang="en-US" dirty="0"/>
                  <a:t>를 구현해보고 수행시켜 보세요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풀이는 지금까지 했던 </a:t>
                </a:r>
                <a:r>
                  <a:rPr lang="en-US" altLang="ko-KR" dirty="0"/>
                  <a:t>LIS </a:t>
                </a:r>
                <a:r>
                  <a:rPr lang="ko-KR" altLang="en-US" dirty="0"/>
                  <a:t>구현 방식 그대로 적용시키면 됩니다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pPr>
                  <a:buAutoNum type="arabicPeriod" startAt="2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 rotWithShape="0">
                <a:blip r:embed="rId2"/>
                <a:stretch>
                  <a:fillRect l="-873" t="-2413" b="-1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62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전깃줄 </a:t>
            </a:r>
            <a:r>
              <a:rPr lang="en-US" altLang="ko-KR" dirty="0"/>
              <a:t>– BOJ 2565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전깃줄이 꼬이지 않게 하기 위해 최소한으로 제거하는 전깃줄의 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85999"/>
            <a:ext cx="5778475" cy="402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전깃줄 </a:t>
            </a:r>
            <a:r>
              <a:rPr lang="en-US" altLang="ko-KR" dirty="0"/>
              <a:t>– BOJ 2565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전깃줄이 꼬이지 않았다는 것은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95984"/>
              </p:ext>
            </p:extLst>
          </p:nvPr>
        </p:nvGraphicFramePr>
        <p:xfrm>
          <a:off x="3630392" y="2186477"/>
          <a:ext cx="658144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18404"/>
              </p:ext>
            </p:extLst>
          </p:nvPr>
        </p:nvGraphicFramePr>
        <p:xfrm>
          <a:off x="7245320" y="2186477"/>
          <a:ext cx="658144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4288536" y="3858373"/>
            <a:ext cx="2956784" cy="731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88536" y="3072384"/>
            <a:ext cx="2956784" cy="26060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88536" y="3456432"/>
            <a:ext cx="2956784" cy="27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4288536" y="4224330"/>
            <a:ext cx="2956784" cy="7259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288536" y="4972377"/>
            <a:ext cx="2956784" cy="3379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왼쪽 중괄호 20"/>
          <p:cNvSpPr/>
          <p:nvPr/>
        </p:nvSpPr>
        <p:spPr>
          <a:xfrm>
            <a:off x="3172968" y="2532888"/>
            <a:ext cx="320040" cy="1088136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 rot="10800000">
            <a:off x="8004048" y="2532888"/>
            <a:ext cx="320040" cy="1824228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/>
          <p:cNvSpPr/>
          <p:nvPr/>
        </p:nvSpPr>
        <p:spPr>
          <a:xfrm>
            <a:off x="3172968" y="4053195"/>
            <a:ext cx="320040" cy="2537344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중괄호 23"/>
          <p:cNvSpPr/>
          <p:nvPr/>
        </p:nvSpPr>
        <p:spPr>
          <a:xfrm rot="10800000">
            <a:off x="8004048" y="4766310"/>
            <a:ext cx="320040" cy="1824228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5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1" grpId="0" animBg="1"/>
      <p:bldP spid="22" grpId="0" animBg="1"/>
      <p:bldP spid="23" grpId="0" animBg="1"/>
      <p:bldP spid="2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전깃줄 </a:t>
            </a:r>
            <a:r>
              <a:rPr lang="en-US" altLang="ko-KR" dirty="0"/>
              <a:t>– BOJ 2565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/>
              <a:t>왼쪽 전봇대의 </a:t>
            </a:r>
            <a:r>
              <a:rPr lang="en-US" altLang="ko-KR" dirty="0"/>
              <a:t>A[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오른쪽 전봇대 </a:t>
            </a:r>
            <a:r>
              <a:rPr lang="en-US" altLang="ko-KR" dirty="0"/>
              <a:t>B[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가 서로 연결 되어있을 때</a:t>
            </a:r>
            <a:r>
              <a:rPr lang="en-US" altLang="ko-KR" dirty="0"/>
              <a:t>, </a:t>
            </a:r>
            <a:r>
              <a:rPr lang="ko-KR" altLang="en-US" dirty="0"/>
              <a:t>꼬이지 않게 연결하려면</a:t>
            </a:r>
            <a:r>
              <a:rPr lang="en-US" altLang="ko-KR" dirty="0"/>
              <a:t>, A[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이전의 선들은 </a:t>
            </a:r>
            <a:r>
              <a:rPr lang="en-US" altLang="ko-KR" dirty="0"/>
              <a:t>B[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의 이전과 만나야 하며</a:t>
            </a:r>
            <a:r>
              <a:rPr lang="en-US" altLang="ko-KR" dirty="0"/>
              <a:t>, A[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이후의 선들은 </a:t>
            </a:r>
            <a:r>
              <a:rPr lang="en-US" altLang="ko-KR" dirty="0"/>
              <a:t>B[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 이후와 연결하여야 한다</a:t>
            </a:r>
            <a:r>
              <a:rPr lang="en-US" altLang="ko-KR" dirty="0"/>
              <a:t>.</a:t>
            </a:r>
          </a:p>
          <a:p>
            <a:pPr>
              <a:buAutoNum type="arabicPeriod" startAt="2"/>
            </a:pPr>
            <a:r>
              <a:rPr lang="en-US" altLang="ko-KR" dirty="0"/>
              <a:t> A</a:t>
            </a:r>
            <a:r>
              <a:rPr lang="ko-KR" altLang="en-US" dirty="0"/>
              <a:t>의 첫 번째 부터 연결하도록 한다면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A</a:t>
            </a:r>
            <a:r>
              <a:rPr lang="ko-KR" altLang="en-US" dirty="0"/>
              <a:t>에서 연결할지 말지를 순차적으로 정한다면</a:t>
            </a:r>
            <a:r>
              <a:rPr lang="en-US" altLang="ko-KR" dirty="0"/>
              <a:t>, B</a:t>
            </a:r>
            <a:r>
              <a:rPr lang="ko-KR" altLang="en-US" dirty="0"/>
              <a:t>에서 결정된 값들은 항상 오름차순이다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07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전깃줄 </a:t>
            </a:r>
            <a:r>
              <a:rPr lang="en-US" altLang="ko-KR" dirty="0"/>
              <a:t>– BOJ 2565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581786"/>
              </p:ext>
            </p:extLst>
          </p:nvPr>
        </p:nvGraphicFramePr>
        <p:xfrm>
          <a:off x="4041872" y="1674413"/>
          <a:ext cx="658144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97816"/>
              </p:ext>
            </p:extLst>
          </p:nvPr>
        </p:nvGraphicFramePr>
        <p:xfrm>
          <a:off x="7656800" y="1674413"/>
          <a:ext cx="658144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700016" y="2185416"/>
            <a:ext cx="2956784" cy="4114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00016" y="2542032"/>
            <a:ext cx="2956784" cy="15087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700016" y="3250092"/>
            <a:ext cx="2956784" cy="11756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700016" y="4773168"/>
            <a:ext cx="2956784" cy="7680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700016" y="5888736"/>
            <a:ext cx="29567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아래쪽 화살표 33"/>
          <p:cNvSpPr/>
          <p:nvPr/>
        </p:nvSpPr>
        <p:spPr>
          <a:xfrm>
            <a:off x="3328416" y="1993392"/>
            <a:ext cx="493776" cy="407014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>
            <a:off x="8540496" y="1993392"/>
            <a:ext cx="493776" cy="407014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148011" y="3837894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위부터 차례로 본다면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034272" y="3699394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에서 결정된 것은</a:t>
            </a:r>
            <a:endParaRPr lang="en-US" altLang="ko-KR" dirty="0"/>
          </a:p>
          <a:p>
            <a:r>
              <a:rPr lang="ko-KR" altLang="en-US" dirty="0"/>
              <a:t>오름차순</a:t>
            </a:r>
          </a:p>
        </p:txBody>
      </p:sp>
    </p:spTree>
    <p:extLst>
      <p:ext uri="{BB962C8B-B14F-4D97-AF65-F5344CB8AC3E}">
        <p14:creationId xmlns:p14="http://schemas.microsoft.com/office/powerpoint/2010/main" val="59011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전깃줄 </a:t>
            </a:r>
            <a:r>
              <a:rPr lang="en-US" altLang="ko-KR" dirty="0"/>
              <a:t>– BOJ 2565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dirty="0"/>
              <a:t>따라서 </a:t>
            </a:r>
            <a:r>
              <a:rPr lang="en-US" altLang="ko-KR" dirty="0"/>
              <a:t>A</a:t>
            </a:r>
            <a:r>
              <a:rPr lang="ko-KR" altLang="en-US" dirty="0"/>
              <a:t>의 첫 번째 부터 시작해서 해당 위치와 연결되는 </a:t>
            </a:r>
            <a:r>
              <a:rPr lang="en-US" altLang="ko-KR" dirty="0"/>
              <a:t>B</a:t>
            </a:r>
            <a:r>
              <a:rPr lang="ko-KR" altLang="en-US" dirty="0"/>
              <a:t>의 위치를 늘어놓아 가장 긴 증가부분수열을 찾으면</a:t>
            </a:r>
            <a:r>
              <a:rPr lang="en-US" altLang="ko-KR" dirty="0"/>
              <a:t>, </a:t>
            </a:r>
            <a:r>
              <a:rPr lang="ko-KR" altLang="en-US" dirty="0"/>
              <a:t>꼬이지 않게 가장 많은 전깃줄을 고르는 것이 된다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는 순서대로 정렬이 되어있다고 볼 수 있어서</a:t>
            </a:r>
            <a:r>
              <a:rPr lang="en-US" altLang="ko-KR" dirty="0"/>
              <a:t>, B</a:t>
            </a:r>
            <a:r>
              <a:rPr lang="ko-KR" altLang="en-US" dirty="0"/>
              <a:t>에서 증가하는 방향으로 선택하면</a:t>
            </a:r>
            <a:r>
              <a:rPr lang="en-US" altLang="ko-KR" dirty="0"/>
              <a:t>, B</a:t>
            </a:r>
            <a:r>
              <a:rPr lang="ko-KR" altLang="en-US" dirty="0"/>
              <a:t>에서 선택한 숫자와 매칭되는 </a:t>
            </a:r>
            <a:r>
              <a:rPr lang="en-US" altLang="ko-KR" dirty="0"/>
              <a:t>A </a:t>
            </a:r>
            <a:r>
              <a:rPr lang="ko-KR" altLang="en-US" dirty="0"/>
              <a:t>역시 증가하는 방향이기 때문</a:t>
            </a:r>
            <a:r>
              <a:rPr lang="en-US" altLang="ko-KR" dirty="0"/>
              <a:t>!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04803"/>
              </p:ext>
            </p:extLst>
          </p:nvPr>
        </p:nvGraphicFramePr>
        <p:xfrm>
          <a:off x="1648281" y="3644859"/>
          <a:ext cx="60114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950006"/>
              </p:ext>
            </p:extLst>
          </p:nvPr>
        </p:nvGraphicFramePr>
        <p:xfrm>
          <a:off x="3330777" y="3644859"/>
          <a:ext cx="60114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2249424" y="4157077"/>
            <a:ext cx="1081353" cy="4575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249424" y="4565875"/>
            <a:ext cx="1081353" cy="7986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2249424" y="4205875"/>
            <a:ext cx="1081353" cy="11586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249424" y="4965177"/>
            <a:ext cx="108135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249424" y="5666232"/>
            <a:ext cx="1081353" cy="3931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249424" y="6059424"/>
            <a:ext cx="1081353" cy="3721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2249424" y="5714985"/>
            <a:ext cx="1081353" cy="7301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06294" y="4164151"/>
                <a:ext cx="266130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 = { 1, 2, 3, 4, 5, 6, 7 }</a:t>
                </a:r>
              </a:p>
              <a:p>
                <a:r>
                  <a:rPr lang="en-US" altLang="ko-KR" dirty="0"/>
                  <a:t>B = { 2, 4, 3, 1, 6, 7, 5 }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LIS(B)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</m:oMath>
                </a14:m>
                <a:r>
                  <a:rPr lang="en-US" altLang="ko-KR" dirty="0"/>
                  <a:t> { 2, 4, 6, 7 }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294" y="4164151"/>
                <a:ext cx="2661306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831" t="-2030" r="-915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79195"/>
              </p:ext>
            </p:extLst>
          </p:nvPr>
        </p:nvGraphicFramePr>
        <p:xfrm>
          <a:off x="8341689" y="3644859"/>
          <a:ext cx="60114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04693"/>
              </p:ext>
            </p:extLst>
          </p:nvPr>
        </p:nvGraphicFramePr>
        <p:xfrm>
          <a:off x="10024185" y="3644859"/>
          <a:ext cx="60114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8942832" y="4157077"/>
            <a:ext cx="1081353" cy="4575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942832" y="4565875"/>
            <a:ext cx="1081353" cy="7986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942832" y="5666232"/>
            <a:ext cx="1081353" cy="3931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942832" y="6059424"/>
            <a:ext cx="1081353" cy="3721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오른쪽 화살표 31"/>
          <p:cNvSpPr/>
          <p:nvPr/>
        </p:nvSpPr>
        <p:spPr>
          <a:xfrm rot="10800000">
            <a:off x="10734240" y="4475874"/>
            <a:ext cx="248519" cy="1800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10800000">
            <a:off x="10732759" y="5205800"/>
            <a:ext cx="248519" cy="1800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10800000">
            <a:off x="10735849" y="5935727"/>
            <a:ext cx="248519" cy="1800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10800000">
            <a:off x="10735849" y="6330873"/>
            <a:ext cx="248519" cy="18000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9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2" grpId="0" animBg="1"/>
      <p:bldP spid="33" grpId="0" animBg="1"/>
      <p:bldP spid="34" grpId="0" animBg="1"/>
      <p:bldP spid="3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전깃줄 </a:t>
            </a:r>
            <a:r>
              <a:rPr lang="en-US" altLang="ko-KR" dirty="0"/>
              <a:t>– BOJ 2565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ko-KR" altLang="en-US" dirty="0"/>
              <a:t>구하려는 값은 제거하는 최소 개수이므로 꼬이지 않는 전깃줄의 최대개수를 전체 전깃줄 수 에서 빼주면 제거해야 하는 최소 전깃줄이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Knapsack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13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1307">
            <a:off x="6907513" y="4791666"/>
            <a:ext cx="700637" cy="67490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Knapsack Problem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무게가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가격이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인 보석들이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개가 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가지고 온 가방이 최대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ko-KR" altLang="en-US" dirty="0"/>
                  <a:t>무게 만큼의 물건을 담을 수 있다고 할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가격이 최대가 되도록 보석을 담는 문제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텍스트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 rotWithShape="0">
                <a:blip r:embed="rId3"/>
                <a:stretch>
                  <a:fillRect l="-873" t="-24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90" y="4366966"/>
            <a:ext cx="1672940" cy="15242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718">
            <a:off x="5815019" y="4878877"/>
            <a:ext cx="1075586" cy="10360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33">
            <a:off x="7609110" y="4451369"/>
            <a:ext cx="1133431" cy="109179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0748">
            <a:off x="6633072" y="4083159"/>
            <a:ext cx="734830" cy="7078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675">
            <a:off x="7282156" y="5503621"/>
            <a:ext cx="734830" cy="7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동적 계획법 </a:t>
            </a:r>
            <a:r>
              <a:rPr lang="en-US" altLang="ko-KR" dirty="0"/>
              <a:t>- </a:t>
            </a:r>
            <a:r>
              <a:rPr lang="ko-KR" altLang="en-US" dirty="0" err="1"/>
              <a:t>피보나치수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3503731" y="1236908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31" y="1236908"/>
                <a:ext cx="571501" cy="571501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5119896" y="2059269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96" y="2059269"/>
                <a:ext cx="571501" cy="571501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1786298" y="205927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298" y="2059270"/>
                <a:ext cx="571501" cy="571501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1056541" y="297242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41" y="2972420"/>
                <a:ext cx="571501" cy="571501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/>
              <p:cNvSpPr/>
              <p:nvPr/>
            </p:nvSpPr>
            <p:spPr>
              <a:xfrm>
                <a:off x="3002489" y="3927570"/>
                <a:ext cx="571501" cy="58587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489" y="3927570"/>
                <a:ext cx="571501" cy="585871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>
              <a:xfrm>
                <a:off x="2564239" y="2962894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39" y="2962894"/>
                <a:ext cx="571501" cy="571501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572960" y="3925965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60" y="3925965"/>
                <a:ext cx="571501" cy="571501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/>
              <p:cNvSpPr/>
              <p:nvPr/>
            </p:nvSpPr>
            <p:spPr>
              <a:xfrm>
                <a:off x="193427" y="4927669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27" y="4927669"/>
                <a:ext cx="571501" cy="571501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1439956" y="3934756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956" y="3934756"/>
                <a:ext cx="571501" cy="571501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/>
              <p:cNvSpPr/>
              <p:nvPr/>
            </p:nvSpPr>
            <p:spPr>
              <a:xfrm>
                <a:off x="2135493" y="3925965"/>
                <a:ext cx="571501" cy="57150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타원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493" y="3925965"/>
                <a:ext cx="571501" cy="571501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/>
              <p:cNvSpPr/>
              <p:nvPr/>
            </p:nvSpPr>
            <p:spPr>
              <a:xfrm>
                <a:off x="832337" y="492767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5" name="타원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37" y="4927670"/>
                <a:ext cx="571501" cy="571501"/>
              </a:xfrm>
              <a:prstGeom prst="ellipse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4221038" y="2971431"/>
                <a:ext cx="571501" cy="57150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038" y="2971431"/>
                <a:ext cx="571501" cy="571501"/>
              </a:xfrm>
              <a:prstGeom prst="ellipse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/>
              <p:cNvSpPr/>
              <p:nvPr/>
            </p:nvSpPr>
            <p:spPr>
              <a:xfrm>
                <a:off x="5930150" y="2971430"/>
                <a:ext cx="571501" cy="57150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타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50" y="2971430"/>
                <a:ext cx="571501" cy="571501"/>
              </a:xfrm>
              <a:prstGeom prst="ellipse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/>
              <p:cNvSpPr/>
              <p:nvPr/>
            </p:nvSpPr>
            <p:spPr>
              <a:xfrm>
                <a:off x="4652587" y="3934756"/>
                <a:ext cx="571501" cy="58587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타원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87" y="3934756"/>
                <a:ext cx="571501" cy="585871"/>
              </a:xfrm>
              <a:prstGeom prst="ellipse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/>
              <p:cNvSpPr/>
              <p:nvPr/>
            </p:nvSpPr>
            <p:spPr>
              <a:xfrm>
                <a:off x="3785591" y="3933151"/>
                <a:ext cx="571501" cy="57150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591" y="3933151"/>
                <a:ext cx="571501" cy="571501"/>
              </a:xfrm>
              <a:prstGeom prst="ellipse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/>
          <p:nvPr/>
        </p:nvCxnSpPr>
        <p:spPr>
          <a:xfrm flipV="1">
            <a:off x="2357799" y="1696915"/>
            <a:ext cx="1145932" cy="51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4071341" y="1687390"/>
            <a:ext cx="1122724" cy="44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7"/>
          </p:cNvCxnSpPr>
          <p:nvPr/>
        </p:nvCxnSpPr>
        <p:spPr>
          <a:xfrm flipV="1">
            <a:off x="1544348" y="2630770"/>
            <a:ext cx="370177" cy="42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2319699" y="2611720"/>
            <a:ext cx="337759" cy="42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6" idx="7"/>
          </p:cNvCxnSpPr>
          <p:nvPr/>
        </p:nvCxnSpPr>
        <p:spPr>
          <a:xfrm flipV="1">
            <a:off x="4708845" y="2611720"/>
            <a:ext cx="485220" cy="4434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7" idx="1"/>
          </p:cNvCxnSpPr>
          <p:nvPr/>
        </p:nvCxnSpPr>
        <p:spPr>
          <a:xfrm flipH="1" flipV="1">
            <a:off x="5638800" y="2600325"/>
            <a:ext cx="375044" cy="45479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962025" y="3542931"/>
            <a:ext cx="182436" cy="38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1476375" y="3552825"/>
            <a:ext cx="161926" cy="40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2524125" y="3562351"/>
            <a:ext cx="161925" cy="38099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3009900" y="3543300"/>
            <a:ext cx="180976" cy="4000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4181475" y="3562351"/>
            <a:ext cx="175617" cy="39052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4724401" y="3542931"/>
            <a:ext cx="123824" cy="40041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571500" y="4520627"/>
            <a:ext cx="114300" cy="41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 flipV="1">
            <a:off x="1026853" y="4524546"/>
            <a:ext cx="97097" cy="3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개체 틀 3"/>
          <p:cNvSpPr txBox="1">
            <a:spLocks/>
          </p:cNvSpPr>
          <p:nvPr/>
        </p:nvSpPr>
        <p:spPr>
          <a:xfrm>
            <a:off x="6793002" y="1402123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DP </a:t>
            </a:r>
            <a:r>
              <a:rPr lang="ko-KR" altLang="en-US" dirty="0"/>
              <a:t>활용</a:t>
            </a:r>
          </a:p>
        </p:txBody>
      </p:sp>
      <p:sp>
        <p:nvSpPr>
          <p:cNvPr id="38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6793002" y="2036599"/>
            <a:ext cx="4547190" cy="49090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F(5) = F(4) + F(3)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9" name="텍스트 개체 틀 3"/>
          <p:cNvSpPr txBox="1">
            <a:spLocks/>
          </p:cNvSpPr>
          <p:nvPr/>
        </p:nvSpPr>
        <p:spPr>
          <a:xfrm>
            <a:off x="6793002" y="2578342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F(4) = F(3) + F(2)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41" name="텍스트 개체 틀 3"/>
          <p:cNvSpPr txBox="1">
            <a:spLocks/>
          </p:cNvSpPr>
          <p:nvPr/>
        </p:nvSpPr>
        <p:spPr>
          <a:xfrm>
            <a:off x="6793002" y="3115209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F(3) = F(2) + F(1)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47" name="텍스트 개체 틀 3"/>
          <p:cNvSpPr txBox="1">
            <a:spLocks/>
          </p:cNvSpPr>
          <p:nvPr/>
        </p:nvSpPr>
        <p:spPr>
          <a:xfrm>
            <a:off x="6793002" y="3661344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F(2) = F(1) + F(0)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48" name="텍스트 개체 틀 3"/>
          <p:cNvSpPr txBox="1">
            <a:spLocks/>
          </p:cNvSpPr>
          <p:nvPr/>
        </p:nvSpPr>
        <p:spPr>
          <a:xfrm>
            <a:off x="6793002" y="4207479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strike="sngStrike" dirty="0"/>
              <a:t>F(2) = F(1) + F(0)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49" name="텍스트 개체 틀 3"/>
          <p:cNvSpPr txBox="1">
            <a:spLocks/>
          </p:cNvSpPr>
          <p:nvPr/>
        </p:nvSpPr>
        <p:spPr>
          <a:xfrm>
            <a:off x="6793002" y="4753614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strike="sngStrike" dirty="0"/>
              <a:t>F(3) = F(2) + F(1)</a:t>
            </a:r>
          </a:p>
          <a:p>
            <a:pPr marL="0" indent="0">
              <a:buFont typeface="+mj-lt"/>
              <a:buNone/>
            </a:pPr>
            <a:endParaRPr lang="ko-KR" altLang="en-US" strike="sngStrike" dirty="0"/>
          </a:p>
        </p:txBody>
      </p:sp>
      <p:sp>
        <p:nvSpPr>
          <p:cNvPr id="52" name="텍스트 개체 틀 3"/>
          <p:cNvSpPr txBox="1">
            <a:spLocks/>
          </p:cNvSpPr>
          <p:nvPr/>
        </p:nvSpPr>
        <p:spPr>
          <a:xfrm>
            <a:off x="5536163" y="5810399"/>
            <a:ext cx="5611586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ko-KR" altLang="en-US" dirty="0"/>
              <a:t>구했던 값을 다시 구하지 않아 빠르다</a:t>
            </a:r>
          </a:p>
        </p:txBody>
      </p:sp>
    </p:spTree>
    <p:extLst>
      <p:ext uri="{BB962C8B-B14F-4D97-AF65-F5344CB8AC3E}">
        <p14:creationId xmlns:p14="http://schemas.microsoft.com/office/powerpoint/2010/main" val="103225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3" grpId="0"/>
      <p:bldP spid="38" grpId="0" build="p"/>
      <p:bldP spid="39" grpId="0"/>
      <p:bldP spid="41" grpId="0"/>
      <p:bldP spid="47" grpId="0"/>
      <p:bldP spid="48" grpId="0"/>
      <p:bldP spid="49" grpId="0"/>
      <p:bldP spid="5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Knapsack Problem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/>
              <a:t>배낭 문제의 종류</a:t>
            </a:r>
            <a:endParaRPr lang="en-US" altLang="ko-KR" dirty="0"/>
          </a:p>
          <a:p>
            <a:pPr lvl="1"/>
            <a:r>
              <a:rPr lang="en-US" altLang="ko-KR" dirty="0"/>
              <a:t>Fractional Knapsack Problem</a:t>
            </a:r>
          </a:p>
          <a:p>
            <a:pPr lvl="2"/>
            <a:r>
              <a:rPr lang="ko-KR" altLang="en-US" dirty="0"/>
              <a:t>만약 보석을 쪼개서 가방에 담을 수 있다면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보석의 무게 대비 가격이 가장 높은 것부터 담으면 된다</a:t>
            </a:r>
            <a:r>
              <a:rPr lang="en-US" altLang="ko-KR" dirty="0"/>
              <a:t>. (Greedy Algorithm)</a:t>
            </a:r>
          </a:p>
          <a:p>
            <a:pPr lvl="1"/>
            <a:r>
              <a:rPr lang="en-US" altLang="ko-KR" dirty="0"/>
              <a:t>0-1 Knapsack Problem</a:t>
            </a:r>
          </a:p>
          <a:p>
            <a:pPr lvl="2"/>
            <a:r>
              <a:rPr lang="ko-KR" altLang="en-US" dirty="0"/>
              <a:t>여러 종류의 보석들이 각각 한 개씩만 있다면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Unbounded Knapsack Problem</a:t>
            </a:r>
          </a:p>
          <a:p>
            <a:pPr lvl="2"/>
            <a:r>
              <a:rPr lang="ko-KR" altLang="en-US" dirty="0"/>
              <a:t>여러 종류의 보석들이 무한 개 존재하여 맘껏 담을 수 있다면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Bounded Knapsack Problem</a:t>
            </a:r>
          </a:p>
          <a:p>
            <a:pPr lvl="2"/>
            <a:r>
              <a:rPr lang="ko-KR" altLang="en-US" dirty="0"/>
              <a:t>여러 종류의 보석들이 유한 개 존재하여 담을 수 있다면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0-1 Knapsack Problem</a:t>
            </a:r>
            <a:r>
              <a:rPr lang="ko-KR" altLang="en-US" dirty="0"/>
              <a:t>이 이에 속한다</a:t>
            </a:r>
            <a:r>
              <a:rPr lang="en-US" altLang="ko-KR" dirty="0"/>
              <a:t>.</a:t>
            </a:r>
          </a:p>
          <a:p>
            <a:pPr>
              <a:buAutoNum type="arabicPeriod" startAt="2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97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0-1 Knapsack Problem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각 보석 종류마다 개수가 한 개인 경우</a:t>
            </a:r>
            <a:endParaRPr lang="en-US" altLang="ko-KR" dirty="0"/>
          </a:p>
          <a:p>
            <a:pPr lvl="1"/>
            <a:r>
              <a:rPr lang="en-US" altLang="ko-KR" dirty="0"/>
              <a:t>DP </a:t>
            </a:r>
            <a:r>
              <a:rPr lang="ko-KR" altLang="en-US" dirty="0"/>
              <a:t>배열의 정의</a:t>
            </a:r>
            <a:endParaRPr lang="en-US" altLang="ko-KR" dirty="0"/>
          </a:p>
          <a:p>
            <a:pPr lvl="2"/>
            <a:r>
              <a:rPr lang="en-US" altLang="ko-KR" dirty="0"/>
              <a:t>DP[n][w] = w</a:t>
            </a:r>
            <a:r>
              <a:rPr lang="ko-KR" altLang="en-US" dirty="0"/>
              <a:t>크기의 배낭 안에 </a:t>
            </a:r>
            <a:r>
              <a:rPr lang="en-US" altLang="ko-KR" dirty="0"/>
              <a:t>1~n</a:t>
            </a:r>
            <a:r>
              <a:rPr lang="ko-KR" altLang="en-US" dirty="0"/>
              <a:t>번 보석까지 확인하여 담았을 때 최대 가격</a:t>
            </a:r>
            <a:endParaRPr lang="en-US" altLang="ko-KR" dirty="0"/>
          </a:p>
          <a:p>
            <a:pPr lvl="2"/>
            <a:r>
              <a:rPr lang="ko-KR" altLang="en-US" dirty="0"/>
              <a:t>이제 </a:t>
            </a:r>
            <a:r>
              <a:rPr lang="en-US" altLang="ko-KR" dirty="0"/>
              <a:t>n+1</a:t>
            </a:r>
            <a:r>
              <a:rPr lang="ko-KR" altLang="en-US" dirty="0"/>
              <a:t>번 보석을 배낭에 넣으려고 할 때</a:t>
            </a:r>
            <a:r>
              <a:rPr lang="en-US" altLang="ko-KR" dirty="0"/>
              <a:t>, </a:t>
            </a:r>
            <a:r>
              <a:rPr lang="ko-KR" altLang="en-US" dirty="0"/>
              <a:t>다음과 같이 두 가지 상황을 고려할 수 있다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n+1</a:t>
            </a:r>
            <a:r>
              <a:rPr lang="ko-KR" altLang="en-US" dirty="0"/>
              <a:t>번 보석을 담을 경우</a:t>
            </a:r>
            <a:endParaRPr lang="en-US" altLang="ko-KR" dirty="0"/>
          </a:p>
          <a:p>
            <a:pPr lvl="3"/>
            <a:r>
              <a:rPr lang="en-US" altLang="ko-KR" dirty="0"/>
              <a:t>n+1</a:t>
            </a:r>
            <a:r>
              <a:rPr lang="ko-KR" altLang="en-US" dirty="0"/>
              <a:t>번 보석을 담지 않을 경우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418" y="4608576"/>
            <a:ext cx="1672940" cy="152429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33">
            <a:off x="1455199" y="4824826"/>
            <a:ext cx="1133431" cy="1091797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2693772" y="5236538"/>
            <a:ext cx="1374646" cy="2683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도넛 5"/>
          <p:cNvSpPr/>
          <p:nvPr/>
        </p:nvSpPr>
        <p:spPr>
          <a:xfrm>
            <a:off x="2919899" y="4909528"/>
            <a:ext cx="922392" cy="922392"/>
          </a:xfrm>
          <a:prstGeom prst="donut">
            <a:avLst>
              <a:gd name="adj" fmla="val 9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604" y="4608576"/>
            <a:ext cx="1672940" cy="152429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33">
            <a:off x="6644385" y="4824826"/>
            <a:ext cx="1133431" cy="1091797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7882958" y="5236538"/>
            <a:ext cx="1374646" cy="2683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/>
          <p:nvPr/>
        </p:nvSpPr>
        <p:spPr>
          <a:xfrm rot="2700000">
            <a:off x="7987025" y="4787466"/>
            <a:ext cx="1166515" cy="1166515"/>
          </a:xfrm>
          <a:prstGeom prst="plus">
            <a:avLst>
              <a:gd name="adj" fmla="val 4538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38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9" grpId="0" animBg="1"/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0-1 Knapsack Problem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각 보석 종류마다 개수가 한 개인 경우</a:t>
                </a:r>
                <a:endParaRPr lang="en-US" altLang="ko-KR" dirty="0"/>
              </a:p>
              <a:p>
                <a:pPr lvl="1">
                  <a:buFont typeface="+mj-ea"/>
                  <a:buAutoNum type="circleNumDbPlain" startAt="2"/>
                </a:pPr>
                <a:r>
                  <a:rPr lang="en-US" altLang="ko-KR" dirty="0"/>
                  <a:t>n+1</a:t>
                </a:r>
                <a:r>
                  <a:rPr lang="ko-KR" altLang="en-US" dirty="0"/>
                  <a:t>번 보석을 담을 경우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n+1</a:t>
                </a:r>
                <a:r>
                  <a:rPr lang="ko-KR" altLang="en-US" dirty="0"/>
                  <a:t>번 보석을 담기 위해서는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/>
                  <a:t>만큼의 크기가 필요하다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또한 이 보석을 담게 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/>
                  <a:t>의 가격이 추가된다</a:t>
                </a:r>
                <a:r>
                  <a:rPr lang="en-US" altLang="ko-KR" dirty="0"/>
                  <a:t>.</a:t>
                </a:r>
              </a:p>
              <a:p>
                <a:pPr lvl="1">
                  <a:buAutoNum type="circleNumDbPlain" startAt="2"/>
                </a:pPr>
                <a:r>
                  <a:rPr lang="en-US" altLang="ko-KR" dirty="0"/>
                  <a:t>n+1</a:t>
                </a:r>
                <a:r>
                  <a:rPr lang="ko-KR" altLang="en-US" dirty="0"/>
                  <a:t>번 보석을 담지 않을 경우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n+1</a:t>
                </a:r>
                <a:r>
                  <a:rPr lang="ko-KR" altLang="en-US" dirty="0"/>
                  <a:t>번 보석을 담지 않았으므로</a:t>
                </a:r>
                <a:r>
                  <a:rPr lang="en-US" altLang="ko-KR" dirty="0"/>
                  <a:t>, 1~n</a:t>
                </a:r>
                <a:r>
                  <a:rPr lang="ko-KR" altLang="en-US" dirty="0"/>
                  <a:t>번째 보석까지 확인하고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크기의 배낭에 담은 비용</a:t>
                </a:r>
                <a:r>
                  <a:rPr lang="en-US" altLang="ko-KR" dirty="0"/>
                  <a:t>(DP[n][w])</a:t>
                </a:r>
                <a:r>
                  <a:rPr lang="ko-KR" altLang="en-US" dirty="0"/>
                  <a:t> 그대로 보존된다</a:t>
                </a:r>
                <a:r>
                  <a:rPr lang="en-US" altLang="ko-KR" dirty="0"/>
                  <a:t>.</a:t>
                </a:r>
              </a:p>
              <a:p>
                <a:pPr lvl="1">
                  <a:buAutoNum type="circleNumDbPlain" startAt="2"/>
                </a:pPr>
                <a:r>
                  <a:rPr lang="en-US" altLang="ko-KR" dirty="0"/>
                  <a:t>1</a:t>
                </a:r>
                <a:r>
                  <a:rPr lang="ko-KR" altLang="en-US" dirty="0"/>
                  <a:t>번</a:t>
                </a:r>
                <a:r>
                  <a:rPr lang="en-US" altLang="ko-KR" dirty="0"/>
                  <a:t>, 2</a:t>
                </a:r>
                <a:r>
                  <a:rPr lang="ko-KR" altLang="en-US" dirty="0"/>
                  <a:t>번을 모두 고려한다면 </a:t>
                </a:r>
                <a:r>
                  <a:rPr lang="en-US" altLang="ko-KR" dirty="0"/>
                  <a:t>DP[n+1][w]</a:t>
                </a:r>
                <a:r>
                  <a:rPr lang="ko-KR" altLang="en-US" dirty="0"/>
                  <a:t>는 다음과 같은 식을 성립한다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DP[n+1][w] = max(DP[n][w], DP[n][w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]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텍스트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 rotWithShape="0">
                <a:blip r:embed="rId2"/>
                <a:stretch>
                  <a:fillRect l="-873" t="-24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꺾인 연결선 8"/>
          <p:cNvCxnSpPr/>
          <p:nvPr/>
        </p:nvCxnSpPr>
        <p:spPr>
          <a:xfrm rot="5400000" flipH="1" flipV="1">
            <a:off x="4212054" y="4928335"/>
            <a:ext cx="762567" cy="6827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44952" y="5707268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보석을 담지 않았을 때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02579" y="5707268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보석을 담았을 때</a:t>
            </a:r>
          </a:p>
        </p:txBody>
      </p:sp>
      <p:cxnSp>
        <p:nvCxnSpPr>
          <p:cNvPr id="30" name="꺾인 연결선 29"/>
          <p:cNvCxnSpPr/>
          <p:nvPr/>
        </p:nvCxnSpPr>
        <p:spPr>
          <a:xfrm rot="16200000" flipV="1">
            <a:off x="6417282" y="4908519"/>
            <a:ext cx="762567" cy="722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8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0-1 Knapsack Problem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각 보석 종류마다 개수가 한 개인 경우</a:t>
            </a:r>
            <a:endParaRPr lang="en-US" altLang="ko-KR" dirty="0"/>
          </a:p>
          <a:p>
            <a:pPr lvl="1">
              <a:buFont typeface="+mj-ea"/>
              <a:buAutoNum type="circleNumDbPlain" startAt="5"/>
            </a:pPr>
            <a:r>
              <a:rPr lang="ko-KR" altLang="en-US" dirty="0"/>
              <a:t>코드로 구현하면 다음과 같이 구현할 수 있다</a:t>
            </a:r>
            <a:r>
              <a:rPr lang="en-US" altLang="ko-KR" dirty="0"/>
              <a:t>.</a:t>
            </a:r>
          </a:p>
          <a:p>
            <a:pPr lvl="1">
              <a:buAutoNum type="circleNumDbPlain" startAt="5"/>
            </a:pPr>
            <a:r>
              <a:rPr lang="ko-KR" altLang="en-US" dirty="0"/>
              <a:t>시간복잡도는 </a:t>
            </a:r>
            <a:r>
              <a:rPr lang="en-US" altLang="ko-KR" dirty="0"/>
              <a:t>O(NW)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공간복잡도는 </a:t>
            </a:r>
            <a:r>
              <a:rPr lang="en-US" altLang="ko-KR" dirty="0"/>
              <a:t>O(NW)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20394" y="2981210"/>
            <a:ext cx="82899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// w[i] : i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번째 보석의 무게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, c[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] :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번째 보석의 가격</a:t>
            </a:r>
            <a:endParaRPr lang="en-US" altLang="ko-KR" dirty="0">
              <a:solidFill>
                <a:schemeClr val="bg1">
                  <a:lumMod val="50000"/>
                </a:schemeClr>
              </a:solidFill>
              <a:highlight>
                <a:srgbClr val="FFFFFF"/>
              </a:highlight>
              <a:latin typeface="+mn-ea"/>
            </a:endParaRPr>
          </a:p>
          <a:p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</a:t>
            </a:r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i = 1; i &lt;= N; i++) {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    </a:t>
            </a:r>
            <a:r>
              <a:rPr lang="pl-PL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lang="pl-PL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</a:t>
            </a:r>
            <a:r>
              <a:rPr lang="pl-PL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pl-PL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j =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1</a:t>
            </a:r>
            <a:r>
              <a:rPr lang="pl-PL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j &lt;= W; j++) {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if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(j &gt;= w[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])</a:t>
            </a:r>
            <a:endParaRPr lang="pl-PL" altLang="ko-KR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        </a:t>
            </a:r>
            <a:r>
              <a:rPr lang="pl-PL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DP[i][j] = max(DP[i - 1][j], DP[i - 1][j - w[i]] + c[i]);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else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        DP[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][j] = DP[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– 1][j];</a:t>
            </a:r>
            <a:endParaRPr lang="pl-PL" altLang="ko-KR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915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Charm Bracelet</a:t>
            </a:r>
            <a:r>
              <a:rPr lang="ko-KR" altLang="en-US" dirty="0"/>
              <a:t> </a:t>
            </a:r>
            <a:r>
              <a:rPr lang="en-US" altLang="ko-KR" dirty="0"/>
              <a:t>– BOJ 6144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0-1 Knapsack </a:t>
            </a:r>
            <a:r>
              <a:rPr lang="ko-KR" altLang="en-US" dirty="0"/>
              <a:t>문제이다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</a:t>
            </a:r>
            <a:r>
              <a:rPr lang="en-US" altLang="ko-KR" dirty="0"/>
              <a:t> N </a:t>
            </a:r>
            <a:r>
              <a:rPr lang="ko-KR" altLang="en-US" dirty="0"/>
              <a:t>제한이 최대 </a:t>
            </a:r>
            <a:r>
              <a:rPr lang="en-US" altLang="ko-KR" dirty="0"/>
              <a:t>3,402</a:t>
            </a:r>
            <a:r>
              <a:rPr lang="ko-KR" altLang="en-US" dirty="0"/>
              <a:t>이고</a:t>
            </a:r>
            <a:r>
              <a:rPr lang="en-US" altLang="ko-KR" dirty="0"/>
              <a:t>, M </a:t>
            </a:r>
            <a:r>
              <a:rPr lang="ko-KR" altLang="en-US" dirty="0"/>
              <a:t>제한은 최대 </a:t>
            </a:r>
            <a:r>
              <a:rPr lang="en-US" altLang="ko-KR" dirty="0"/>
              <a:t>12,880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은 앞에서 보석의 개수</a:t>
            </a:r>
            <a:r>
              <a:rPr lang="en-US" altLang="ko-KR" dirty="0"/>
              <a:t>, M</a:t>
            </a:r>
            <a:r>
              <a:rPr lang="ko-KR" altLang="en-US" dirty="0"/>
              <a:t>은 앞에서 가방이 담을 수 있는 최대 무게라고 생각하자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시간복잡도는 </a:t>
            </a:r>
            <a:r>
              <a:rPr lang="en-US" altLang="ko-KR" dirty="0"/>
              <a:t>O(NW)</a:t>
            </a:r>
            <a:r>
              <a:rPr lang="ko-KR" altLang="en-US" dirty="0"/>
              <a:t>이므로 </a:t>
            </a:r>
            <a:r>
              <a:rPr lang="en-US" altLang="ko-KR" dirty="0"/>
              <a:t>3,402 X 12,880</a:t>
            </a:r>
            <a:r>
              <a:rPr lang="ko-KR" altLang="en-US" dirty="0"/>
              <a:t>이 대략 </a:t>
            </a:r>
            <a:r>
              <a:rPr lang="en-US" altLang="ko-KR" dirty="0"/>
              <a:t>4</a:t>
            </a:r>
            <a:r>
              <a:rPr lang="ko-KR" altLang="en-US" dirty="0"/>
              <a:t>천만</a:t>
            </a:r>
            <a:endParaRPr lang="en-US" altLang="ko-KR" dirty="0"/>
          </a:p>
          <a:p>
            <a:r>
              <a:rPr lang="ko-KR" altLang="en-US" dirty="0"/>
              <a:t>공간복잡도도 </a:t>
            </a:r>
            <a:r>
              <a:rPr lang="en-US" altLang="ko-KR" dirty="0"/>
              <a:t>O(NW)</a:t>
            </a:r>
            <a:r>
              <a:rPr lang="ko-KR" altLang="en-US" dirty="0"/>
              <a:t>이므로 대략 </a:t>
            </a:r>
            <a:r>
              <a:rPr lang="en-US" altLang="ko-KR" dirty="0"/>
              <a:t>4</a:t>
            </a:r>
            <a:r>
              <a:rPr lang="ko-KR" altLang="en-US" dirty="0"/>
              <a:t>천만 </a:t>
            </a:r>
            <a:r>
              <a:rPr lang="en-US" altLang="ko-KR" dirty="0"/>
              <a:t>=&gt; 160MB </a:t>
            </a:r>
            <a:r>
              <a:rPr lang="ko-KR" altLang="en-US" dirty="0"/>
              <a:t>이상의 메모리가 필요하다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이로써 이 문제는 메모리 초과가 유발된다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654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Charm Bracelet</a:t>
            </a:r>
            <a:r>
              <a:rPr lang="ko-KR" altLang="en-US" dirty="0"/>
              <a:t> </a:t>
            </a:r>
            <a:r>
              <a:rPr lang="en-US" altLang="ko-KR" dirty="0"/>
              <a:t>– BOJ 6144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앞에서 </a:t>
            </a:r>
            <a:r>
              <a:rPr lang="en-US" altLang="ko-KR" dirty="0"/>
              <a:t>Sliding Window</a:t>
            </a:r>
            <a:r>
              <a:rPr lang="ko-KR" altLang="en-US" dirty="0"/>
              <a:t>를 생각해보자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필요한 부분만 배열에 저장하는 방식</a:t>
            </a:r>
            <a:endParaRPr lang="en-US" altLang="ko-KR" dirty="0"/>
          </a:p>
          <a:p>
            <a:pPr lvl="1"/>
            <a:r>
              <a:rPr lang="ko-KR" altLang="en-US" dirty="0"/>
              <a:t>여기서 필요한 것이 바로 이 </a:t>
            </a:r>
            <a:r>
              <a:rPr lang="en-US" altLang="ko-KR" dirty="0"/>
              <a:t>Sliding Window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297647"/>
              </p:ext>
            </p:extLst>
          </p:nvPr>
        </p:nvGraphicFramePr>
        <p:xfrm>
          <a:off x="1197654" y="3166155"/>
          <a:ext cx="101425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DP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w+1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n-2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n-1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n+1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n+2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47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76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Charm Bracelet</a:t>
            </a:r>
            <a:r>
              <a:rPr lang="ko-KR" altLang="en-US" dirty="0"/>
              <a:t> </a:t>
            </a:r>
            <a:r>
              <a:rPr lang="en-US" altLang="ko-KR" dirty="0"/>
              <a:t>– BOJ 6144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>
                  <a:buFont typeface="+mj-lt"/>
                  <a:buAutoNum type="arabicPeriod" startAt="2"/>
                </a:pPr>
                <a:r>
                  <a:rPr lang="en-US" altLang="ko-KR" dirty="0"/>
                  <a:t>DP </a:t>
                </a:r>
                <a:r>
                  <a:rPr lang="ko-KR" altLang="en-US" dirty="0"/>
                  <a:t>배열의 관계식은 다음과 같다고 했다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DP[n][w] = max(DP[n-1][w], DP[n-1][w-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]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DP[n][w]</a:t>
                </a:r>
                <a:r>
                  <a:rPr lang="ko-KR" altLang="en-US" dirty="0"/>
                  <a:t>를 채우기 위해 필요한 데이터는 </a:t>
                </a:r>
                <a:r>
                  <a:rPr lang="en-US" altLang="ko-KR" dirty="0"/>
                  <a:t>DP[n-1]</a:t>
                </a:r>
                <a:r>
                  <a:rPr lang="ko-KR" altLang="en-US" dirty="0"/>
                  <a:t> 데이터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 rotWithShape="0">
                <a:blip r:embed="rId2"/>
                <a:stretch>
                  <a:fillRect l="-873" t="-24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297647"/>
              </p:ext>
            </p:extLst>
          </p:nvPr>
        </p:nvGraphicFramePr>
        <p:xfrm>
          <a:off x="1197654" y="3166155"/>
          <a:ext cx="101425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DP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w+1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n-2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n-1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n+1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n+2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66441" y="4704600"/>
            <a:ext cx="661012" cy="24237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97653" y="4263528"/>
            <a:ext cx="10142537" cy="385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6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77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Charm Bracelet</a:t>
            </a:r>
            <a:r>
              <a:rPr lang="ko-KR" altLang="en-US" dirty="0"/>
              <a:t> </a:t>
            </a:r>
            <a:r>
              <a:rPr lang="en-US" altLang="ko-KR" dirty="0"/>
              <a:t>– BOJ 6144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10666392" cy="4549004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/>
              <a:t>그렇다면 </a:t>
            </a:r>
            <a:r>
              <a:rPr lang="en-US" altLang="ko-KR" dirty="0"/>
              <a:t>n-1</a:t>
            </a:r>
            <a:r>
              <a:rPr lang="ko-KR" altLang="en-US" dirty="0"/>
              <a:t>번째 데이터만 가지고 있다면 메모리는 오로지 </a:t>
            </a:r>
            <a:r>
              <a:rPr lang="en-US" altLang="ko-KR" dirty="0"/>
              <a:t>O(W)</a:t>
            </a:r>
            <a:r>
              <a:rPr lang="ko-KR" altLang="en-US" dirty="0"/>
              <a:t>만큼만 잡아먹게 된다</a:t>
            </a:r>
            <a:r>
              <a:rPr lang="en-US" altLang="ko-KR" dirty="0"/>
              <a:t>.</a:t>
            </a:r>
          </a:p>
          <a:p>
            <a:pPr>
              <a:buAutoNum type="arabicPeriod" startAt="3"/>
            </a:pPr>
            <a:r>
              <a:rPr lang="ko-KR" altLang="en-US" dirty="0"/>
              <a:t>따라서 다음과 같이 작업을 진행하면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297647"/>
              </p:ext>
            </p:extLst>
          </p:nvPr>
        </p:nvGraphicFramePr>
        <p:xfrm>
          <a:off x="1197654" y="3166155"/>
          <a:ext cx="101425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DP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w+1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n-2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n-1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n+1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n+2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66441" y="4704600"/>
            <a:ext cx="661012" cy="24237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97653" y="4263528"/>
            <a:ext cx="10142537" cy="385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78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Charm Bracelet</a:t>
            </a:r>
            <a:r>
              <a:rPr lang="ko-KR" altLang="en-US" dirty="0"/>
              <a:t> </a:t>
            </a:r>
            <a:r>
              <a:rPr lang="en-US" altLang="ko-KR" dirty="0"/>
              <a:t>– BOJ 6144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57250" y="1583871"/>
            <a:ext cx="10622325" cy="4549004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/>
              <a:t>그렇다면 </a:t>
            </a:r>
            <a:r>
              <a:rPr lang="en-US" altLang="ko-KR" dirty="0"/>
              <a:t>n-1</a:t>
            </a:r>
            <a:r>
              <a:rPr lang="ko-KR" altLang="en-US" dirty="0"/>
              <a:t>번째 데이터만 가지고 있다면 메모리는 오로지 </a:t>
            </a:r>
            <a:r>
              <a:rPr lang="en-US" altLang="ko-KR" dirty="0"/>
              <a:t>O(W)</a:t>
            </a:r>
            <a:r>
              <a:rPr lang="ko-KR" altLang="en-US" dirty="0"/>
              <a:t>만큼만 잡아먹게 된다</a:t>
            </a:r>
            <a:r>
              <a:rPr lang="en-US" altLang="ko-KR" dirty="0"/>
              <a:t>.</a:t>
            </a:r>
          </a:p>
          <a:p>
            <a:pPr>
              <a:buAutoNum type="arabicPeriod" startAt="3"/>
            </a:pPr>
            <a:r>
              <a:rPr lang="ko-KR" altLang="en-US" dirty="0"/>
              <a:t>따라서 다음과 같이 작업을 진행하면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번째 데이터를 저장하기 위해서는 </a:t>
            </a:r>
            <a:r>
              <a:rPr lang="en-US" altLang="ko-KR" dirty="0"/>
              <a:t>DP[n % 2][w]</a:t>
            </a:r>
            <a:r>
              <a:rPr lang="ko-KR" altLang="en-US" dirty="0"/>
              <a:t>에 넣으면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 – 1</a:t>
            </a:r>
            <a:r>
              <a:rPr lang="ko-KR" altLang="en-US" dirty="0"/>
              <a:t>번째 데이터를 가져오기 위해서는 </a:t>
            </a:r>
            <a:r>
              <a:rPr lang="en-US" altLang="ko-KR" dirty="0"/>
              <a:t>DP[(n – 1) % 2][w]</a:t>
            </a:r>
            <a:r>
              <a:rPr lang="ko-KR" altLang="en-US" dirty="0"/>
              <a:t>를 참조하면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32858"/>
              </p:ext>
            </p:extLst>
          </p:nvPr>
        </p:nvGraphicFramePr>
        <p:xfrm>
          <a:off x="1197655" y="4873770"/>
          <a:ext cx="101425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DP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w+1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초기값</a:t>
                      </a:r>
                      <a:r>
                        <a:rPr lang="en-US" altLang="ko-KR" baseline="0" dirty="0"/>
                        <a:t>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초기값</a:t>
                      </a:r>
                      <a:r>
                        <a:rPr lang="en-US" altLang="ko-KR" baseline="0" dirty="0"/>
                        <a:t>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초기값</a:t>
                      </a:r>
                      <a:r>
                        <a:rPr lang="en-US" altLang="ko-KR" baseline="0" dirty="0"/>
                        <a:t>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초기값</a:t>
                      </a:r>
                      <a:r>
                        <a:rPr lang="en-US" altLang="ko-KR" baseline="0" dirty="0"/>
                        <a:t>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초기값</a:t>
                      </a:r>
                      <a:r>
                        <a:rPr lang="en-US" altLang="ko-KR" baseline="0" dirty="0"/>
                        <a:t>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초기값</a:t>
                      </a:r>
                      <a:r>
                        <a:rPr lang="en-US" altLang="ko-KR" baseline="0" dirty="0"/>
                        <a:t>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초기값</a:t>
                      </a:r>
                      <a:r>
                        <a:rPr lang="en-US" altLang="ko-KR" baseline="0" dirty="0"/>
                        <a:t>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30000" dirty="0"/>
                        <a:t>st</a:t>
                      </a:r>
                      <a:r>
                        <a:rPr lang="en-US" altLang="ko-KR" baseline="0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30000" dirty="0"/>
                        <a:t>st</a:t>
                      </a:r>
                      <a:r>
                        <a:rPr lang="en-US" altLang="ko-KR" baseline="0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30000" dirty="0"/>
                        <a:t>st</a:t>
                      </a:r>
                      <a:r>
                        <a:rPr lang="en-US" altLang="ko-KR" baseline="0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30000" dirty="0"/>
                        <a:t>st</a:t>
                      </a:r>
                      <a:r>
                        <a:rPr lang="en-US" altLang="ko-KR" baseline="0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30000" dirty="0"/>
                        <a:t>st</a:t>
                      </a:r>
                      <a:r>
                        <a:rPr lang="en-US" altLang="ko-KR" baseline="0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30000" dirty="0"/>
                        <a:t>st</a:t>
                      </a:r>
                      <a:r>
                        <a:rPr lang="en-US" altLang="ko-KR" baseline="0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30000" dirty="0"/>
                        <a:t>st</a:t>
                      </a:r>
                      <a:r>
                        <a:rPr lang="en-US" altLang="ko-KR" baseline="0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9992" y="3804470"/>
            <a:ext cx="234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Now</a:t>
            </a:r>
            <a:r>
              <a:rPr lang="ko-KR" altLang="en-US" dirty="0"/>
              <a:t> </a:t>
            </a:r>
            <a:r>
              <a:rPr lang="en-US" altLang="ko-KR" dirty="0"/>
              <a:t>Process (n):    1</a:t>
            </a:r>
          </a:p>
          <a:p>
            <a:pPr algn="ctr"/>
            <a:r>
              <a:rPr lang="en-US" altLang="ko-KR" dirty="0"/>
              <a:t>n % 2 =&gt; 1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66441" y="5641034"/>
            <a:ext cx="661012" cy="24237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97654" y="5237036"/>
            <a:ext cx="10142537" cy="385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7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79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Charm Bracelet</a:t>
            </a:r>
            <a:r>
              <a:rPr lang="ko-KR" altLang="en-US" dirty="0"/>
              <a:t> </a:t>
            </a:r>
            <a:r>
              <a:rPr lang="en-US" altLang="ko-KR" dirty="0"/>
              <a:t>– BOJ 6144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57250" y="1583871"/>
            <a:ext cx="10622325" cy="4549004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/>
              <a:t>그렇다면 </a:t>
            </a:r>
            <a:r>
              <a:rPr lang="en-US" altLang="ko-KR" dirty="0"/>
              <a:t>n-1</a:t>
            </a:r>
            <a:r>
              <a:rPr lang="ko-KR" altLang="en-US" dirty="0"/>
              <a:t>번째 데이터만 가지고 있다면 메모리는 오로지 </a:t>
            </a:r>
            <a:r>
              <a:rPr lang="en-US" altLang="ko-KR" dirty="0"/>
              <a:t>O(W)</a:t>
            </a:r>
            <a:r>
              <a:rPr lang="ko-KR" altLang="en-US" dirty="0"/>
              <a:t>만큼만 잡아먹게 된다</a:t>
            </a:r>
            <a:r>
              <a:rPr lang="en-US" altLang="ko-KR" dirty="0"/>
              <a:t>.</a:t>
            </a:r>
          </a:p>
          <a:p>
            <a:pPr>
              <a:buAutoNum type="arabicPeriod" startAt="3"/>
            </a:pPr>
            <a:r>
              <a:rPr lang="ko-KR" altLang="en-US" dirty="0"/>
              <a:t>따라서 다음과 같이 작업을 진행하면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번째 데이터를 저장하기 위해서는 </a:t>
            </a:r>
            <a:r>
              <a:rPr lang="en-US" altLang="ko-KR" dirty="0"/>
              <a:t>DP[n % 2][w]</a:t>
            </a:r>
            <a:r>
              <a:rPr lang="ko-KR" altLang="en-US" dirty="0"/>
              <a:t>에 넣으면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 – 1</a:t>
            </a:r>
            <a:r>
              <a:rPr lang="ko-KR" altLang="en-US" dirty="0"/>
              <a:t>번째 데이터를 가져오기 위해서는 </a:t>
            </a:r>
            <a:r>
              <a:rPr lang="en-US" altLang="ko-KR" dirty="0"/>
              <a:t>DP[(n – 1) % 2][w]</a:t>
            </a:r>
            <a:r>
              <a:rPr lang="ko-KR" altLang="en-US" dirty="0"/>
              <a:t>를 참조하면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169669"/>
              </p:ext>
            </p:extLst>
          </p:nvPr>
        </p:nvGraphicFramePr>
        <p:xfrm>
          <a:off x="1197655" y="4873770"/>
          <a:ext cx="101425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DP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w+1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en-US" altLang="ko-KR" baseline="30000" dirty="0"/>
                        <a:t>nd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en-US" altLang="ko-KR" baseline="30000" dirty="0"/>
                        <a:t>nd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en-US" altLang="ko-KR" baseline="30000" dirty="0"/>
                        <a:t>nd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en-US" altLang="ko-KR" baseline="30000" dirty="0"/>
                        <a:t>nd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en-US" altLang="ko-KR" baseline="30000" dirty="0"/>
                        <a:t>nd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en-US" altLang="ko-KR" baseline="30000" dirty="0"/>
                        <a:t>nd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en-US" altLang="ko-KR" baseline="30000" dirty="0"/>
                        <a:t>nd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30000" dirty="0"/>
                        <a:t>st</a:t>
                      </a:r>
                      <a:r>
                        <a:rPr lang="en-US" altLang="ko-KR" baseline="0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30000" dirty="0"/>
                        <a:t>st</a:t>
                      </a:r>
                      <a:r>
                        <a:rPr lang="en-US" altLang="ko-KR" baseline="0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30000" dirty="0"/>
                        <a:t>st</a:t>
                      </a:r>
                      <a:r>
                        <a:rPr lang="en-US" altLang="ko-KR" baseline="0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30000" dirty="0"/>
                        <a:t>st</a:t>
                      </a:r>
                      <a:r>
                        <a:rPr lang="en-US" altLang="ko-KR" baseline="0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30000" dirty="0"/>
                        <a:t>st</a:t>
                      </a:r>
                      <a:r>
                        <a:rPr lang="en-US" altLang="ko-KR" baseline="0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30000" dirty="0"/>
                        <a:t>st</a:t>
                      </a:r>
                      <a:r>
                        <a:rPr lang="en-US" altLang="ko-KR" baseline="0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30000" dirty="0"/>
                        <a:t>st</a:t>
                      </a:r>
                      <a:r>
                        <a:rPr lang="en-US" altLang="ko-KR" baseline="0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9992" y="3804470"/>
            <a:ext cx="234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Now</a:t>
            </a:r>
            <a:r>
              <a:rPr lang="ko-KR" altLang="en-US" dirty="0"/>
              <a:t> </a:t>
            </a:r>
            <a:r>
              <a:rPr lang="en-US" altLang="ko-KR" dirty="0"/>
              <a:t>Process (n):    2</a:t>
            </a:r>
          </a:p>
          <a:p>
            <a:pPr algn="ctr"/>
            <a:r>
              <a:rPr lang="en-US" altLang="ko-KR" dirty="0"/>
              <a:t>n % 2 =&gt; 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97654" y="5600303"/>
            <a:ext cx="10142537" cy="385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66440" y="5308843"/>
            <a:ext cx="661012" cy="24237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25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동적 계획법 </a:t>
            </a:r>
            <a:r>
              <a:rPr lang="en-US" altLang="ko-KR" dirty="0"/>
              <a:t>- </a:t>
            </a:r>
            <a:r>
              <a:rPr lang="ko-KR" altLang="en-US" dirty="0" err="1"/>
              <a:t>피보나치수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3503731" y="1236908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31" y="1236908"/>
                <a:ext cx="571501" cy="571501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5119896" y="2059269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96" y="2059269"/>
                <a:ext cx="571501" cy="571501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1786298" y="205927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298" y="2059270"/>
                <a:ext cx="571501" cy="571501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1056541" y="297242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41" y="2972420"/>
                <a:ext cx="571501" cy="571501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/>
              <p:cNvSpPr/>
              <p:nvPr/>
            </p:nvSpPr>
            <p:spPr>
              <a:xfrm>
                <a:off x="3002489" y="3927570"/>
                <a:ext cx="571501" cy="58587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489" y="3927570"/>
                <a:ext cx="571501" cy="585871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>
              <a:xfrm>
                <a:off x="2564239" y="2962894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39" y="2962894"/>
                <a:ext cx="571501" cy="571501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572960" y="3925965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60" y="3925965"/>
                <a:ext cx="571501" cy="571501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/>
              <p:cNvSpPr/>
              <p:nvPr/>
            </p:nvSpPr>
            <p:spPr>
              <a:xfrm>
                <a:off x="193427" y="4927669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27" y="4927669"/>
                <a:ext cx="571501" cy="571501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1439956" y="3934756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956" y="3934756"/>
                <a:ext cx="571501" cy="571501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/>
              <p:cNvSpPr/>
              <p:nvPr/>
            </p:nvSpPr>
            <p:spPr>
              <a:xfrm>
                <a:off x="2135493" y="3925965"/>
                <a:ext cx="571501" cy="57150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타원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493" y="3925965"/>
                <a:ext cx="571501" cy="571501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/>
              <p:cNvSpPr/>
              <p:nvPr/>
            </p:nvSpPr>
            <p:spPr>
              <a:xfrm>
                <a:off x="832337" y="492767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5" name="타원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37" y="4927670"/>
                <a:ext cx="571501" cy="571501"/>
              </a:xfrm>
              <a:prstGeom prst="ellipse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4221038" y="2971431"/>
                <a:ext cx="571501" cy="57150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038" y="2971431"/>
                <a:ext cx="571501" cy="571501"/>
              </a:xfrm>
              <a:prstGeom prst="ellipse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/>
              <p:cNvSpPr/>
              <p:nvPr/>
            </p:nvSpPr>
            <p:spPr>
              <a:xfrm>
                <a:off x="5930150" y="2971430"/>
                <a:ext cx="571501" cy="57150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타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50" y="2971430"/>
                <a:ext cx="571501" cy="571501"/>
              </a:xfrm>
              <a:prstGeom prst="ellipse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/>
              <p:cNvSpPr/>
              <p:nvPr/>
            </p:nvSpPr>
            <p:spPr>
              <a:xfrm>
                <a:off x="4652587" y="3934756"/>
                <a:ext cx="571501" cy="58587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타원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87" y="3934756"/>
                <a:ext cx="571501" cy="585871"/>
              </a:xfrm>
              <a:prstGeom prst="ellipse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/>
              <p:cNvSpPr/>
              <p:nvPr/>
            </p:nvSpPr>
            <p:spPr>
              <a:xfrm>
                <a:off x="3785591" y="3933151"/>
                <a:ext cx="571501" cy="57150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591" y="3933151"/>
                <a:ext cx="571501" cy="571501"/>
              </a:xfrm>
              <a:prstGeom prst="ellipse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/>
          <p:nvPr/>
        </p:nvCxnSpPr>
        <p:spPr>
          <a:xfrm flipV="1">
            <a:off x="2357799" y="1696915"/>
            <a:ext cx="1145932" cy="51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4071341" y="1687390"/>
            <a:ext cx="1122724" cy="44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7"/>
          </p:cNvCxnSpPr>
          <p:nvPr/>
        </p:nvCxnSpPr>
        <p:spPr>
          <a:xfrm flipV="1">
            <a:off x="1544348" y="2630770"/>
            <a:ext cx="370177" cy="42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2319699" y="2611720"/>
            <a:ext cx="337759" cy="42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6" idx="7"/>
          </p:cNvCxnSpPr>
          <p:nvPr/>
        </p:nvCxnSpPr>
        <p:spPr>
          <a:xfrm flipV="1">
            <a:off x="4708845" y="2611720"/>
            <a:ext cx="485220" cy="4434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7" idx="1"/>
          </p:cNvCxnSpPr>
          <p:nvPr/>
        </p:nvCxnSpPr>
        <p:spPr>
          <a:xfrm flipH="1" flipV="1">
            <a:off x="5638800" y="2600325"/>
            <a:ext cx="375044" cy="45479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962025" y="3542931"/>
            <a:ext cx="182436" cy="38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1476375" y="3552825"/>
            <a:ext cx="161926" cy="40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2524125" y="3562351"/>
            <a:ext cx="161925" cy="38099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3009900" y="3543300"/>
            <a:ext cx="180976" cy="4000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4181475" y="3562351"/>
            <a:ext cx="175617" cy="39052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4724401" y="3542931"/>
            <a:ext cx="123824" cy="40041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571500" y="4520627"/>
            <a:ext cx="114300" cy="41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 flipV="1">
            <a:off x="1026853" y="4524546"/>
            <a:ext cx="97097" cy="3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개체 틀 3"/>
          <p:cNvSpPr txBox="1">
            <a:spLocks/>
          </p:cNvSpPr>
          <p:nvPr/>
        </p:nvSpPr>
        <p:spPr>
          <a:xfrm>
            <a:off x="6793002" y="1402123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DP </a:t>
            </a:r>
            <a:r>
              <a:rPr lang="ko-KR" altLang="en-US" dirty="0"/>
              <a:t>활용</a:t>
            </a:r>
          </a:p>
        </p:txBody>
      </p:sp>
      <p:sp>
        <p:nvSpPr>
          <p:cNvPr id="38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6793002" y="2036599"/>
            <a:ext cx="4547190" cy="49090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F(5) = F(4) + F(3)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9" name="텍스트 개체 틀 3"/>
          <p:cNvSpPr txBox="1">
            <a:spLocks/>
          </p:cNvSpPr>
          <p:nvPr/>
        </p:nvSpPr>
        <p:spPr>
          <a:xfrm>
            <a:off x="6793002" y="2578342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F(4) = F(3) + F(2)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41" name="텍스트 개체 틀 3"/>
          <p:cNvSpPr txBox="1">
            <a:spLocks/>
          </p:cNvSpPr>
          <p:nvPr/>
        </p:nvSpPr>
        <p:spPr>
          <a:xfrm>
            <a:off x="6793002" y="3115209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F(3) = F(2) + F(1)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47" name="텍스트 개체 틀 3"/>
          <p:cNvSpPr txBox="1">
            <a:spLocks/>
          </p:cNvSpPr>
          <p:nvPr/>
        </p:nvSpPr>
        <p:spPr>
          <a:xfrm>
            <a:off x="6793002" y="3661344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F(2) = F(1) + F(0)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48" name="텍스트 개체 틀 3"/>
          <p:cNvSpPr txBox="1">
            <a:spLocks/>
          </p:cNvSpPr>
          <p:nvPr/>
        </p:nvSpPr>
        <p:spPr>
          <a:xfrm>
            <a:off x="6793002" y="4207479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strike="sngStrike" dirty="0"/>
              <a:t>F(2) = F(1) + F(0)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49" name="텍스트 개체 틀 3"/>
          <p:cNvSpPr txBox="1">
            <a:spLocks/>
          </p:cNvSpPr>
          <p:nvPr/>
        </p:nvSpPr>
        <p:spPr>
          <a:xfrm>
            <a:off x="6793002" y="4753614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strike="sngStrike" dirty="0"/>
              <a:t>F(3) = F(2) + F(1)</a:t>
            </a:r>
          </a:p>
          <a:p>
            <a:pPr marL="0" indent="0">
              <a:buFont typeface="+mj-lt"/>
              <a:buNone/>
            </a:pPr>
            <a:endParaRPr lang="ko-KR" altLang="en-US" strike="sngStrike" dirty="0"/>
          </a:p>
        </p:txBody>
      </p:sp>
      <p:sp>
        <p:nvSpPr>
          <p:cNvPr id="52" name="텍스트 개체 틀 3"/>
          <p:cNvSpPr txBox="1">
            <a:spLocks/>
          </p:cNvSpPr>
          <p:nvPr/>
        </p:nvSpPr>
        <p:spPr>
          <a:xfrm>
            <a:off x="5536163" y="5810399"/>
            <a:ext cx="5611586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ko-KR" altLang="en-US" dirty="0"/>
              <a:t>위에서 아래로</a:t>
            </a:r>
            <a:r>
              <a:rPr lang="en-US" altLang="ko-KR" dirty="0"/>
              <a:t>! (Top-down)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3142966" y="2024100"/>
            <a:ext cx="1205114" cy="3351491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80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Charm Bracelet</a:t>
            </a:r>
            <a:r>
              <a:rPr lang="ko-KR" altLang="en-US" dirty="0"/>
              <a:t> </a:t>
            </a:r>
            <a:r>
              <a:rPr lang="en-US" altLang="ko-KR" dirty="0"/>
              <a:t>– BOJ 6144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57250" y="1583871"/>
            <a:ext cx="10622325" cy="4549004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/>
              <a:t>그렇다면 </a:t>
            </a:r>
            <a:r>
              <a:rPr lang="en-US" altLang="ko-KR" dirty="0"/>
              <a:t>n-1</a:t>
            </a:r>
            <a:r>
              <a:rPr lang="ko-KR" altLang="en-US" dirty="0"/>
              <a:t>번째 데이터만 가지고 있다면 메모리는 오로지 </a:t>
            </a:r>
            <a:r>
              <a:rPr lang="en-US" altLang="ko-KR" dirty="0"/>
              <a:t>O(W)</a:t>
            </a:r>
            <a:r>
              <a:rPr lang="ko-KR" altLang="en-US" dirty="0"/>
              <a:t>만큼만 잡아먹게 된다</a:t>
            </a:r>
            <a:r>
              <a:rPr lang="en-US" altLang="ko-KR" dirty="0"/>
              <a:t>.</a:t>
            </a:r>
          </a:p>
          <a:p>
            <a:pPr>
              <a:buAutoNum type="arabicPeriod" startAt="3"/>
            </a:pPr>
            <a:r>
              <a:rPr lang="ko-KR" altLang="en-US" dirty="0"/>
              <a:t>따라서 다음과 같이 작업을 진행하면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번째 데이터를 저장하기 위해서는 </a:t>
            </a:r>
            <a:r>
              <a:rPr lang="en-US" altLang="ko-KR" dirty="0"/>
              <a:t>DP[n % 2][w]</a:t>
            </a:r>
            <a:r>
              <a:rPr lang="ko-KR" altLang="en-US" dirty="0"/>
              <a:t>에 넣으면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 – 1</a:t>
            </a:r>
            <a:r>
              <a:rPr lang="ko-KR" altLang="en-US" dirty="0"/>
              <a:t>번째 데이터를 가져오기 위해서는 </a:t>
            </a:r>
            <a:r>
              <a:rPr lang="en-US" altLang="ko-KR" dirty="0"/>
              <a:t>DP[(n – 1) % 2][w]</a:t>
            </a:r>
            <a:r>
              <a:rPr lang="ko-KR" altLang="en-US" dirty="0"/>
              <a:t>를 참조하면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377363"/>
              </p:ext>
            </p:extLst>
          </p:nvPr>
        </p:nvGraphicFramePr>
        <p:xfrm>
          <a:off x="1197655" y="4873770"/>
          <a:ext cx="101425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DP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w+1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en-US" altLang="ko-KR" baseline="30000" dirty="0"/>
                        <a:t>nd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en-US" altLang="ko-KR" baseline="30000" dirty="0"/>
                        <a:t>nd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en-US" altLang="ko-KR" baseline="30000" dirty="0"/>
                        <a:t>nd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en-US" altLang="ko-KR" baseline="30000" dirty="0"/>
                        <a:t>nd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en-US" altLang="ko-KR" baseline="30000" dirty="0"/>
                        <a:t>nd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en-US" altLang="ko-KR" baseline="30000" dirty="0"/>
                        <a:t>nd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en-US" altLang="ko-KR" baseline="30000" dirty="0"/>
                        <a:t>nd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en-US" altLang="ko-KR" baseline="30000" dirty="0"/>
                        <a:t>rd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en-US" altLang="ko-KR" baseline="30000" dirty="0"/>
                        <a:t>rd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en-US" altLang="ko-KR" baseline="30000" dirty="0"/>
                        <a:t>rd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en-US" altLang="ko-KR" baseline="30000" dirty="0"/>
                        <a:t>rd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en-US" altLang="ko-KR" baseline="30000" dirty="0"/>
                        <a:t>rd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en-US" altLang="ko-KR" baseline="30000" dirty="0"/>
                        <a:t>rd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en-US" altLang="ko-KR" baseline="30000" dirty="0"/>
                        <a:t>rd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9992" y="3804470"/>
            <a:ext cx="234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Now</a:t>
            </a:r>
            <a:r>
              <a:rPr lang="ko-KR" altLang="en-US" dirty="0"/>
              <a:t> </a:t>
            </a:r>
            <a:r>
              <a:rPr lang="en-US" altLang="ko-KR" dirty="0"/>
              <a:t>Process (n):    3</a:t>
            </a:r>
          </a:p>
          <a:p>
            <a:pPr algn="ctr"/>
            <a:r>
              <a:rPr lang="en-US" altLang="ko-KR" dirty="0"/>
              <a:t>n % 2 =&gt;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97654" y="5237034"/>
            <a:ext cx="10142537" cy="385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66440" y="5672110"/>
            <a:ext cx="661012" cy="24237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4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81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Charm Bracelet</a:t>
            </a:r>
            <a:r>
              <a:rPr lang="ko-KR" altLang="en-US" dirty="0"/>
              <a:t> </a:t>
            </a:r>
            <a:r>
              <a:rPr lang="en-US" altLang="ko-KR" dirty="0"/>
              <a:t>– BOJ 6144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57250" y="1583871"/>
            <a:ext cx="10622325" cy="4549004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/>
              <a:t>그렇다면 </a:t>
            </a:r>
            <a:r>
              <a:rPr lang="en-US" altLang="ko-KR" dirty="0"/>
              <a:t>n-1</a:t>
            </a:r>
            <a:r>
              <a:rPr lang="ko-KR" altLang="en-US" dirty="0"/>
              <a:t>번째 데이터만 가지고 있다면 메모리는 오로지 </a:t>
            </a:r>
            <a:r>
              <a:rPr lang="en-US" altLang="ko-KR" dirty="0"/>
              <a:t>O(W)</a:t>
            </a:r>
            <a:r>
              <a:rPr lang="ko-KR" altLang="en-US" dirty="0"/>
              <a:t>만큼만 잡아먹게 된다</a:t>
            </a:r>
            <a:r>
              <a:rPr lang="en-US" altLang="ko-KR" dirty="0"/>
              <a:t>.</a:t>
            </a:r>
          </a:p>
          <a:p>
            <a:pPr>
              <a:buAutoNum type="arabicPeriod" startAt="3"/>
            </a:pPr>
            <a:r>
              <a:rPr lang="ko-KR" altLang="en-US" dirty="0"/>
              <a:t>따라서 다음과 같이 작업을 진행하면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번째 데이터를 저장하기 위해서는 </a:t>
            </a:r>
            <a:r>
              <a:rPr lang="en-US" altLang="ko-KR" dirty="0"/>
              <a:t>DP[n % 2][w]</a:t>
            </a:r>
            <a:r>
              <a:rPr lang="ko-KR" altLang="en-US" dirty="0"/>
              <a:t>에 넣으면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 – 1</a:t>
            </a:r>
            <a:r>
              <a:rPr lang="ko-KR" altLang="en-US" dirty="0"/>
              <a:t>번째 데이터를 가져오기 위해서는 </a:t>
            </a:r>
            <a:r>
              <a:rPr lang="en-US" altLang="ko-KR" dirty="0"/>
              <a:t>DP[(n – 1) % 2][w]</a:t>
            </a:r>
            <a:r>
              <a:rPr lang="ko-KR" altLang="en-US" dirty="0"/>
              <a:t>를 참조하면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785903"/>
              </p:ext>
            </p:extLst>
          </p:nvPr>
        </p:nvGraphicFramePr>
        <p:xfrm>
          <a:off x="1197655" y="4873770"/>
          <a:ext cx="101425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DP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w+1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en-US" altLang="ko-KR" baseline="30000" dirty="0"/>
                        <a:t>rd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en-US" altLang="ko-KR" baseline="30000" dirty="0"/>
                        <a:t>rd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en-US" altLang="ko-KR" baseline="30000" dirty="0"/>
                        <a:t>rd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en-US" altLang="ko-KR" baseline="30000" dirty="0"/>
                        <a:t>rd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en-US" altLang="ko-KR" baseline="30000" dirty="0"/>
                        <a:t>rd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en-US" altLang="ko-KR" baseline="30000" dirty="0"/>
                        <a:t>rd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en-US" altLang="ko-KR" baseline="30000" dirty="0"/>
                        <a:t>rd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9992" y="3804470"/>
            <a:ext cx="234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Now</a:t>
            </a:r>
            <a:r>
              <a:rPr lang="ko-KR" altLang="en-US" dirty="0"/>
              <a:t> </a:t>
            </a:r>
            <a:r>
              <a:rPr lang="en-US" altLang="ko-KR" dirty="0"/>
              <a:t>Process (n):    4</a:t>
            </a:r>
          </a:p>
          <a:p>
            <a:pPr algn="ctr"/>
            <a:r>
              <a:rPr lang="en-US" altLang="ko-KR" dirty="0"/>
              <a:t>n % 2 =&gt; 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97654" y="5600303"/>
            <a:ext cx="10142537" cy="385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66440" y="5308841"/>
            <a:ext cx="661012" cy="24237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8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82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Charm Bracelet</a:t>
            </a:r>
            <a:r>
              <a:rPr lang="ko-KR" altLang="en-US" dirty="0"/>
              <a:t> </a:t>
            </a:r>
            <a:r>
              <a:rPr lang="en-US" altLang="ko-KR" dirty="0"/>
              <a:t>– BOJ 6144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57250" y="1583871"/>
            <a:ext cx="10622325" cy="4549004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/>
              <a:t>그렇다면 </a:t>
            </a:r>
            <a:r>
              <a:rPr lang="en-US" altLang="ko-KR" dirty="0"/>
              <a:t>n-1</a:t>
            </a:r>
            <a:r>
              <a:rPr lang="ko-KR" altLang="en-US" dirty="0"/>
              <a:t>번째 데이터만 가지고 있다면 메모리는 오로지 </a:t>
            </a:r>
            <a:r>
              <a:rPr lang="en-US" altLang="ko-KR" dirty="0"/>
              <a:t>O(W)</a:t>
            </a:r>
            <a:r>
              <a:rPr lang="ko-KR" altLang="en-US" dirty="0"/>
              <a:t>만큼만 잡아먹게 된다</a:t>
            </a:r>
            <a:r>
              <a:rPr lang="en-US" altLang="ko-KR" dirty="0"/>
              <a:t>.</a:t>
            </a:r>
          </a:p>
          <a:p>
            <a:pPr>
              <a:buAutoNum type="arabicPeriod" startAt="3"/>
            </a:pPr>
            <a:r>
              <a:rPr lang="ko-KR" altLang="en-US" dirty="0"/>
              <a:t>따라서 다음과 같이 작업을 진행하면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번째 데이터를 저장하기 위해서는 </a:t>
            </a:r>
            <a:r>
              <a:rPr lang="en-US" altLang="ko-KR" dirty="0"/>
              <a:t>DP[n % 2][w]</a:t>
            </a:r>
            <a:r>
              <a:rPr lang="ko-KR" altLang="en-US" dirty="0"/>
              <a:t>에 넣으면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 – 1</a:t>
            </a:r>
            <a:r>
              <a:rPr lang="ko-KR" altLang="en-US" dirty="0"/>
              <a:t>번째 데이터를 가져오기 위해서는 </a:t>
            </a:r>
            <a:r>
              <a:rPr lang="en-US" altLang="ko-KR" dirty="0"/>
              <a:t>DP[(n – 1) % 2][w]</a:t>
            </a:r>
            <a:r>
              <a:rPr lang="ko-KR" altLang="en-US" dirty="0"/>
              <a:t>를 참조하면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394973"/>
              </p:ext>
            </p:extLst>
          </p:nvPr>
        </p:nvGraphicFramePr>
        <p:xfrm>
          <a:off x="1197655" y="4873770"/>
          <a:ext cx="101425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DP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w+1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9992" y="3804470"/>
            <a:ext cx="234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Now</a:t>
            </a:r>
            <a:r>
              <a:rPr lang="ko-KR" altLang="en-US" dirty="0"/>
              <a:t> </a:t>
            </a:r>
            <a:r>
              <a:rPr lang="en-US" altLang="ko-KR" dirty="0"/>
              <a:t>Process (n):    5</a:t>
            </a:r>
          </a:p>
          <a:p>
            <a:pPr algn="ctr"/>
            <a:r>
              <a:rPr lang="en-US" altLang="ko-KR" dirty="0"/>
              <a:t>n % 2 =&gt;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97654" y="5237032"/>
            <a:ext cx="10142537" cy="385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66440" y="5672110"/>
            <a:ext cx="661012" cy="24237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83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Charm Bracelet</a:t>
            </a:r>
            <a:r>
              <a:rPr lang="ko-KR" altLang="en-US" dirty="0"/>
              <a:t> </a:t>
            </a:r>
            <a:r>
              <a:rPr lang="en-US" altLang="ko-KR" dirty="0"/>
              <a:t>– BOJ 6144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57250" y="1583871"/>
            <a:ext cx="10622325" cy="4549004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/>
              <a:t>그렇다면 </a:t>
            </a:r>
            <a:r>
              <a:rPr lang="en-US" altLang="ko-KR" dirty="0"/>
              <a:t>n-1</a:t>
            </a:r>
            <a:r>
              <a:rPr lang="ko-KR" altLang="en-US" dirty="0"/>
              <a:t>번째 데이터만 가지고 있다면 메모리는 오로지 </a:t>
            </a:r>
            <a:r>
              <a:rPr lang="en-US" altLang="ko-KR" dirty="0"/>
              <a:t>O(W)</a:t>
            </a:r>
            <a:r>
              <a:rPr lang="ko-KR" altLang="en-US" dirty="0"/>
              <a:t>만큼만 잡아먹게 된다</a:t>
            </a:r>
            <a:r>
              <a:rPr lang="en-US" altLang="ko-KR" dirty="0"/>
              <a:t>.</a:t>
            </a:r>
          </a:p>
          <a:p>
            <a:pPr>
              <a:buAutoNum type="arabicPeriod" startAt="3"/>
            </a:pPr>
            <a:r>
              <a:rPr lang="ko-KR" altLang="en-US" dirty="0"/>
              <a:t>따라서 다음과 같이 작업을 진행하면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번째 데이터를 저장하기 위해서는 </a:t>
            </a:r>
            <a:r>
              <a:rPr lang="en-US" altLang="ko-KR" dirty="0"/>
              <a:t>DP[n % 2][w]</a:t>
            </a:r>
            <a:r>
              <a:rPr lang="ko-KR" altLang="en-US" dirty="0"/>
              <a:t>에 넣으면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 – 1</a:t>
            </a:r>
            <a:r>
              <a:rPr lang="ko-KR" altLang="en-US" dirty="0"/>
              <a:t>번째 데이터를 가져오기 위해서는 </a:t>
            </a:r>
            <a:r>
              <a:rPr lang="en-US" altLang="ko-KR" dirty="0"/>
              <a:t>DP[(n – 1) % 2][w]</a:t>
            </a:r>
            <a:r>
              <a:rPr lang="ko-KR" altLang="en-US" dirty="0"/>
              <a:t>를 참조하면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56773"/>
              </p:ext>
            </p:extLst>
          </p:nvPr>
        </p:nvGraphicFramePr>
        <p:xfrm>
          <a:off x="1197655" y="4873770"/>
          <a:ext cx="101425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78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DP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w+1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en-US" altLang="ko-KR" baseline="30000" dirty="0"/>
                        <a:t>th</a:t>
                      </a:r>
                      <a:r>
                        <a:rPr lang="en-US" altLang="ko-KR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9992" y="3804470"/>
            <a:ext cx="234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Now</a:t>
            </a:r>
            <a:r>
              <a:rPr lang="ko-KR" altLang="en-US" dirty="0"/>
              <a:t> </a:t>
            </a:r>
            <a:r>
              <a:rPr lang="en-US" altLang="ko-KR" dirty="0"/>
              <a:t>Process (n):    6</a:t>
            </a:r>
          </a:p>
          <a:p>
            <a:pPr algn="ctr"/>
            <a:r>
              <a:rPr lang="en-US" altLang="ko-KR" dirty="0"/>
              <a:t>n % 2 =&gt; 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97654" y="5600303"/>
            <a:ext cx="10142537" cy="385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66440" y="5308839"/>
            <a:ext cx="661012" cy="24237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84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Charm Bracelet</a:t>
            </a:r>
            <a:r>
              <a:rPr lang="ko-KR" altLang="en-US" dirty="0"/>
              <a:t> </a:t>
            </a:r>
            <a:r>
              <a:rPr lang="en-US" altLang="ko-KR" dirty="0"/>
              <a:t>– BOJ 6144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Sliding Window</a:t>
            </a:r>
            <a:r>
              <a:rPr lang="ko-KR" altLang="en-US" dirty="0"/>
              <a:t>는 이렇게 동작이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앞에서 본 </a:t>
            </a:r>
            <a:r>
              <a:rPr lang="en-US" altLang="ko-KR" dirty="0"/>
              <a:t>Knapsack </a:t>
            </a:r>
            <a:r>
              <a:rPr lang="ko-KR" altLang="en-US" dirty="0"/>
              <a:t>코드는 다음과 같이 변경하면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6913" y="3307661"/>
            <a:ext cx="62313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sz="1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// w[i] : 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번째 보석의 무게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, c[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] :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번째 보석의 가격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highlight>
                <a:srgbClr val="FFFFFF"/>
              </a:highlight>
              <a:latin typeface="+mn-ea"/>
            </a:endParaRPr>
          </a:p>
          <a:p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i = 1; i &lt;= N; i++) {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    </a:t>
            </a:r>
            <a:r>
              <a:rPr lang="pl-PL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lang="pl-PL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</a:t>
            </a:r>
            <a:r>
              <a:rPr lang="pl-PL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pl-PL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j =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1</a:t>
            </a:r>
            <a:r>
              <a:rPr lang="pl-PL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j &lt;= W; j++) {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if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(j &gt;= w[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])</a:t>
            </a:r>
            <a:endParaRPr lang="pl-PL" altLang="ko-KR" sz="14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        </a:t>
            </a:r>
            <a:r>
              <a:rPr lang="pl-PL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DP[i][j] = max(DP[i - 1][j], DP[i - 1][j - w[i]] + c[i]);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else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        DP[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][j] = DP[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– 1][j];</a:t>
            </a:r>
            <a:endParaRPr lang="pl-PL" altLang="ko-KR" sz="14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38227" y="3307661"/>
            <a:ext cx="534982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sz="1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// w[i] : 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번째 보석의 무게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, c[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] :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번째 보석의 가격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highlight>
                <a:srgbClr val="FFFFFF"/>
              </a:highlight>
              <a:latin typeface="+mn-ea"/>
            </a:endParaRPr>
          </a:p>
          <a:p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i = 1; i &lt;= N; i++) {</a:t>
            </a:r>
          </a:p>
          <a:p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now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% 2;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prev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=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– 1) % 2;</a:t>
            </a:r>
            <a:endParaRPr lang="nn-NO" altLang="ko-KR" sz="14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    </a:t>
            </a:r>
            <a:r>
              <a:rPr lang="pl-PL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lang="pl-PL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</a:t>
            </a:r>
            <a:r>
              <a:rPr lang="pl-PL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pl-PL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j =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1</a:t>
            </a:r>
            <a:r>
              <a:rPr lang="pl-PL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j &lt;= W; j++) {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if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(j &gt;= w[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])</a:t>
            </a:r>
            <a:endParaRPr lang="pl-PL" altLang="ko-KR" sz="14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        </a:t>
            </a:r>
            <a:r>
              <a:rPr lang="pl-PL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DP[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now</a:t>
            </a:r>
            <a:r>
              <a:rPr lang="pl-PL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][j] = max(DP[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prev</a:t>
            </a:r>
            <a:r>
              <a:rPr lang="pl-PL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][j], DP[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prev</a:t>
            </a:r>
            <a:r>
              <a:rPr lang="pl-PL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][j - w[i]] + c[i]);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else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        DP[now][j] = DP[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prev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][j];</a:t>
            </a:r>
            <a:endParaRPr lang="pl-PL" altLang="ko-KR" sz="14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550665" y="3948749"/>
            <a:ext cx="583894" cy="7491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85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Unbounded Knapsack Problem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857251" y="1583871"/>
                <a:ext cx="10482940" cy="4827946"/>
              </a:xfrm>
            </p:spPr>
            <p:txBody>
              <a:bodyPr/>
              <a:lstStyle/>
              <a:p>
                <a:r>
                  <a:rPr lang="ko-KR" altLang="en-US" dirty="0"/>
                  <a:t>각 보석 종류마다 개수가 무한 개인 경우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0-1 Knapsack</a:t>
                </a:r>
                <a:r>
                  <a:rPr lang="ko-KR" altLang="en-US" dirty="0"/>
                  <a:t>의 경우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딱 두 가지의 케이스가 있었다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n</a:t>
                </a:r>
                <a:r>
                  <a:rPr lang="ko-KR" altLang="en-US" dirty="0"/>
                  <a:t>번째 보석을 넣었을 경우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</a:t>
                </a:r>
                <a:r>
                  <a:rPr lang="ko-KR" altLang="en-US" dirty="0"/>
                  <a:t>번째 보석을 넣지 않았을 경우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배낭 크기 안에서 계속 넣을 수 있으므로 이번 경우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다음과 같은 케이스들이 나온다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n</a:t>
                </a:r>
                <a:r>
                  <a:rPr lang="ko-KR" altLang="en-US" dirty="0"/>
                  <a:t>번째 보석을 넣지 않았을 경우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</a:t>
                </a:r>
                <a:r>
                  <a:rPr lang="ko-KR" altLang="en-US" dirty="0"/>
                  <a:t>번째 보석을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개 넣었을 경우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</a:t>
                </a:r>
                <a:r>
                  <a:rPr lang="ko-KR" altLang="en-US" dirty="0"/>
                  <a:t>번째 보석을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 넣었을 경우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…</a:t>
                </a:r>
              </a:p>
              <a:p>
                <a:pPr lvl="2"/>
                <a:r>
                  <a:rPr lang="en-US" altLang="ko-KR" dirty="0"/>
                  <a:t>n</a:t>
                </a:r>
                <a:r>
                  <a:rPr lang="ko-KR" altLang="en-US" dirty="0"/>
                  <a:t>번째 보석을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개 넣었을 경우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k</a:t>
                </a:r>
                <a:r>
                  <a:rPr lang="ko-KR" altLang="en-US" dirty="0"/>
                  <a:t>는 보석을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개 넣었을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배낭의 크기를 넘지 않는 선에서 수행하면 된다</a:t>
                </a:r>
                <a:r>
                  <a:rPr lang="en-US" altLang="ko-KR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dirty="0"/>
                  <a:t>를 만족하는 동안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5" name="텍스트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857251" y="1583871"/>
                <a:ext cx="10482940" cy="4827946"/>
              </a:xfrm>
              <a:blipFill rotWithShape="0">
                <a:blip r:embed="rId2"/>
                <a:stretch>
                  <a:fillRect l="-873" t="-2273" r="-6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57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86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Unbounded Knapsack Problem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10482940" cy="4827946"/>
          </a:xfrm>
        </p:spPr>
        <p:txBody>
          <a:bodyPr/>
          <a:lstStyle/>
          <a:p>
            <a:r>
              <a:rPr lang="ko-KR" altLang="en-US" dirty="0"/>
              <a:t>각 보석 종류마다 개수가 무한 개인 경우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k</a:t>
            </a:r>
            <a:r>
              <a:rPr lang="ko-KR" altLang="en-US" dirty="0"/>
              <a:t>를 굳이 신경 써서 잡을 필요가 없다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번째 보석에 대한 데이터를 채우기 위해 </a:t>
            </a:r>
            <a:r>
              <a:rPr lang="en-US" altLang="ko-KR" dirty="0"/>
              <a:t>n-1</a:t>
            </a:r>
            <a:r>
              <a:rPr lang="ko-KR" altLang="en-US" dirty="0"/>
              <a:t>번째 보석에 대한 데이터를 가지고 참조했다면</a:t>
            </a:r>
            <a:r>
              <a:rPr lang="en-US" altLang="ko-KR" dirty="0"/>
              <a:t>, </a:t>
            </a:r>
            <a:r>
              <a:rPr lang="ko-KR" altLang="en-US" dirty="0"/>
              <a:t>보석의 개수가 무한 개이기 때문에 </a:t>
            </a:r>
            <a:r>
              <a:rPr lang="en-US" altLang="ko-KR" dirty="0"/>
              <a:t>n-1</a:t>
            </a:r>
            <a:r>
              <a:rPr lang="ko-KR" altLang="en-US" dirty="0"/>
              <a:t>번째 보석이 아닌 </a:t>
            </a:r>
            <a:r>
              <a:rPr lang="en-US" altLang="ko-KR" dirty="0"/>
              <a:t>n</a:t>
            </a:r>
            <a:r>
              <a:rPr lang="ko-KR" altLang="en-US" dirty="0"/>
              <a:t>번째 보석 그 자체를 가지고 참조하면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첫 번째 보석을 넣을 때의 경우로 예시를 들어보면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번째 보석의 무게</a:t>
            </a:r>
            <a:r>
              <a:rPr lang="en-US" altLang="ko-KR" dirty="0"/>
              <a:t>: 2, 1</a:t>
            </a:r>
            <a:r>
              <a:rPr lang="ko-KR" altLang="en-US" dirty="0"/>
              <a:t>번째 보석의 가격</a:t>
            </a:r>
            <a:r>
              <a:rPr lang="en-US" altLang="ko-KR" dirty="0"/>
              <a:t>: 4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454964"/>
              </p:ext>
            </p:extLst>
          </p:nvPr>
        </p:nvGraphicFramePr>
        <p:xfrm>
          <a:off x="660401" y="4904961"/>
          <a:ext cx="10679790" cy="118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5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87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Unbounded Knapsack Problem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10482940" cy="4827946"/>
          </a:xfrm>
        </p:spPr>
        <p:txBody>
          <a:bodyPr/>
          <a:lstStyle/>
          <a:p>
            <a:r>
              <a:rPr lang="ko-KR" altLang="en-US" dirty="0"/>
              <a:t>각 보석 종류마다 개수가 무한 개인 경우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k</a:t>
            </a:r>
            <a:r>
              <a:rPr lang="ko-KR" altLang="en-US" dirty="0"/>
              <a:t>를 굳이 신경 써서 잡을 필요가 없다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번째 보석에 대한 데이터를 채우기 위해 </a:t>
            </a:r>
            <a:r>
              <a:rPr lang="en-US" altLang="ko-KR" dirty="0"/>
              <a:t>n-1</a:t>
            </a:r>
            <a:r>
              <a:rPr lang="ko-KR" altLang="en-US" dirty="0"/>
              <a:t>번째 보석에 대한 데이터를 가지고 참조했다면</a:t>
            </a:r>
            <a:r>
              <a:rPr lang="en-US" altLang="ko-KR" dirty="0"/>
              <a:t>, </a:t>
            </a:r>
            <a:r>
              <a:rPr lang="ko-KR" altLang="en-US" dirty="0"/>
              <a:t>보석의 개수가 무한 개이기 때문에 </a:t>
            </a:r>
            <a:r>
              <a:rPr lang="en-US" altLang="ko-KR" dirty="0"/>
              <a:t>n-1</a:t>
            </a:r>
            <a:r>
              <a:rPr lang="ko-KR" altLang="en-US" dirty="0"/>
              <a:t>번째 보석이 아닌 </a:t>
            </a:r>
            <a:r>
              <a:rPr lang="en-US" altLang="ko-KR" dirty="0"/>
              <a:t>n</a:t>
            </a:r>
            <a:r>
              <a:rPr lang="ko-KR" altLang="en-US" dirty="0"/>
              <a:t>번째 보석 그 자체를 가지고 참조하면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첫 번째 보석을 넣을 때의 경우로 예시를 들어보면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번째 보석의 무게</a:t>
            </a:r>
            <a:r>
              <a:rPr lang="en-US" altLang="ko-KR" dirty="0"/>
              <a:t>: 2, 1</a:t>
            </a:r>
            <a:r>
              <a:rPr lang="ko-KR" altLang="en-US" dirty="0"/>
              <a:t>번째 보석의 가격</a:t>
            </a:r>
            <a:r>
              <a:rPr lang="en-US" altLang="ko-KR" dirty="0"/>
              <a:t>: 4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28642"/>
              </p:ext>
            </p:extLst>
          </p:nvPr>
        </p:nvGraphicFramePr>
        <p:xfrm>
          <a:off x="660401" y="4904961"/>
          <a:ext cx="10679790" cy="118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>
            <a:off x="4285561" y="4461831"/>
            <a:ext cx="231355" cy="34152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082188" y="5706737"/>
            <a:ext cx="341523" cy="3402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93684" y="5706737"/>
            <a:ext cx="615108" cy="340296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6"/>
          </p:cNvCxnSpPr>
          <p:nvPr/>
        </p:nvCxnSpPr>
        <p:spPr>
          <a:xfrm flipV="1">
            <a:off x="2423711" y="5860973"/>
            <a:ext cx="1861850" cy="159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8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88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Unbounded Knapsack Problem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10482940" cy="4827946"/>
          </a:xfrm>
        </p:spPr>
        <p:txBody>
          <a:bodyPr/>
          <a:lstStyle/>
          <a:p>
            <a:r>
              <a:rPr lang="ko-KR" altLang="en-US" dirty="0"/>
              <a:t>각 보석 종류마다 개수가 무한 개인 경우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k</a:t>
            </a:r>
            <a:r>
              <a:rPr lang="ko-KR" altLang="en-US" dirty="0"/>
              <a:t>를 굳이 신경 써서 잡을 필요가 없다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번째 보석에 대한 데이터를 채우기 위해 </a:t>
            </a:r>
            <a:r>
              <a:rPr lang="en-US" altLang="ko-KR" dirty="0"/>
              <a:t>n-1</a:t>
            </a:r>
            <a:r>
              <a:rPr lang="ko-KR" altLang="en-US" dirty="0"/>
              <a:t>번째 보석에 대한 데이터를 가지고 참조했다면</a:t>
            </a:r>
            <a:r>
              <a:rPr lang="en-US" altLang="ko-KR" dirty="0"/>
              <a:t>, </a:t>
            </a:r>
            <a:r>
              <a:rPr lang="ko-KR" altLang="en-US" dirty="0"/>
              <a:t>보석의 개수가 무한 개이기 때문에 </a:t>
            </a:r>
            <a:r>
              <a:rPr lang="en-US" altLang="ko-KR" dirty="0"/>
              <a:t>n-1</a:t>
            </a:r>
            <a:r>
              <a:rPr lang="ko-KR" altLang="en-US" dirty="0"/>
              <a:t>번째 보석이 아닌 </a:t>
            </a:r>
            <a:r>
              <a:rPr lang="en-US" altLang="ko-KR" dirty="0"/>
              <a:t>n</a:t>
            </a:r>
            <a:r>
              <a:rPr lang="ko-KR" altLang="en-US" dirty="0"/>
              <a:t>번째 보석 그 자체를 가지고 참조하면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첫 번째 보석을 넣을 때의 경우로 예시를 들어보면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번째 보석의 무게</a:t>
            </a:r>
            <a:r>
              <a:rPr lang="en-US" altLang="ko-KR" dirty="0"/>
              <a:t>: 2, 1</a:t>
            </a:r>
            <a:r>
              <a:rPr lang="ko-KR" altLang="en-US" dirty="0"/>
              <a:t>번째 보석의 가격</a:t>
            </a:r>
            <a:r>
              <a:rPr lang="en-US" altLang="ko-KR" dirty="0"/>
              <a:t>: 4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290278"/>
              </p:ext>
            </p:extLst>
          </p:nvPr>
        </p:nvGraphicFramePr>
        <p:xfrm>
          <a:off x="660401" y="4904961"/>
          <a:ext cx="10679790" cy="118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3150824" y="5700634"/>
            <a:ext cx="341523" cy="3402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62320" y="5725105"/>
            <a:ext cx="615108" cy="340296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6"/>
          </p:cNvCxnSpPr>
          <p:nvPr/>
        </p:nvCxnSpPr>
        <p:spPr>
          <a:xfrm flipV="1">
            <a:off x="3492347" y="5854870"/>
            <a:ext cx="1861850" cy="159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아래쪽 화살표 10"/>
          <p:cNvSpPr/>
          <p:nvPr/>
        </p:nvSpPr>
        <p:spPr>
          <a:xfrm>
            <a:off x="5354197" y="4461831"/>
            <a:ext cx="231355" cy="34152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7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89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Unbounded Knapsack Problem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10482940" cy="4827946"/>
          </a:xfrm>
        </p:spPr>
        <p:txBody>
          <a:bodyPr/>
          <a:lstStyle/>
          <a:p>
            <a:r>
              <a:rPr lang="ko-KR" altLang="en-US" dirty="0"/>
              <a:t>각 보석 종류마다 개수가 무한 개인 경우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k</a:t>
            </a:r>
            <a:r>
              <a:rPr lang="ko-KR" altLang="en-US" dirty="0"/>
              <a:t>를 굳이 신경 써서 잡을 필요가 없다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번째 보석에 대한 데이터를 채우기 위해 </a:t>
            </a:r>
            <a:r>
              <a:rPr lang="en-US" altLang="ko-KR" dirty="0"/>
              <a:t>n-1</a:t>
            </a:r>
            <a:r>
              <a:rPr lang="ko-KR" altLang="en-US" dirty="0"/>
              <a:t>번째 보석에 대한 데이터를 가지고 참조했다면</a:t>
            </a:r>
            <a:r>
              <a:rPr lang="en-US" altLang="ko-KR" dirty="0"/>
              <a:t>, </a:t>
            </a:r>
            <a:r>
              <a:rPr lang="ko-KR" altLang="en-US" dirty="0"/>
              <a:t>보석의 개수가 무한 개이기 때문에 </a:t>
            </a:r>
            <a:r>
              <a:rPr lang="en-US" altLang="ko-KR" dirty="0"/>
              <a:t>n-1</a:t>
            </a:r>
            <a:r>
              <a:rPr lang="ko-KR" altLang="en-US" dirty="0"/>
              <a:t>번째 보석이 아닌 </a:t>
            </a:r>
            <a:r>
              <a:rPr lang="en-US" altLang="ko-KR" dirty="0"/>
              <a:t>n</a:t>
            </a:r>
            <a:r>
              <a:rPr lang="ko-KR" altLang="en-US" dirty="0"/>
              <a:t>번째 보석 그 자체를 가지고 참조하면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첫 번째 보석을 넣을 때의 경우로 예시를 들어보면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번째 보석의 무게</a:t>
            </a:r>
            <a:r>
              <a:rPr lang="en-US" altLang="ko-KR" dirty="0"/>
              <a:t>: 2, 1</a:t>
            </a:r>
            <a:r>
              <a:rPr lang="ko-KR" altLang="en-US" dirty="0"/>
              <a:t>번째 보석의 가격</a:t>
            </a:r>
            <a:r>
              <a:rPr lang="en-US" altLang="ko-KR" dirty="0"/>
              <a:t>: 4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970055"/>
              </p:ext>
            </p:extLst>
          </p:nvPr>
        </p:nvGraphicFramePr>
        <p:xfrm>
          <a:off x="660401" y="4904961"/>
          <a:ext cx="10679790" cy="118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4230477" y="5704772"/>
            <a:ext cx="341523" cy="3402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41973" y="5704772"/>
            <a:ext cx="615108" cy="340296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6"/>
          </p:cNvCxnSpPr>
          <p:nvPr/>
        </p:nvCxnSpPr>
        <p:spPr>
          <a:xfrm flipV="1">
            <a:off x="4572000" y="5859008"/>
            <a:ext cx="1861850" cy="159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아래쪽 화살표 11"/>
          <p:cNvSpPr/>
          <p:nvPr/>
        </p:nvSpPr>
        <p:spPr>
          <a:xfrm>
            <a:off x="6433850" y="4461831"/>
            <a:ext cx="231355" cy="34152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동적 계획법 </a:t>
            </a:r>
            <a:r>
              <a:rPr lang="en-US" altLang="ko-KR" dirty="0"/>
              <a:t>- </a:t>
            </a:r>
            <a:r>
              <a:rPr lang="ko-KR" altLang="en-US" dirty="0" err="1"/>
              <a:t>점화식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피보나치수</a:t>
            </a:r>
            <a:r>
              <a:rPr lang="ko-KR" altLang="en-US" dirty="0"/>
              <a:t> </a:t>
            </a:r>
            <a:r>
              <a:rPr lang="en-US" altLang="ko-KR" dirty="0"/>
              <a:t>F(n)</a:t>
            </a:r>
            <a:r>
              <a:rPr lang="ko-KR" altLang="en-US" dirty="0"/>
              <a:t>을 구하기 위해서는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F(n-1)</a:t>
            </a:r>
            <a:r>
              <a:rPr lang="ko-KR" altLang="en-US" dirty="0"/>
              <a:t>과 </a:t>
            </a:r>
            <a:r>
              <a:rPr lang="en-US" altLang="ko-KR" dirty="0"/>
              <a:t>F(n-2)</a:t>
            </a:r>
            <a:r>
              <a:rPr lang="ko-KR" altLang="en-US" dirty="0"/>
              <a:t>를 구하고 더한다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Top-down</a:t>
            </a:r>
          </a:p>
          <a:p>
            <a:r>
              <a:rPr lang="ko-KR" altLang="en-US" dirty="0"/>
              <a:t>반대로</a:t>
            </a:r>
            <a:r>
              <a:rPr lang="en-US" altLang="ko-KR" dirty="0"/>
              <a:t>, F(n-1)</a:t>
            </a:r>
            <a:r>
              <a:rPr lang="ko-KR" altLang="en-US" dirty="0"/>
              <a:t>과 </a:t>
            </a:r>
            <a:r>
              <a:rPr lang="en-US" altLang="ko-KR" dirty="0"/>
              <a:t>F(n-2)</a:t>
            </a:r>
            <a:r>
              <a:rPr lang="ko-KR" altLang="en-US" dirty="0"/>
              <a:t>를 구하는 것을 먼저 시도한다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 다음</a:t>
            </a:r>
            <a:r>
              <a:rPr lang="en-US" altLang="ko-KR" dirty="0"/>
              <a:t>, </a:t>
            </a:r>
            <a:r>
              <a:rPr lang="ko-KR" altLang="en-US" dirty="0"/>
              <a:t>이 둘을 더해 </a:t>
            </a:r>
            <a:r>
              <a:rPr lang="en-US" altLang="ko-KR" dirty="0"/>
              <a:t>F(n)</a:t>
            </a:r>
            <a:r>
              <a:rPr lang="ko-KR" altLang="en-US" dirty="0"/>
              <a:t>을 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Bottom-up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74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90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Unbounded Knapsack Problem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10482940" cy="4827946"/>
          </a:xfrm>
        </p:spPr>
        <p:txBody>
          <a:bodyPr/>
          <a:lstStyle/>
          <a:p>
            <a:r>
              <a:rPr lang="ko-KR" altLang="en-US" dirty="0"/>
              <a:t>각 보석 종류마다 개수가 무한 개인 경우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k</a:t>
            </a:r>
            <a:r>
              <a:rPr lang="ko-KR" altLang="en-US" dirty="0"/>
              <a:t>를 굳이 신경 써서 잡을 필요가 없다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번째 보석에 대한 데이터를 채우기 위해 </a:t>
            </a:r>
            <a:r>
              <a:rPr lang="en-US" altLang="ko-KR" dirty="0"/>
              <a:t>n-1</a:t>
            </a:r>
            <a:r>
              <a:rPr lang="ko-KR" altLang="en-US" dirty="0"/>
              <a:t>번째 보석에 대한 데이터를 가지고 참조했다면</a:t>
            </a:r>
            <a:r>
              <a:rPr lang="en-US" altLang="ko-KR" dirty="0"/>
              <a:t>, </a:t>
            </a:r>
            <a:r>
              <a:rPr lang="ko-KR" altLang="en-US" dirty="0"/>
              <a:t>보석의 개수가 무한 개이기 때문에 </a:t>
            </a:r>
            <a:r>
              <a:rPr lang="en-US" altLang="ko-KR" dirty="0"/>
              <a:t>n-1</a:t>
            </a:r>
            <a:r>
              <a:rPr lang="ko-KR" altLang="en-US" dirty="0"/>
              <a:t>번째 보석이 아닌 </a:t>
            </a:r>
            <a:r>
              <a:rPr lang="en-US" altLang="ko-KR" dirty="0"/>
              <a:t>n</a:t>
            </a:r>
            <a:r>
              <a:rPr lang="ko-KR" altLang="en-US" dirty="0"/>
              <a:t>번째 보석 그 자체를 가지고 참조하면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첫 번째 보석을 넣을 때의 경우로 예시를 들어보면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번째 보석의 무게</a:t>
            </a:r>
            <a:r>
              <a:rPr lang="en-US" altLang="ko-KR" dirty="0"/>
              <a:t>: 2, 1</a:t>
            </a:r>
            <a:r>
              <a:rPr lang="ko-KR" altLang="en-US" dirty="0"/>
              <a:t>번째 보석의 가격</a:t>
            </a:r>
            <a:r>
              <a:rPr lang="en-US" altLang="ko-KR" dirty="0"/>
              <a:t>: 4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441425"/>
              </p:ext>
            </p:extLst>
          </p:nvPr>
        </p:nvGraphicFramePr>
        <p:xfrm>
          <a:off x="660401" y="4904961"/>
          <a:ext cx="10679790" cy="118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5271962" y="5707702"/>
            <a:ext cx="341523" cy="3402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316509" y="5704772"/>
            <a:ext cx="615108" cy="340296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6"/>
          </p:cNvCxnSpPr>
          <p:nvPr/>
        </p:nvCxnSpPr>
        <p:spPr>
          <a:xfrm flipV="1">
            <a:off x="5613485" y="5861938"/>
            <a:ext cx="1861850" cy="159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아래쪽 화살표 10"/>
          <p:cNvSpPr/>
          <p:nvPr/>
        </p:nvSpPr>
        <p:spPr>
          <a:xfrm>
            <a:off x="7475335" y="4472848"/>
            <a:ext cx="231355" cy="34152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91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Unbounded Knapsack Problem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10482940" cy="4827946"/>
          </a:xfrm>
        </p:spPr>
        <p:txBody>
          <a:bodyPr/>
          <a:lstStyle/>
          <a:p>
            <a:r>
              <a:rPr lang="ko-KR" altLang="en-US" dirty="0"/>
              <a:t>각 보석 종류마다 개수가 무한 개인 경우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k</a:t>
            </a:r>
            <a:r>
              <a:rPr lang="ko-KR" altLang="en-US" dirty="0"/>
              <a:t>를 굳이 신경 써서 잡을 필요가 없다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번째 보석에 대한 데이터를 채우기 위해 </a:t>
            </a:r>
            <a:r>
              <a:rPr lang="en-US" altLang="ko-KR" dirty="0"/>
              <a:t>n-1</a:t>
            </a:r>
            <a:r>
              <a:rPr lang="ko-KR" altLang="en-US" dirty="0"/>
              <a:t>번째 보석에 대한 데이터를 가지고 참조했다면</a:t>
            </a:r>
            <a:r>
              <a:rPr lang="en-US" altLang="ko-KR" dirty="0"/>
              <a:t>, </a:t>
            </a:r>
            <a:r>
              <a:rPr lang="ko-KR" altLang="en-US" dirty="0"/>
              <a:t>보석의 개수가 무한 개이기 때문에 </a:t>
            </a:r>
            <a:r>
              <a:rPr lang="en-US" altLang="ko-KR" dirty="0"/>
              <a:t>n-1</a:t>
            </a:r>
            <a:r>
              <a:rPr lang="ko-KR" altLang="en-US" dirty="0"/>
              <a:t>번째 보석이 아닌 </a:t>
            </a:r>
            <a:r>
              <a:rPr lang="en-US" altLang="ko-KR" dirty="0"/>
              <a:t>n</a:t>
            </a:r>
            <a:r>
              <a:rPr lang="ko-KR" altLang="en-US" dirty="0"/>
              <a:t>번째 보석 그 자체를 가지고 참조하면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첫 번째 보석을 넣을 때의 경우로 예시를 들어보면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번째 보석의 무게</a:t>
            </a:r>
            <a:r>
              <a:rPr lang="en-US" altLang="ko-KR" dirty="0"/>
              <a:t>: 2, 1</a:t>
            </a:r>
            <a:r>
              <a:rPr lang="ko-KR" altLang="en-US" dirty="0"/>
              <a:t>번째 보석의 가격</a:t>
            </a:r>
            <a:r>
              <a:rPr lang="en-US" altLang="ko-KR" dirty="0"/>
              <a:t>: 4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44301"/>
              </p:ext>
            </p:extLst>
          </p:nvPr>
        </p:nvGraphicFramePr>
        <p:xfrm>
          <a:off x="660401" y="4904961"/>
          <a:ext cx="10679790" cy="118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6351615" y="5712359"/>
            <a:ext cx="341523" cy="3402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96162" y="5709429"/>
            <a:ext cx="615108" cy="340296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6"/>
          </p:cNvCxnSpPr>
          <p:nvPr/>
        </p:nvCxnSpPr>
        <p:spPr>
          <a:xfrm flipV="1">
            <a:off x="6693138" y="5866595"/>
            <a:ext cx="1861850" cy="159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아래쪽 화살표 11"/>
          <p:cNvSpPr/>
          <p:nvPr/>
        </p:nvSpPr>
        <p:spPr>
          <a:xfrm>
            <a:off x="8554988" y="4472848"/>
            <a:ext cx="231355" cy="34152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52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92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Unbounded Knapsack Problem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10482940" cy="4827946"/>
          </a:xfrm>
        </p:spPr>
        <p:txBody>
          <a:bodyPr/>
          <a:lstStyle/>
          <a:p>
            <a:r>
              <a:rPr lang="ko-KR" altLang="en-US" dirty="0"/>
              <a:t>각 보석 종류마다 개수가 무한 개인 경우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k</a:t>
            </a:r>
            <a:r>
              <a:rPr lang="ko-KR" altLang="en-US" dirty="0"/>
              <a:t>를 굳이 신경 써서 잡을 필요가 없다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번째 보석에 대한 데이터를 채우기 위해 </a:t>
            </a:r>
            <a:r>
              <a:rPr lang="en-US" altLang="ko-KR" dirty="0"/>
              <a:t>n-1</a:t>
            </a:r>
            <a:r>
              <a:rPr lang="ko-KR" altLang="en-US" dirty="0"/>
              <a:t>번째 보석에 대한 데이터를 가지고 참조했다면</a:t>
            </a:r>
            <a:r>
              <a:rPr lang="en-US" altLang="ko-KR" dirty="0"/>
              <a:t>, </a:t>
            </a:r>
            <a:r>
              <a:rPr lang="ko-KR" altLang="en-US" dirty="0"/>
              <a:t>보석의 개수가 무한 개이기 때문에 </a:t>
            </a:r>
            <a:r>
              <a:rPr lang="en-US" altLang="ko-KR" dirty="0"/>
              <a:t>n-1</a:t>
            </a:r>
            <a:r>
              <a:rPr lang="ko-KR" altLang="en-US" dirty="0"/>
              <a:t>번째 보석이 아닌 </a:t>
            </a:r>
            <a:r>
              <a:rPr lang="en-US" altLang="ko-KR" dirty="0"/>
              <a:t>n</a:t>
            </a:r>
            <a:r>
              <a:rPr lang="ko-KR" altLang="en-US" dirty="0"/>
              <a:t>번째 보석 그 자체를 가지고 참조하면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첫 번째 보석을 넣을 때의 경우로 예시를 들어보면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번째 보석의 무게</a:t>
            </a:r>
            <a:r>
              <a:rPr lang="en-US" altLang="ko-KR" dirty="0"/>
              <a:t>: 2, 1</a:t>
            </a:r>
            <a:r>
              <a:rPr lang="ko-KR" altLang="en-US" dirty="0"/>
              <a:t>번째 보석의 가격</a:t>
            </a:r>
            <a:r>
              <a:rPr lang="en-US" altLang="ko-KR" dirty="0"/>
              <a:t>: 4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15461"/>
              </p:ext>
            </p:extLst>
          </p:nvPr>
        </p:nvGraphicFramePr>
        <p:xfrm>
          <a:off x="660401" y="4904961"/>
          <a:ext cx="10679790" cy="118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아래쪽 화살표 10"/>
          <p:cNvSpPr/>
          <p:nvPr/>
        </p:nvSpPr>
        <p:spPr>
          <a:xfrm>
            <a:off x="9612607" y="4472848"/>
            <a:ext cx="231355" cy="34152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409234" y="5704403"/>
            <a:ext cx="341523" cy="3402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453781" y="5701473"/>
            <a:ext cx="615108" cy="340296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6"/>
          </p:cNvCxnSpPr>
          <p:nvPr/>
        </p:nvCxnSpPr>
        <p:spPr>
          <a:xfrm flipV="1">
            <a:off x="7750757" y="5858639"/>
            <a:ext cx="1861850" cy="159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12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93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Unbounded Knapsack Problem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10482940" cy="4827946"/>
          </a:xfrm>
        </p:spPr>
        <p:txBody>
          <a:bodyPr/>
          <a:lstStyle/>
          <a:p>
            <a:r>
              <a:rPr lang="ko-KR" altLang="en-US" dirty="0"/>
              <a:t>각 보석 종류마다 개수가 무한 개인 경우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k</a:t>
            </a:r>
            <a:r>
              <a:rPr lang="ko-KR" altLang="en-US" dirty="0"/>
              <a:t>를 굳이 신경 써서 잡을 필요가 없다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번째 보석에 대한 데이터를 채우기 위해 </a:t>
            </a:r>
            <a:r>
              <a:rPr lang="en-US" altLang="ko-KR" dirty="0"/>
              <a:t>n-1</a:t>
            </a:r>
            <a:r>
              <a:rPr lang="ko-KR" altLang="en-US" dirty="0"/>
              <a:t>번째 보석에 대한 데이터를 가지고 참조했다면</a:t>
            </a:r>
            <a:r>
              <a:rPr lang="en-US" altLang="ko-KR" dirty="0"/>
              <a:t>, </a:t>
            </a:r>
            <a:r>
              <a:rPr lang="ko-KR" altLang="en-US" dirty="0"/>
              <a:t>보석의 개수가 무한 개이기 때문에 </a:t>
            </a:r>
            <a:r>
              <a:rPr lang="en-US" altLang="ko-KR" dirty="0"/>
              <a:t>n-1</a:t>
            </a:r>
            <a:r>
              <a:rPr lang="ko-KR" altLang="en-US" dirty="0"/>
              <a:t>번째 보석이 아닌 </a:t>
            </a:r>
            <a:r>
              <a:rPr lang="en-US" altLang="ko-KR" dirty="0"/>
              <a:t>n</a:t>
            </a:r>
            <a:r>
              <a:rPr lang="ko-KR" altLang="en-US" dirty="0"/>
              <a:t>번째 보석 그 자체를 가지고 참조하면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첫 번째 보석을 넣을 때의 경우로 예시를 들어보면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번째 보석의 무게</a:t>
            </a:r>
            <a:r>
              <a:rPr lang="en-US" altLang="ko-KR" dirty="0"/>
              <a:t>: 2, 1</a:t>
            </a:r>
            <a:r>
              <a:rPr lang="ko-KR" altLang="en-US" dirty="0"/>
              <a:t>번째 보석의 가격</a:t>
            </a:r>
            <a:r>
              <a:rPr lang="en-US" altLang="ko-KR" dirty="0"/>
              <a:t>: 4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07842"/>
              </p:ext>
            </p:extLst>
          </p:nvPr>
        </p:nvGraphicFramePr>
        <p:xfrm>
          <a:off x="660401" y="4904961"/>
          <a:ext cx="10679790" cy="118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79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8488887" y="5698351"/>
            <a:ext cx="341523" cy="3402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533434" y="5695421"/>
            <a:ext cx="615108" cy="340296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6"/>
          </p:cNvCxnSpPr>
          <p:nvPr/>
        </p:nvCxnSpPr>
        <p:spPr>
          <a:xfrm flipV="1">
            <a:off x="8830410" y="5852587"/>
            <a:ext cx="1861850" cy="159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아래쪽 화살표 9"/>
          <p:cNvSpPr/>
          <p:nvPr/>
        </p:nvSpPr>
        <p:spPr>
          <a:xfrm>
            <a:off x="10692260" y="4472848"/>
            <a:ext cx="231355" cy="34152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94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Unbounded Knapsack Problem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첫 번째 보석에 대해서는 다음과 같이 해결이 되었지만</a:t>
            </a:r>
            <a:r>
              <a:rPr lang="en-US" altLang="ko-KR" dirty="0"/>
              <a:t>, </a:t>
            </a:r>
            <a:r>
              <a:rPr lang="ko-KR" altLang="en-US" dirty="0"/>
              <a:t>나머지 보석에 대해서는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0-1 Knapsack</a:t>
            </a:r>
            <a:r>
              <a:rPr lang="ko-KR" altLang="en-US" dirty="0"/>
              <a:t>에서 </a:t>
            </a:r>
            <a:r>
              <a:rPr lang="en-US" altLang="ko-KR" dirty="0"/>
              <a:t>DP </a:t>
            </a:r>
            <a:r>
              <a:rPr lang="ko-KR" altLang="en-US" dirty="0"/>
              <a:t>배열을 </a:t>
            </a:r>
            <a:r>
              <a:rPr lang="en-US" altLang="ko-KR" dirty="0"/>
              <a:t>DP[n][w] =&gt; 1~n</a:t>
            </a:r>
            <a:r>
              <a:rPr lang="ko-KR" altLang="en-US" dirty="0"/>
              <a:t>번째 보석까지 확인했을 때 </a:t>
            </a:r>
            <a:r>
              <a:rPr lang="en-US" altLang="ko-KR" dirty="0"/>
              <a:t>w</a:t>
            </a:r>
            <a:r>
              <a:rPr lang="ko-KR" altLang="en-US" dirty="0"/>
              <a:t>크기의 배낭으로 넣을 수 있는 보석의 최대 가격이라고 정의하였다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또한 식도 </a:t>
            </a:r>
            <a:r>
              <a:rPr lang="en-US" altLang="ko-KR" dirty="0"/>
              <a:t>n</a:t>
            </a:r>
            <a:r>
              <a:rPr lang="ko-KR" altLang="en-US" dirty="0"/>
              <a:t>번째 보석의 데이터에서 참조하였는데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n+1</a:t>
            </a:r>
            <a:r>
              <a:rPr lang="ko-KR" altLang="en-US" dirty="0"/>
              <a:t>번째 보석에 대한 정보를 포함하지 않으려 한 것이다</a:t>
            </a:r>
            <a:r>
              <a:rPr lang="en-US" altLang="ko-KR" dirty="0"/>
              <a:t>. (</a:t>
            </a:r>
            <a:r>
              <a:rPr lang="ko-KR" altLang="en-US" dirty="0"/>
              <a:t>각 보석은 최대 한 개 뿐이므로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하지만 </a:t>
            </a:r>
            <a:r>
              <a:rPr lang="en-US" altLang="ko-KR" dirty="0"/>
              <a:t>Unbounded</a:t>
            </a:r>
            <a:r>
              <a:rPr lang="ko-KR" altLang="en-US" dirty="0"/>
              <a:t>는 그런 고려를 할 필요가 없어졌다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DP </a:t>
            </a:r>
            <a:r>
              <a:rPr lang="ko-KR" altLang="en-US" dirty="0"/>
              <a:t>배열은 다음과 같이 정의하면 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DP[w] = w</a:t>
            </a:r>
            <a:r>
              <a:rPr lang="ko-KR" altLang="en-US" dirty="0"/>
              <a:t>크기의 배낭에 보석을 넣었을 때 최대 가격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684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95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Unbounded Knapsack Problem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따라서 </a:t>
                </a:r>
                <a:r>
                  <a:rPr lang="en-US" altLang="ko-KR" dirty="0"/>
                  <a:t>DP</a:t>
                </a:r>
                <a:r>
                  <a:rPr lang="ko-KR" altLang="en-US" dirty="0"/>
                  <a:t>의 관계식은 다음과 같다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지금까지 </a:t>
                </a:r>
                <a:r>
                  <a:rPr lang="en-US" altLang="ko-KR" dirty="0"/>
                  <a:t>DP[w]</a:t>
                </a:r>
                <a:r>
                  <a:rPr lang="ko-KR" altLang="en-US" dirty="0"/>
                  <a:t>에는 </a:t>
                </a:r>
                <a:r>
                  <a:rPr lang="en-US" altLang="ko-KR" dirty="0"/>
                  <a:t>n-1</a:t>
                </a:r>
                <a:r>
                  <a:rPr lang="ko-KR" altLang="en-US" dirty="0"/>
                  <a:t>번째 까지의 보석에 대한 정보가 담겨있다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 err="1"/>
                  <a:t>n</a:t>
                </a:r>
                <a:r>
                  <a:rPr lang="ko-KR" altLang="en-US" dirty="0"/>
                  <a:t>번째 보석에 대해서 다음과 같다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DP[w] = max(DP[w], DP[w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]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코드는 다음과 같이 짜면 된다</a:t>
                </a:r>
                <a:r>
                  <a:rPr lang="en-US" altLang="ko-KR" dirty="0"/>
                  <a:t>.</a:t>
                </a:r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 rotWithShape="0">
                <a:blip r:embed="rId2"/>
                <a:stretch>
                  <a:fillRect l="-873" t="-24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2366996" y="3727552"/>
            <a:ext cx="82899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// w[i] : i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번째 보석의 무게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, c[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] :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번째 보석의 가격</a:t>
            </a:r>
            <a:endParaRPr lang="en-US" altLang="ko-KR" dirty="0">
              <a:solidFill>
                <a:schemeClr val="bg1">
                  <a:lumMod val="50000"/>
                </a:schemeClr>
              </a:solidFill>
              <a:highlight>
                <a:srgbClr val="FFFFFF"/>
              </a:highlight>
              <a:latin typeface="+mn-ea"/>
            </a:endParaRPr>
          </a:p>
          <a:p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</a:t>
            </a:r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i = 1; i &lt;= N; i++) {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    </a:t>
            </a:r>
            <a:r>
              <a:rPr lang="pl-PL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lang="pl-PL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</a:t>
            </a:r>
            <a:r>
              <a:rPr lang="pl-PL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pl-PL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j =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w[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</a:t>
            </a:r>
            <a:r>
              <a:rPr lang="pl-PL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j &lt;= W; j++) {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// w[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]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부터 시작해도 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어차피 그 이전에는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번째 보석은 들어갈 수 없으니까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...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    </a:t>
            </a:r>
            <a:r>
              <a:rPr lang="pl-PL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DP[j] = max(DP[j], DP[j - w[i]] + c[i]);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67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96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동전 </a:t>
            </a:r>
            <a:r>
              <a:rPr lang="en-US" altLang="ko-KR" dirty="0"/>
              <a:t>– BOJ 9084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Unbounded Knapsack </a:t>
            </a:r>
            <a:r>
              <a:rPr lang="ko-KR" altLang="en-US" dirty="0"/>
              <a:t>문제이다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문제는 가치가 아닌 경우의 수 문제</a:t>
            </a:r>
            <a:endParaRPr lang="en-US" altLang="ko-KR" dirty="0"/>
          </a:p>
          <a:p>
            <a:r>
              <a:rPr lang="en-US" altLang="ko-KR" dirty="0"/>
              <a:t>DP </a:t>
            </a:r>
            <a:r>
              <a:rPr lang="ko-KR" altLang="en-US" dirty="0"/>
              <a:t>배열의 정의는 </a:t>
            </a:r>
            <a:r>
              <a:rPr lang="en-US" altLang="ko-KR" dirty="0"/>
              <a:t>DP[m] =&gt; m</a:t>
            </a:r>
            <a:r>
              <a:rPr lang="ko-KR" altLang="en-US" dirty="0"/>
              <a:t>원을 만들 수 있는 경우의 수</a:t>
            </a:r>
            <a:endParaRPr lang="en-US" altLang="ko-KR" dirty="0"/>
          </a:p>
          <a:p>
            <a:r>
              <a:rPr lang="ko-KR" altLang="en-US" dirty="0"/>
              <a:t>동전들의 개수는 무한 개 이므로</a:t>
            </a:r>
            <a:r>
              <a:rPr lang="en-US" altLang="ko-KR" dirty="0"/>
              <a:t>, coin</a:t>
            </a:r>
            <a:r>
              <a:rPr lang="ko-KR" altLang="en-US" dirty="0"/>
              <a:t>원을 가지고 </a:t>
            </a:r>
            <a:r>
              <a:rPr lang="en-US" altLang="ko-KR" dirty="0"/>
              <a:t>m</a:t>
            </a:r>
            <a:r>
              <a:rPr lang="ko-KR" altLang="en-US" dirty="0"/>
              <a:t>원을 만들 수 있는 경우의 수 </a:t>
            </a:r>
            <a:r>
              <a:rPr lang="en-US" altLang="ko-KR" dirty="0"/>
              <a:t>DP[m] = DP[m] + DP[m – coin]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en-US" altLang="ko-KR" dirty="0"/>
              <a:t>DP[0] = 1 (0</a:t>
            </a:r>
            <a:r>
              <a:rPr lang="ko-KR" altLang="en-US" dirty="0"/>
              <a:t>원을 만들 수 있는 경우는 </a:t>
            </a:r>
            <a:r>
              <a:rPr lang="en-US" altLang="ko-KR" dirty="0"/>
              <a:t>1</a:t>
            </a:r>
            <a:r>
              <a:rPr lang="ko-KR" altLang="en-US" dirty="0"/>
              <a:t>가지 이므로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88252" y="4747880"/>
            <a:ext cx="40896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// coin[i] : i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번째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동전의 금액</a:t>
            </a:r>
            <a:endParaRPr lang="en-US" altLang="ko-KR" dirty="0">
              <a:solidFill>
                <a:schemeClr val="bg1">
                  <a:lumMod val="50000"/>
                </a:schemeClr>
              </a:solidFill>
              <a:highlight>
                <a:srgbClr val="FFFFFF"/>
              </a:highlight>
              <a:latin typeface="+mn-ea"/>
            </a:endParaRPr>
          </a:p>
          <a:p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</a:t>
            </a:r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i = 1; i &lt;= N; i++) {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    </a:t>
            </a:r>
            <a:r>
              <a:rPr lang="pl-PL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lang="pl-PL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</a:t>
            </a:r>
            <a:r>
              <a:rPr lang="pl-PL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pl-PL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j =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coin[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</a:t>
            </a:r>
            <a:r>
              <a:rPr lang="pl-PL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j &lt;=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M</a:t>
            </a:r>
            <a:r>
              <a:rPr lang="pl-PL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j++) {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    DP[j] += DP[j – coin[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]];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66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97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Bounded Knapsack Problem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857251" y="1583871"/>
                <a:ext cx="10482940" cy="5004216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각 보석 종류마다 개수가 유한개인 경우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Unbounded</a:t>
                </a:r>
                <a:r>
                  <a:rPr lang="ko-KR" altLang="en-US" dirty="0"/>
                  <a:t>에서 처음 소개한 방법으로 풀 수 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대신</a:t>
                </a:r>
                <a:r>
                  <a:rPr lang="en-US" altLang="ko-KR" dirty="0"/>
                  <a:t>, Unbounded</a:t>
                </a:r>
                <a:r>
                  <a:rPr lang="ko-KR" altLang="en-US" dirty="0"/>
                  <a:t>와는 달리 개수가 무한개가 아니므로 주의하여야 한다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배낭 크기 안에서 최대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만큼 넣을 수 있으므로</a:t>
                </a:r>
                <a:r>
                  <a:rPr lang="en-US" altLang="ko-KR" dirty="0"/>
                  <a:t>, </a:t>
                </a:r>
              </a:p>
              <a:p>
                <a:pPr lvl="2"/>
                <a:r>
                  <a:rPr lang="en-US" altLang="ko-KR" dirty="0"/>
                  <a:t>n</a:t>
                </a:r>
                <a:r>
                  <a:rPr lang="ko-KR" altLang="en-US" dirty="0"/>
                  <a:t>번째 보석을 넣지 않았을 경우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</a:t>
                </a:r>
                <a:r>
                  <a:rPr lang="ko-KR" altLang="en-US" dirty="0"/>
                  <a:t>번째 보석을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개 넣었을 경우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</a:t>
                </a:r>
                <a:r>
                  <a:rPr lang="ko-KR" altLang="en-US" dirty="0"/>
                  <a:t>번째 보석을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 넣었을 경우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…</a:t>
                </a:r>
              </a:p>
              <a:p>
                <a:pPr lvl="2"/>
                <a:r>
                  <a:rPr lang="en-US" altLang="ko-KR" dirty="0"/>
                  <a:t>n</a:t>
                </a:r>
                <a:r>
                  <a:rPr lang="ko-KR" altLang="en-US" dirty="0"/>
                  <a:t>번째 보석을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개 넣었을 경우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k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제한은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만족하는 동안에만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857251" y="1583871"/>
                <a:ext cx="10482940" cy="5004216"/>
              </a:xfrm>
              <a:blipFill rotWithShape="0">
                <a:blip r:embed="rId2"/>
                <a:stretch>
                  <a:fillRect l="-873" t="-2192" r="-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58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98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Bounded Knapsack Problem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코드는 다음과 같다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그러나 시간복잡도가 매우 크기 때문에 시간복잡도를 줄이기 위한 방안이 필요하다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그 방법에 대한 내용 조금 어렵기 때문에 여기서 다루지는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24627" y="3175707"/>
            <a:ext cx="82899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// w[i] : i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번째 보석의 무게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, c[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] :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번째 보석의 가격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, K[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] :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번째 보석의 개수</a:t>
            </a:r>
            <a:endParaRPr lang="en-US" altLang="ko-KR" dirty="0">
              <a:solidFill>
                <a:schemeClr val="bg1">
                  <a:lumMod val="50000"/>
                </a:schemeClr>
              </a:solidFill>
              <a:highlight>
                <a:srgbClr val="FFFFFF"/>
              </a:highlight>
              <a:latin typeface="+mn-ea"/>
            </a:endParaRPr>
          </a:p>
          <a:p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</a:t>
            </a:r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i = 1; i &lt;= N; i++) {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    </a:t>
            </a:r>
            <a:r>
              <a:rPr lang="pl-PL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lang="pl-PL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</a:t>
            </a:r>
            <a:r>
              <a:rPr lang="pl-PL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pl-PL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j =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1</a:t>
            </a:r>
            <a:r>
              <a:rPr lang="pl-PL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 j &lt;= W; j++) {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for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k = 0; k &lt;= K[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]; k++) {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// 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+mn-ea"/>
              </a:rPr>
              <a:t>개를 넣을 때 부터 시작</a:t>
            </a:r>
            <a:endParaRPr lang="en-US" altLang="ko-KR" dirty="0">
              <a:solidFill>
                <a:schemeClr val="bg1">
                  <a:lumMod val="50000"/>
                </a:schemeClr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if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(j &gt;= w[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 * k)</a:t>
            </a:r>
            <a:endParaRPr lang="pl-PL" altLang="ko-KR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            </a:t>
            </a:r>
            <a:r>
              <a:rPr lang="pl-PL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DP[i][j] = max(DP[i][j], DP[i - 1][j - w[i]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* k</a:t>
            </a:r>
            <a:r>
              <a:rPr lang="pl-PL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 + c[i]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* k</a:t>
            </a:r>
            <a:r>
              <a:rPr lang="pl-PL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else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            DP[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][j] = max(DP[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– 1][j], DP[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][j]);</a:t>
            </a:r>
            <a:endParaRPr lang="pl-PL" altLang="ko-KR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    }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328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99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Knapsck</a:t>
            </a:r>
            <a:r>
              <a:rPr lang="en-US" altLang="ko-KR" dirty="0"/>
              <a:t> Problem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앞에서 했던 배낭문제들은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DP </a:t>
            </a:r>
            <a:r>
              <a:rPr lang="ko-KR" altLang="en-US" dirty="0"/>
              <a:t>배열을 사용하여 해결하였다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en-US" altLang="ko-KR" dirty="0"/>
              <a:t>DP </a:t>
            </a:r>
            <a:r>
              <a:rPr lang="ko-KR" altLang="en-US" dirty="0"/>
              <a:t>배열만을 이용하여 해결할 수 있고</a:t>
            </a:r>
            <a:r>
              <a:rPr lang="en-US" altLang="ko-KR" dirty="0"/>
              <a:t>, Bounded Knapsack </a:t>
            </a:r>
            <a:r>
              <a:rPr lang="ko-KR" altLang="en-US" dirty="0"/>
              <a:t>에 관하여서도 </a:t>
            </a:r>
            <a:r>
              <a:rPr lang="en-US" altLang="ko-KR" dirty="0"/>
              <a:t>O(NW)</a:t>
            </a:r>
            <a:r>
              <a:rPr lang="ko-KR" altLang="en-US" dirty="0"/>
              <a:t>만큼의 빠른 시간복잡도로 해결할 수 있는 알고리즘이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나중에 따로 합시다</a:t>
            </a:r>
            <a:r>
              <a:rPr lang="en-US" altLang="ko-KR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98001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서울남산체 EB"/>
        <a:ea typeface="서울남산체 EB"/>
        <a:cs typeface=""/>
      </a:majorFont>
      <a:minorFont>
        <a:latin typeface="서울남산체 B"/>
        <a:ea typeface="서울남산체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9066</Words>
  <Application>Microsoft Office PowerPoint</Application>
  <PresentationFormat>와이드스크린</PresentationFormat>
  <Paragraphs>2613</Paragraphs>
  <Slides>115</Slides>
  <Notes>1</Notes>
  <HiddenSlides>3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115</vt:i4>
      </vt:variant>
    </vt:vector>
  </HeadingPairs>
  <TitlesOfParts>
    <vt:vector size="124" baseType="lpstr">
      <vt:lpstr>서울남산체 B</vt:lpstr>
      <vt:lpstr>Arial</vt:lpstr>
      <vt:lpstr>나눔손글씨 펜</vt:lpstr>
      <vt:lpstr>맑은 고딕</vt:lpstr>
      <vt:lpstr>HY견고딕</vt:lpstr>
      <vt:lpstr>서울남산체 EB</vt:lpstr>
      <vt:lpstr>Cambria Math</vt:lpstr>
      <vt:lpstr>a옛날목욕탕B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이주홍</dc:creator>
  <cp:lastModifiedBy>안건주</cp:lastModifiedBy>
  <cp:revision>145</cp:revision>
  <dcterms:created xsi:type="dcterms:W3CDTF">2015-05-03T15:07:32Z</dcterms:created>
  <dcterms:modified xsi:type="dcterms:W3CDTF">2017-01-15T14:29:51Z</dcterms:modified>
</cp:coreProperties>
</file>