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sldIdLst>
    <p:sldId id="256" r:id="rId2"/>
    <p:sldId id="257" r:id="rId3"/>
    <p:sldId id="319" r:id="rId4"/>
    <p:sldId id="309" r:id="rId5"/>
    <p:sldId id="310" r:id="rId6"/>
    <p:sldId id="311" r:id="rId7"/>
    <p:sldId id="313" r:id="rId8"/>
    <p:sldId id="314" r:id="rId9"/>
    <p:sldId id="315" r:id="rId10"/>
    <p:sldId id="318" r:id="rId11"/>
    <p:sldId id="272" r:id="rId12"/>
    <p:sldId id="264" r:id="rId13"/>
    <p:sldId id="308" r:id="rId14"/>
    <p:sldId id="271" r:id="rId15"/>
    <p:sldId id="266" r:id="rId16"/>
    <p:sldId id="258" r:id="rId17"/>
    <p:sldId id="262" r:id="rId18"/>
    <p:sldId id="263" r:id="rId19"/>
    <p:sldId id="268" r:id="rId20"/>
    <p:sldId id="269" r:id="rId21"/>
    <p:sldId id="273" r:id="rId22"/>
    <p:sldId id="283" r:id="rId23"/>
    <p:sldId id="289" r:id="rId24"/>
    <p:sldId id="275" r:id="rId25"/>
    <p:sldId id="276" r:id="rId26"/>
    <p:sldId id="277" r:id="rId27"/>
    <p:sldId id="278" r:id="rId28"/>
    <p:sldId id="284" r:id="rId29"/>
    <p:sldId id="279" r:id="rId30"/>
    <p:sldId id="281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4665" autoAdjust="0"/>
  </p:normalViewPr>
  <p:slideViewPr>
    <p:cSldViewPr snapToGrid="0">
      <p:cViewPr varScale="1">
        <p:scale>
          <a:sx n="50" d="100"/>
          <a:sy n="50" d="100"/>
        </p:scale>
        <p:origin x="854" y="26"/>
      </p:cViewPr>
      <p:guideLst/>
    </p:cSldViewPr>
  </p:slideViewPr>
  <p:outlineViewPr>
    <p:cViewPr>
      <p:scale>
        <a:sx n="33" d="100"/>
        <a:sy n="33" d="100"/>
      </p:scale>
      <p:origin x="0" y="-39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6FE60-A1FC-4912-99FC-F21FF08D04B7}" type="datetimeFigureOut">
              <a:rPr lang="en-US" smtClean="0"/>
              <a:t>1/16/2017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73F77-056E-4091-B2EF-F7C6E9094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7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dirty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 dirty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 dirty="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BBC57-48FE-40C3-BF3F-AD1455CD876C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60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  <p:sp>
        <p:nvSpPr>
          <p:cNvPr id="11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857251" y="1583871"/>
            <a:ext cx="10482940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1pPr>
            <a:lvl2pPr marL="971550" indent="-514350">
              <a:buFont typeface="+mj-ea"/>
              <a:buAutoNum type="circleNumDbPlain"/>
              <a:defRPr sz="24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lphaUcPeriod"/>
              <a:defRPr sz="2000">
                <a:solidFill>
                  <a:srgbClr val="3B3B3B"/>
                </a:solidFill>
              </a:defRPr>
            </a:lvl3pPr>
            <a:lvl4pPr marL="1714500" indent="-342900">
              <a:buFont typeface="+mj-lt"/>
              <a:buAutoNum type="arabicParenR"/>
              <a:defRPr sz="18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lphaLcPeriod"/>
              <a:defRPr sz="18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997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2017-01-16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781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365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8" Type="http://schemas.openxmlformats.org/officeDocument/2006/relationships/image" Target="../media/image11.png"/><Relationship Id="rId18" Type="http://schemas.openxmlformats.org/officeDocument/2006/relationships/image" Target="../media/image21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png"/><Relationship Id="rId3" Type="http://schemas.openxmlformats.org/officeDocument/2006/relationships/image" Target="../media/image80.png"/><Relationship Id="rId7" Type="http://schemas.openxmlformats.org/officeDocument/2006/relationships/image" Target="../media/image19.png"/><Relationship Id="rId12" Type="http://schemas.openxmlformats.org/officeDocument/2006/relationships/image" Target="../media/image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29.png"/><Relationship Id="rId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90.png"/><Relationship Id="rId9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29.png"/><Relationship Id="rId2" Type="http://schemas.openxmlformats.org/officeDocument/2006/relationships/image" Target="../media/image32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10.png"/><Relationship Id="rId15" Type="http://schemas.openxmlformats.org/officeDocument/2006/relationships/image" Target="../media/image41.png"/><Relationship Id="rId10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24.png"/><Relationship Id="rId1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DP </a:t>
            </a:r>
            <a:r>
              <a:rPr lang="ko-KR" altLang="en-US" dirty="0"/>
              <a:t>심화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 err="1"/>
              <a:t>권기택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2016 WINTER CAMP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Floating Point Precision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1/3 = 0.333333… (10)      &gt;&gt;    0.010101010101010…. (2)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</a:t>
            </a:r>
            <a:r>
              <a:rPr lang="ko-KR" altLang="en-US" sz="2400" dirty="0"/>
              <a:t>언어에서 </a:t>
            </a:r>
            <a:r>
              <a:rPr lang="en-US" altLang="ko-KR" sz="2400" dirty="0"/>
              <a:t>double </a:t>
            </a:r>
            <a:r>
              <a:rPr lang="ko-KR" altLang="en-US" sz="2400" dirty="0"/>
              <a:t>형은 </a:t>
            </a:r>
            <a:r>
              <a:rPr lang="en-US" altLang="ko-KR" sz="2400" dirty="0"/>
              <a:t>1 / (2^1023) </a:t>
            </a:r>
            <a:r>
              <a:rPr lang="ko-KR" altLang="en-US" sz="2400" dirty="0"/>
              <a:t>의 오차범위를 지닌다</a:t>
            </a:r>
            <a:r>
              <a:rPr lang="en-US" altLang="ko-KR" sz="24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Ex)</a:t>
            </a:r>
          </a:p>
          <a:p>
            <a:r>
              <a:rPr lang="ko-KR" altLang="en-US" sz="2000" dirty="0"/>
              <a:t>컴파일러가 두 </a:t>
            </a:r>
            <a:r>
              <a:rPr lang="en-US" altLang="ko-KR" sz="2000" dirty="0"/>
              <a:t>double </a:t>
            </a:r>
            <a:r>
              <a:rPr lang="ko-KR" altLang="en-US" sz="2000" dirty="0"/>
              <a:t>형이 같은지 검사할 때는 단순히 두 값을 비교하는 것이 아니라</a:t>
            </a:r>
            <a:r>
              <a:rPr lang="en-US" altLang="ko-KR" sz="2000" dirty="0"/>
              <a:t>, </a:t>
            </a:r>
          </a:p>
          <a:p>
            <a:r>
              <a:rPr lang="en-US" altLang="ko-KR" sz="2000" dirty="0"/>
              <a:t>“</a:t>
            </a:r>
            <a:r>
              <a:rPr lang="ko-KR" altLang="en-US" sz="2000" dirty="0"/>
              <a:t>두 수의 차 </a:t>
            </a:r>
            <a:r>
              <a:rPr lang="en-US" altLang="ko-KR" sz="2000" dirty="0"/>
              <a:t>&lt;= 0</a:t>
            </a:r>
            <a:r>
              <a:rPr lang="ko-KR" altLang="en-US" sz="2000" dirty="0"/>
              <a:t>보다 큰 아주 작은 값</a:t>
            </a:r>
            <a:r>
              <a:rPr lang="en-US" altLang="ko-KR" sz="2000" dirty="0"/>
              <a:t>” </a:t>
            </a:r>
            <a:r>
              <a:rPr lang="ko-KR" altLang="en-US" sz="2000" dirty="0"/>
              <a:t>인지 확인한다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  <a:p>
            <a:r>
              <a:rPr lang="en-US" altLang="ko-KR" sz="2000" dirty="0"/>
              <a:t>DP</a:t>
            </a:r>
            <a:r>
              <a:rPr lang="ko-KR" altLang="en-US" sz="2000" dirty="0"/>
              <a:t>문제 중</a:t>
            </a:r>
            <a:r>
              <a:rPr lang="en-US" altLang="ko-KR" sz="2000" dirty="0"/>
              <a:t>, </a:t>
            </a:r>
            <a:r>
              <a:rPr lang="en-US" altLang="ko-KR" sz="2000" dirty="0">
                <a:hlinkClick r:id="rId2"/>
              </a:rPr>
              <a:t>https://www.acmicpc.net/problem/4781</a:t>
            </a:r>
            <a:r>
              <a:rPr lang="ko-KR" altLang="en-US" sz="2000" dirty="0"/>
              <a:t>에서 부동소숫점 변수의 정확도를 잘 제어하지 못하면 예상치 못한 </a:t>
            </a:r>
            <a:r>
              <a:rPr lang="en-US" altLang="ko-KR" sz="2000" dirty="0"/>
              <a:t>“</a:t>
            </a:r>
            <a:r>
              <a:rPr lang="ko-KR" altLang="en-US" sz="2000" dirty="0"/>
              <a:t>틀렸습니다</a:t>
            </a:r>
            <a:r>
              <a:rPr lang="en-US" altLang="ko-KR" sz="2000" dirty="0"/>
              <a:t>”</a:t>
            </a:r>
            <a:r>
              <a:rPr lang="ko-KR" altLang="en-US" sz="2000" dirty="0"/>
              <a:t> 를 보게 된다</a:t>
            </a:r>
            <a:r>
              <a:rPr lang="en-US" altLang="ko-KR" sz="2000" dirty="0"/>
              <a:t>.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58836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Longest Increasing Sequence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25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 : N^2 =&gt; N </a:t>
            </a:r>
            <a:r>
              <a:rPr lang="en-US" altLang="ko-KR" dirty="0" err="1"/>
              <a:t>logN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143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70" y="247813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꼬인 전깃줄 </a:t>
            </a:r>
            <a:r>
              <a:rPr lang="en-US" altLang="ko-KR" u="sng" dirty="0"/>
              <a:t>(N = 100,000)</a:t>
            </a:r>
            <a:br>
              <a:rPr lang="en-US" u="sng" dirty="0"/>
            </a:br>
            <a:r>
              <a:rPr lang="en-US" u="sng" dirty="0">
                <a:hlinkClick r:id="rId2"/>
              </a:rPr>
              <a:t>https://www.acmicpc.net/problem/1365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6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7971" y="2705638"/>
            <a:ext cx="945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/>
              <a:t>항상 수열이 정렬되어있다</a:t>
            </a:r>
            <a:r>
              <a:rPr lang="en-US" altLang="ko-KR" sz="6000" dirty="0"/>
              <a:t>.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38522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7971" y="2755065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Binary Search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920902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/>
              <a:t>LIS Tracking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112541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0972" y="2705638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3  4  8  12  6  14  9 </a:t>
            </a:r>
          </a:p>
        </p:txBody>
      </p:sp>
    </p:spTree>
    <p:extLst>
      <p:ext uri="{BB962C8B-B14F-4D97-AF65-F5344CB8AC3E}">
        <p14:creationId xmlns:p14="http://schemas.microsoft.com/office/powerpoint/2010/main" val="213778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0972" y="2705638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3  4  6  9  14</a:t>
            </a:r>
          </a:p>
        </p:txBody>
      </p:sp>
      <p:sp>
        <p:nvSpPr>
          <p:cNvPr id="3" name="Multiply 2"/>
          <p:cNvSpPr/>
          <p:nvPr/>
        </p:nvSpPr>
        <p:spPr>
          <a:xfrm>
            <a:off x="3055259" y="1222187"/>
            <a:ext cx="5827484" cy="4290340"/>
          </a:xfrm>
          <a:prstGeom prst="mathMultiply">
            <a:avLst>
              <a:gd name="adj1" fmla="val 11953"/>
            </a:avLst>
          </a:prstGeom>
          <a:solidFill>
            <a:srgbClr val="FF0000">
              <a:alpha val="50196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3437" y="538376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3  4  8  12  6  14  9 </a:t>
            </a:r>
          </a:p>
        </p:txBody>
      </p:sp>
    </p:spTree>
    <p:extLst>
      <p:ext uri="{BB962C8B-B14F-4D97-AF65-F5344CB8AC3E}">
        <p14:creationId xmlns:p14="http://schemas.microsoft.com/office/powerpoint/2010/main" val="335535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40972" y="2705638"/>
            <a:ext cx="9456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/>
              <a:t>prv</a:t>
            </a:r>
            <a:r>
              <a:rPr lang="en-US" sz="8000" dirty="0"/>
              <a:t> </a:t>
            </a:r>
            <a:r>
              <a:rPr lang="ko-KR" altLang="en-US" sz="8000" dirty="0"/>
              <a:t>배열을 사용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55041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심화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/>
              <a:t>Problem Solving</a:t>
            </a:r>
          </a:p>
          <a:p>
            <a:pPr>
              <a:lnSpc>
                <a:spcPct val="150000"/>
              </a:lnSpc>
            </a:pPr>
            <a:r>
              <a:rPr lang="en-US" altLang="ko-KR" sz="4400" dirty="0"/>
              <a:t>LIS Tracking with O(n log n)</a:t>
            </a:r>
          </a:p>
          <a:p>
            <a:pPr>
              <a:lnSpc>
                <a:spcPct val="150000"/>
              </a:lnSpc>
            </a:pPr>
            <a:r>
              <a:rPr lang="en-US" altLang="ko-KR" sz="4400" dirty="0"/>
              <a:t>LCS + Tracking</a:t>
            </a:r>
          </a:p>
          <a:p>
            <a:pPr>
              <a:lnSpc>
                <a:spcPct val="150000"/>
              </a:lnSpc>
            </a:pPr>
            <a:r>
              <a:rPr lang="ko-KR" altLang="en-US" sz="4400" dirty="0"/>
              <a:t>구간 </a:t>
            </a:r>
            <a:r>
              <a:rPr lang="en-US" altLang="ko-KR" sz="4400" dirty="0"/>
              <a:t>DP</a:t>
            </a:r>
          </a:p>
          <a:p>
            <a:pPr>
              <a:lnSpc>
                <a:spcPct val="150000"/>
              </a:lnSpc>
            </a:pPr>
            <a:r>
              <a:rPr lang="en-US" altLang="ko-KR" sz="4400" dirty="0"/>
              <a:t>DP memorization with search</a:t>
            </a:r>
          </a:p>
          <a:p>
            <a:pPr>
              <a:lnSpc>
                <a:spcPct val="150000"/>
              </a:lnSpc>
            </a:pP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598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LIS Tracking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9241" y="1347046"/>
            <a:ext cx="999661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200" dirty="0"/>
              <a:t>앞서 배운 방법대로 </a:t>
            </a:r>
            <a:r>
              <a:rPr lang="en-US" altLang="ko-KR" sz="2200" dirty="0"/>
              <a:t>LIS</a:t>
            </a:r>
            <a:r>
              <a:rPr lang="ko-KR" altLang="en-US" sz="2200" dirty="0"/>
              <a:t>의 길이를 구하기 위한 수열을 만들어 나간다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200" dirty="0"/>
              <a:t>값이 갱신되거나 추가되는 경우</a:t>
            </a:r>
            <a:r>
              <a:rPr lang="en-US" altLang="ko-KR" sz="2200" dirty="0"/>
              <a:t>, </a:t>
            </a:r>
            <a:r>
              <a:rPr lang="ko-KR" altLang="en-US" sz="2200" dirty="0"/>
              <a:t>그 전 수열의 값을 기억한다</a:t>
            </a:r>
            <a:r>
              <a:rPr lang="en-US" altLang="ko-KR" sz="2200" dirty="0"/>
              <a:t>. -&gt; </a:t>
            </a:r>
            <a:r>
              <a:rPr lang="ko-KR" altLang="en-US" sz="2200" dirty="0"/>
              <a:t>기억하는 배열 필요</a:t>
            </a:r>
            <a:endParaRPr lang="en-US" altLang="ko-KR" sz="22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200" dirty="0"/>
              <a:t>수열을 다 만든 후</a:t>
            </a:r>
            <a:r>
              <a:rPr lang="en-US" altLang="ko-KR" sz="2200" dirty="0"/>
              <a:t>, </a:t>
            </a:r>
            <a:r>
              <a:rPr lang="ko-KR" altLang="en-US" sz="2200" dirty="0"/>
              <a:t>가장 마지막 원소의 </a:t>
            </a:r>
            <a:r>
              <a:rPr lang="en-US" altLang="ko-KR" sz="2200" dirty="0"/>
              <a:t>index</a:t>
            </a:r>
            <a:r>
              <a:rPr lang="ko-KR" altLang="en-US" sz="2200" dirty="0"/>
              <a:t>부터 시작하여 계속 그 전 단계의 값을 추가해 나간다</a:t>
            </a:r>
            <a:r>
              <a:rPr lang="en-US" altLang="ko-KR" sz="2200" dirty="0"/>
              <a:t>. (vector</a:t>
            </a:r>
            <a:r>
              <a:rPr lang="ko-KR" altLang="en-US" sz="2200" dirty="0"/>
              <a:t>로 저장하는 것이 편리</a:t>
            </a:r>
            <a:r>
              <a:rPr lang="en-US" altLang="ko-KR" sz="2200" dirty="0"/>
              <a:t>)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2200" dirty="0"/>
              <a:t>3</a:t>
            </a:r>
            <a:r>
              <a:rPr lang="ko-KR" altLang="en-US" sz="2200" dirty="0"/>
              <a:t>에서 추가된 값들을 뒤집으면 </a:t>
            </a:r>
            <a:r>
              <a:rPr lang="en-US" altLang="ko-KR" sz="2200" dirty="0"/>
              <a:t>Longest (Strictly) Increasing Sequence</a:t>
            </a:r>
            <a:r>
              <a:rPr lang="ko-KR" altLang="en-US" sz="2200" dirty="0"/>
              <a:t>가 된다</a:t>
            </a:r>
            <a:r>
              <a:rPr lang="en-US" altLang="ko-KR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24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Longest </a:t>
            </a:r>
            <a:r>
              <a:rPr lang="en-US" dirty="0">
                <a:solidFill>
                  <a:srgbClr val="FF0000"/>
                </a:solidFill>
              </a:rPr>
              <a:t>Strictly</a:t>
            </a:r>
            <a:r>
              <a:rPr lang="en-US" dirty="0"/>
              <a:t> Increasing Seq.</a:t>
            </a:r>
          </a:p>
          <a:p>
            <a:r>
              <a:rPr lang="en-US" dirty="0"/>
              <a:t>Longest </a:t>
            </a:r>
            <a:r>
              <a:rPr lang="en-US" dirty="0">
                <a:solidFill>
                  <a:srgbClr val="FF0000"/>
                </a:solidFill>
              </a:rPr>
              <a:t>Decreasing</a:t>
            </a:r>
            <a:r>
              <a:rPr lang="en-US" dirty="0"/>
              <a:t> Seq.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7968" y="1865870"/>
            <a:ext cx="96629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800" dirty="0"/>
              <a:t>Strictly : </a:t>
            </a:r>
            <a:r>
              <a:rPr lang="ko-KR" altLang="en-US" sz="2800" dirty="0"/>
              <a:t>앞서 짠 코드에서 등호조건만 신경써주면 된다</a:t>
            </a:r>
            <a:r>
              <a:rPr lang="en-US" altLang="ko-KR" sz="2800" dirty="0"/>
              <a:t>.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Decreasing : </a:t>
            </a:r>
            <a:r>
              <a:rPr lang="ko-KR" altLang="en-US" sz="2800" dirty="0"/>
              <a:t>부등호 방향을 바꿔 주면 된다</a:t>
            </a:r>
            <a:r>
              <a:rPr lang="en-US" altLang="ko-KR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0192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2470" y="2478130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ko-KR" altLang="en-US" u="sng" dirty="0"/>
              <a:t>전깃줄 </a:t>
            </a:r>
            <a:r>
              <a:rPr lang="en-US" altLang="ko-KR" u="sng" dirty="0"/>
              <a:t>2</a:t>
            </a:r>
            <a:br>
              <a:rPr lang="en-US" u="sng" dirty="0"/>
            </a:br>
            <a:r>
              <a:rPr lang="en-US" u="sng" dirty="0"/>
              <a:t>https://www.acmicpc.net/problem/2568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93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9410" y="2047429"/>
            <a:ext cx="10515600" cy="303517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92D050"/>
                </a:solidFill>
              </a:rPr>
              <a:t>https://www.acmicpc.net/problem/1965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u="sng" dirty="0">
                <a:solidFill>
                  <a:srgbClr val="92D050"/>
                </a:solidFill>
              </a:rPr>
              <a:t>https://www.acmicpc.net/problem/2631</a:t>
            </a:r>
            <a:br>
              <a:rPr lang="en-US" u="sng" dirty="0"/>
            </a:br>
            <a:r>
              <a:rPr lang="en-US" u="sng" dirty="0">
                <a:solidFill>
                  <a:srgbClr val="FFC000"/>
                </a:solidFill>
              </a:rPr>
              <a:t>https://www.acmicpc.net/problem/1958</a:t>
            </a:r>
            <a:br>
              <a:rPr lang="en-US" u="sng" dirty="0"/>
            </a:br>
            <a:r>
              <a:rPr lang="en-US" u="sng" dirty="0">
                <a:solidFill>
                  <a:schemeClr val="accent2"/>
                </a:solidFill>
              </a:rPr>
              <a:t>https://www.acmicpc.net/problem/7476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88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940908" y="2465388"/>
            <a:ext cx="6277233" cy="1927225"/>
          </a:xfrm>
        </p:spPr>
        <p:txBody>
          <a:bodyPr>
            <a:normAutofit/>
          </a:bodyPr>
          <a:lstStyle/>
          <a:p>
            <a:r>
              <a:rPr lang="en-US" dirty="0"/>
              <a:t>LCS</a:t>
            </a:r>
          </a:p>
          <a:p>
            <a:r>
              <a:rPr lang="en-US" dirty="0"/>
              <a:t>(Longest Common String)</a:t>
            </a:r>
          </a:p>
        </p:txBody>
      </p:sp>
    </p:spTree>
    <p:extLst>
      <p:ext uri="{BB962C8B-B14F-4D97-AF65-F5344CB8AC3E}">
        <p14:creationId xmlns:p14="http://schemas.microsoft.com/office/powerpoint/2010/main" val="3496718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DP </a:t>
            </a:r>
            <a:r>
              <a:rPr lang="ko-KR" altLang="en-US" dirty="0"/>
              <a:t>배열 정의하기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7329" y="1421027"/>
            <a:ext cx="10107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DP[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첫 번째 수열의 </a:t>
            </a:r>
            <a:r>
              <a:rPr lang="en-US" altLang="ko-KR" dirty="0" err="1"/>
              <a:t>i</a:t>
            </a:r>
            <a:r>
              <a:rPr lang="ko-KR" altLang="en-US" dirty="0"/>
              <a:t>번째</a:t>
            </a:r>
            <a:r>
              <a:rPr lang="en-US" altLang="ko-KR" dirty="0"/>
              <a:t>,</a:t>
            </a:r>
            <a:r>
              <a:rPr lang="ko-KR" altLang="en-US" dirty="0"/>
              <a:t> 두 번째 수열의 </a:t>
            </a:r>
            <a:r>
              <a:rPr lang="en-US" altLang="ko-KR" dirty="0"/>
              <a:t>j </a:t>
            </a:r>
            <a:r>
              <a:rPr lang="ko-KR" altLang="en-US" dirty="0"/>
              <a:t>번째까지의 </a:t>
            </a:r>
            <a:r>
              <a:rPr lang="en-US" altLang="ko-KR" dirty="0"/>
              <a:t>Length of Common String.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1"/>
                </a:solidFill>
              </a:rPr>
              <a:t>Length of Common String.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1"/>
                </a:solidFill>
              </a:rPr>
              <a:t>: DP[</a:t>
            </a:r>
            <a:r>
              <a:rPr lang="ko-KR" altLang="en-US" dirty="0">
                <a:solidFill>
                  <a:schemeClr val="accent1"/>
                </a:solidFill>
              </a:rPr>
              <a:t>마지막</a:t>
            </a:r>
            <a:r>
              <a:rPr lang="en-US" altLang="ko-KR" dirty="0">
                <a:solidFill>
                  <a:schemeClr val="accent1"/>
                </a:solidFill>
              </a:rPr>
              <a:t>][</a:t>
            </a:r>
            <a:r>
              <a:rPr lang="ko-KR" altLang="en-US" dirty="0">
                <a:solidFill>
                  <a:schemeClr val="accent1"/>
                </a:solidFill>
              </a:rPr>
              <a:t>마지막</a:t>
            </a:r>
            <a:r>
              <a:rPr lang="en-US" altLang="ko-KR" dirty="0">
                <a:solidFill>
                  <a:schemeClr val="accent1"/>
                </a:solidFill>
              </a:rPr>
              <a:t>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28" y="2190169"/>
            <a:ext cx="4124325" cy="421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97654" y="3385751"/>
            <a:ext cx="402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AOKLCONHSA</a:t>
            </a:r>
          </a:p>
          <a:p>
            <a:r>
              <a:rPr lang="en-US" sz="3600" dirty="0"/>
              <a:t>NALSKOHBA</a:t>
            </a:r>
          </a:p>
        </p:txBody>
      </p:sp>
    </p:spTree>
    <p:extLst>
      <p:ext uri="{BB962C8B-B14F-4D97-AF65-F5344CB8AC3E}">
        <p14:creationId xmlns:p14="http://schemas.microsoft.com/office/powerpoint/2010/main" val="54570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점화식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5299" y="1266709"/>
            <a:ext cx="102190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If (A[</a:t>
            </a:r>
            <a:r>
              <a:rPr lang="en-US" sz="3600" dirty="0" err="1"/>
              <a:t>i</a:t>
            </a:r>
            <a:r>
              <a:rPr lang="en-US" sz="3600" dirty="0"/>
              <a:t>] == B[j])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	DP[</a:t>
            </a:r>
            <a:r>
              <a:rPr lang="en-US" sz="3600" dirty="0" err="1"/>
              <a:t>i</a:t>
            </a:r>
            <a:r>
              <a:rPr lang="en-US" sz="3600" dirty="0"/>
              <a:t>][j] = DP[i-1][j-1] + 1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Else DP[</a:t>
            </a:r>
            <a:r>
              <a:rPr lang="en-US" sz="3600" dirty="0" err="1"/>
              <a:t>i</a:t>
            </a:r>
            <a:r>
              <a:rPr lang="en-US" sz="3600" dirty="0"/>
              <a:t>][j] = max(DP[</a:t>
            </a:r>
            <a:r>
              <a:rPr lang="en-US" sz="3600" dirty="0" err="1"/>
              <a:t>i</a:t>
            </a:r>
            <a:r>
              <a:rPr lang="en-US" sz="3600" dirty="0"/>
              <a:t> – 1][j], DP[</a:t>
            </a:r>
            <a:r>
              <a:rPr lang="en-US" sz="3600" dirty="0" err="1"/>
              <a:t>i</a:t>
            </a:r>
            <a:r>
              <a:rPr lang="en-US" sz="3600" dirty="0"/>
              <a:t>][j – 1])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299" y="4097524"/>
            <a:ext cx="10330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</a:t>
            </a:r>
            <a:r>
              <a:rPr lang="ko-KR" altLang="en-US" sz="2400" dirty="0"/>
              <a:t>와 </a:t>
            </a:r>
            <a:r>
              <a:rPr lang="en-US" altLang="ko-KR" sz="2400" dirty="0"/>
              <a:t>j</a:t>
            </a:r>
            <a:r>
              <a:rPr lang="ko-KR" altLang="en-US" sz="2400" dirty="0"/>
              <a:t>를 어떻게 증감시키며 배열을 채워나갈까</a:t>
            </a:r>
            <a:r>
              <a:rPr lang="en-US" altLang="ko-KR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a.  i-1, j-1</a:t>
            </a:r>
            <a:r>
              <a:rPr lang="ko-KR" altLang="en-US" sz="2400" dirty="0"/>
              <a:t>이 있으니 작은 값부터 큰 값순으로 채워야 한다</a:t>
            </a:r>
            <a:r>
              <a:rPr lang="en-US" altLang="ko-KR" sz="2400" dirty="0"/>
              <a:t>.(0</a:t>
            </a:r>
            <a:r>
              <a:rPr lang="ko-KR" altLang="en-US" sz="2400" dirty="0"/>
              <a:t>부터 증가하게</a:t>
            </a:r>
            <a:r>
              <a:rPr lang="en-US" altLang="ko-KR" sz="2400" dirty="0"/>
              <a:t>)</a:t>
            </a:r>
          </a:p>
          <a:p>
            <a:endParaRPr lang="en-US" sz="2400" dirty="0"/>
          </a:p>
          <a:p>
            <a:pPr marL="342900" indent="-342900">
              <a:buAutoNum type="alphaLcPeriod" startAt="2"/>
            </a:pPr>
            <a:r>
              <a:rPr lang="ko-KR" altLang="en-US" sz="2400" dirty="0"/>
              <a:t>어떤 상황에서도 </a:t>
            </a:r>
            <a:r>
              <a:rPr lang="en-US" altLang="ko-KR" sz="2400" dirty="0"/>
              <a:t>[i-1][j], [</a:t>
            </a:r>
            <a:r>
              <a:rPr lang="en-US" altLang="ko-KR" sz="2400" dirty="0" err="1"/>
              <a:t>i</a:t>
            </a:r>
            <a:r>
              <a:rPr lang="en-US" altLang="ko-KR" sz="2400" dirty="0"/>
              <a:t>][j-1], [i-1][j-1] </a:t>
            </a:r>
            <a:r>
              <a:rPr lang="ko-KR" altLang="en-US" sz="2400" dirty="0"/>
              <a:t>을 조회할 수 있어야 한다</a:t>
            </a:r>
            <a:r>
              <a:rPr lang="en-US" altLang="ko-KR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50415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Error </a:t>
            </a:r>
            <a:r>
              <a:rPr lang="ko-KR" altLang="en-US" dirty="0"/>
              <a:t>처리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0876" y="1544595"/>
            <a:ext cx="103302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/>
              <a:t>i</a:t>
            </a:r>
            <a:r>
              <a:rPr lang="en-US" sz="2400" dirty="0"/>
              <a:t>=0 or j=0 </a:t>
            </a:r>
            <a:r>
              <a:rPr lang="ko-KR" altLang="en-US" sz="2400" dirty="0"/>
              <a:t>일 때 </a:t>
            </a:r>
            <a:r>
              <a:rPr lang="en-US" altLang="ko-KR" sz="2400" dirty="0"/>
              <a:t>i-1 or j-1</a:t>
            </a:r>
            <a:r>
              <a:rPr lang="ko-KR" altLang="en-US" sz="2400" dirty="0"/>
              <a:t>를 </a:t>
            </a:r>
            <a:r>
              <a:rPr lang="en-US" altLang="ko-KR" sz="2400" dirty="0"/>
              <a:t>index</a:t>
            </a:r>
            <a:r>
              <a:rPr lang="ko-KR" altLang="en-US" sz="2400" dirty="0"/>
              <a:t>로 넣으면 조회할 때 </a:t>
            </a:r>
            <a:r>
              <a:rPr lang="en-US" altLang="ko-KR" sz="2400" dirty="0"/>
              <a:t>Runtime Error. </a:t>
            </a:r>
            <a:r>
              <a:rPr lang="ko-KR" altLang="en-US" sz="2400" dirty="0"/>
              <a:t>접근 권한이 없는 메모리를 읽음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해결방법</a:t>
            </a:r>
            <a:endParaRPr lang="en-US" altLang="ko-KR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dirty="0" err="1"/>
              <a:t>i</a:t>
            </a:r>
            <a:r>
              <a:rPr lang="en-US" altLang="ko-KR" sz="2400" dirty="0"/>
              <a:t>=0 or</a:t>
            </a:r>
            <a:r>
              <a:rPr lang="ko-KR" altLang="en-US" sz="2400" dirty="0"/>
              <a:t> </a:t>
            </a:r>
            <a:r>
              <a:rPr lang="en-US" altLang="ko-KR" sz="2400" dirty="0"/>
              <a:t>j=0</a:t>
            </a:r>
            <a:r>
              <a:rPr lang="ko-KR" altLang="en-US" sz="2400" dirty="0"/>
              <a:t> 일 때 예외처리를 해준다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/>
              <a:t>배열을 </a:t>
            </a:r>
            <a:r>
              <a:rPr lang="en-US" altLang="ko-KR" sz="2400" dirty="0"/>
              <a:t>1-base</a:t>
            </a:r>
            <a:r>
              <a:rPr lang="ko-KR" altLang="en-US" sz="2400" dirty="0"/>
              <a:t>로 만든다</a:t>
            </a:r>
            <a:r>
              <a:rPr lang="en-US" altLang="ko-KR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901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9411" y="258934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LCS</a:t>
            </a:r>
            <a:br>
              <a:rPr lang="en-US" u="sng" dirty="0"/>
            </a:br>
            <a:br>
              <a:rPr lang="en-US" u="sng" dirty="0"/>
            </a:br>
            <a:r>
              <a:rPr lang="en-US" u="sng" dirty="0"/>
              <a:t>https://www.acmicpc.net/problem/9251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15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LCS Tracking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14" y="1566296"/>
            <a:ext cx="63150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Problem Solving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872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67971" y="1346395"/>
            <a:ext cx="94560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LIS</a:t>
            </a:r>
            <a:r>
              <a:rPr lang="ko-KR" altLang="en-US" sz="7200" dirty="0"/>
              <a:t>와 같이 역추적</a:t>
            </a:r>
            <a:endParaRPr lang="en-US" altLang="ko-KR" sz="7200" dirty="0"/>
          </a:p>
          <a:p>
            <a:pPr algn="ctr"/>
            <a:endParaRPr lang="en-US" altLang="ko-KR" sz="7200" dirty="0"/>
          </a:p>
          <a:p>
            <a:r>
              <a:rPr lang="en-US" altLang="ko-KR" sz="4000" dirty="0"/>
              <a:t>LCS 2</a:t>
            </a:r>
          </a:p>
          <a:p>
            <a:r>
              <a:rPr lang="en-US" sz="4000" u="sng" dirty="0"/>
              <a:t>https://www.acmicpc.net/problem/9252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624467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940908" y="2465388"/>
            <a:ext cx="6277233" cy="1927225"/>
          </a:xfrm>
        </p:spPr>
        <p:txBody>
          <a:bodyPr>
            <a:normAutofit/>
          </a:bodyPr>
          <a:lstStyle/>
          <a:p>
            <a:r>
              <a:rPr lang="ko-KR" altLang="en-US" dirty="0"/>
              <a:t>구간 </a:t>
            </a:r>
            <a:r>
              <a:rPr lang="en-US" altLang="ko-KR" dirty="0"/>
              <a:t>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03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구간 </a:t>
            </a:r>
            <a:r>
              <a:rPr lang="en-US" altLang="ko-KR" dirty="0"/>
              <a:t>DP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9702" y="1352282"/>
            <a:ext cx="999400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DP[</a:t>
            </a:r>
            <a:r>
              <a:rPr lang="en-US" sz="3000" dirty="0" err="1"/>
              <a:t>i</a:t>
            </a:r>
            <a:r>
              <a:rPr lang="en-US" sz="3000" dirty="0"/>
              <a:t>][j] : </a:t>
            </a:r>
            <a:r>
              <a:rPr lang="en-US" sz="3000" dirty="0" err="1"/>
              <a:t>i</a:t>
            </a:r>
            <a:r>
              <a:rPr lang="en-US" sz="3000" dirty="0"/>
              <a:t> </a:t>
            </a:r>
            <a:r>
              <a:rPr lang="ko-KR" altLang="en-US" sz="3000" dirty="0"/>
              <a:t>이상 </a:t>
            </a:r>
            <a:r>
              <a:rPr lang="en-US" altLang="ko-KR" sz="3000" dirty="0"/>
              <a:t>j </a:t>
            </a:r>
            <a:r>
              <a:rPr lang="ko-KR" altLang="en-US" sz="3000" dirty="0"/>
              <a:t>미만에 해당하는 값</a:t>
            </a:r>
            <a:endParaRPr lang="en-US" altLang="ko-KR" sz="3000" dirty="0"/>
          </a:p>
          <a:p>
            <a:pPr>
              <a:lnSpc>
                <a:spcPct val="150000"/>
              </a:lnSpc>
            </a:pPr>
            <a:endParaRPr lang="en-US" sz="3000" dirty="0"/>
          </a:p>
          <a:p>
            <a:pPr>
              <a:lnSpc>
                <a:spcPct val="150000"/>
              </a:lnSpc>
            </a:pPr>
            <a:r>
              <a:rPr lang="en-US" sz="3000" dirty="0"/>
              <a:t>Answer : DP[0][</a:t>
            </a:r>
            <a:r>
              <a:rPr lang="ko-KR" altLang="en-US" sz="3000" dirty="0"/>
              <a:t>마지막</a:t>
            </a:r>
            <a:r>
              <a:rPr lang="en-US" altLang="ko-KR" sz="3000" dirty="0"/>
              <a:t>]</a:t>
            </a:r>
            <a:endParaRPr lang="en-US" sz="30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3000" dirty="0"/>
          </a:p>
          <a:p>
            <a:pPr>
              <a:lnSpc>
                <a:spcPct val="150000"/>
              </a:lnSpc>
            </a:pPr>
            <a:r>
              <a:rPr lang="en-US" altLang="ko-KR" sz="3000" dirty="0"/>
              <a:t>1. </a:t>
            </a:r>
            <a:r>
              <a:rPr lang="ko-KR" altLang="en-US" sz="3000" dirty="0"/>
              <a:t>앞에서 부터</a:t>
            </a:r>
            <a:r>
              <a:rPr lang="en-US" altLang="ko-KR" sz="3000" dirty="0"/>
              <a:t>? </a:t>
            </a:r>
            <a:r>
              <a:rPr lang="ko-KR" altLang="en-US" sz="3000" dirty="0"/>
              <a:t>뒤에서 부터</a:t>
            </a:r>
            <a:r>
              <a:rPr lang="en-US" altLang="ko-KR" sz="3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3000" dirty="0"/>
              <a:t>2. </a:t>
            </a:r>
            <a:r>
              <a:rPr lang="ko-KR" altLang="en-US" sz="3000" dirty="0"/>
              <a:t>한번에 안되니</a:t>
            </a:r>
            <a:r>
              <a:rPr lang="en-US" altLang="ko-KR" sz="3000" dirty="0"/>
              <a:t>, </a:t>
            </a:r>
            <a:r>
              <a:rPr lang="ko-KR" altLang="en-US" sz="3000" dirty="0"/>
              <a:t>경우를 나눈다</a:t>
            </a:r>
            <a:r>
              <a:rPr lang="en-US" altLang="ko-K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9330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유전자 </a:t>
            </a:r>
            <a:r>
              <a:rPr lang="en-US" altLang="ko-KR" dirty="0"/>
              <a:t>(BOJ</a:t>
            </a:r>
            <a:r>
              <a:rPr lang="ko-KR" altLang="en-US" dirty="0"/>
              <a:t> </a:t>
            </a:r>
            <a:r>
              <a:rPr lang="en-US" altLang="ko-KR" dirty="0"/>
              <a:t>2306)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9701" y="1519707"/>
            <a:ext cx="105220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기존 </a:t>
            </a:r>
            <a:r>
              <a:rPr lang="en-US" altLang="ko-KR" sz="2400" dirty="0"/>
              <a:t>1</a:t>
            </a:r>
            <a:r>
              <a:rPr lang="ko-KR" altLang="en-US" sz="2400" dirty="0"/>
              <a:t>차원적 접근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    </a:t>
            </a:r>
            <a:r>
              <a:rPr lang="en-US" altLang="ko-KR" sz="2400" dirty="0" err="1"/>
              <a:t>dp</a:t>
            </a:r>
            <a:r>
              <a:rPr lang="en-US" altLang="ko-KR" sz="2400" dirty="0"/>
              <a:t>(i): 0~i</a:t>
            </a:r>
            <a:r>
              <a:rPr lang="ko-KR" altLang="en-US" sz="2400" dirty="0"/>
              <a:t>까지의 부분에서 가장 긴 </a:t>
            </a:r>
            <a:r>
              <a:rPr lang="en-US" altLang="ko-KR" sz="2400" dirty="0"/>
              <a:t>KOI </a:t>
            </a:r>
            <a:r>
              <a:rPr lang="ko-KR" altLang="en-US" sz="2400" dirty="0"/>
              <a:t>유전자의 길이를 구하자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i</a:t>
            </a:r>
            <a:r>
              <a:rPr lang="ko-KR" altLang="en-US" sz="2400" dirty="0"/>
              <a:t>번째 문자가</a:t>
            </a:r>
            <a:r>
              <a:rPr lang="en-US" altLang="ko-KR" sz="24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A, G</a:t>
            </a:r>
            <a:r>
              <a:rPr lang="ko-KR" altLang="en-US" sz="2400" dirty="0"/>
              <a:t>인 경우 </a:t>
            </a:r>
            <a:r>
              <a:rPr lang="en-US" altLang="ko-KR" sz="2400" dirty="0"/>
              <a:t>: </a:t>
            </a:r>
            <a:r>
              <a:rPr lang="ko-KR" altLang="en-US" sz="2400" dirty="0"/>
              <a:t>변화없음 </a:t>
            </a:r>
            <a:r>
              <a:rPr lang="en-US" altLang="ko-KR" sz="2400" dirty="0"/>
              <a:t>^</a:t>
            </a:r>
            <a:r>
              <a:rPr lang="ko-KR" altLang="en-US" sz="2400" dirty="0"/>
              <a:t>오</a:t>
            </a:r>
            <a:r>
              <a:rPr lang="en-US" altLang="ko-KR" sz="2400" dirty="0"/>
              <a:t>^ (I-1</a:t>
            </a:r>
            <a:r>
              <a:rPr lang="ko-KR" altLang="en-US" sz="2400" dirty="0"/>
              <a:t>까지와 동일</a:t>
            </a:r>
            <a:r>
              <a:rPr lang="en-US" altLang="ko-KR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T, C</a:t>
            </a:r>
            <a:r>
              <a:rPr lang="ko-KR" altLang="en-US" sz="2400" dirty="0"/>
              <a:t>인 경우 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골치아픔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ㅜㅜ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=&gt; 1</a:t>
            </a:r>
            <a:r>
              <a:rPr lang="ko-KR" altLang="en-US" sz="2400" dirty="0"/>
              <a:t>차원적인 접근만으로는 어렵고 적절하지 않음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0599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유전자 </a:t>
            </a:r>
            <a:r>
              <a:rPr lang="en-US" altLang="ko-KR" dirty="0"/>
              <a:t>(BOJ</a:t>
            </a:r>
            <a:r>
              <a:rPr lang="ko-KR" altLang="en-US" dirty="0"/>
              <a:t> </a:t>
            </a:r>
            <a:r>
              <a:rPr lang="en-US" altLang="ko-KR" dirty="0"/>
              <a:t>2306)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277" y="1021217"/>
            <a:ext cx="987809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구간에</a:t>
            </a:r>
            <a:r>
              <a:rPr lang="en-US" altLang="ko-KR" sz="3500" dirty="0"/>
              <a:t> </a:t>
            </a:r>
            <a:r>
              <a:rPr lang="ko-KR" altLang="en-US" sz="3500" dirty="0"/>
              <a:t>대한 </a:t>
            </a:r>
            <a:r>
              <a:rPr lang="en-US" altLang="ko-KR" sz="3500" dirty="0"/>
              <a:t>DP </a:t>
            </a:r>
            <a:r>
              <a:rPr lang="ko-KR" altLang="en-US" sz="3500" dirty="0"/>
              <a:t>적용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sz="3500" dirty="0"/>
              <a:t>    </a:t>
            </a:r>
            <a:r>
              <a:rPr lang="en-US" sz="3500" dirty="0" err="1"/>
              <a:t>dp</a:t>
            </a:r>
            <a:r>
              <a:rPr lang="en-US" sz="3500" dirty="0"/>
              <a:t>(</a:t>
            </a:r>
            <a:r>
              <a:rPr lang="en-US" sz="3500" dirty="0" err="1"/>
              <a:t>i,j</a:t>
            </a:r>
            <a:r>
              <a:rPr lang="en-US" sz="3500" dirty="0"/>
              <a:t>): </a:t>
            </a:r>
            <a:r>
              <a:rPr lang="en-US" sz="3500" dirty="0" err="1"/>
              <a:t>i</a:t>
            </a:r>
            <a:r>
              <a:rPr lang="en-US" sz="3500" dirty="0"/>
              <a:t> ~ j </a:t>
            </a:r>
            <a:r>
              <a:rPr lang="ko-KR" altLang="en-US" sz="3500" dirty="0"/>
              <a:t>사이에서 가장 긴 </a:t>
            </a:r>
            <a:r>
              <a:rPr lang="en-US" altLang="ko-KR" sz="3500" dirty="0"/>
              <a:t>KOI </a:t>
            </a:r>
            <a:r>
              <a:rPr lang="ko-KR" altLang="en-US" sz="3500" dirty="0"/>
              <a:t>유전자 길이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endParaRPr lang="en-US" sz="3500" dirty="0"/>
          </a:p>
          <a:p>
            <a:pPr>
              <a:lnSpc>
                <a:spcPct val="150000"/>
              </a:lnSpc>
            </a:pPr>
            <a:r>
              <a:rPr lang="en-US" altLang="ko-KR" sz="3500" dirty="0"/>
              <a:t>i</a:t>
            </a:r>
            <a:r>
              <a:rPr lang="ko-KR" altLang="en-US" sz="3500" dirty="0"/>
              <a:t>번째 문자가 </a:t>
            </a:r>
            <a:r>
              <a:rPr lang="en-US" altLang="ko-KR" sz="3500" dirty="0"/>
              <a:t>A(or G) </a:t>
            </a:r>
            <a:r>
              <a:rPr lang="ko-KR" altLang="en-US" sz="3500" dirty="0"/>
              <a:t>이고 </a:t>
            </a:r>
            <a:r>
              <a:rPr lang="en-US" altLang="ko-KR" sz="3500" dirty="0"/>
              <a:t>j</a:t>
            </a:r>
            <a:r>
              <a:rPr lang="ko-KR" altLang="en-US" sz="3500" dirty="0"/>
              <a:t>번째 문자가 </a:t>
            </a:r>
            <a:r>
              <a:rPr lang="en-US" altLang="ko-KR" sz="3500" dirty="0"/>
              <a:t>T(or C)</a:t>
            </a:r>
            <a:r>
              <a:rPr lang="ko-KR" altLang="en-US" sz="3500" dirty="0"/>
              <a:t>이면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sz="3500" dirty="0"/>
              <a:t>    </a:t>
            </a:r>
            <a:r>
              <a:rPr lang="en-US" sz="3500" dirty="0" err="1"/>
              <a:t>dp</a:t>
            </a:r>
            <a:r>
              <a:rPr lang="en-US" sz="3500" dirty="0"/>
              <a:t>[</a:t>
            </a:r>
            <a:r>
              <a:rPr lang="en-US" sz="3500" dirty="0" err="1"/>
              <a:t>i</a:t>
            </a:r>
            <a:r>
              <a:rPr lang="en-US" sz="3500" dirty="0"/>
              <a:t>][j] = </a:t>
            </a:r>
            <a:r>
              <a:rPr lang="en-US" sz="3500" dirty="0" err="1"/>
              <a:t>dp</a:t>
            </a:r>
            <a:r>
              <a:rPr lang="en-US" sz="3500" dirty="0"/>
              <a:t>[i+1][j-1] + 2</a:t>
            </a:r>
          </a:p>
          <a:p>
            <a:pPr>
              <a:lnSpc>
                <a:spcPct val="150000"/>
              </a:lnSpc>
            </a:pPr>
            <a:r>
              <a:rPr lang="en-US" sz="3500" dirty="0"/>
              <a:t> </a:t>
            </a:r>
            <a:r>
              <a:rPr lang="ko-KR" altLang="en-US" sz="3500" dirty="0"/>
              <a:t>를 유도할 수 있다</a:t>
            </a:r>
            <a:r>
              <a:rPr lang="en-US" altLang="ko-KR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212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유전자 </a:t>
            </a:r>
            <a:r>
              <a:rPr lang="en-US" altLang="ko-KR" dirty="0"/>
              <a:t>(BOJ</a:t>
            </a:r>
            <a:r>
              <a:rPr lang="ko-KR" altLang="en-US" dirty="0"/>
              <a:t> </a:t>
            </a:r>
            <a:r>
              <a:rPr lang="en-US" altLang="ko-KR" dirty="0"/>
              <a:t>2306)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4277" y="1021217"/>
            <a:ext cx="987809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500" dirty="0"/>
              <a:t>구간에</a:t>
            </a:r>
            <a:r>
              <a:rPr lang="en-US" altLang="ko-KR" sz="3500" dirty="0"/>
              <a:t> </a:t>
            </a:r>
            <a:r>
              <a:rPr lang="ko-KR" altLang="en-US" sz="3500" dirty="0"/>
              <a:t>대한 </a:t>
            </a:r>
            <a:r>
              <a:rPr lang="en-US" altLang="ko-KR" sz="3500" dirty="0"/>
              <a:t>DP </a:t>
            </a:r>
            <a:r>
              <a:rPr lang="ko-KR" altLang="en-US" sz="3500" dirty="0"/>
              <a:t>적용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sz="3500" dirty="0"/>
              <a:t>    </a:t>
            </a:r>
            <a:r>
              <a:rPr lang="en-US" sz="3500" dirty="0" err="1"/>
              <a:t>dp</a:t>
            </a:r>
            <a:r>
              <a:rPr lang="en-US" sz="3500" dirty="0"/>
              <a:t>(</a:t>
            </a:r>
            <a:r>
              <a:rPr lang="en-US" sz="3500" dirty="0" err="1"/>
              <a:t>i,j</a:t>
            </a:r>
            <a:r>
              <a:rPr lang="en-US" sz="3500" dirty="0"/>
              <a:t>): </a:t>
            </a:r>
            <a:r>
              <a:rPr lang="en-US" sz="3500" dirty="0" err="1"/>
              <a:t>i</a:t>
            </a:r>
            <a:r>
              <a:rPr lang="en-US" sz="3500" dirty="0"/>
              <a:t> ~ j </a:t>
            </a:r>
            <a:r>
              <a:rPr lang="ko-KR" altLang="en-US" sz="3500" dirty="0"/>
              <a:t>사이에서 가장 긴 </a:t>
            </a:r>
            <a:r>
              <a:rPr lang="en-US" altLang="ko-KR" sz="3500" dirty="0"/>
              <a:t>KOI </a:t>
            </a:r>
            <a:r>
              <a:rPr lang="ko-KR" altLang="en-US" sz="3500" dirty="0"/>
              <a:t>유전자 길이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endParaRPr lang="en-US" sz="3500" dirty="0"/>
          </a:p>
          <a:p>
            <a:pPr>
              <a:lnSpc>
                <a:spcPct val="150000"/>
              </a:lnSpc>
            </a:pPr>
            <a:r>
              <a:rPr lang="ko-KR" altLang="en-US" sz="3500" dirty="0"/>
              <a:t>만약 그렇지 않다면</a:t>
            </a:r>
            <a:endParaRPr lang="en-US" altLang="ko-KR" sz="3500" dirty="0"/>
          </a:p>
          <a:p>
            <a:pPr>
              <a:lnSpc>
                <a:spcPct val="150000"/>
              </a:lnSpc>
            </a:pPr>
            <a:r>
              <a:rPr lang="en-US" altLang="ko-KR" sz="3500" dirty="0"/>
              <a:t> </a:t>
            </a:r>
            <a:r>
              <a:rPr lang="en-US" altLang="ko-KR" sz="3500" dirty="0" err="1"/>
              <a:t>dp</a:t>
            </a:r>
            <a:r>
              <a:rPr lang="en-US" altLang="ko-KR" sz="3500" dirty="0"/>
              <a:t>[</a:t>
            </a:r>
            <a:r>
              <a:rPr lang="en-US" altLang="ko-KR" sz="3500" dirty="0" err="1"/>
              <a:t>i</a:t>
            </a:r>
            <a:r>
              <a:rPr lang="en-US" altLang="ko-KR" sz="3500" dirty="0"/>
              <a:t>][j] = MAX( </a:t>
            </a:r>
            <a:r>
              <a:rPr lang="en-US" altLang="ko-KR" sz="3500" dirty="0" err="1"/>
              <a:t>dp</a:t>
            </a:r>
            <a:r>
              <a:rPr lang="en-US" altLang="ko-KR" sz="3500" dirty="0"/>
              <a:t>[</a:t>
            </a:r>
            <a:r>
              <a:rPr lang="en-US" altLang="ko-KR" sz="3500" dirty="0" err="1"/>
              <a:t>i</a:t>
            </a:r>
            <a:r>
              <a:rPr lang="en-US" altLang="ko-KR" sz="3500" dirty="0"/>
              <a:t>][k] + </a:t>
            </a:r>
            <a:r>
              <a:rPr lang="en-US" altLang="ko-KR" sz="3500" dirty="0" err="1"/>
              <a:t>dp</a:t>
            </a:r>
            <a:r>
              <a:rPr lang="en-US" altLang="ko-KR" sz="3500" dirty="0"/>
              <a:t>[k+1][j] )    (</a:t>
            </a:r>
            <a:r>
              <a:rPr lang="en-US" altLang="ko-KR" sz="3500" dirty="0" err="1"/>
              <a:t>i</a:t>
            </a:r>
            <a:r>
              <a:rPr lang="en-US" altLang="ko-KR" sz="3500" dirty="0"/>
              <a:t>&lt;= k &lt; j)</a:t>
            </a:r>
          </a:p>
          <a:p>
            <a:pPr>
              <a:lnSpc>
                <a:spcPct val="150000"/>
              </a:lnSpc>
            </a:pPr>
            <a:r>
              <a:rPr lang="en-US" altLang="ko-KR" sz="3500" dirty="0"/>
              <a:t>  </a:t>
            </a:r>
            <a:r>
              <a:rPr lang="ko-KR" altLang="en-US" sz="3500" dirty="0"/>
              <a:t>를 유도할 수 있다</a:t>
            </a:r>
            <a:r>
              <a:rPr lang="en-US" altLang="ko-KR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6902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팰린드롬</a:t>
            </a:r>
            <a:r>
              <a:rPr lang="ko-KR" altLang="en-US" dirty="0"/>
              <a:t> 만들기 </a:t>
            </a:r>
            <a:r>
              <a:rPr lang="en-US" altLang="ko-KR" dirty="0"/>
              <a:t>( BOJ</a:t>
            </a:r>
            <a:r>
              <a:rPr lang="ko-KR" altLang="en-US" dirty="0"/>
              <a:t> </a:t>
            </a:r>
            <a:r>
              <a:rPr lang="en-US" altLang="ko-KR" dirty="0"/>
              <a:t>1695)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096" y="1828800"/>
            <a:ext cx="98394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유전자 문제와 마찬가지로 </a:t>
            </a:r>
            <a:r>
              <a:rPr lang="en-US" altLang="ko-KR" sz="2400" dirty="0"/>
              <a:t>DP</a:t>
            </a:r>
            <a:r>
              <a:rPr lang="ko-KR" altLang="en-US" sz="2400" dirty="0"/>
              <a:t>배열을 </a:t>
            </a:r>
            <a:r>
              <a:rPr lang="en-US" altLang="ko-KR" sz="2400" dirty="0"/>
              <a:t>2</a:t>
            </a:r>
            <a:r>
              <a:rPr lang="ko-KR" altLang="en-US" sz="2400" dirty="0"/>
              <a:t>차원으로 만들고 구간을 나타내는 값을 채워 넣은 다음</a:t>
            </a:r>
            <a:r>
              <a:rPr lang="en-US" altLang="ko-KR" sz="2400" dirty="0"/>
              <a:t>, </a:t>
            </a:r>
            <a:r>
              <a:rPr lang="en-US" sz="2400" dirty="0"/>
              <a:t>DP[</a:t>
            </a:r>
            <a:r>
              <a:rPr lang="ko-KR" altLang="en-US" sz="2400" dirty="0"/>
              <a:t>처음</a:t>
            </a:r>
            <a:r>
              <a:rPr lang="en-US" altLang="ko-KR" sz="2400" dirty="0"/>
              <a:t>][</a:t>
            </a:r>
            <a:r>
              <a:rPr lang="ko-KR" altLang="en-US" sz="2400" dirty="0"/>
              <a:t>마지막</a:t>
            </a:r>
            <a:r>
              <a:rPr lang="en-US" altLang="ko-KR" sz="2400" dirty="0"/>
              <a:t>]</a:t>
            </a:r>
            <a:r>
              <a:rPr lang="ko-KR" altLang="en-US" sz="2400" dirty="0"/>
              <a:t>을 출력하면 된다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카드 게임 </a:t>
            </a:r>
            <a:r>
              <a:rPr lang="en-US" altLang="ko-KR" sz="2400" dirty="0"/>
              <a:t>( BOJ 11062 )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파일 합치기 </a:t>
            </a:r>
            <a:r>
              <a:rPr lang="en-US" altLang="ko-KR" sz="2400" dirty="0"/>
              <a:t>(BOJ 11066)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875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2940908" y="2465388"/>
            <a:ext cx="6277233" cy="1927225"/>
          </a:xfrm>
        </p:spPr>
        <p:txBody>
          <a:bodyPr>
            <a:normAutofit/>
          </a:bodyPr>
          <a:lstStyle/>
          <a:p>
            <a:r>
              <a:rPr lang="en-US" altLang="ko-KR" dirty="0"/>
              <a:t>memorization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90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내리막길 </a:t>
            </a:r>
            <a:r>
              <a:rPr lang="en-US" altLang="ko-KR" dirty="0"/>
              <a:t>( BOJ</a:t>
            </a:r>
            <a:r>
              <a:rPr lang="ko-KR" altLang="en-US" dirty="0"/>
              <a:t> </a:t>
            </a:r>
            <a:r>
              <a:rPr lang="en-US" altLang="ko-KR" dirty="0"/>
              <a:t>1520)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2579" y="1700011"/>
            <a:ext cx="107414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Bottom-Up Approach</a:t>
            </a:r>
            <a:r>
              <a:rPr lang="ko-KR" altLang="en-US" sz="2400" dirty="0"/>
              <a:t>가 어렵다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Top-Down Approach. </a:t>
            </a:r>
            <a:r>
              <a:rPr lang="ko-KR" altLang="en-US" sz="2400" dirty="0"/>
              <a:t>즉 </a:t>
            </a:r>
            <a:r>
              <a:rPr lang="en-US" altLang="ko-KR" sz="2400" dirty="0"/>
              <a:t>DFS</a:t>
            </a:r>
            <a:r>
              <a:rPr lang="ko-KR" altLang="en-US" sz="2400" dirty="0"/>
              <a:t>를 사용하자니 시간 초과가 날 것이 뻔하다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피보나치 함수를 예로 들어 </a:t>
            </a:r>
            <a:r>
              <a:rPr lang="en-US" altLang="ko-KR" sz="2400" dirty="0"/>
              <a:t>DFS</a:t>
            </a:r>
            <a:r>
              <a:rPr lang="ko-KR" altLang="en-US" sz="2400" dirty="0"/>
              <a:t>를 사용하면서 </a:t>
            </a:r>
            <a:r>
              <a:rPr lang="en-US" altLang="ko-KR" sz="2400" dirty="0"/>
              <a:t>DP</a:t>
            </a:r>
            <a:r>
              <a:rPr lang="ko-KR" altLang="en-US" sz="2400" dirty="0"/>
              <a:t>처럼 푸는 꼼수를 배워보자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6292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 Sequence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7222709" y="1568365"/>
            <a:ext cx="4547190" cy="4909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F(5) = F(4) + F(3)</a:t>
            </a:r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731" y="123690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896" y="2059269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298" y="2059270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41" y="2972420"/>
                <a:ext cx="571501" cy="57150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89" y="3927570"/>
                <a:ext cx="571501" cy="585871"/>
              </a:xfrm>
              <a:prstGeom prst="ellipse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39" y="2962894"/>
                <a:ext cx="571501" cy="571501"/>
              </a:xfrm>
              <a:prstGeom prst="ellipse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60" y="3925965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27" y="4927669"/>
                <a:ext cx="571501" cy="571501"/>
              </a:xfrm>
              <a:prstGeom prst="ellipse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956" y="3934756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93" y="3925965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37" y="4927670"/>
                <a:ext cx="571501" cy="571501"/>
              </a:xfrm>
              <a:prstGeom prst="ellipse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038" y="2971431"/>
                <a:ext cx="571501" cy="571501"/>
              </a:xfrm>
              <a:prstGeom prst="ellipse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0" y="2971430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587" y="3934756"/>
                <a:ext cx="571501" cy="585871"/>
              </a:xfrm>
              <a:prstGeom prst="ellipse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591" y="3933151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2357799" y="1696915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4071341" y="1687390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1544348" y="2630770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2319699" y="2611720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4708845" y="2611720"/>
            <a:ext cx="485220" cy="4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5638800" y="2600325"/>
            <a:ext cx="375044" cy="4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962025" y="3542931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476375" y="3552825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2524125" y="3562351"/>
            <a:ext cx="161925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3009900" y="3543300"/>
            <a:ext cx="18097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4181475" y="3562351"/>
            <a:ext cx="175617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4724401" y="3542931"/>
            <a:ext cx="123824" cy="4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71500" y="4520627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1026853" y="4524546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3"/>
          <p:cNvSpPr txBox="1">
            <a:spLocks/>
          </p:cNvSpPr>
          <p:nvPr/>
        </p:nvSpPr>
        <p:spPr>
          <a:xfrm>
            <a:off x="7222709" y="2110108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F(4) = F(3) + F(2)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5" name="텍스트 개체 틀 3"/>
          <p:cNvSpPr txBox="1">
            <a:spLocks/>
          </p:cNvSpPr>
          <p:nvPr/>
        </p:nvSpPr>
        <p:spPr>
          <a:xfrm>
            <a:off x="7222709" y="2646975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6" name="텍스트 개체 틀 3"/>
          <p:cNvSpPr txBox="1">
            <a:spLocks/>
          </p:cNvSpPr>
          <p:nvPr/>
        </p:nvSpPr>
        <p:spPr>
          <a:xfrm>
            <a:off x="7222709" y="3193110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8" name="텍스트 개체 틀 3"/>
          <p:cNvSpPr txBox="1">
            <a:spLocks/>
          </p:cNvSpPr>
          <p:nvPr/>
        </p:nvSpPr>
        <p:spPr>
          <a:xfrm>
            <a:off x="7222709" y="3739245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39" name="텍스트 개체 틀 3"/>
          <p:cNvSpPr txBox="1">
            <a:spLocks/>
          </p:cNvSpPr>
          <p:nvPr/>
        </p:nvSpPr>
        <p:spPr>
          <a:xfrm>
            <a:off x="7222709" y="4285380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F(3) = F(2) + F(1)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  <p:sp>
        <p:nvSpPr>
          <p:cNvPr id="41" name="텍스트 개체 틀 3"/>
          <p:cNvSpPr txBox="1">
            <a:spLocks/>
          </p:cNvSpPr>
          <p:nvPr/>
        </p:nvSpPr>
        <p:spPr>
          <a:xfrm>
            <a:off x="7222709" y="4832161"/>
            <a:ext cx="4547190" cy="49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/>
              <a:t>F(2) = F(1) + F(0)</a:t>
            </a:r>
          </a:p>
          <a:p>
            <a:pPr marL="0" indent="0">
              <a:buFont typeface="+mj-lt"/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970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4" grpId="0"/>
      <p:bldP spid="35" grpId="0"/>
      <p:bldP spid="36" grpId="0"/>
      <p:bldP spid="38" grpId="0"/>
      <p:bldP spid="39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7793" y="1348610"/>
            <a:ext cx="10554159" cy="455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시간 초과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메모리 초과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컴파일 에러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런타임 에러</a:t>
            </a:r>
            <a:endParaRPr lang="en-US" altLang="ko-KR" sz="24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2400" dirty="0"/>
              <a:t>틀렸습니다</a:t>
            </a:r>
            <a:r>
              <a:rPr lang="en-US" altLang="ko-KR" sz="2400" dirty="0"/>
              <a:t>, </a:t>
            </a:r>
            <a:r>
              <a:rPr lang="ko-KR" altLang="en-US" sz="2400" dirty="0"/>
              <a:t>출력 초과</a:t>
            </a:r>
            <a:r>
              <a:rPr lang="en-US" altLang="ko-KR" sz="2400" dirty="0"/>
              <a:t>, </a:t>
            </a:r>
            <a:r>
              <a:rPr lang="ko-KR" altLang="en-US" sz="2400" dirty="0"/>
              <a:t>출력 형식이 잘못되었습니다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1177430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 Sequence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5590108" y="137429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08" y="1374295"/>
                <a:ext cx="571501" cy="5715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7206273" y="21966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273" y="2196656"/>
                <a:ext cx="571501" cy="57150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3872675" y="219665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675" y="2196657"/>
                <a:ext cx="571501" cy="57150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3142918" y="310980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18" y="3109807"/>
                <a:ext cx="571501" cy="57150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5088866" y="4064957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866" y="4064957"/>
                <a:ext cx="571501" cy="58587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4650616" y="310028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616" y="3100281"/>
                <a:ext cx="571501" cy="5715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2659337" y="4063352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337" y="4063352"/>
                <a:ext cx="571501" cy="5715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2279804" y="506505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804" y="5065056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3526333" y="4072143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333" y="4072143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4221870" y="4063352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870" y="4063352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2918714" y="506505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14" y="5065057"/>
                <a:ext cx="571501" cy="57150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6307415" y="310881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415" y="3108818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8016527" y="3108817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27" y="3108817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6738964" y="4072143"/>
                <a:ext cx="571501" cy="58587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4" y="4072143"/>
                <a:ext cx="571501" cy="58587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5871968" y="4070538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968" y="4070538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4444176" y="1834302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6157718" y="1824777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3630725" y="2768157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4406076" y="2749107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6795222" y="2749107"/>
            <a:ext cx="485220" cy="443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7725177" y="2737712"/>
            <a:ext cx="375044" cy="45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3048402" y="3680318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3562752" y="3690212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4610502" y="3699738"/>
            <a:ext cx="161925" cy="38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5096277" y="3680687"/>
            <a:ext cx="180976" cy="40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267852" y="3699738"/>
            <a:ext cx="175617" cy="390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6810778" y="3680318"/>
            <a:ext cx="123824" cy="400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2657877" y="4658014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3113230" y="4661933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3"/>
          <p:cNvSpPr txBox="1">
            <a:spLocks/>
          </p:cNvSpPr>
          <p:nvPr/>
        </p:nvSpPr>
        <p:spPr>
          <a:xfrm>
            <a:off x="6719080" y="4932143"/>
            <a:ext cx="5611586" cy="11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ko-KR" altLang="en-US" dirty="0">
                <a:solidFill>
                  <a:srgbClr val="FF0000"/>
                </a:solidFill>
              </a:rPr>
              <a:t>부분 문제가 엄청나게 늘어남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Time Complexity O(2^N)</a:t>
            </a:r>
          </a:p>
        </p:txBody>
      </p:sp>
    </p:spTree>
    <p:extLst>
      <p:ext uri="{BB962C8B-B14F-4D97-AF65-F5344CB8AC3E}">
        <p14:creationId xmlns:p14="http://schemas.microsoft.com/office/powerpoint/2010/main" val="5943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Fibonacci Sequence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/>
              <p:cNvSpPr/>
              <p:nvPr/>
            </p:nvSpPr>
            <p:spPr>
              <a:xfrm>
                <a:off x="4724400" y="1625914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(5)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5" name="타원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625914"/>
                <a:ext cx="571501" cy="571501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타원 5"/>
              <p:cNvSpPr/>
              <p:nvPr/>
            </p:nvSpPr>
            <p:spPr>
              <a:xfrm>
                <a:off x="6340565" y="244827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6" name="타원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565" y="2448275"/>
                <a:ext cx="571501" cy="571501"/>
              </a:xfrm>
              <a:prstGeom prst="ellipse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타원 6"/>
              <p:cNvSpPr/>
              <p:nvPr/>
            </p:nvSpPr>
            <p:spPr>
              <a:xfrm>
                <a:off x="3006967" y="244827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7" name="타원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967" y="2448276"/>
                <a:ext cx="571501" cy="571501"/>
              </a:xfrm>
              <a:prstGeom prst="ellipse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/>
              <p:cNvSpPr/>
              <p:nvPr/>
            </p:nvSpPr>
            <p:spPr>
              <a:xfrm>
                <a:off x="2277210" y="336142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8" name="타원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210" y="3361426"/>
                <a:ext cx="571501" cy="571501"/>
              </a:xfrm>
              <a:prstGeom prst="ellipse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타원 8"/>
              <p:cNvSpPr/>
              <p:nvPr/>
            </p:nvSpPr>
            <p:spPr>
              <a:xfrm>
                <a:off x="4223158" y="4316576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타원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158" y="4316576"/>
                <a:ext cx="571501" cy="585871"/>
              </a:xfrm>
              <a:prstGeom prst="ellipse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/>
              <p:cNvSpPr/>
              <p:nvPr/>
            </p:nvSpPr>
            <p:spPr>
              <a:xfrm>
                <a:off x="3784908" y="3351900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0" name="타원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08" y="3351900"/>
                <a:ext cx="571501" cy="571501"/>
              </a:xfrm>
              <a:prstGeom prst="ellipse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타원 10"/>
              <p:cNvSpPr/>
              <p:nvPr/>
            </p:nvSpPr>
            <p:spPr>
              <a:xfrm>
                <a:off x="1793629" y="4314971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1" name="타원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29" y="4314971"/>
                <a:ext cx="571501" cy="571501"/>
              </a:xfrm>
              <a:prstGeom prst="ellipse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타원 11"/>
              <p:cNvSpPr/>
              <p:nvPr/>
            </p:nvSpPr>
            <p:spPr>
              <a:xfrm>
                <a:off x="1414096" y="5316675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2" name="타원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096" y="5316675"/>
                <a:ext cx="571501" cy="571501"/>
              </a:xfrm>
              <a:prstGeom prst="ellipse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타원 12"/>
              <p:cNvSpPr/>
              <p:nvPr/>
            </p:nvSpPr>
            <p:spPr>
              <a:xfrm>
                <a:off x="2660625" y="4323762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3" name="타원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625" y="4323762"/>
                <a:ext cx="571501" cy="571501"/>
              </a:xfrm>
              <a:prstGeom prst="ellipse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타원 13"/>
              <p:cNvSpPr/>
              <p:nvPr/>
            </p:nvSpPr>
            <p:spPr>
              <a:xfrm>
                <a:off x="3356162" y="4314971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타원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6162" y="4314971"/>
                <a:ext cx="571501" cy="571501"/>
              </a:xfrm>
              <a:prstGeom prst="ellipse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/>
              <p:cNvSpPr/>
              <p:nvPr/>
            </p:nvSpPr>
            <p:spPr>
              <a:xfrm>
                <a:off x="2053006" y="5316676"/>
                <a:ext cx="571501" cy="57150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/>
              </a:p>
            </p:txBody>
          </p:sp>
        </mc:Choice>
        <mc:Fallback xmlns="">
          <p:sp>
            <p:nvSpPr>
              <p:cNvPr id="15" name="타원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006" y="5316676"/>
                <a:ext cx="571501" cy="571501"/>
              </a:xfrm>
              <a:prstGeom prst="ellipse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타원 15"/>
              <p:cNvSpPr/>
              <p:nvPr/>
            </p:nvSpPr>
            <p:spPr>
              <a:xfrm>
                <a:off x="5441707" y="3360437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타원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707" y="3360437"/>
                <a:ext cx="571501" cy="571501"/>
              </a:xfrm>
              <a:prstGeom prst="ellipse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/>
              <p:cNvSpPr/>
              <p:nvPr/>
            </p:nvSpPr>
            <p:spPr>
              <a:xfrm>
                <a:off x="7150819" y="3360436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타원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819" y="3360436"/>
                <a:ext cx="571501" cy="571501"/>
              </a:xfrm>
              <a:prstGeom prst="ellipse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타원 17"/>
              <p:cNvSpPr/>
              <p:nvPr/>
            </p:nvSpPr>
            <p:spPr>
              <a:xfrm>
                <a:off x="5873256" y="4323762"/>
                <a:ext cx="571501" cy="58587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타원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256" y="4323762"/>
                <a:ext cx="571501" cy="585871"/>
              </a:xfrm>
              <a:prstGeom prst="ellipse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/>
              <p:cNvSpPr/>
              <p:nvPr/>
            </p:nvSpPr>
            <p:spPr>
              <a:xfrm>
                <a:off x="5006260" y="4322157"/>
                <a:ext cx="571501" cy="571501"/>
              </a:xfrm>
              <a:prstGeom prst="ellips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3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ko-KR" altLang="en-US" sz="130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타원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260" y="4322157"/>
                <a:ext cx="571501" cy="571501"/>
              </a:xfrm>
              <a:prstGeom prst="ellipse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/>
          <p:cNvCxnSpPr/>
          <p:nvPr/>
        </p:nvCxnSpPr>
        <p:spPr>
          <a:xfrm flipV="1">
            <a:off x="3578468" y="2085921"/>
            <a:ext cx="1145932" cy="518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flipH="1" flipV="1">
            <a:off x="5292010" y="2076396"/>
            <a:ext cx="1122724" cy="44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8" idx="7"/>
          </p:cNvCxnSpPr>
          <p:nvPr/>
        </p:nvCxnSpPr>
        <p:spPr>
          <a:xfrm flipV="1">
            <a:off x="2765017" y="3019776"/>
            <a:ext cx="370177" cy="42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 flipV="1">
            <a:off x="3540368" y="3000726"/>
            <a:ext cx="337759" cy="42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16" idx="7"/>
          </p:cNvCxnSpPr>
          <p:nvPr/>
        </p:nvCxnSpPr>
        <p:spPr>
          <a:xfrm flipV="1">
            <a:off x="5929514" y="3000726"/>
            <a:ext cx="485220" cy="44340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7" idx="1"/>
          </p:cNvCxnSpPr>
          <p:nvPr/>
        </p:nvCxnSpPr>
        <p:spPr>
          <a:xfrm flipH="1" flipV="1">
            <a:off x="6859469" y="2989331"/>
            <a:ext cx="375044" cy="4547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flipV="1">
            <a:off x="2182694" y="3931937"/>
            <a:ext cx="182436" cy="38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2697044" y="3941831"/>
            <a:ext cx="161926" cy="40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flipV="1">
            <a:off x="3744794" y="3951357"/>
            <a:ext cx="161925" cy="3809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 flipH="1" flipV="1">
            <a:off x="4230569" y="3932306"/>
            <a:ext cx="180976" cy="40005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5402144" y="3951357"/>
            <a:ext cx="175617" cy="39052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/>
          <p:nvPr/>
        </p:nvCxnSpPr>
        <p:spPr>
          <a:xfrm flipH="1" flipV="1">
            <a:off x="5945070" y="3931937"/>
            <a:ext cx="123824" cy="40041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1792169" y="4909633"/>
            <a:ext cx="114300" cy="41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/>
          <p:nvPr/>
        </p:nvCxnSpPr>
        <p:spPr>
          <a:xfrm flipH="1" flipV="1">
            <a:off x="2247522" y="4913552"/>
            <a:ext cx="97097" cy="390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3"/>
          <p:cNvSpPr txBox="1">
            <a:spLocks/>
          </p:cNvSpPr>
          <p:nvPr/>
        </p:nvSpPr>
        <p:spPr>
          <a:xfrm>
            <a:off x="6719080" y="4932143"/>
            <a:ext cx="5611586" cy="11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42950" indent="-74295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+mj-lt"/>
              <a:buAutoNum type="arabicPeriod"/>
              <a:defRPr sz="2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ea"/>
              <a:buAutoNum type="circleNumDbPlain"/>
              <a:defRPr sz="24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2pPr>
            <a:lvl3pPr marL="1428750" indent="-51435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UcPeriod"/>
              <a:defRPr sz="20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3pPr>
            <a:lvl4pPr marL="1714500" indent="-3429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rabicParenR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+mj-lt"/>
              <a:buAutoNum type="alphaLcPeriod"/>
              <a:defRPr sz="1800" kern="1200">
                <a:solidFill>
                  <a:srgbClr val="3B3B3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b="1" dirty="0">
                <a:solidFill>
                  <a:srgbClr val="FF0000"/>
                </a:solidFill>
              </a:rPr>
              <a:t>Time Complexity : O(N)</a:t>
            </a:r>
          </a:p>
        </p:txBody>
      </p:sp>
    </p:spTree>
    <p:extLst>
      <p:ext uri="{BB962C8B-B14F-4D97-AF65-F5344CB8AC3E}">
        <p14:creationId xmlns:p14="http://schemas.microsoft.com/office/powerpoint/2010/main" val="233383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내리막길</a:t>
            </a:r>
            <a:r>
              <a:rPr lang="en-US" altLang="ko-KR" dirty="0"/>
              <a:t>(BOJ 1520) </a:t>
            </a:r>
            <a:r>
              <a:rPr lang="ko-KR" altLang="en-US" dirty="0"/>
              <a:t>분할 </a:t>
            </a:r>
            <a:r>
              <a:rPr lang="en-US" altLang="ko-KR" dirty="0"/>
              <a:t>(BOJ 10883)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5155" y="1957589"/>
            <a:ext cx="10831132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700" dirty="0"/>
              <a:t>Fibonacci</a:t>
            </a:r>
            <a:r>
              <a:rPr lang="ko-KR" altLang="en-US" sz="2700" dirty="0"/>
              <a:t>는 </a:t>
            </a:r>
            <a:r>
              <a:rPr lang="en-US" altLang="ko-KR" sz="2700" dirty="0"/>
              <a:t>1</a:t>
            </a:r>
            <a:r>
              <a:rPr lang="ko-KR" altLang="en-US" sz="2700" dirty="0"/>
              <a:t>차원 배열에 </a:t>
            </a:r>
            <a:r>
              <a:rPr lang="en-US" altLang="ko-KR" sz="2700" dirty="0" err="1"/>
              <a:t>memoization</a:t>
            </a:r>
            <a:r>
              <a:rPr lang="ko-KR" altLang="en-US" sz="2700" dirty="0"/>
              <a:t>을 했지만</a:t>
            </a:r>
            <a:r>
              <a:rPr lang="en-US" altLang="ko-KR" sz="27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700" dirty="0"/>
              <a:t>21-</a:t>
            </a:r>
            <a:r>
              <a:rPr lang="ko-KR" altLang="en-US" sz="2700" dirty="0"/>
              <a:t>내리막길은 </a:t>
            </a:r>
            <a:r>
              <a:rPr lang="en-US" altLang="ko-KR" sz="2700" dirty="0"/>
              <a:t>2</a:t>
            </a:r>
            <a:r>
              <a:rPr lang="ko-KR" altLang="en-US" sz="2700" dirty="0"/>
              <a:t>차원 배열에 </a:t>
            </a:r>
            <a:r>
              <a:rPr lang="en-US" altLang="ko-KR" sz="2700" dirty="0" err="1"/>
              <a:t>memoization</a:t>
            </a:r>
            <a:r>
              <a:rPr lang="ko-KR" altLang="en-US" sz="2700" dirty="0"/>
              <a:t>하면 된다</a:t>
            </a:r>
            <a:r>
              <a:rPr lang="en-US" altLang="ko-KR" sz="2700" dirty="0"/>
              <a:t>.</a:t>
            </a:r>
          </a:p>
          <a:p>
            <a:pPr>
              <a:lnSpc>
                <a:spcPct val="150000"/>
              </a:lnSpc>
            </a:pP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25-</a:t>
            </a:r>
            <a:r>
              <a:rPr lang="ko-KR" altLang="en-US" sz="2700" dirty="0"/>
              <a:t>분할도 마찬가지로 </a:t>
            </a:r>
            <a:r>
              <a:rPr lang="en-US" altLang="ko-KR" sz="2700" dirty="0"/>
              <a:t>2</a:t>
            </a:r>
            <a:r>
              <a:rPr lang="ko-KR" altLang="en-US" sz="2700" dirty="0"/>
              <a:t>차원 배열을 사용한다</a:t>
            </a:r>
            <a:r>
              <a:rPr lang="en-US" altLang="ko-KR" sz="2700" dirty="0"/>
              <a:t>.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Bottom-Up Approach</a:t>
            </a:r>
            <a:r>
              <a:rPr lang="ko-KR" altLang="en-US" sz="2700" dirty="0"/>
              <a:t>도 있지만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memoization</a:t>
            </a:r>
            <a:r>
              <a:rPr lang="ko-KR" altLang="en-US" sz="2700" dirty="0"/>
              <a:t>을 이용한 탐색을 이용하는 방법이 실행시간은 조금 더 걸려도 생각해 내기 쉽고</a:t>
            </a:r>
            <a:r>
              <a:rPr lang="en-US" altLang="ko-KR" sz="2700" dirty="0"/>
              <a:t>, </a:t>
            </a:r>
            <a:r>
              <a:rPr lang="ko-KR" altLang="en-US" sz="2700" dirty="0"/>
              <a:t>코드도 간결하다</a:t>
            </a:r>
            <a:r>
              <a:rPr lang="en-US" altLang="ko-KR" sz="2700" dirty="0"/>
              <a:t>.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568477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시간 초과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</a:t>
            </a:r>
            <a:r>
              <a:rPr lang="ko-KR" altLang="en-US" sz="2400" dirty="0">
                <a:solidFill>
                  <a:srgbClr val="FF0000"/>
                </a:solidFill>
              </a:rPr>
              <a:t>초당 무거운 작업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x  /  %) 1</a:t>
            </a:r>
            <a:r>
              <a:rPr lang="ko-KR" altLang="en-US" sz="2400" dirty="0">
                <a:solidFill>
                  <a:srgbClr val="FF0000"/>
                </a:solidFill>
              </a:rPr>
              <a:t>억번</a:t>
            </a:r>
            <a:r>
              <a:rPr lang="en-US" altLang="ko-KR" sz="2400" dirty="0">
                <a:solidFill>
                  <a:srgbClr val="FF0000"/>
                </a:solidFill>
              </a:rPr>
              <a:t>,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        </a:t>
            </a:r>
            <a:r>
              <a:rPr lang="ko-KR" altLang="en-US" sz="2400" dirty="0">
                <a:solidFill>
                  <a:srgbClr val="FF0000"/>
                </a:solidFill>
              </a:rPr>
              <a:t>가벼운 작업</a:t>
            </a:r>
            <a:r>
              <a:rPr lang="en-US" altLang="ko-KR" sz="2400" dirty="0">
                <a:solidFill>
                  <a:srgbClr val="FF0000"/>
                </a:solidFill>
              </a:rPr>
              <a:t>(</a:t>
            </a:r>
            <a:r>
              <a:rPr lang="ko-KR" altLang="en-US" sz="2400" dirty="0">
                <a:solidFill>
                  <a:srgbClr val="FF0000"/>
                </a:solidFill>
              </a:rPr>
              <a:t>비교</a:t>
            </a:r>
            <a:r>
              <a:rPr lang="en-US" altLang="ko-KR" sz="2400" dirty="0">
                <a:solidFill>
                  <a:srgbClr val="FF0000"/>
                </a:solidFill>
              </a:rPr>
              <a:t>, </a:t>
            </a:r>
            <a:r>
              <a:rPr lang="ko-KR" altLang="en-US" sz="2400" dirty="0">
                <a:solidFill>
                  <a:srgbClr val="FF0000"/>
                </a:solidFill>
              </a:rPr>
              <a:t>대입</a:t>
            </a:r>
            <a:r>
              <a:rPr lang="en-US" altLang="ko-KR" sz="2400" dirty="0">
                <a:solidFill>
                  <a:srgbClr val="FF0000"/>
                </a:solidFill>
              </a:rPr>
              <a:t>, + -) 10</a:t>
            </a:r>
            <a:r>
              <a:rPr lang="ko-KR" altLang="en-US" sz="2400" dirty="0">
                <a:solidFill>
                  <a:srgbClr val="FF0000"/>
                </a:solidFill>
              </a:rPr>
              <a:t>억번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r>
              <a:rPr lang="ko-KR" altLang="en-US" sz="2400" dirty="0"/>
              <a:t>시간복잡도가 너무 큰 알고리즘</a:t>
            </a:r>
            <a:endParaRPr lang="en-US" altLang="ko-KR" sz="2400" dirty="0"/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r>
              <a:rPr lang="ko-KR" altLang="en-US" sz="2400" dirty="0"/>
              <a:t>비효율적인 코드</a:t>
            </a:r>
            <a:endParaRPr lang="en-US" altLang="ko-KR" sz="2400" dirty="0"/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r>
              <a:rPr lang="ko-KR" altLang="en-US" sz="2400" dirty="0"/>
              <a:t>무한 루프</a:t>
            </a:r>
            <a:endParaRPr lang="en-US" altLang="ko-KR" sz="2400" dirty="0"/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r>
              <a:rPr lang="en-US" altLang="ko-KR" sz="2400" dirty="0"/>
              <a:t>Dijkstra O(V </a:t>
            </a:r>
            <a:r>
              <a:rPr lang="en-US" altLang="ko-KR" sz="2400" dirty="0" err="1"/>
              <a:t>lgV</a:t>
            </a:r>
            <a:r>
              <a:rPr lang="en-US" altLang="ko-KR" sz="2400" dirty="0"/>
              <a:t>), Floyd-</a:t>
            </a:r>
            <a:r>
              <a:rPr lang="en-US" altLang="ko-KR" sz="2400" dirty="0" err="1"/>
              <a:t>Warshall</a:t>
            </a:r>
            <a:r>
              <a:rPr lang="en-US" altLang="ko-KR" sz="2400" dirty="0"/>
              <a:t> O(V^3), sort(N </a:t>
            </a:r>
            <a:r>
              <a:rPr lang="en-US" altLang="ko-KR" sz="2400" dirty="0" err="1"/>
              <a:t>lgN</a:t>
            </a:r>
            <a:r>
              <a:rPr lang="en-US" altLang="ko-KR" sz="2400" dirty="0"/>
              <a:t>), binary search(</a:t>
            </a:r>
            <a:r>
              <a:rPr lang="en-US" altLang="ko-KR" sz="2400" dirty="0" err="1"/>
              <a:t>lg</a:t>
            </a:r>
            <a:r>
              <a:rPr lang="en-US" altLang="ko-KR" sz="2400" dirty="0"/>
              <a:t> N)</a:t>
            </a:r>
          </a:p>
          <a:p>
            <a:pPr marL="342900" indent="-342900">
              <a:buAutoNum type="alphaLcPeriod"/>
            </a:pPr>
            <a:endParaRPr lang="en-US" altLang="ko-KR" sz="2400" dirty="0"/>
          </a:p>
          <a:p>
            <a:pPr marL="342900" indent="-342900">
              <a:buAutoNum type="alphaL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0619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메모리 초과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int : 4 byte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float : 4 byte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double : 8 byte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char : 1 byte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vector, queue, map</a:t>
            </a:r>
            <a:r>
              <a:rPr lang="ko-KR" altLang="en-US" sz="2400" dirty="0"/>
              <a:t> 등의 </a:t>
            </a:r>
            <a:r>
              <a:rPr lang="en-US" altLang="ko-KR" sz="2400" dirty="0"/>
              <a:t>container</a:t>
            </a:r>
            <a:r>
              <a:rPr lang="ko-KR" altLang="en-US" sz="2400" dirty="0"/>
              <a:t>는 메모리의 크기에 큰 영향을 미치지 않음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Ex) int </a:t>
            </a:r>
            <a:r>
              <a:rPr lang="en-US" altLang="ko-KR" sz="2400" dirty="0" err="1"/>
              <a:t>dp</a:t>
            </a:r>
            <a:r>
              <a:rPr lang="en-US" altLang="ko-KR" sz="2400" dirty="0"/>
              <a:t>[10000][100][20]; 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10000 * 100 * 20 * 4 byte = 80 * 10^6 byte = 80 MB</a:t>
            </a:r>
          </a:p>
        </p:txBody>
      </p:sp>
    </p:spTree>
    <p:extLst>
      <p:ext uri="{BB962C8B-B14F-4D97-AF65-F5344CB8AC3E}">
        <p14:creationId xmlns:p14="http://schemas.microsoft.com/office/powerpoint/2010/main" val="105553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컴파일 에러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C++</a:t>
            </a:r>
            <a:r>
              <a:rPr lang="ko-KR" altLang="en-US" sz="2400" dirty="0"/>
              <a:t>은 </a:t>
            </a:r>
            <a:r>
              <a:rPr lang="en-US" altLang="ko-KR" sz="2400" dirty="0"/>
              <a:t>9x, 11, 14, 17 </a:t>
            </a:r>
            <a:r>
              <a:rPr lang="ko-KR" altLang="en-US" sz="2400" dirty="0"/>
              <a:t>등 다양한 버전을 가지고 있으며</a:t>
            </a:r>
            <a:r>
              <a:rPr lang="en-US" altLang="ko-KR" sz="2400" dirty="0"/>
              <a:t>,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같은 </a:t>
            </a:r>
            <a:r>
              <a:rPr lang="en-US" altLang="ko-KR" sz="2400" dirty="0"/>
              <a:t>C++</a:t>
            </a:r>
            <a:r>
              <a:rPr lang="ko-KR" altLang="en-US" sz="2400" dirty="0"/>
              <a:t>더라도</a:t>
            </a:r>
            <a:r>
              <a:rPr lang="en-US" altLang="ko-KR" sz="2400" dirty="0"/>
              <a:t>, </a:t>
            </a:r>
            <a:r>
              <a:rPr lang="ko-KR" altLang="en-US" sz="2400" dirty="0"/>
              <a:t>컴파일러 종류도 다양함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운영체제에 따라서 내장 </a:t>
            </a:r>
            <a:r>
              <a:rPr lang="en-US" altLang="ko-KR" sz="2400" dirty="0"/>
              <a:t>header</a:t>
            </a:r>
            <a:r>
              <a:rPr lang="ko-KR" altLang="en-US" sz="2400" dirty="0"/>
              <a:t>도 다름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0" y="4159146"/>
            <a:ext cx="4819650" cy="1981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12195"/>
            <a:ext cx="4133850" cy="571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226" y="4445129"/>
            <a:ext cx="5448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런타임 에러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400" dirty="0"/>
              <a:t>PS</a:t>
            </a:r>
            <a:r>
              <a:rPr lang="ko-KR" altLang="en-US" sz="2400" dirty="0"/>
              <a:t>에서는 대부분 잘못된 </a:t>
            </a:r>
            <a:r>
              <a:rPr lang="en-US" altLang="ko-KR" sz="2400" dirty="0"/>
              <a:t>index </a:t>
            </a:r>
            <a:r>
              <a:rPr lang="ko-KR" altLang="en-US" sz="2400" dirty="0"/>
              <a:t>조회로 발생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+ Pointer</a:t>
            </a:r>
            <a:r>
              <a:rPr lang="ko-KR" altLang="en-US" sz="2400" dirty="0"/>
              <a:t>로 접근 권한 없는 메모리 조회</a:t>
            </a: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DIV 0 Error</a:t>
            </a:r>
            <a:r>
              <a:rPr lang="ko-KR" altLang="en-US" sz="2400" dirty="0"/>
              <a:t>인 경우도 있음</a:t>
            </a: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strike="sngStrike" dirty="0"/>
              <a:t>PS</a:t>
            </a:r>
            <a:r>
              <a:rPr lang="ko-KR" altLang="en-US" sz="2400" strike="sngStrike" dirty="0"/>
              <a:t>가 아닌 실무에서는 </a:t>
            </a:r>
            <a:r>
              <a:rPr lang="en-US" altLang="ko-KR" sz="2400" strike="sngStrike" dirty="0"/>
              <a:t>Runtime Error</a:t>
            </a:r>
            <a:r>
              <a:rPr lang="ko-KR" altLang="en-US" sz="2400" strike="sngStrike" dirty="0"/>
              <a:t>가 일어나지 않도록 예외처리를 꼼꼼히 해주어야 한다</a:t>
            </a:r>
            <a:r>
              <a:rPr lang="en-US" altLang="ko-KR" sz="2400" strike="sngStrik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6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틀렸습니다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5590" y="1498294"/>
            <a:ext cx="10939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/>
              <a:t>비약적인 논리</a:t>
            </a:r>
            <a:r>
              <a:rPr lang="en-US" altLang="ko-KR" sz="2400" dirty="0"/>
              <a:t> (</a:t>
            </a:r>
            <a:r>
              <a:rPr lang="ko-KR" altLang="en-US" sz="2400" dirty="0"/>
              <a:t>모든 직사각형은 정사각형이다 </a:t>
            </a:r>
            <a:r>
              <a:rPr lang="en-US" altLang="ko-KR" sz="2400" dirty="0"/>
              <a:t>/ </a:t>
            </a:r>
            <a:r>
              <a:rPr lang="ko-KR" altLang="en-US" sz="2400" dirty="0"/>
              <a:t>모든 정사각형은 직사각형이다 </a:t>
            </a:r>
            <a:r>
              <a:rPr lang="en-US" altLang="ko-KR" sz="2400" dirty="0"/>
              <a:t>)</a:t>
            </a:r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/>
              <a:t>2. Overflow, Underflow (int : 2^31, long </a:t>
            </a:r>
            <a:r>
              <a:rPr lang="en-US" altLang="ko-KR" sz="2400" dirty="0" err="1"/>
              <a:t>long</a:t>
            </a:r>
            <a:r>
              <a:rPr lang="en-US" altLang="ko-KR" sz="2400" dirty="0"/>
              <a:t> : 2^63)</a:t>
            </a:r>
          </a:p>
          <a:p>
            <a:endParaRPr lang="en-US" altLang="ko-KR" sz="2400" dirty="0"/>
          </a:p>
          <a:p>
            <a:r>
              <a:rPr lang="en-US" altLang="ko-KR" sz="2400" dirty="0"/>
              <a:t>3. </a:t>
            </a:r>
            <a:r>
              <a:rPr lang="ko-KR" altLang="en-US" sz="2400" dirty="0"/>
              <a:t>초기화 실수 </a:t>
            </a:r>
            <a:r>
              <a:rPr lang="en-US" altLang="ko-KR" sz="2400" dirty="0"/>
              <a:t>(</a:t>
            </a:r>
            <a:r>
              <a:rPr lang="ko-KR" altLang="en-US" sz="2400" dirty="0"/>
              <a:t>특히 </a:t>
            </a:r>
            <a:r>
              <a:rPr lang="en-US" altLang="ko-KR" sz="2400" dirty="0" err="1"/>
              <a:t>testcase</a:t>
            </a:r>
            <a:r>
              <a:rPr lang="ko-KR" altLang="en-US" sz="2400" dirty="0"/>
              <a:t>가 여러 개 일때 전역 변수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r>
              <a:rPr lang="en-US" altLang="ko-KR" sz="2400" dirty="0"/>
              <a:t>4. Floating Point Precision(</a:t>
            </a:r>
            <a:r>
              <a:rPr lang="ko-KR" altLang="en-US" sz="2400" dirty="0"/>
              <a:t>부동소숫점 정확도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38980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1466</Words>
  <Application>Microsoft Office PowerPoint</Application>
  <PresentationFormat>와이드스크린</PresentationFormat>
  <Paragraphs>275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a옛날목욕탕B</vt:lpstr>
      <vt:lpstr>HY견고딕</vt:lpstr>
      <vt:lpstr>나눔손글씨 펜</vt:lpstr>
      <vt:lpstr>서울남산체 B</vt:lpstr>
      <vt:lpstr>서울남산체 EB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꼬인 전깃줄 (N = 100,000) https://www.acmicpc.net/problem/1365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전깃줄 2 https://www.acmicpc.net/problem/2568</vt:lpstr>
      <vt:lpstr>https://www.acmicpc.net/problem/1965 https://www.acmicpc.net/problem/2631 https://www.acmicpc.net/problem/1958 https://www.acmicpc.net/problem/7476</vt:lpstr>
      <vt:lpstr>PowerPoint 프레젠테이션</vt:lpstr>
      <vt:lpstr>PowerPoint 프레젠테이션</vt:lpstr>
      <vt:lpstr>PowerPoint 프레젠테이션</vt:lpstr>
      <vt:lpstr>PowerPoint 프레젠테이션</vt:lpstr>
      <vt:lpstr>LCS  https://www.acmicpc.net/problem/9251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KwonGT</cp:lastModifiedBy>
  <cp:revision>57</cp:revision>
  <dcterms:created xsi:type="dcterms:W3CDTF">2015-05-03T15:07:32Z</dcterms:created>
  <dcterms:modified xsi:type="dcterms:W3CDTF">2017-01-16T23:49:04Z</dcterms:modified>
</cp:coreProperties>
</file>