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305" r:id="rId6"/>
    <p:sldId id="309" r:id="rId7"/>
    <p:sldId id="308" r:id="rId8"/>
    <p:sldId id="307" r:id="rId9"/>
    <p:sldId id="306" r:id="rId10"/>
    <p:sldId id="303" r:id="rId11"/>
    <p:sldId id="304" r:id="rId12"/>
    <p:sldId id="265" r:id="rId13"/>
    <p:sldId id="266" r:id="rId14"/>
    <p:sldId id="269" r:id="rId15"/>
    <p:sldId id="267" r:id="rId16"/>
    <p:sldId id="274" r:id="rId17"/>
    <p:sldId id="292" r:id="rId18"/>
    <p:sldId id="277" r:id="rId19"/>
    <p:sldId id="264" r:id="rId20"/>
    <p:sldId id="280" r:id="rId21"/>
    <p:sldId id="288" r:id="rId22"/>
    <p:sldId id="279" r:id="rId23"/>
    <p:sldId id="281" r:id="rId24"/>
    <p:sldId id="335" r:id="rId25"/>
    <p:sldId id="282" r:id="rId26"/>
    <p:sldId id="263" r:id="rId27"/>
    <p:sldId id="289" r:id="rId28"/>
    <p:sldId id="283" r:id="rId29"/>
    <p:sldId id="285" r:id="rId30"/>
    <p:sldId id="270" r:id="rId31"/>
    <p:sldId id="286" r:id="rId32"/>
    <p:sldId id="333" r:id="rId33"/>
    <p:sldId id="334" r:id="rId34"/>
    <p:sldId id="272" r:id="rId35"/>
    <p:sldId id="293" r:id="rId36"/>
    <p:sldId id="271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21" r:id="rId53"/>
    <p:sldId id="318" r:id="rId54"/>
    <p:sldId id="320" r:id="rId55"/>
    <p:sldId id="322" r:id="rId56"/>
    <p:sldId id="319" r:id="rId57"/>
    <p:sldId id="260" r:id="rId58"/>
    <p:sldId id="323" r:id="rId59"/>
    <p:sldId id="325" r:id="rId60"/>
    <p:sldId id="328" r:id="rId61"/>
    <p:sldId id="329" r:id="rId62"/>
    <p:sldId id="330" r:id="rId63"/>
    <p:sldId id="331" r:id="rId64"/>
    <p:sldId id="302" r:id="rId65"/>
    <p:sldId id="261" r:id="rId66"/>
    <p:sldId id="324" r:id="rId67"/>
    <p:sldId id="326" r:id="rId68"/>
    <p:sldId id="327" r:id="rId69"/>
    <p:sldId id="332" r:id="rId70"/>
    <p:sldId id="317" r:id="rId71"/>
  </p:sldIdLst>
  <p:sldSz cx="12192000" cy="6858000"/>
  <p:notesSz cx="6858000" cy="9144000"/>
  <p:embeddedFontLst>
    <p:embeddedFont>
      <p:font typeface="a옛날목욕탕B" panose="020B0600000101010101" charset="-127"/>
      <p:regular r:id="rId73"/>
    </p:embeddedFont>
    <p:embeddedFont>
      <p:font typeface="HY견고딕" panose="02030600000101010101" pitchFamily="18" charset="-127"/>
      <p:regular r:id="rId74"/>
    </p:embeddedFont>
    <p:embeddedFont>
      <p:font typeface="08서울남산체 M" panose="02020603020101020101" pitchFamily="18" charset="-127"/>
      <p:regular r:id="rId75"/>
    </p:embeddedFont>
    <p:embeddedFont>
      <p:font typeface="서울남산체 B" panose="020B0600000101010101" charset="-127"/>
      <p:regular r:id="rId76"/>
    </p:embeddedFont>
    <p:embeddedFont>
      <p:font typeface="맑은 고딕" panose="020B0503020000020004" pitchFamily="50" charset="-127"/>
      <p:regular r:id="rId77"/>
      <p:bold r:id="rId78"/>
    </p:embeddedFont>
    <p:embeddedFont>
      <p:font typeface="08서울남산체 B" panose="02020603020101020101" pitchFamily="18" charset="-127"/>
      <p:regular r:id="rId79"/>
    </p:embeddedFont>
    <p:embeddedFont>
      <p:font typeface="나눔손글씨 펜" panose="03040600000000000000" pitchFamily="66" charset="-127"/>
      <p:regular r:id="rId80"/>
    </p:embeddedFont>
    <p:embeddedFont>
      <p:font typeface="D2Coding" panose="020B0609020101020101" pitchFamily="49" charset="-127"/>
      <p:regular r:id="rId81"/>
      <p:bold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C2E17-2C72-4887-BDC1-FA48335926C6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08687-654E-497F-939C-5E86ADD43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0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코드가 짧아지면 일단 코딩을 좀더 빨리 할 수 있고</a:t>
            </a:r>
            <a:r>
              <a:rPr lang="en-US" altLang="ko-KR" dirty="0"/>
              <a:t>, </a:t>
            </a:r>
            <a:r>
              <a:rPr lang="ko-KR" altLang="en-US" dirty="0"/>
              <a:t>한 화면에 많은 코드를 볼 수 있어서 스크롤 올렸다 내렸다 하면서 코드를 볼 필요가 없어짐</a:t>
            </a:r>
            <a:endParaRPr lang="en-US" altLang="ko-KR" dirty="0"/>
          </a:p>
          <a:p>
            <a:r>
              <a:rPr lang="ko-KR" altLang="en-US" dirty="0"/>
              <a:t>어제 기택이형이 수업 </a:t>
            </a:r>
            <a:r>
              <a:rPr lang="ko-KR" altLang="en-US" dirty="0" err="1"/>
              <a:t>첫부분에</a:t>
            </a:r>
            <a:r>
              <a:rPr lang="ko-KR" altLang="en-US" dirty="0"/>
              <a:t> </a:t>
            </a:r>
            <a:r>
              <a:rPr lang="en-US" altLang="ko-KR" dirty="0"/>
              <a:t>problem solving</a:t>
            </a:r>
            <a:r>
              <a:rPr lang="ko-KR" altLang="en-US" dirty="0"/>
              <a:t>을 넣었길래 저도 </a:t>
            </a:r>
            <a:r>
              <a:rPr lang="ko-KR" altLang="en-US" dirty="0" err="1"/>
              <a:t>비슷한거</a:t>
            </a:r>
            <a:r>
              <a:rPr lang="ko-KR" altLang="en-US" dirty="0"/>
              <a:t> 넣어보고 싶어서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C++ 11</a:t>
            </a:r>
            <a:r>
              <a:rPr lang="ko-KR" altLang="en-US" dirty="0"/>
              <a:t>부터 지원하니까 </a:t>
            </a:r>
            <a:r>
              <a:rPr lang="ko-KR" altLang="en-US" dirty="0" err="1"/>
              <a:t>백준에</a:t>
            </a:r>
            <a:r>
              <a:rPr lang="ko-KR" altLang="en-US" dirty="0"/>
              <a:t> </a:t>
            </a:r>
            <a:r>
              <a:rPr lang="ko-KR" altLang="en-US" dirty="0" err="1"/>
              <a:t>제출할때</a:t>
            </a:r>
            <a:r>
              <a:rPr lang="ko-KR" altLang="en-US" dirty="0"/>
              <a:t> 언어 설정이 </a:t>
            </a:r>
            <a:r>
              <a:rPr lang="en-US" altLang="ko-KR" dirty="0"/>
              <a:t>C++ 11</a:t>
            </a:r>
            <a:r>
              <a:rPr lang="ko-KR" altLang="en-US" dirty="0"/>
              <a:t>이나 </a:t>
            </a:r>
            <a:r>
              <a:rPr lang="en-US" altLang="ko-KR" dirty="0"/>
              <a:t>14</a:t>
            </a:r>
            <a:r>
              <a:rPr lang="ko-KR" altLang="en-US" dirty="0"/>
              <a:t>로 되어있는지 꼭 확인하세요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6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</a:t>
            </a:r>
            <a:r>
              <a:rPr lang="en-US" altLang="ko-KR" dirty="0"/>
              <a:t>Target</a:t>
            </a:r>
            <a:r>
              <a:rPr lang="ko-KR" altLang="en-US" dirty="0"/>
              <a:t>과 </a:t>
            </a:r>
            <a:r>
              <a:rPr lang="en-US" altLang="ko-KR" dirty="0"/>
              <a:t>Pattern</a:t>
            </a:r>
            <a:r>
              <a:rPr lang="ko-KR" altLang="en-US" dirty="0"/>
              <a:t>의 </a:t>
            </a:r>
            <a:r>
              <a:rPr lang="ko-KR" altLang="en-US" dirty="0" err="1"/>
              <a:t>약자랍니다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4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4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8687-654E-497F-939C-5E86ADD43BD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09BBBC57-48FE-40C3-BF3F-AD1455CD876C}" type="datetime1">
              <a:rPr lang="ko-KR" altLang="en-US" smtClean="0"/>
              <a:pPr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10380" y="3978434"/>
            <a:ext cx="3163848" cy="626544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  <a:r>
              <a:rPr lang="en-US" altLang="ko-KR" dirty="0"/>
              <a:t>: String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김지훈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>
          <a:xfrm>
            <a:off x="3842056" y="3438375"/>
            <a:ext cx="4485703" cy="626544"/>
          </a:xfrm>
        </p:spPr>
        <p:txBody>
          <a:bodyPr/>
          <a:lstStyle/>
          <a:p>
            <a:r>
              <a:rPr lang="en-US" altLang="ko-KR" dirty="0"/>
              <a:t>2017 Winter Camp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다루기</a:t>
            </a:r>
          </a:p>
        </p:txBody>
      </p:sp>
    </p:spTree>
    <p:extLst>
      <p:ext uri="{BB962C8B-B14F-4D97-AF65-F5344CB8AC3E}">
        <p14:creationId xmlns:p14="http://schemas.microsoft.com/office/powerpoint/2010/main" val="21856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209020" y="3755503"/>
          <a:ext cx="7770840" cy="50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84">
                  <a:extLst>
                    <a:ext uri="{9D8B030D-6E8A-4147-A177-3AD203B41FA5}">
                      <a16:colId xmlns:a16="http://schemas.microsoft.com/office/drawing/2014/main" val="1667864475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1576173422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1455923225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1287891694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2928653103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3272286748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449932065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3055201604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1268537600"/>
                    </a:ext>
                  </a:extLst>
                </a:gridCol>
                <a:gridCol w="777084">
                  <a:extLst>
                    <a:ext uri="{9D8B030D-6E8A-4147-A177-3AD203B41FA5}">
                      <a16:colId xmlns:a16="http://schemas.microsoft.com/office/drawing/2014/main" val="1331101835"/>
                    </a:ext>
                  </a:extLst>
                </a:gridCol>
              </a:tblGrid>
              <a:tr h="503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253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020" y="2839494"/>
            <a:ext cx="406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char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[10] = “ALOHA”;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3647" y="3755503"/>
            <a:ext cx="89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2222" y="4305265"/>
            <a:ext cx="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5444" y="4305265"/>
            <a:ext cx="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922" y="4305265"/>
            <a:ext cx="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4305265"/>
            <a:ext cx="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3878" y="4305265"/>
            <a:ext cx="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0875" y="4305265"/>
            <a:ext cx="66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\0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63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0008" y="3127937"/>
            <a:ext cx="406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char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[10];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0008" y="3774268"/>
            <a:ext cx="57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(“%s”,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  // #include 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0008" y="4162863"/>
            <a:ext cx="57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10,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  // #include 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14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8596" y="1630472"/>
            <a:ext cx="425224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T;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&amp;T);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while (T--)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char in[100];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(in, 100,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(“%s”, in);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Hello World!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ALOHA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Tal-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ju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gak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39" y="2246722"/>
            <a:ext cx="401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입력받기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화살표: 오른쪽 2"/>
          <p:cNvSpPr/>
          <p:nvPr/>
        </p:nvSpPr>
        <p:spPr>
          <a:xfrm>
            <a:off x="8477179" y="3489306"/>
            <a:ext cx="987327" cy="370247"/>
          </a:xfrm>
          <a:prstGeom prst="rightArrow">
            <a:avLst>
              <a:gd name="adj1" fmla="val 50000"/>
              <a:gd name="adj2" fmla="val 6818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8544" y="3859553"/>
            <a:ext cx="116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결과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3012" y="3412819"/>
            <a:ext cx="116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???</a:t>
            </a:r>
          </a:p>
        </p:txBody>
      </p:sp>
      <p:pic>
        <p:nvPicPr>
          <p:cNvPr id="1028" name="Picture 4" descr="http://cfile5.uf.tistory.com/image/274E9C4B56CC50A0184D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634"/>
            <a:ext cx="4207362" cy="40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0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8596" y="1630472"/>
            <a:ext cx="425224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T;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&amp;T);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while (T--)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char in[100];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(in, 100,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(“%s”, in);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입력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Hello World!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ALOHA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Tal-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ju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gak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39" y="2246722"/>
            <a:ext cx="401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속터지는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문자열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입력받기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26" name="Picture 2" descr="http://ext.fmkorea.com/files/attach/new/20160629/486616/100447/402311397/6518dcce206e85b917aabe8669c8db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6968"/>
            <a:ext cx="4207362" cy="408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/>
          <p:cNvSpPr/>
          <p:nvPr/>
        </p:nvSpPr>
        <p:spPr>
          <a:xfrm>
            <a:off x="8477179" y="3489306"/>
            <a:ext cx="987327" cy="370247"/>
          </a:xfrm>
          <a:prstGeom prst="rightArrow">
            <a:avLst>
              <a:gd name="adj1" fmla="val 50000"/>
              <a:gd name="adj2" fmla="val 6818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8544" y="3859553"/>
            <a:ext cx="116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결과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88132" y="3081840"/>
            <a:ext cx="222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빈 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Hello World!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ALOHA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2071" y="4594227"/>
            <a:ext cx="323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 줄이 하나 출력되고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Tal-</a:t>
            </a:r>
            <a:r>
              <a:rPr lang="en-US" altLang="ko-KR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ju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gak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씹혔다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en-US" altLang="ko-KR" sz="1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현실반영</a:t>
            </a:r>
            <a:r>
              <a:rPr lang="en-US" altLang="ko-KR" sz="1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\n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안썼는데 </a:t>
            </a:r>
            <a:r>
              <a:rPr lang="ko-KR" altLang="en-US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개행이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됐다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499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0246" y="3607637"/>
            <a:ext cx="754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공백 문자가 나오기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직전까지만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입력받고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246" y="3976969"/>
            <a:ext cx="68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처음 나오는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입력받고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이를 포함해 저장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0246" y="4880979"/>
            <a:ext cx="665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공백 문자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Whitespace Character(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스페이스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탭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줄바꿈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0247" y="2731301"/>
            <a:ext cx="257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왜 이럴까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662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632503"/>
            <a:ext cx="257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해결책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184741"/>
            <a:ext cx="350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생각보다 강력해서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just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기본적인 파싱을 지원해 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9" y="1085022"/>
            <a:ext cx="5605976" cy="5772978"/>
          </a:xfrm>
          <a:prstGeom prst="rect">
            <a:avLst/>
          </a:prstGeom>
          <a:ln w="3810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095999" y="3076555"/>
            <a:ext cx="5628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(“%d\n”, &amp;T);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이렇게 하면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자동으로 버려준다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이상한 입력을 주는 문제에도 활용할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 ex: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o.o.o.x.x.x.x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x.x.o.x.o.x.x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o.o.x.o.x.x.x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o.o.x.x.x.x.o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o.o.o.x.x.x.x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o.o.o.o.o.x.x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o.o.x.o.x.o.x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18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992" y="3725187"/>
            <a:ext cx="331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string.h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0030" y="1924694"/>
            <a:ext cx="4421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strlen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문자열의 길이를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O(N)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만에 구해준다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strcmp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(str1, 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 – str2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구해준다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memset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value,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- 1)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채워준다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strcat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(str1, 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붙여준다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strcpy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(str1,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복붙한다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9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844" y="2921576"/>
            <a:ext cx="44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주의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6844" y="3704962"/>
            <a:ext cx="442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for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0;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strlen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(“%c”,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6844" y="4673014"/>
            <a:ext cx="44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위 코드의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시간복잡도는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75795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C++ string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6844" y="3704962"/>
            <a:ext cx="442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클래스로 정의된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 string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보다 여러모로 편하다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6844" y="2655926"/>
            <a:ext cx="44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24606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en-US" altLang="ko-KR" dirty="0"/>
          </a:p>
          <a:p>
            <a:r>
              <a:rPr lang="ko-KR" altLang="en-US" dirty="0"/>
              <a:t>문자열 다루기</a:t>
            </a:r>
            <a:endParaRPr lang="en-US" altLang="ko-KR" dirty="0"/>
          </a:p>
          <a:p>
            <a:r>
              <a:rPr lang="en-US" altLang="ko-KR" dirty="0" err="1"/>
              <a:t>Trie</a:t>
            </a:r>
            <a:endParaRPr lang="en-US" altLang="ko-KR" dirty="0"/>
          </a:p>
          <a:p>
            <a:r>
              <a:rPr lang="en-US" altLang="ko-KR" dirty="0"/>
              <a:t>KMP</a:t>
            </a:r>
          </a:p>
          <a:p>
            <a:r>
              <a:rPr lang="en-US" altLang="ko-KR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15983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C++ string -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3666" y="3018382"/>
            <a:ext cx="567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&gt;&gt;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  // #include 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iostream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getline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  // #include &lt;string&gt;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3666" y="1969346"/>
            <a:ext cx="442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&lt;string&gt;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3666" y="4067418"/>
            <a:ext cx="6065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와는 다르게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getline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우리가 생각한 쪽으로 작동한다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공백 문자까지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공백 문자는 버린다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getline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– 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까지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버린다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84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 string - </a:t>
            </a:r>
            <a:r>
              <a:rPr lang="ko-KR" altLang="en-US" dirty="0"/>
              <a:t>함수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844" y="2775721"/>
            <a:ext cx="44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주의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15" y="3559107"/>
            <a:ext cx="239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(“%s”, str1);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&gt;&gt; str2;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6844" y="4527159"/>
            <a:ext cx="44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둘 중 뭘 써도 상관없을까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9435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C++ string - </a:t>
            </a:r>
            <a:r>
              <a:rPr lang="ko-KR" altLang="en-US" dirty="0"/>
              <a:t>멤버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967" y="1395721"/>
            <a:ext cx="80332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[index]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 string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마찬가지로 특정 문자에 접근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str.length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문자열의 길이를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O(1)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만에 구해준다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str.clear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초기화시킨다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 += str2 , str1.append(str2) , str1.push_back(str2)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붙여준다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str.c_str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객체인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(C++ string),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 배열로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 string)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변환해 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str.substr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인덱스부터 시작해서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개의 글자를 잘라 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77727" y="3334713"/>
            <a:ext cx="346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1546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C++ string - </a:t>
            </a:r>
            <a:r>
              <a:rPr lang="ko-KR" altLang="en-US" dirty="0"/>
              <a:t>멤버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3705" y="2187385"/>
            <a:ext cx="6961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str1.find(str2)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내에서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찾아서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 위치를 찾아준다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str1.find_first_of(str2)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포함된 글자들이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처음 나오는 위치를 찾는다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ex) str1.find_first_of(“+-*/”)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str1.find_last_of(str2)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str1.find_first_not_of(str2)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str1.find_last_not_of(str2)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find_first_of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랑 비슷하다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011" y="3526214"/>
            <a:ext cx="346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38602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err="1"/>
              <a:t>친해지기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5109" y="2787550"/>
            <a:ext cx="6961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BOJ 10988: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팰린드롬인지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확인하기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BOJ 10757: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큰 수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A+B</a:t>
            </a:r>
          </a:p>
          <a:p>
            <a:pPr algn="ctr"/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BOJ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9536: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여우는 어떻게 울지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961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3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7224" y="2910356"/>
            <a:ext cx="577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Re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trie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val (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2585" y="3678901"/>
            <a:ext cx="7172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문자열의 빠른 검색을 위한 트리 형태의 자료구조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Digital Tree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Prefix Tree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라고도 불린다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13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-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654" y="3226924"/>
            <a:ext cx="44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무식하게 검색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(Brute Force)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9801" y="1935312"/>
            <a:ext cx="717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개의 문자열들 중에서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가장 긴 문자열의 길이를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이라 하고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특정 문자열을 검색하려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4535" y="2949926"/>
            <a:ext cx="490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각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개의 문자열들마다 최대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 반복하면서 문자들을 비교해야 하므로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O(NM)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654" y="4380036"/>
            <a:ext cx="44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이진 검색 트리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4535" y="4103038"/>
            <a:ext cx="490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개의 문자열들과 전부 비교할 필요 없이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개의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문자열들하고만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비교하면 되므로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O(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MlogN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7654" y="5533148"/>
            <a:ext cx="44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지금 배울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Trie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4535" y="5394648"/>
            <a:ext cx="4905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저렇게 잘 해서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197031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- </a:t>
            </a:r>
            <a:r>
              <a:rPr lang="ko-KR" altLang="en-US" dirty="0"/>
              <a:t>개념</a:t>
            </a:r>
          </a:p>
        </p:txBody>
      </p:sp>
      <p:pic>
        <p:nvPicPr>
          <p:cNvPr id="2050" name="Picture 2" descr="http://clojure.or.kr/wiki/lib/exe/fetch.php?cache=&amp;media=study:algorithms:tri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52" y="1637877"/>
            <a:ext cx="3884112" cy="38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56276" y="2384460"/>
            <a:ext cx="5719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각각의 알파벳에 대해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진 트리를 구성한다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루트 노드는 빈 문자열로 놓고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각각의 부모 노드에다가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접미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문자 하나씩을 붙여서 자식 노드를 만든다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간선은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접미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문자가 붙는 것을 나타낸다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회색 노드는 종료 노드를 나타낸다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8827" y="5575588"/>
            <a:ext cx="414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집합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{“BE”, “BET”, “BUS”, “TEA”, “TEN”}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트라이 구성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73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- </a:t>
            </a:r>
            <a:r>
              <a:rPr lang="ko-KR" altLang="en-US" dirty="0"/>
              <a:t>코드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8" y="2182218"/>
            <a:ext cx="4484497" cy="40648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35" y="1526589"/>
            <a:ext cx="6735381" cy="4720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7908" y="1597672"/>
            <a:ext cx="252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칠판에다 설명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754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</a:t>
            </a:r>
            <a:r>
              <a:rPr lang="ko-KR" altLang="en-US" dirty="0"/>
              <a:t> </a:t>
            </a:r>
            <a:r>
              <a:rPr lang="en-US" altLang="ko-KR" dirty="0"/>
              <a:t>1764:</a:t>
            </a:r>
          </a:p>
          <a:p>
            <a:r>
              <a:rPr lang="ko-KR" altLang="en-US" dirty="0" err="1"/>
              <a:t>듣보잡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423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1764: </a:t>
            </a:r>
            <a:r>
              <a:rPr lang="ko-KR" altLang="en-US" dirty="0" err="1"/>
              <a:t>듣보잡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3217" y="1515452"/>
            <a:ext cx="807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풀 때 주의점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듣보잡들을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정렬해 줘야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17" y="2267004"/>
            <a:ext cx="115226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 string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ko-KR" altLang="en-US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입력받은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경우</a:t>
            </a:r>
            <a:endParaRPr lang="en-US" altLang="ko-KR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위와 같이 결과를 저장하는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res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배열과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저장된 결과의 수를 나타내는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변수가 있을 때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stdlib.h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qsort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함수를 이용해 정렬한다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 때 비교함수를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qsort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전달해 줘야 하는데 다음 함수를 만들어 준다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C++ string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ko-KR" altLang="en-US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입력받은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경우</a:t>
            </a:r>
            <a:endParaRPr lang="en-US" altLang="ko-KR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위와 같이 결과를 저장하는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res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배열과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저장된 결과의 수를 나타내는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변수가 있을 때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algorithm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헤더의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sort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함수를 이용해 정렬한다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4" y="4145661"/>
            <a:ext cx="7309831" cy="2520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4" y="3445577"/>
            <a:ext cx="6162280" cy="2520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34" y="2636953"/>
            <a:ext cx="1857307" cy="4377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34" y="5066402"/>
            <a:ext cx="1839402" cy="4545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35" y="5901306"/>
            <a:ext cx="2098270" cy="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</a:t>
            </a:r>
            <a:r>
              <a:rPr lang="ko-KR" altLang="en-US" dirty="0"/>
              <a:t> </a:t>
            </a:r>
            <a:r>
              <a:rPr lang="en-US" altLang="ko-KR" dirty="0"/>
              <a:t>5052:</a:t>
            </a:r>
          </a:p>
          <a:p>
            <a:r>
              <a:rPr lang="ko-KR" altLang="en-US" dirty="0"/>
              <a:t>전화번호 목록</a:t>
            </a:r>
          </a:p>
        </p:txBody>
      </p:sp>
    </p:spTree>
    <p:extLst>
      <p:ext uri="{BB962C8B-B14F-4D97-AF65-F5344CB8AC3E}">
        <p14:creationId xmlns:p14="http://schemas.microsoft.com/office/powerpoint/2010/main" val="1678517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5052: </a:t>
            </a:r>
            <a:r>
              <a:rPr lang="ko-KR" altLang="en-US" dirty="0"/>
              <a:t>전화번호 목록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456" y="3255982"/>
            <a:ext cx="4908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트라이를 구성하되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종료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노드인지만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체크하는 게 아니라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루트에서 노드로 가는 길을 모두 체크한다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최종적으로는 맨 끝 노드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(leaf)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들을 제외한 모든 노드가 체크되어 있을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5929576" y="2179528"/>
            <a:ext cx="560982" cy="5609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929576" y="2975491"/>
            <a:ext cx="560982" cy="5609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68594" y="3771454"/>
            <a:ext cx="560982" cy="5609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90558" y="4567417"/>
            <a:ext cx="560982" cy="5609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90558" y="3771454"/>
            <a:ext cx="560982" cy="5609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68594" y="4567417"/>
            <a:ext cx="560982" cy="5609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/>
          <p:cNvCxnSpPr>
            <a:stCxn id="3" idx="4"/>
            <a:endCxn id="6" idx="0"/>
          </p:cNvCxnSpPr>
          <p:nvPr/>
        </p:nvCxnSpPr>
        <p:spPr>
          <a:xfrm>
            <a:off x="6210067" y="2740510"/>
            <a:ext cx="0" cy="23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0"/>
          </p:cNvCxnSpPr>
          <p:nvPr/>
        </p:nvCxnSpPr>
        <p:spPr>
          <a:xfrm flipH="1">
            <a:off x="5649085" y="3454319"/>
            <a:ext cx="362645" cy="317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5"/>
            <a:endCxn id="9" idx="0"/>
          </p:cNvCxnSpPr>
          <p:nvPr/>
        </p:nvCxnSpPr>
        <p:spPr>
          <a:xfrm>
            <a:off x="6408404" y="3454319"/>
            <a:ext cx="362645" cy="317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4"/>
            <a:endCxn id="8" idx="0"/>
          </p:cNvCxnSpPr>
          <p:nvPr/>
        </p:nvCxnSpPr>
        <p:spPr>
          <a:xfrm>
            <a:off x="6771049" y="4332436"/>
            <a:ext cx="0" cy="23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4"/>
            <a:endCxn id="10" idx="0"/>
          </p:cNvCxnSpPr>
          <p:nvPr/>
        </p:nvCxnSpPr>
        <p:spPr>
          <a:xfrm>
            <a:off x="5649085" y="4332436"/>
            <a:ext cx="0" cy="23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368594" y="5363380"/>
            <a:ext cx="560982" cy="56098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90558" y="5363380"/>
            <a:ext cx="560982" cy="56098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5" name="직선 화살표 연결선 24"/>
          <p:cNvCxnSpPr>
            <a:stCxn id="10" idx="4"/>
            <a:endCxn id="22" idx="0"/>
          </p:cNvCxnSpPr>
          <p:nvPr/>
        </p:nvCxnSpPr>
        <p:spPr>
          <a:xfrm>
            <a:off x="5649085" y="5128399"/>
            <a:ext cx="0" cy="23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  <a:endCxn id="23" idx="0"/>
          </p:cNvCxnSpPr>
          <p:nvPr/>
        </p:nvCxnSpPr>
        <p:spPr>
          <a:xfrm>
            <a:off x="6771049" y="5128399"/>
            <a:ext cx="0" cy="23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7089" y="3809979"/>
            <a:ext cx="463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나중에 다시 이 문자열들을 검색했을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체크가 되어 있으면 일관성이 없는 목록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0219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22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929" y="2825996"/>
            <a:ext cx="7130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nuth–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orris–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ratt Algorithm</a:t>
            </a:r>
          </a:p>
          <a:p>
            <a:pPr algn="ctr"/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어떤 문자열이 다른 문자열의 부분 문자열인지를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판단하는 알고리즘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Donald Knuth, James H. Morris, Vaughan Pratt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세 사람이 공동으로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1977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년에 발표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28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929" y="1490111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0929" y="2544128"/>
            <a:ext cx="7130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Brute Force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시작하는 문자열이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같은지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검사한다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검사하다가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랑 다르면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다시 검사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9931" y="3739832"/>
            <a:ext cx="6572137" cy="446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8481" y="377832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09932" y="4400178"/>
            <a:ext cx="147904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8481" y="4438669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60914" y="4623335"/>
            <a:ext cx="118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71382" y="5018841"/>
            <a:ext cx="147904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22364" y="5241998"/>
            <a:ext cx="118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32832" y="5638874"/>
            <a:ext cx="147904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883814" y="5862031"/>
            <a:ext cx="118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6726" y="4970178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최악의 경우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약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O(NM)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1705" y="6199419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718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36" y="3837215"/>
            <a:ext cx="4341328" cy="25982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30929" y="1490111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30929" y="2544128"/>
            <a:ext cx="7130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Brute Force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시작하는 문자열이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같은지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검사한다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검사하다가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랑 다르면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부터 다시 검사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078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0929" y="1490111"/>
            <a:ext cx="713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881" y="2831315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881" y="3632758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68697" y="5970886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19192"/>
              </p:ext>
            </p:extLst>
          </p:nvPr>
        </p:nvGraphicFramePr>
        <p:xfrm>
          <a:off x="1819331" y="2768535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8572"/>
              </p:ext>
            </p:extLst>
          </p:nvPr>
        </p:nvGraphicFramePr>
        <p:xfrm>
          <a:off x="1819331" y="3564024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9340"/>
              </p:ext>
            </p:extLst>
          </p:nvPr>
        </p:nvGraphicFramePr>
        <p:xfrm>
          <a:off x="2488803" y="4168566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71121"/>
              </p:ext>
            </p:extLst>
          </p:nvPr>
        </p:nvGraphicFramePr>
        <p:xfrm>
          <a:off x="3161105" y="477310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51994"/>
              </p:ext>
            </p:extLst>
          </p:nvPr>
        </p:nvGraphicFramePr>
        <p:xfrm>
          <a:off x="3846086" y="53776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079672" y="3632758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문자가 다름을 발견</a:t>
            </a:r>
            <a:endParaRPr lang="en-US" altLang="ko-KR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0628" y="4505204"/>
            <a:ext cx="32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얘네를 꼭 다 해봐야 할까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280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0929" y="2109468"/>
            <a:ext cx="713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(Failure Function)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4266"/>
              </p:ext>
            </p:extLst>
          </p:nvPr>
        </p:nvGraphicFramePr>
        <p:xfrm>
          <a:off x="3539572" y="4000548"/>
          <a:ext cx="5112856" cy="16563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408">
                  <a:extLst>
                    <a:ext uri="{9D8B030D-6E8A-4147-A177-3AD203B41FA5}">
                      <a16:colId xmlns:a16="http://schemas.microsoft.com/office/drawing/2014/main" val="2352218755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730408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52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252722"/>
                  </a:ext>
                </a:extLst>
              </a:tr>
              <a:tr h="552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P[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  <a:tr h="552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18282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60814" y="2654883"/>
            <a:ext cx="787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P[1, M]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있을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P[1,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접두사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P[1, j] =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접미사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P[i-j+1,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만족하는 가장 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 (j &lt;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7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  <p:pic>
        <p:nvPicPr>
          <p:cNvPr id="1026" name="Picture 2" descr="https://pbs.twimg.com/media/CqYvqWUUIAAUmF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250"/>
            <a:ext cx="4724400" cy="57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88518" y="2976381"/>
            <a:ext cx="6190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뜬금없이 간지나는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코드짜기를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왜 할까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코드가 짧아진다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간지난다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내 간지나는 코드를 님들이 이해하지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못할까봐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47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5142"/>
              </p:ext>
            </p:extLst>
          </p:nvPr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71456"/>
              </p:ext>
            </p:extLst>
          </p:nvPr>
        </p:nvGraphicFramePr>
        <p:xfrm>
          <a:off x="2697645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0929" y="1929515"/>
            <a:ext cx="713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길이가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주어졌을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어디에서 몇 번 나오는지 찾으려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어떤 위치를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맨 왼쪽부터 차례대로 비교해 나간다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그러다가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글자까지 맞고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 다음 글자에서 틀렸다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7375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화살표 연결선 3"/>
          <p:cNvCxnSpPr>
            <a:stCxn id="13" idx="0"/>
          </p:cNvCxnSpPr>
          <p:nvPr/>
        </p:nvCxnSpPr>
        <p:spPr>
          <a:xfrm flipH="1" flipV="1">
            <a:off x="5066194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87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21904"/>
              </p:ext>
            </p:extLst>
          </p:nvPr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78003"/>
              </p:ext>
            </p:extLst>
          </p:nvPr>
        </p:nvGraphicFramePr>
        <p:xfrm>
          <a:off x="2697645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7375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" name="직선 화살표 연결선 3"/>
          <p:cNvCxnSpPr>
            <a:stCxn id="13" idx="0"/>
          </p:cNvCxnSpPr>
          <p:nvPr/>
        </p:nvCxnSpPr>
        <p:spPr>
          <a:xfrm flipH="1" flipV="1">
            <a:off x="5066194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745" y="2081117"/>
            <a:ext cx="865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실패함수를 미리 어떻게 저렇게 계산해 놨다고 치자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아래 상황에서는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실패함수의 뜻을 생각해 보면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 글자와 뒤에서부터 한 글자가 같다는 뜻이다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32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10453"/>
              </p:ext>
            </p:extLst>
          </p:nvPr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63401"/>
              </p:ext>
            </p:extLst>
          </p:nvPr>
        </p:nvGraphicFramePr>
        <p:xfrm>
          <a:off x="4724400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941" y="2021523"/>
            <a:ext cx="8746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실패함수의 정의에 따라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현재까지 맞은 위치와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맞추면 그 앞부분 또한 일치한다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그러면 그 다음 위치부터 다시 비교해 나가면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과정은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만큼 오른쪽으로 옮긴 것으로 생각할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3292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직선 화살표 연결선 13"/>
          <p:cNvCxnSpPr>
            <a:stCxn id="11" idx="0"/>
          </p:cNvCxnSpPr>
          <p:nvPr/>
        </p:nvCxnSpPr>
        <p:spPr>
          <a:xfrm flipH="1" flipV="1">
            <a:off x="7092111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5038" y="5721748"/>
            <a:ext cx="86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cxnSp>
        <p:nvCxnSpPr>
          <p:cNvPr id="18" name="직선 화살표 연결선 17"/>
          <p:cNvCxnSpPr>
            <a:cxnSpLocks/>
            <a:stCxn id="17" idx="0"/>
          </p:cNvCxnSpPr>
          <p:nvPr/>
        </p:nvCxnSpPr>
        <p:spPr>
          <a:xfrm flipV="1">
            <a:off x="5066195" y="5294194"/>
            <a:ext cx="0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9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6195" y="405468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6195" y="4856127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697645" y="3991904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724400" y="4787393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0929" y="2298521"/>
            <a:ext cx="7130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실패함수를 정의할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부분 문자열에서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접두사와 접미사가 같은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가장 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길이로 정의했다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오른쪽으로 움직일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이보다 적게 움직인다면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무조건 틀리게 되어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3292" y="5721748"/>
            <a:ext cx="4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H="1" flipV="1">
            <a:off x="7092111" y="5294194"/>
            <a:ext cx="1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5038" y="5721748"/>
            <a:ext cx="86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cxnSp>
        <p:nvCxnSpPr>
          <p:cNvPr id="15" name="직선 화살표 연결선 14"/>
          <p:cNvCxnSpPr>
            <a:cxnSpLocks/>
            <a:stCxn id="14" idx="0"/>
          </p:cNvCxnSpPr>
          <p:nvPr/>
        </p:nvCxnSpPr>
        <p:spPr>
          <a:xfrm flipV="1">
            <a:off x="5066195" y="5294194"/>
            <a:ext cx="0" cy="427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43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11373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75982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60006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2478826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10101"/>
              </p:ext>
            </p:extLst>
          </p:nvPr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756327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3037328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80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40908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53054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60006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2478826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756327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3037328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0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50661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05666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18508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3037328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32429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3713430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6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2351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8896"/>
              </p:ext>
            </p:extLst>
          </p:nvPr>
        </p:nvGraphicFramePr>
        <p:xfrm>
          <a:off x="269764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52355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5071175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69764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55192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5736193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4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4937"/>
              </p:ext>
            </p:extLst>
          </p:nvPr>
        </p:nvGraphicFramePr>
        <p:xfrm>
          <a:off x="4724400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52355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5071175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8648"/>
              </p:ext>
            </p:extLst>
          </p:nvPr>
        </p:nvGraphicFramePr>
        <p:xfrm>
          <a:off x="4724400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55192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5736193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4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4200"/>
              </p:ext>
            </p:extLst>
          </p:nvPr>
        </p:nvGraphicFramePr>
        <p:xfrm>
          <a:off x="539690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52355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5071175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7235"/>
              </p:ext>
            </p:extLst>
          </p:nvPr>
        </p:nvGraphicFramePr>
        <p:xfrm>
          <a:off x="539690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55192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5736193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6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7415" y="2479773"/>
            <a:ext cx="3591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T;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&amp;T);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while (T--)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837" y="3403102"/>
            <a:ext cx="540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테스트케이스가 여러 개인 문제는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문 대신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문을 쓰는 게 더 간편하다</a:t>
            </a:r>
          </a:p>
        </p:txBody>
      </p:sp>
    </p:spTree>
    <p:extLst>
      <p:ext uri="{BB962C8B-B14F-4D97-AF65-F5344CB8AC3E}">
        <p14:creationId xmlns:p14="http://schemas.microsoft.com/office/powerpoint/2010/main" val="2698759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258739"/>
            <a:ext cx="6624723" cy="2081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3042" y="4306193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8133" y="5350524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60764"/>
              </p:ext>
            </p:extLst>
          </p:nvPr>
        </p:nvGraphicFramePr>
        <p:xfrm>
          <a:off x="2697645" y="4243413"/>
          <a:ext cx="6752770" cy="50680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75277">
                  <a:extLst>
                    <a:ext uri="{9D8B030D-6E8A-4147-A177-3AD203B41FA5}">
                      <a16:colId xmlns:a16="http://schemas.microsoft.com/office/drawing/2014/main" val="2466953827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114005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04328060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185094048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291679640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1040587845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8334817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460879674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3706780286"/>
                    </a:ext>
                  </a:extLst>
                </a:gridCol>
                <a:gridCol w="675277">
                  <a:extLst>
                    <a:ext uri="{9D8B030D-6E8A-4147-A177-3AD203B41FA5}">
                      <a16:colId xmlns:a16="http://schemas.microsoft.com/office/drawing/2014/main" val="215359888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637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5998"/>
              </p:ext>
            </p:extLst>
          </p:nvPr>
        </p:nvGraphicFramePr>
        <p:xfrm>
          <a:off x="5396905" y="528179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897882" y="6210189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32" idx="0"/>
          </p:cNvCxnSpPr>
          <p:nvPr/>
        </p:nvCxnSpPr>
        <p:spPr>
          <a:xfrm flipV="1">
            <a:off x="9116702" y="5910369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4508" y="4843723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396905" y="4774989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846359" y="3526086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39" name="직선 화살표 연결선 38"/>
          <p:cNvCxnSpPr>
            <a:cxnSpLocks/>
            <a:stCxn id="38" idx="2"/>
          </p:cNvCxnSpPr>
          <p:nvPr/>
        </p:nvCxnSpPr>
        <p:spPr>
          <a:xfrm>
            <a:off x="9127360" y="3864640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5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6015" y="2695217"/>
            <a:ext cx="80799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구하기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지금까지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KMP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알고리즘은 실패함수가 있다는 전제 하에 작동했다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그런데 실패함수는 과연 어떻게 구할까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??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KMP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알고리즘과 똑같은 방식으로 실패함수를 구할 수 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KMP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알고리즘에서는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두 개의 문자열이 있었지만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이번에는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문자열만 두 개 있다고 생각한다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153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93229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9489"/>
              </p:ext>
            </p:extLst>
          </p:nvPr>
        </p:nvGraphicFramePr>
        <p:xfrm>
          <a:off x="6093229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344793"/>
            <a:ext cx="755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직선 화살표 연결선 17"/>
          <p:cNvCxnSpPr>
            <a:cxnSpLocks/>
            <a:stCxn id="17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7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91147"/>
              </p:ext>
            </p:extLst>
          </p:nvPr>
        </p:nvGraphicFramePr>
        <p:xfrm>
          <a:off x="6093229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14268"/>
              </p:ext>
            </p:extLst>
          </p:nvPr>
        </p:nvGraphicFramePr>
        <p:xfrm>
          <a:off x="6093229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63401"/>
              </p:ext>
            </p:extLst>
          </p:nvPr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344793"/>
            <a:ext cx="755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만약 같으면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f(now) = i+1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직선 화살표 연결선 17"/>
          <p:cNvCxnSpPr>
            <a:cxnSpLocks/>
            <a:stCxn id="17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344793"/>
            <a:ext cx="755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15971"/>
              </p:ext>
            </p:extLst>
          </p:nvPr>
        </p:nvGraphicFramePr>
        <p:xfrm>
          <a:off x="6093229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03033"/>
              </p:ext>
            </p:extLst>
          </p:nvPr>
        </p:nvGraphicFramePr>
        <p:xfrm>
          <a:off x="6093229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07704"/>
              </p:ext>
            </p:extLst>
          </p:nvPr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28" name="직선 화살표 연결선 27"/>
          <p:cNvCxnSpPr>
            <a:cxnSpLocks/>
            <a:stCxn id="27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30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18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6015" y="1665487"/>
            <a:ext cx="807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f(1) ~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까지의 실패함수가 구해져 있는 상태에서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구하려 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480" y="2207799"/>
            <a:ext cx="7559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f(now-1)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둔다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아래 그림에선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1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P[1, now-1]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앞에서부터 한글자와 뒤에서부터 한글자가 같다는 뜻이다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+ 1]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P[now]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를 비교한다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만약 다르면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f(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놓고 위 과정을 반복한다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 0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일 때도 다르면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f(now)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6962" y="5479272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3200"/>
              </p:ext>
            </p:extLst>
          </p:nvPr>
        </p:nvGraphicFramePr>
        <p:xfrm>
          <a:off x="6769330" y="5410538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83337" y="4952684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08002"/>
              </p:ext>
            </p:extLst>
          </p:nvPr>
        </p:nvGraphicFramePr>
        <p:xfrm>
          <a:off x="6769330" y="4883950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76962" y="4426636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066474" y="4357902"/>
          <a:ext cx="4053510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5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75585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18479" y="3612060"/>
            <a:ext cx="56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now</a:t>
            </a:r>
          </a:p>
        </p:txBody>
      </p:sp>
      <p:cxnSp>
        <p:nvCxnSpPr>
          <p:cNvPr id="28" name="직선 화살표 연결선 27"/>
          <p:cNvCxnSpPr>
            <a:cxnSpLocks/>
            <a:stCxn id="27" idx="2"/>
          </p:cNvCxnSpPr>
          <p:nvPr/>
        </p:nvCxnSpPr>
        <p:spPr>
          <a:xfrm>
            <a:off x="7099480" y="3950614"/>
            <a:ext cx="0" cy="328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30" idx="0"/>
          </p:cNvCxnSpPr>
          <p:nvPr/>
        </p:nvCxnSpPr>
        <p:spPr>
          <a:xfrm flipV="1">
            <a:off x="6421828" y="5930156"/>
            <a:ext cx="0" cy="29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03008" y="6229976"/>
            <a:ext cx="43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2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01" y="2777697"/>
            <a:ext cx="6264798" cy="24574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6982" y="2157013"/>
            <a:ext cx="43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코드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55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1786:</a:t>
            </a:r>
          </a:p>
          <a:p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187796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1786: </a:t>
            </a:r>
            <a:r>
              <a:rPr lang="ko-KR" altLang="en-US" dirty="0"/>
              <a:t>찾기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105" y="1515452"/>
            <a:ext cx="807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풀 때 주의점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105" y="2267004"/>
            <a:ext cx="10209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KMP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1-base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좀 더 편한데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이렇게 하려면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입력받을때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주소값을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넘겨줘야 하고 크기는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해줘야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fgets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입력받으면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맨 끝에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버리지 않는다는 것을 기억하자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수업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첫부분에서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이 문제는 채점데이터가 좀 이상해서 마지막 데이터에는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포함되어 있지 않다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문을 써서 마지막 글자가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‘\n’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이면 문자열의 길이를 하나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빼준다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3028867"/>
            <a:ext cx="3861524" cy="10000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5520488"/>
            <a:ext cx="477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4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</a:t>
            </a:r>
          </a:p>
          <a:p>
            <a:r>
              <a:rPr lang="ko-KR" altLang="en-US" dirty="0"/>
              <a:t>문자열 제곱</a:t>
            </a:r>
          </a:p>
        </p:txBody>
      </p:sp>
    </p:spTree>
    <p:extLst>
      <p:ext uri="{BB962C8B-B14F-4D97-AF65-F5344CB8AC3E}">
        <p14:creationId xmlns:p14="http://schemas.microsoft.com/office/powerpoint/2010/main" val="397237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3475" y="1350902"/>
            <a:ext cx="43891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&lt;vector&gt;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&lt;algorithm&gt;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#define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llu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unsigned long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#define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pii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pair&lt;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using namespace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llu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pii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n)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res;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pii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p;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llu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”,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calc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(p));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3554" y="3813114"/>
            <a:ext cx="327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#define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잘 활용하자</a:t>
            </a:r>
          </a:p>
        </p:txBody>
      </p:sp>
    </p:spTree>
    <p:extLst>
      <p:ext uri="{BB962C8B-B14F-4D97-AF65-F5344CB8AC3E}">
        <p14:creationId xmlns:p14="http://schemas.microsoft.com/office/powerpoint/2010/main" val="4066100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105" y="2536290"/>
            <a:ext cx="10209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문자열일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이를 만족하는 가장 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찾는 문제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abcd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-&gt; 1</a:t>
            </a:r>
          </a:p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aaaa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-&gt; 4</a:t>
            </a:r>
          </a:p>
          <a:p>
            <a:pPr algn="ctr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ababab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-&gt; 3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길이의 범위는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만까지이므로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Brute Force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로는 풀 수 없을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O(N)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만에 답을 찾을 수 있는 알고리즘이 필요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3760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1865" y="2613876"/>
            <a:ext cx="642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더 이상 쪼갤 수 없는 기본 문자열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1758"/>
              </p:ext>
            </p:extLst>
          </p:nvPr>
        </p:nvGraphicFramePr>
        <p:xfrm>
          <a:off x="3490124" y="3515546"/>
          <a:ext cx="5227152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3280613835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05413" y="3584280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01586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8301" y="1827891"/>
            <a:ext cx="803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더 이상 쪼갤 수 없는 기본 문자열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이라고 할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f(NM)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구하면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개가 빠진 문자열의 길이가 나온다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5413" y="3584280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90124" y="3515546"/>
          <a:ext cx="5227152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3280613835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3331"/>
              </p:ext>
            </p:extLst>
          </p:nvPr>
        </p:nvGraphicFramePr>
        <p:xfrm>
          <a:off x="3490124" y="4163939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3331"/>
              </p:ext>
            </p:extLst>
          </p:nvPr>
        </p:nvGraphicFramePr>
        <p:xfrm>
          <a:off x="4143518" y="4812332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0131" y="4232673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prefix of 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0131" y="4881066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suffix of 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901" y="5536672"/>
            <a:ext cx="986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마지막 요소의 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f(NM)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뺀 값이다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6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BOJ 4354: </a:t>
            </a:r>
            <a:r>
              <a:rPr lang="ko-KR" altLang="en-US" dirty="0"/>
              <a:t>문자열 제곱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8301" y="1827891"/>
            <a:ext cx="803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이어 붙인 문자열이다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더 이상 쪼갤 수 없는 기본 문자열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이라고 할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실패함수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f(NM)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구하면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 개가 빠진 문자열의 길이가 나온다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5413" y="3584280"/>
            <a:ext cx="4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90124" y="3515546"/>
          <a:ext cx="5227152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3280613835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90124" y="4163939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143518" y="4812332"/>
          <a:ext cx="4573758" cy="50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4">
                  <a:extLst>
                    <a:ext uri="{9D8B030D-6E8A-4147-A177-3AD203B41FA5}">
                      <a16:colId xmlns:a16="http://schemas.microsoft.com/office/drawing/2014/main" val="110087698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03898799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1338606642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500748164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2883531089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4049705910"/>
                    </a:ext>
                  </a:extLst>
                </a:gridCol>
                <a:gridCol w="653394">
                  <a:extLst>
                    <a:ext uri="{9D8B030D-6E8A-4147-A177-3AD203B41FA5}">
                      <a16:colId xmlns:a16="http://schemas.microsoft.com/office/drawing/2014/main" val="811089922"/>
                    </a:ext>
                  </a:extLst>
                </a:gridCol>
              </a:tblGrid>
              <a:tr h="50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31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40131" y="4232673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prefix of 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0131" y="4881066"/>
            <a:ext cx="16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suffix of 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901" y="5536672"/>
            <a:ext cx="9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따라서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길이에서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마지막 요소의 실패함수를 뺀 값이다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이것을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길이에서 나눠 주면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결국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안에 나오는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수가 나온다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23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105" y="2741383"/>
            <a:ext cx="10209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긴 문자열을 작은 값 하나로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치환시켜서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비교한다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A, 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있을 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H(A) != H(B)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!= B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하지만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H(A) == H(B)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라고 항상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== 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것은 아니다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문자열이 같은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해시값을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가질 수도 있기 때문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개념이 간단하고 풀이가 떠오르지 않을 때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해싱으로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풀 수도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7406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105" y="2741383"/>
            <a:ext cx="10209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함수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H(X)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만드는 방법은 여러 가지가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실제로 쓰이는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SHA1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등의 알고리즘이 있지만 복잡하게 하지 말고 간단하게 해보자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아스키 코드가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128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개이므로 각 문자는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0~127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숫자로 생각한다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이렇게 하면 문자열은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128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진수의 숫자로 생각할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값이 너무 커질 수 있으므로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 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취한다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값이 골고루 나오게 하려면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소수인 것이 좋다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545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105" y="2741383"/>
            <a:ext cx="1020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 = “Ab C\n”</a:t>
            </a:r>
          </a:p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H(S) = (65*128^4 + 98*128^3 + 32*128^2 + 67*128^1 + 10*128^0) % MOD 1000007</a:t>
            </a:r>
          </a:p>
        </p:txBody>
      </p:sp>
    </p:spTree>
    <p:extLst>
      <p:ext uri="{BB962C8B-B14F-4D97-AF65-F5344CB8AC3E}">
        <p14:creationId xmlns:p14="http://schemas.microsoft.com/office/powerpoint/2010/main" val="134619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404"/>
            <a:ext cx="6849849" cy="462959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Hashing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771" y="2533205"/>
            <a:ext cx="5331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여기서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MOD1, MOD2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각각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1000000007, 1000000009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해싱값과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사용한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해시값이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모두 같을 때만 같은 문자열로 판단한다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H1(T) == H1(P) &amp;&amp; H2(T) == H2(P)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물론 서로 다른 문자열이 두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해싱함수에서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모두 같은 결과가 나올 수도 있지만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이런 채점 데이터를 만들기는 굉장히 어렵다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만약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해싱을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제대로 짰는데 틀리면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값을 다른 걸 써가면서 계속 시도해 보면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5744" y="2533205"/>
            <a:ext cx="238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BOJ 1786: </a:t>
            </a: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찾기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185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07871" y="1875906"/>
            <a:ext cx="5976258" cy="3106190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야매</a:t>
            </a:r>
            <a:r>
              <a:rPr lang="ko-KR" altLang="en-US" dirty="0"/>
              <a:t> 풀이라서</a:t>
            </a:r>
            <a:endParaRPr lang="en-US" altLang="ko-KR" dirty="0"/>
          </a:p>
          <a:p>
            <a:r>
              <a:rPr lang="ko-KR" altLang="en-US" dirty="0"/>
              <a:t>무슨 예제가 좋을지</a:t>
            </a:r>
            <a:endParaRPr lang="en-US" altLang="ko-KR" dirty="0"/>
          </a:p>
          <a:p>
            <a:r>
              <a:rPr lang="ko-KR" altLang="en-US" dirty="0" err="1"/>
              <a:t>못고름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0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542" y="1476117"/>
            <a:ext cx="4575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T;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&amp;T);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while (T--)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for (…)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if (…)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(“-1\n”);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goto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1613" y="3784441"/>
            <a:ext cx="614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goto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문은 코드의 다른 부분으로 점프하게 해준다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2474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file29.uf.tistory.com/image/22381042573F3DF717623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26" y="4028901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42881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38870" y="2479772"/>
            <a:ext cx="4575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N;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while (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&amp;N), N)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…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806" y="3403102"/>
            <a:ext cx="614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콤마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(,)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연산자는 콤마 앞의 것을 먼저 실행하고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콤마 뒤의 값을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리턴한다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57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간지나는 </a:t>
            </a:r>
            <a:r>
              <a:rPr lang="ko-KR" altLang="en-US" dirty="0" err="1"/>
              <a:t>코드짜기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40312" y="1839144"/>
            <a:ext cx="45752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&lt;vector&gt;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using namespace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vector&lt;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&gt; v;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N;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&amp;N);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for (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= 0;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&lt; N;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in;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(“%d”, &amp;in);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v.push_back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(in);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for (auto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: v)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(“%d “,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return 0;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480" y="3403102"/>
            <a:ext cx="5754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Range-based for loop</a:t>
            </a:r>
          </a:p>
          <a:p>
            <a:pPr algn="r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범위가 있는 자료형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(ex.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벡터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등등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에서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auto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키워드를 사용하면 자동으로 반복해 준다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(C++ 11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부터 지원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2315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3702</Words>
  <Application>Microsoft Office PowerPoint</Application>
  <PresentationFormat>와이드스크린</PresentationFormat>
  <Paragraphs>1068</Paragraphs>
  <Slides>70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a옛날목욕탕B</vt:lpstr>
      <vt:lpstr>HY견고딕</vt:lpstr>
      <vt:lpstr>08서울남산체 M</vt:lpstr>
      <vt:lpstr>서울남산체 B</vt:lpstr>
      <vt:lpstr>맑은 고딕</vt:lpstr>
      <vt:lpstr>08서울남산체 B</vt:lpstr>
      <vt:lpstr>Arial</vt:lpstr>
      <vt:lpstr>나눔손글씨 펜</vt:lpstr>
      <vt:lpstr>D2Coding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JiHun Kim</cp:lastModifiedBy>
  <cp:revision>80</cp:revision>
  <dcterms:created xsi:type="dcterms:W3CDTF">2015-05-03T15:07:32Z</dcterms:created>
  <dcterms:modified xsi:type="dcterms:W3CDTF">2017-01-17T15:36:30Z</dcterms:modified>
</cp:coreProperties>
</file>