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b7239dcf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b7239dcf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b7239dcf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b7239dcf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b7239dcf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b7239dcf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b7239dcf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b7239dcf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b7239dcf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b7239dcf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b7239dcf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b7239dcf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b7239dcf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b7239dcf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b7239dcf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b7239dcf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b7239dcf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b7239dcf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b7239dcf6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b7239dcf6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b7239dc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b7239dc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b7239dcf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b7239dcf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b7239dcf6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b7239dcf6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b7239dcf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b7239dcf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b7239dcf6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b7239dcf6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b7239dcf6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b7239dcf6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b7239dcf6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b7239dcf6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b7239dcf6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b7239dcf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b7239dcf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b7239dcf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b7239dcf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b7239dcf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b7239dcf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b7239dcf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b7239dcf6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b7239dcf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b7239dcf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b7239dcf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b7239dcf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b7239dcf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5b7239dcf6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5b7239dcf6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b7239dcf6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b7239dcf6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b7239dcf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b7239dcf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b7239dc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b7239dc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b7239dc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b7239dc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b7239dc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b7239dc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b7239dcf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b7239dcf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212242"/>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14400" l="15178" r="18101" t="10241"/>
          <a:stretch/>
        </p:blipFill>
        <p:spPr>
          <a:xfrm>
            <a:off x="8099775" y="4394050"/>
            <a:ext cx="921375" cy="69375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Recognizing Audio Data with a FPGA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Neural Networks</a:t>
            </a:r>
            <a:endParaRPr/>
          </a:p>
        </p:txBody>
      </p:sp>
      <p:sp>
        <p:nvSpPr>
          <p:cNvPr id="56" name="Google Shape;56;p13"/>
          <p:cNvSpPr txBox="1"/>
          <p:nvPr/>
        </p:nvSpPr>
        <p:spPr>
          <a:xfrm>
            <a:off x="876100" y="4002950"/>
            <a:ext cx="72312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Julian Hatzky - 14.06.2019 - TH Köln, im Rahmen des Eingebettete Systeme Praktikums</a:t>
            </a:r>
            <a:endParaRPr/>
          </a:p>
        </p:txBody>
      </p:sp>
      <p:sp>
        <p:nvSpPr>
          <p:cNvPr id="57" name="Google Shape;57;p13"/>
          <p:cNvSpPr txBox="1"/>
          <p:nvPr/>
        </p:nvSpPr>
        <p:spPr>
          <a:xfrm>
            <a:off x="2737000" y="4795550"/>
            <a:ext cx="3509400" cy="23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Faukltät 07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3: Trained Neural Network</a:t>
            </a:r>
            <a:endParaRPr/>
          </a:p>
        </p:txBody>
      </p:sp>
      <p:sp>
        <p:nvSpPr>
          <p:cNvPr id="154" name="Google Shape;154;p22"/>
          <p:cNvSpPr txBox="1"/>
          <p:nvPr>
            <p:ph idx="1" type="body"/>
          </p:nvPr>
        </p:nvSpPr>
        <p:spPr>
          <a:xfrm>
            <a:off x="157475" y="1218575"/>
            <a:ext cx="8923200" cy="34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a:t>
            </a:r>
            <a:endParaRPr/>
          </a:p>
          <a:p>
            <a:pPr indent="0" lvl="0" marL="0" rtl="0" algn="l">
              <a:spcBef>
                <a:spcPts val="1600"/>
              </a:spcBef>
              <a:spcAft>
                <a:spcPts val="0"/>
              </a:spcAft>
              <a:buNone/>
            </a:pPr>
            <a:r>
              <a:rPr lang="en"/>
              <a:t>Use a denoising autoencoder to figure out a latent </a:t>
            </a:r>
            <a:r>
              <a:rPr lang="en"/>
              <a:t>representation</a:t>
            </a:r>
            <a:r>
              <a:rPr lang="en"/>
              <a:t> of the Auto Encoder.  </a:t>
            </a:r>
            <a:endParaRPr/>
          </a:p>
          <a:p>
            <a:pPr indent="0" lvl="0" marL="0" rtl="0" algn="l">
              <a:spcBef>
                <a:spcPts val="1600"/>
              </a:spcBef>
              <a:spcAft>
                <a:spcPts val="0"/>
              </a:spcAft>
              <a:buNone/>
            </a:pPr>
            <a:r>
              <a:rPr lang="en"/>
              <a:t>→ What are the main indicators for the specific Audio Signals + noise is getting filtered</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Use a classifier to determine how likely the audio signal is “our one”. </a:t>
            </a:r>
            <a:endParaRPr/>
          </a:p>
        </p:txBody>
      </p:sp>
      <p:sp>
        <p:nvSpPr>
          <p:cNvPr id="155" name="Google Shape;155;p22"/>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AutoEncoder (Unsupervised Learning) </a:t>
            </a:r>
            <a:endParaRPr/>
          </a:p>
        </p:txBody>
      </p:sp>
      <p:pic>
        <p:nvPicPr>
          <p:cNvPr id="161" name="Google Shape;161;p23"/>
          <p:cNvPicPr preferRelativeResize="0"/>
          <p:nvPr/>
        </p:nvPicPr>
        <p:blipFill>
          <a:blip r:embed="rId3">
            <a:alphaModFix/>
          </a:blip>
          <a:stretch>
            <a:fillRect/>
          </a:stretch>
        </p:blipFill>
        <p:spPr>
          <a:xfrm>
            <a:off x="1083375" y="1098500"/>
            <a:ext cx="7105847" cy="4045001"/>
          </a:xfrm>
          <a:prstGeom prst="rect">
            <a:avLst/>
          </a:prstGeom>
          <a:noFill/>
          <a:ln>
            <a:noFill/>
          </a:ln>
        </p:spPr>
      </p:pic>
      <p:sp>
        <p:nvSpPr>
          <p:cNvPr id="162" name="Google Shape;162;p23"/>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Denoising Autoencoder (better generalization)</a:t>
            </a:r>
            <a:endParaRPr/>
          </a:p>
        </p:txBody>
      </p:sp>
      <p:pic>
        <p:nvPicPr>
          <p:cNvPr id="168" name="Google Shape;168;p24"/>
          <p:cNvPicPr preferRelativeResize="0"/>
          <p:nvPr/>
        </p:nvPicPr>
        <p:blipFill>
          <a:blip r:embed="rId3">
            <a:alphaModFix/>
          </a:blip>
          <a:stretch>
            <a:fillRect/>
          </a:stretch>
        </p:blipFill>
        <p:spPr>
          <a:xfrm>
            <a:off x="1970775" y="1017725"/>
            <a:ext cx="5449917" cy="3820975"/>
          </a:xfrm>
          <a:prstGeom prst="rect">
            <a:avLst/>
          </a:prstGeom>
          <a:noFill/>
          <a:ln>
            <a:noFill/>
          </a:ln>
        </p:spPr>
      </p:pic>
      <p:sp>
        <p:nvSpPr>
          <p:cNvPr id="169" name="Google Shape;169;p24"/>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Denoising Autoencoder </a:t>
            </a:r>
            <a:endParaRPr/>
          </a:p>
        </p:txBody>
      </p:sp>
      <p:sp>
        <p:nvSpPr>
          <p:cNvPr id="175" name="Google Shape;175;p25"/>
          <p:cNvSpPr txBox="1"/>
          <p:nvPr>
            <p:ph idx="1" type="body"/>
          </p:nvPr>
        </p:nvSpPr>
        <p:spPr>
          <a:xfrm>
            <a:off x="366775" y="1218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Works ! </a:t>
            </a:r>
            <a:endParaRPr/>
          </a:p>
          <a:p>
            <a:pPr indent="0" lvl="0" marL="0" rtl="0" algn="l">
              <a:spcBef>
                <a:spcPts val="1600"/>
              </a:spcBef>
              <a:spcAft>
                <a:spcPts val="0"/>
              </a:spcAft>
              <a:buNone/>
            </a:pPr>
            <a:r>
              <a:rPr lang="en"/>
              <a:t>But could be better ! </a:t>
            </a:r>
            <a:endParaRPr>
              <a:highlight>
                <a:srgbClr val="FF0000"/>
              </a:highlight>
            </a:endParaRPr>
          </a:p>
          <a:p>
            <a:pPr indent="0" lvl="0" marL="0" rtl="0" algn="l">
              <a:spcBef>
                <a:spcPts val="1600"/>
              </a:spcBef>
              <a:spcAft>
                <a:spcPts val="0"/>
              </a:spcAft>
              <a:buNone/>
            </a:pPr>
            <a:r>
              <a:rPr lang="en"/>
              <a:t>→ Adjustments needed</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a:t>Proposals:</a:t>
            </a:r>
            <a:endParaRPr b="1"/>
          </a:p>
          <a:p>
            <a:pPr indent="0" lvl="0" marL="0" rtl="0" algn="l">
              <a:spcBef>
                <a:spcPts val="1600"/>
              </a:spcBef>
              <a:spcAft>
                <a:spcPts val="0"/>
              </a:spcAft>
              <a:buNone/>
            </a:pPr>
            <a:r>
              <a:rPr lang="en"/>
              <a:t>Test with different dimensions, noise functions, input data.</a:t>
            </a:r>
            <a:endParaRPr/>
          </a:p>
          <a:p>
            <a:pPr indent="0" lvl="0" marL="0" rtl="0" algn="l">
              <a:spcBef>
                <a:spcPts val="1600"/>
              </a:spcBef>
              <a:spcAft>
                <a:spcPts val="1600"/>
              </a:spcAft>
              <a:buNone/>
            </a:pPr>
            <a:r>
              <a:rPr lang="en"/>
              <a:t>More training! (gpu + data)</a:t>
            </a:r>
            <a:endParaRPr/>
          </a:p>
        </p:txBody>
      </p:sp>
      <p:pic>
        <p:nvPicPr>
          <p:cNvPr id="176" name="Google Shape;176;p25"/>
          <p:cNvPicPr preferRelativeResize="0"/>
          <p:nvPr/>
        </p:nvPicPr>
        <p:blipFill>
          <a:blip r:embed="rId3">
            <a:alphaModFix/>
          </a:blip>
          <a:stretch>
            <a:fillRect/>
          </a:stretch>
        </p:blipFill>
        <p:spPr>
          <a:xfrm>
            <a:off x="4366549" y="836150"/>
            <a:ext cx="4465749" cy="2523425"/>
          </a:xfrm>
          <a:prstGeom prst="rect">
            <a:avLst/>
          </a:prstGeom>
          <a:noFill/>
          <a:ln cap="flat" cmpd="sng" w="9525">
            <a:solidFill>
              <a:srgbClr val="FF0000"/>
            </a:solidFill>
            <a:prstDash val="solid"/>
            <a:round/>
            <a:headEnd len="sm" w="sm" type="none"/>
            <a:tailEnd len="sm" w="sm" type="none"/>
          </a:ln>
        </p:spPr>
      </p:pic>
      <p:sp>
        <p:nvSpPr>
          <p:cNvPr id="177" name="Google Shape;177;p25"/>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5"/>
          <p:cNvSpPr/>
          <p:nvPr/>
        </p:nvSpPr>
        <p:spPr>
          <a:xfrm>
            <a:off x="5036575" y="1621025"/>
            <a:ext cx="3586258" cy="1062950"/>
          </a:xfrm>
          <a:custGeom>
            <a:rect b="b" l="l" r="r" t="t"/>
            <a:pathLst>
              <a:path extrusionOk="0" h="42518" w="136867">
                <a:moveTo>
                  <a:pt x="0" y="17082"/>
                </a:moveTo>
                <a:cubicBezTo>
                  <a:pt x="462" y="16157"/>
                  <a:pt x="1269" y="15352"/>
                  <a:pt x="2193" y="14889"/>
                </a:cubicBezTo>
                <a:cubicBezTo>
                  <a:pt x="4323" y="13823"/>
                  <a:pt x="3383" y="11536"/>
                  <a:pt x="3948" y="11818"/>
                </a:cubicBezTo>
                <a:cubicBezTo>
                  <a:pt x="5479" y="12584"/>
                  <a:pt x="4494" y="15431"/>
                  <a:pt x="5703" y="16643"/>
                </a:cubicBezTo>
                <a:cubicBezTo>
                  <a:pt x="7049" y="17992"/>
                  <a:pt x="6867" y="11818"/>
                  <a:pt x="8773" y="11818"/>
                </a:cubicBezTo>
                <a:cubicBezTo>
                  <a:pt x="10902" y="11818"/>
                  <a:pt x="9854" y="19979"/>
                  <a:pt x="10528" y="17959"/>
                </a:cubicBezTo>
                <a:cubicBezTo>
                  <a:pt x="11379" y="15409"/>
                  <a:pt x="13735" y="11258"/>
                  <a:pt x="16231" y="12257"/>
                </a:cubicBezTo>
                <a:cubicBezTo>
                  <a:pt x="18249" y="13065"/>
                  <a:pt x="18424" y="16224"/>
                  <a:pt x="18424" y="18398"/>
                </a:cubicBezTo>
                <a:cubicBezTo>
                  <a:pt x="18424" y="19323"/>
                  <a:pt x="18700" y="15064"/>
                  <a:pt x="19302" y="15766"/>
                </a:cubicBezTo>
                <a:cubicBezTo>
                  <a:pt x="21871" y="18763"/>
                  <a:pt x="19910" y="22825"/>
                  <a:pt x="21056" y="21908"/>
                </a:cubicBezTo>
                <a:cubicBezTo>
                  <a:pt x="23732" y="19768"/>
                  <a:pt x="24830" y="15976"/>
                  <a:pt x="27637" y="14011"/>
                </a:cubicBezTo>
                <a:cubicBezTo>
                  <a:pt x="29823" y="12481"/>
                  <a:pt x="27473" y="19687"/>
                  <a:pt x="28953" y="21908"/>
                </a:cubicBezTo>
                <a:cubicBezTo>
                  <a:pt x="31810" y="26195"/>
                  <a:pt x="34245" y="12983"/>
                  <a:pt x="37726" y="9186"/>
                </a:cubicBezTo>
                <a:cubicBezTo>
                  <a:pt x="38831" y="7981"/>
                  <a:pt x="38530" y="12378"/>
                  <a:pt x="38604" y="14011"/>
                </a:cubicBezTo>
                <a:cubicBezTo>
                  <a:pt x="38793" y="18180"/>
                  <a:pt x="38853" y="18177"/>
                  <a:pt x="39042" y="22346"/>
                </a:cubicBezTo>
                <a:cubicBezTo>
                  <a:pt x="39102" y="23669"/>
                  <a:pt x="39140" y="27573"/>
                  <a:pt x="39481" y="26294"/>
                </a:cubicBezTo>
                <a:cubicBezTo>
                  <a:pt x="40911" y="20933"/>
                  <a:pt x="43333" y="15868"/>
                  <a:pt x="44745" y="10502"/>
                </a:cubicBezTo>
                <a:cubicBezTo>
                  <a:pt x="45235" y="8642"/>
                  <a:pt x="45475" y="2881"/>
                  <a:pt x="45622" y="4799"/>
                </a:cubicBezTo>
                <a:cubicBezTo>
                  <a:pt x="46239" y="12839"/>
                  <a:pt x="46237" y="20943"/>
                  <a:pt x="47377" y="28926"/>
                </a:cubicBezTo>
                <a:cubicBezTo>
                  <a:pt x="47377" y="28927"/>
                  <a:pt x="47377" y="30681"/>
                  <a:pt x="47377" y="30681"/>
                </a:cubicBezTo>
                <a:cubicBezTo>
                  <a:pt x="52776" y="27079"/>
                  <a:pt x="52782" y="18852"/>
                  <a:pt x="54835" y="12695"/>
                </a:cubicBezTo>
                <a:cubicBezTo>
                  <a:pt x="55124" y="11828"/>
                  <a:pt x="59109" y="731"/>
                  <a:pt x="59221" y="1290"/>
                </a:cubicBezTo>
                <a:cubicBezTo>
                  <a:pt x="60338" y="6882"/>
                  <a:pt x="59221" y="12695"/>
                  <a:pt x="59221" y="18398"/>
                </a:cubicBezTo>
                <a:cubicBezTo>
                  <a:pt x="59221" y="21323"/>
                  <a:pt x="59221" y="24247"/>
                  <a:pt x="59221" y="27172"/>
                </a:cubicBezTo>
                <a:cubicBezTo>
                  <a:pt x="59221" y="27830"/>
                  <a:pt x="59221" y="29146"/>
                  <a:pt x="59221" y="28488"/>
                </a:cubicBezTo>
                <a:cubicBezTo>
                  <a:pt x="59221" y="23337"/>
                  <a:pt x="59606" y="18100"/>
                  <a:pt x="60976" y="13134"/>
                </a:cubicBezTo>
                <a:cubicBezTo>
                  <a:pt x="61740" y="10365"/>
                  <a:pt x="63170" y="1926"/>
                  <a:pt x="63170" y="4799"/>
                </a:cubicBezTo>
                <a:cubicBezTo>
                  <a:pt x="63170" y="11964"/>
                  <a:pt x="63646" y="19145"/>
                  <a:pt x="63170" y="26294"/>
                </a:cubicBezTo>
                <a:cubicBezTo>
                  <a:pt x="62995" y="28920"/>
                  <a:pt x="63045" y="23659"/>
                  <a:pt x="63170" y="21030"/>
                </a:cubicBezTo>
                <a:cubicBezTo>
                  <a:pt x="63425" y="15674"/>
                  <a:pt x="64248" y="10217"/>
                  <a:pt x="66240" y="5238"/>
                </a:cubicBezTo>
                <a:cubicBezTo>
                  <a:pt x="66741" y="3986"/>
                  <a:pt x="66908" y="7854"/>
                  <a:pt x="67118" y="9186"/>
                </a:cubicBezTo>
                <a:cubicBezTo>
                  <a:pt x="67692" y="12823"/>
                  <a:pt x="68287" y="16474"/>
                  <a:pt x="68434" y="20153"/>
                </a:cubicBezTo>
                <a:cubicBezTo>
                  <a:pt x="68847" y="30485"/>
                  <a:pt x="68727" y="26294"/>
                  <a:pt x="68872" y="26294"/>
                </a:cubicBezTo>
                <a:cubicBezTo>
                  <a:pt x="70196" y="26294"/>
                  <a:pt x="69311" y="23670"/>
                  <a:pt x="69311" y="22346"/>
                </a:cubicBezTo>
                <a:cubicBezTo>
                  <a:pt x="69311" y="15033"/>
                  <a:pt x="71924" y="7945"/>
                  <a:pt x="73698" y="851"/>
                </a:cubicBezTo>
                <a:cubicBezTo>
                  <a:pt x="73911" y="0"/>
                  <a:pt x="73698" y="1729"/>
                  <a:pt x="73698" y="2606"/>
                </a:cubicBezTo>
                <a:cubicBezTo>
                  <a:pt x="73698" y="6554"/>
                  <a:pt x="73698" y="6554"/>
                  <a:pt x="73698" y="10502"/>
                </a:cubicBezTo>
                <a:cubicBezTo>
                  <a:pt x="73698" y="17375"/>
                  <a:pt x="73698" y="24247"/>
                  <a:pt x="73698" y="31120"/>
                </a:cubicBezTo>
                <a:cubicBezTo>
                  <a:pt x="73698" y="32436"/>
                  <a:pt x="73440" y="29778"/>
                  <a:pt x="73698" y="28488"/>
                </a:cubicBezTo>
                <a:cubicBezTo>
                  <a:pt x="74569" y="24134"/>
                  <a:pt x="75768" y="19790"/>
                  <a:pt x="77646" y="15766"/>
                </a:cubicBezTo>
                <a:cubicBezTo>
                  <a:pt x="78315" y="14333"/>
                  <a:pt x="78045" y="12320"/>
                  <a:pt x="79401" y="13134"/>
                </a:cubicBezTo>
                <a:cubicBezTo>
                  <a:pt x="81286" y="14265"/>
                  <a:pt x="79682" y="17521"/>
                  <a:pt x="79839" y="19714"/>
                </a:cubicBezTo>
                <a:cubicBezTo>
                  <a:pt x="79965" y="21478"/>
                  <a:pt x="80128" y="21462"/>
                  <a:pt x="80278" y="23224"/>
                </a:cubicBezTo>
                <a:cubicBezTo>
                  <a:pt x="81006" y="31772"/>
                  <a:pt x="80901" y="31781"/>
                  <a:pt x="81594" y="40332"/>
                </a:cubicBezTo>
                <a:cubicBezTo>
                  <a:pt x="81771" y="42518"/>
                  <a:pt x="81171" y="35904"/>
                  <a:pt x="81594" y="33752"/>
                </a:cubicBezTo>
                <a:cubicBezTo>
                  <a:pt x="83599" y="23562"/>
                  <a:pt x="86858" y="13429"/>
                  <a:pt x="86858" y="3044"/>
                </a:cubicBezTo>
                <a:cubicBezTo>
                  <a:pt x="86858" y="2020"/>
                  <a:pt x="86858" y="5091"/>
                  <a:pt x="86858" y="6115"/>
                </a:cubicBezTo>
                <a:cubicBezTo>
                  <a:pt x="86858" y="12697"/>
                  <a:pt x="86505" y="19322"/>
                  <a:pt x="87297" y="25856"/>
                </a:cubicBezTo>
                <a:cubicBezTo>
                  <a:pt x="87429" y="26944"/>
                  <a:pt x="88057" y="28555"/>
                  <a:pt x="88613" y="27610"/>
                </a:cubicBezTo>
                <a:cubicBezTo>
                  <a:pt x="91972" y="21899"/>
                  <a:pt x="91638" y="4261"/>
                  <a:pt x="96070" y="9186"/>
                </a:cubicBezTo>
                <a:cubicBezTo>
                  <a:pt x="101649" y="15385"/>
                  <a:pt x="93222" y="26730"/>
                  <a:pt x="96948" y="34191"/>
                </a:cubicBezTo>
                <a:cubicBezTo>
                  <a:pt x="97872" y="36041"/>
                  <a:pt x="97419" y="30077"/>
                  <a:pt x="97825" y="28049"/>
                </a:cubicBezTo>
                <a:cubicBezTo>
                  <a:pt x="98467" y="24843"/>
                  <a:pt x="98787" y="21570"/>
                  <a:pt x="99580" y="18398"/>
                </a:cubicBezTo>
                <a:cubicBezTo>
                  <a:pt x="99932" y="16991"/>
                  <a:pt x="99593" y="14450"/>
                  <a:pt x="100018" y="14450"/>
                </a:cubicBezTo>
                <a:cubicBezTo>
                  <a:pt x="103072" y="14450"/>
                  <a:pt x="100492" y="21065"/>
                  <a:pt x="102651" y="23224"/>
                </a:cubicBezTo>
                <a:cubicBezTo>
                  <a:pt x="103750" y="24323"/>
                  <a:pt x="104946" y="21124"/>
                  <a:pt x="106160" y="20153"/>
                </a:cubicBezTo>
                <a:cubicBezTo>
                  <a:pt x="108749" y="18082"/>
                  <a:pt x="110367" y="12923"/>
                  <a:pt x="113618" y="13573"/>
                </a:cubicBezTo>
                <a:cubicBezTo>
                  <a:pt x="116068" y="14063"/>
                  <a:pt x="114481" y="18827"/>
                  <a:pt x="116250" y="20592"/>
                </a:cubicBezTo>
                <a:cubicBezTo>
                  <a:pt x="117462" y="21801"/>
                  <a:pt x="117330" y="17339"/>
                  <a:pt x="118004" y="15766"/>
                </a:cubicBezTo>
                <a:cubicBezTo>
                  <a:pt x="118535" y="14527"/>
                  <a:pt x="120360" y="19541"/>
                  <a:pt x="121075" y="18398"/>
                </a:cubicBezTo>
                <a:cubicBezTo>
                  <a:pt x="122118" y="16730"/>
                  <a:pt x="123654" y="15225"/>
                  <a:pt x="125462" y="14450"/>
                </a:cubicBezTo>
                <a:cubicBezTo>
                  <a:pt x="127086" y="13754"/>
                  <a:pt x="126406" y="18027"/>
                  <a:pt x="127655" y="19276"/>
                </a:cubicBezTo>
                <a:cubicBezTo>
                  <a:pt x="129125" y="20746"/>
                  <a:pt x="129605" y="15021"/>
                  <a:pt x="131603" y="14450"/>
                </a:cubicBezTo>
                <a:cubicBezTo>
                  <a:pt x="133561" y="13890"/>
                  <a:pt x="131760" y="20153"/>
                  <a:pt x="133797" y="20153"/>
                </a:cubicBezTo>
                <a:cubicBezTo>
                  <a:pt x="135244" y="20153"/>
                  <a:pt x="135420" y="17082"/>
                  <a:pt x="136867" y="17082"/>
                </a:cubicBezTo>
              </a:path>
            </a:pathLst>
          </a:custGeom>
          <a:noFill/>
          <a:ln cap="flat" cmpd="sng" w="76200">
            <a:solidFill>
              <a:srgbClr val="FF0000"/>
            </a:solidFill>
            <a:prstDash val="solid"/>
            <a:round/>
            <a:headEnd len="med" w="med" type="none"/>
            <a:tailEnd len="med" w="med" type="non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4: Using Audio Data on the FPGA </a:t>
            </a:r>
            <a:endParaRPr/>
          </a:p>
        </p:txBody>
      </p:sp>
      <p:sp>
        <p:nvSpPr>
          <p:cNvPr id="184" name="Google Shape;18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5200">
                <a:solidFill>
                  <a:schemeClr val="dk1"/>
                </a:solidFill>
              </a:rPr>
              <a:t>How to process audio data ?</a:t>
            </a:r>
            <a:endParaRPr sz="5200">
              <a:solidFill>
                <a:schemeClr val="dk1"/>
              </a:solidFil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ctr">
              <a:lnSpc>
                <a:spcPct val="100000"/>
              </a:lnSpc>
              <a:spcBef>
                <a:spcPts val="1600"/>
              </a:spcBef>
              <a:spcAft>
                <a:spcPts val="0"/>
              </a:spcAft>
              <a:buClr>
                <a:schemeClr val="dk1"/>
              </a:buClr>
              <a:buSzPts val="1100"/>
              <a:buFont typeface="Arial"/>
              <a:buNone/>
            </a:pPr>
            <a:r>
              <a:rPr lang="en" sz="2800"/>
              <a:t>Using the Altera DE2 Board (FPGA)</a:t>
            </a:r>
            <a:endParaRPr sz="2800"/>
          </a:p>
          <a:p>
            <a:pPr indent="0" lvl="0" marL="0" rtl="0" algn="l">
              <a:spcBef>
                <a:spcPts val="0"/>
              </a:spcBef>
              <a:spcAft>
                <a:spcPts val="1600"/>
              </a:spcAft>
              <a:buNone/>
            </a:pPr>
            <a:r>
              <a:t/>
            </a:r>
            <a:endParaRPr/>
          </a:p>
        </p:txBody>
      </p:sp>
      <p:sp>
        <p:nvSpPr>
          <p:cNvPr id="185" name="Google Shape;185;p26"/>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proposed architecture (DS SoC Lab 1: HW Part)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1" name="Google Shape;191;p27"/>
          <p:cNvPicPr preferRelativeResize="0"/>
          <p:nvPr/>
        </p:nvPicPr>
        <p:blipFill>
          <a:blip r:embed="rId3">
            <a:alphaModFix/>
          </a:blip>
          <a:stretch>
            <a:fillRect/>
          </a:stretch>
        </p:blipFill>
        <p:spPr>
          <a:xfrm>
            <a:off x="1484175" y="1170125"/>
            <a:ext cx="6175652" cy="3820976"/>
          </a:xfrm>
          <a:prstGeom prst="rect">
            <a:avLst/>
          </a:prstGeom>
          <a:noFill/>
          <a:ln>
            <a:noFill/>
          </a:ln>
        </p:spPr>
      </p:pic>
      <p:sp>
        <p:nvSpPr>
          <p:cNvPr id="192" name="Google Shape;192;p27"/>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HW part audio processing (DS Soc Lab 1)</a:t>
            </a:r>
            <a:endParaRPr/>
          </a:p>
        </p:txBody>
      </p:sp>
      <p:pic>
        <p:nvPicPr>
          <p:cNvPr id="198" name="Google Shape;198;p28"/>
          <p:cNvPicPr preferRelativeResize="0"/>
          <p:nvPr/>
        </p:nvPicPr>
        <p:blipFill>
          <a:blip r:embed="rId3">
            <a:alphaModFix/>
          </a:blip>
          <a:stretch>
            <a:fillRect/>
          </a:stretch>
        </p:blipFill>
        <p:spPr>
          <a:xfrm>
            <a:off x="1298350" y="1190975"/>
            <a:ext cx="6169690" cy="3820976"/>
          </a:xfrm>
          <a:prstGeom prst="rect">
            <a:avLst/>
          </a:prstGeom>
          <a:noFill/>
          <a:ln>
            <a:noFill/>
          </a:ln>
        </p:spPr>
      </p:pic>
      <p:sp>
        <p:nvSpPr>
          <p:cNvPr id="199" name="Google Shape;199;p28"/>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a:t>
            </a:r>
            <a:endParaRPr/>
          </a:p>
        </p:txBody>
      </p:sp>
      <p:sp>
        <p:nvSpPr>
          <p:cNvPr id="205" name="Google Shape;205;p29"/>
          <p:cNvSpPr txBox="1"/>
          <p:nvPr>
            <p:ph idx="1" type="body"/>
          </p:nvPr>
        </p:nvSpPr>
        <p:spPr>
          <a:xfrm>
            <a:off x="2933700" y="328475"/>
            <a:ext cx="5397900" cy="80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Change the FIR Filter with a denoising variational autoencoder ( deep neural network)</a:t>
            </a:r>
            <a:endParaRPr/>
          </a:p>
        </p:txBody>
      </p:sp>
      <p:pic>
        <p:nvPicPr>
          <p:cNvPr id="206" name="Google Shape;206;p29"/>
          <p:cNvPicPr preferRelativeResize="0"/>
          <p:nvPr/>
        </p:nvPicPr>
        <p:blipFill>
          <a:blip r:embed="rId3">
            <a:alphaModFix/>
          </a:blip>
          <a:stretch>
            <a:fillRect/>
          </a:stretch>
        </p:blipFill>
        <p:spPr>
          <a:xfrm>
            <a:off x="1014052" y="1134288"/>
            <a:ext cx="7317549" cy="3813828"/>
          </a:xfrm>
          <a:prstGeom prst="rect">
            <a:avLst/>
          </a:prstGeom>
          <a:noFill/>
          <a:ln>
            <a:noFill/>
          </a:ln>
        </p:spPr>
      </p:pic>
      <p:cxnSp>
        <p:nvCxnSpPr>
          <p:cNvPr id="207" name="Google Shape;207;p29"/>
          <p:cNvCxnSpPr/>
          <p:nvPr/>
        </p:nvCxnSpPr>
        <p:spPr>
          <a:xfrm>
            <a:off x="7053525" y="1881125"/>
            <a:ext cx="506700" cy="2202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29"/>
          <p:cNvCxnSpPr/>
          <p:nvPr/>
        </p:nvCxnSpPr>
        <p:spPr>
          <a:xfrm flipH="1">
            <a:off x="7020375" y="1815025"/>
            <a:ext cx="573000" cy="220500"/>
          </a:xfrm>
          <a:prstGeom prst="straightConnector1">
            <a:avLst/>
          </a:prstGeom>
          <a:noFill/>
          <a:ln cap="flat" cmpd="sng" w="9525">
            <a:solidFill>
              <a:schemeClr val="dk2"/>
            </a:solidFill>
            <a:prstDash val="solid"/>
            <a:round/>
            <a:headEnd len="med" w="med" type="none"/>
            <a:tailEnd len="med" w="med" type="none"/>
          </a:ln>
        </p:spPr>
      </p:cxnSp>
      <p:sp>
        <p:nvSpPr>
          <p:cNvPr id="209" name="Google Shape;209;p29"/>
          <p:cNvSpPr txBox="1"/>
          <p:nvPr/>
        </p:nvSpPr>
        <p:spPr>
          <a:xfrm>
            <a:off x="6898925" y="1980139"/>
            <a:ext cx="11022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0000"/>
                </a:solidFill>
              </a:rPr>
              <a:t>Denoising Autoencoder </a:t>
            </a:r>
            <a:endParaRPr b="1" sz="800">
              <a:solidFill>
                <a:srgbClr val="FF0000"/>
              </a:solidFill>
            </a:endParaRPr>
          </a:p>
        </p:txBody>
      </p:sp>
      <p:sp>
        <p:nvSpPr>
          <p:cNvPr id="210" name="Google Shape;210;p29"/>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311700" y="312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first… </a:t>
            </a:r>
            <a:endParaRPr/>
          </a:p>
        </p:txBody>
      </p:sp>
      <p:sp>
        <p:nvSpPr>
          <p:cNvPr id="216" name="Google Shape;216;p30"/>
          <p:cNvSpPr txBox="1"/>
          <p:nvPr>
            <p:ph idx="1" type="body"/>
          </p:nvPr>
        </p:nvSpPr>
        <p:spPr>
          <a:xfrm>
            <a:off x="311700" y="943150"/>
            <a:ext cx="458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actually process the Audio Data?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17" name="Google Shape;217;p30"/>
          <p:cNvPicPr preferRelativeResize="0"/>
          <p:nvPr/>
        </p:nvPicPr>
        <p:blipFill>
          <a:blip r:embed="rId3">
            <a:alphaModFix/>
          </a:blip>
          <a:stretch>
            <a:fillRect/>
          </a:stretch>
        </p:blipFill>
        <p:spPr>
          <a:xfrm>
            <a:off x="3244375" y="1561625"/>
            <a:ext cx="5587926" cy="3460675"/>
          </a:xfrm>
          <a:prstGeom prst="rect">
            <a:avLst/>
          </a:prstGeom>
          <a:noFill/>
          <a:ln>
            <a:noFill/>
          </a:ln>
        </p:spPr>
      </p:pic>
      <p:sp>
        <p:nvSpPr>
          <p:cNvPr id="218" name="Google Shape;218;p30"/>
          <p:cNvSpPr txBox="1"/>
          <p:nvPr/>
        </p:nvSpPr>
        <p:spPr>
          <a:xfrm>
            <a:off x="123950" y="1572650"/>
            <a:ext cx="3051600" cy="357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Wolfson Audio Encoder / Decoder</a:t>
            </a:r>
            <a:endParaRPr/>
          </a:p>
          <a:p>
            <a:pPr indent="-317500" lvl="0" marL="457200" rtl="0" algn="l">
              <a:spcBef>
                <a:spcPts val="0"/>
              </a:spcBef>
              <a:spcAft>
                <a:spcPts val="0"/>
              </a:spcAft>
              <a:buSzPts val="1400"/>
              <a:buChar char="-"/>
            </a:pPr>
            <a:r>
              <a:rPr lang="en"/>
              <a:t>Altera/LAB IP cores</a:t>
            </a:r>
            <a:endParaRPr/>
          </a:p>
          <a:p>
            <a:pPr indent="-317500" lvl="0" marL="457200" rtl="0" algn="l">
              <a:spcBef>
                <a:spcPts val="0"/>
              </a:spcBef>
              <a:spcAft>
                <a:spcPts val="0"/>
              </a:spcAft>
              <a:buSzPts val="1400"/>
              <a:buChar char="-"/>
            </a:pPr>
            <a:r>
              <a:rPr lang="en"/>
              <a:t>“Your circuit” :</a:t>
            </a:r>
            <a:endParaRPr/>
          </a:p>
          <a:p>
            <a:pPr indent="-317500" lvl="1" marL="914400" rtl="0" algn="l">
              <a:spcBef>
                <a:spcPts val="0"/>
              </a:spcBef>
              <a:spcAft>
                <a:spcPts val="0"/>
              </a:spcAft>
              <a:buSzPts val="1400"/>
              <a:buChar char="-"/>
            </a:pPr>
            <a:r>
              <a:rPr lang="en"/>
              <a:t>State machine + buffer register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219" name="Google Shape;219;p30"/>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1"/>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31"/>
          <p:cNvPicPr preferRelativeResize="0"/>
          <p:nvPr/>
        </p:nvPicPr>
        <p:blipFill>
          <a:blip r:embed="rId3">
            <a:alphaModFix/>
          </a:blip>
          <a:stretch>
            <a:fillRect/>
          </a:stretch>
        </p:blipFill>
        <p:spPr>
          <a:xfrm>
            <a:off x="120625" y="0"/>
            <a:ext cx="8351824"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1152475"/>
            <a:ext cx="8520600" cy="380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About the project</a:t>
            </a:r>
            <a:endParaRPr b="1"/>
          </a:p>
          <a:p>
            <a:pPr indent="-317500" lvl="1" marL="914400" rtl="0" algn="l">
              <a:spcBef>
                <a:spcPts val="0"/>
              </a:spcBef>
              <a:spcAft>
                <a:spcPts val="0"/>
              </a:spcAft>
              <a:buSzPts val="1400"/>
              <a:buChar char="-"/>
            </a:pPr>
            <a:r>
              <a:rPr b="1" lang="en"/>
              <a:t>Initially</a:t>
            </a:r>
            <a:r>
              <a:rPr b="1" lang="en"/>
              <a:t> identified problems</a:t>
            </a:r>
            <a:endParaRPr b="1"/>
          </a:p>
          <a:p>
            <a:pPr indent="-317500" lvl="1" marL="914400" rtl="0" algn="l">
              <a:spcBef>
                <a:spcPts val="0"/>
              </a:spcBef>
              <a:spcAft>
                <a:spcPts val="0"/>
              </a:spcAft>
              <a:buSzPts val="1400"/>
              <a:buChar char="-"/>
            </a:pPr>
            <a:r>
              <a:rPr b="1" lang="en"/>
              <a:t>Project timeline</a:t>
            </a:r>
            <a:endParaRPr b="1"/>
          </a:p>
          <a:p>
            <a:pPr indent="-342900" lvl="0" marL="457200" rtl="0" algn="l">
              <a:spcBef>
                <a:spcPts val="0"/>
              </a:spcBef>
              <a:spcAft>
                <a:spcPts val="0"/>
              </a:spcAft>
              <a:buSzPts val="1800"/>
              <a:buChar char="-"/>
            </a:pPr>
            <a:r>
              <a:rPr b="1" lang="en"/>
              <a:t>Milestone Review </a:t>
            </a:r>
            <a:endParaRPr b="1"/>
          </a:p>
          <a:p>
            <a:pPr indent="-317500" lvl="1" marL="914400" rtl="0" algn="l">
              <a:spcBef>
                <a:spcPts val="0"/>
              </a:spcBef>
              <a:spcAft>
                <a:spcPts val="0"/>
              </a:spcAft>
              <a:buSzPts val="1400"/>
              <a:buChar char="-"/>
            </a:pPr>
            <a:r>
              <a:rPr b="1" lang="en"/>
              <a:t>Milestone 1 : Augmented Audio Samples</a:t>
            </a:r>
            <a:endParaRPr b="1"/>
          </a:p>
          <a:p>
            <a:pPr indent="-317500" lvl="1" marL="914400" rtl="0" algn="l">
              <a:spcBef>
                <a:spcPts val="0"/>
              </a:spcBef>
              <a:spcAft>
                <a:spcPts val="0"/>
              </a:spcAft>
              <a:buSzPts val="1400"/>
              <a:buChar char="-"/>
            </a:pPr>
            <a:r>
              <a:rPr b="1" lang="en"/>
              <a:t>Milestone 2 : Evaluation of Frameworks</a:t>
            </a:r>
            <a:endParaRPr b="1"/>
          </a:p>
          <a:p>
            <a:pPr indent="-317500" lvl="1" marL="914400" rtl="0" algn="l">
              <a:spcBef>
                <a:spcPts val="0"/>
              </a:spcBef>
              <a:spcAft>
                <a:spcPts val="0"/>
              </a:spcAft>
              <a:buSzPts val="1400"/>
              <a:buChar char="-"/>
            </a:pPr>
            <a:r>
              <a:rPr b="1" lang="en"/>
              <a:t>Milestone 3 : Trained Neural Network ( Proof of Concept)</a:t>
            </a:r>
            <a:endParaRPr b="1"/>
          </a:p>
          <a:p>
            <a:pPr indent="-317500" lvl="1" marL="914400" rtl="0" algn="l">
              <a:spcBef>
                <a:spcPts val="0"/>
              </a:spcBef>
              <a:spcAft>
                <a:spcPts val="0"/>
              </a:spcAft>
              <a:buSzPts val="1400"/>
              <a:buChar char="-"/>
            </a:pPr>
            <a:r>
              <a:rPr b="1" lang="en"/>
              <a:t>Milestone 4 : Using Audio Data on the FPGA</a:t>
            </a:r>
            <a:endParaRPr b="1"/>
          </a:p>
          <a:p>
            <a:pPr indent="-317500" lvl="1" marL="914400" rtl="0" algn="l">
              <a:spcBef>
                <a:spcPts val="0"/>
              </a:spcBef>
              <a:spcAft>
                <a:spcPts val="0"/>
              </a:spcAft>
              <a:buSzPts val="1400"/>
              <a:buChar char="-"/>
            </a:pPr>
            <a:r>
              <a:rPr b="1" lang="en"/>
              <a:t>Milestone 5 : Implementation of Neural Network on the FPGA</a:t>
            </a:r>
            <a:br>
              <a:rPr b="1" lang="en"/>
            </a:br>
            <a:endParaRPr b="1"/>
          </a:p>
          <a:p>
            <a:pPr indent="-342900" lvl="0" marL="457200" rtl="0" algn="l">
              <a:spcBef>
                <a:spcPts val="0"/>
              </a:spcBef>
              <a:spcAft>
                <a:spcPts val="0"/>
              </a:spcAft>
              <a:buSzPts val="1800"/>
              <a:buChar char="-"/>
            </a:pPr>
            <a:r>
              <a:rPr b="1" lang="en"/>
              <a:t>Problem statement </a:t>
            </a:r>
            <a:endParaRPr b="1"/>
          </a:p>
          <a:p>
            <a:pPr indent="-342900" lvl="0" marL="457200" rtl="0" algn="l">
              <a:spcBef>
                <a:spcPts val="0"/>
              </a:spcBef>
              <a:spcAft>
                <a:spcPts val="0"/>
              </a:spcAft>
              <a:buSzPts val="1800"/>
              <a:buChar char="-"/>
            </a:pPr>
            <a:r>
              <a:rPr b="1" lang="en"/>
              <a:t>Timetable</a:t>
            </a:r>
            <a:endParaRPr b="1"/>
          </a:p>
          <a:p>
            <a:pPr indent="-342900" lvl="0" marL="457200" rtl="0" algn="l">
              <a:spcBef>
                <a:spcPts val="0"/>
              </a:spcBef>
              <a:spcAft>
                <a:spcPts val="0"/>
              </a:spcAft>
              <a:buSzPts val="1800"/>
              <a:buChar char="-"/>
            </a:pPr>
            <a:r>
              <a:rPr b="1" lang="en"/>
              <a:t>Questions</a:t>
            </a:r>
            <a:endParaRPr b="1"/>
          </a:p>
          <a:p>
            <a:pPr indent="0" lvl="0" marL="914400" rtl="0" algn="l">
              <a:spcBef>
                <a:spcPts val="1600"/>
              </a:spcBef>
              <a:spcAft>
                <a:spcPts val="1600"/>
              </a:spcAft>
              <a:buNone/>
            </a:pPr>
            <a:r>
              <a:t/>
            </a:r>
            <a:endParaRPr b="1"/>
          </a:p>
        </p:txBody>
      </p:sp>
      <p:sp>
        <p:nvSpPr>
          <p:cNvPr id="64" name="Google Shape;64;p14"/>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311700" y="180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architecture ( RTL Viewer ) </a:t>
            </a:r>
            <a:endParaRPr/>
          </a:p>
        </p:txBody>
      </p:sp>
      <p:pic>
        <p:nvPicPr>
          <p:cNvPr id="231" name="Google Shape;231;p32"/>
          <p:cNvPicPr preferRelativeResize="0"/>
          <p:nvPr/>
        </p:nvPicPr>
        <p:blipFill>
          <a:blip r:embed="rId3">
            <a:alphaModFix/>
          </a:blip>
          <a:stretch>
            <a:fillRect/>
          </a:stretch>
        </p:blipFill>
        <p:spPr>
          <a:xfrm>
            <a:off x="323001" y="841450"/>
            <a:ext cx="8498000" cy="4230318"/>
          </a:xfrm>
          <a:prstGeom prst="rect">
            <a:avLst/>
          </a:prstGeom>
          <a:noFill/>
          <a:ln>
            <a:noFill/>
          </a:ln>
        </p:spPr>
      </p:pic>
      <p:sp>
        <p:nvSpPr>
          <p:cNvPr id="232" name="Google Shape;232;p32"/>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Copy Machine (RTL View)</a:t>
            </a:r>
            <a:endParaRPr/>
          </a:p>
        </p:txBody>
      </p:sp>
      <p:pic>
        <p:nvPicPr>
          <p:cNvPr id="238" name="Google Shape;238;p33"/>
          <p:cNvPicPr preferRelativeResize="0"/>
          <p:nvPr/>
        </p:nvPicPr>
        <p:blipFill>
          <a:blip r:embed="rId3">
            <a:alphaModFix/>
          </a:blip>
          <a:stretch>
            <a:fillRect/>
          </a:stretch>
        </p:blipFill>
        <p:spPr>
          <a:xfrm>
            <a:off x="1019238" y="1170125"/>
            <a:ext cx="7105516" cy="3820973"/>
          </a:xfrm>
          <a:prstGeom prst="rect">
            <a:avLst/>
          </a:prstGeom>
          <a:noFill/>
          <a:ln>
            <a:noFill/>
          </a:ln>
        </p:spPr>
      </p:pic>
      <p:sp>
        <p:nvSpPr>
          <p:cNvPr id="239" name="Google Shape;239;p33"/>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Google Shape;244;p34"/>
          <p:cNvPicPr preferRelativeResize="0"/>
          <p:nvPr/>
        </p:nvPicPr>
        <p:blipFill>
          <a:blip r:embed="rId3">
            <a:alphaModFix/>
          </a:blip>
          <a:stretch>
            <a:fillRect/>
          </a:stretch>
        </p:blipFill>
        <p:spPr>
          <a:xfrm>
            <a:off x="-1175600" y="445025"/>
            <a:ext cx="11208901" cy="3128800"/>
          </a:xfrm>
          <a:prstGeom prst="rect">
            <a:avLst/>
          </a:prstGeom>
          <a:noFill/>
          <a:ln>
            <a:noFill/>
          </a:ln>
        </p:spPr>
      </p:pic>
      <p:sp>
        <p:nvSpPr>
          <p:cNvPr id="245" name="Google Shape;24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Copy Machine Control Unit (State Machine Viewer)</a:t>
            </a:r>
            <a:endParaRPr/>
          </a:p>
        </p:txBody>
      </p:sp>
      <p:pic>
        <p:nvPicPr>
          <p:cNvPr id="246" name="Google Shape;246;p34"/>
          <p:cNvPicPr preferRelativeResize="0"/>
          <p:nvPr/>
        </p:nvPicPr>
        <p:blipFill>
          <a:blip r:embed="rId4">
            <a:alphaModFix/>
          </a:blip>
          <a:stretch>
            <a:fillRect/>
          </a:stretch>
        </p:blipFill>
        <p:spPr>
          <a:xfrm>
            <a:off x="0" y="3368399"/>
            <a:ext cx="4896800" cy="1775100"/>
          </a:xfrm>
          <a:prstGeom prst="rect">
            <a:avLst/>
          </a:prstGeom>
          <a:noFill/>
          <a:ln>
            <a:noFill/>
          </a:ln>
        </p:spPr>
      </p:pic>
      <p:pic>
        <p:nvPicPr>
          <p:cNvPr id="247" name="Google Shape;247;p34"/>
          <p:cNvPicPr preferRelativeResize="0"/>
          <p:nvPr/>
        </p:nvPicPr>
        <p:blipFill>
          <a:blip r:embed="rId5">
            <a:alphaModFix/>
          </a:blip>
          <a:stretch>
            <a:fillRect/>
          </a:stretch>
        </p:blipFill>
        <p:spPr>
          <a:xfrm>
            <a:off x="4731550" y="3484900"/>
            <a:ext cx="4556200" cy="1542100"/>
          </a:xfrm>
          <a:prstGeom prst="rect">
            <a:avLst/>
          </a:prstGeom>
          <a:noFill/>
          <a:ln>
            <a:noFill/>
          </a:ln>
        </p:spPr>
      </p:pic>
      <p:sp>
        <p:nvSpPr>
          <p:cNvPr id="248" name="Google Shape;248;p34"/>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Copy Machine VHDL snippet</a:t>
            </a:r>
            <a:endParaRPr/>
          </a:p>
          <a:p>
            <a:pPr indent="0" lvl="0" marL="0" rtl="0" algn="l">
              <a:spcBef>
                <a:spcPts val="0"/>
              </a:spcBef>
              <a:spcAft>
                <a:spcPts val="0"/>
              </a:spcAft>
              <a:buNone/>
            </a:pPr>
            <a:r>
              <a:t/>
            </a:r>
            <a:endParaRPr/>
          </a:p>
        </p:txBody>
      </p:sp>
      <p:sp>
        <p:nvSpPr>
          <p:cNvPr id="254" name="Google Shape;254;p35"/>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5" name="Google Shape;255;p35"/>
          <p:cNvPicPr preferRelativeResize="0"/>
          <p:nvPr/>
        </p:nvPicPr>
        <p:blipFill>
          <a:blip r:embed="rId3">
            <a:alphaModFix/>
          </a:blip>
          <a:stretch>
            <a:fillRect/>
          </a:stretch>
        </p:blipFill>
        <p:spPr>
          <a:xfrm>
            <a:off x="854275" y="1017725"/>
            <a:ext cx="4588318"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Unit VHDL snippet</a:t>
            </a:r>
            <a:endParaRPr/>
          </a:p>
        </p:txBody>
      </p:sp>
      <p:sp>
        <p:nvSpPr>
          <p:cNvPr id="261" name="Google Shape;261;p36"/>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2" name="Google Shape;262;p36"/>
          <p:cNvPicPr preferRelativeResize="0"/>
          <p:nvPr/>
        </p:nvPicPr>
        <p:blipFill>
          <a:blip r:embed="rId3">
            <a:alphaModFix/>
          </a:blip>
          <a:stretch>
            <a:fillRect/>
          </a:stretch>
        </p:blipFill>
        <p:spPr>
          <a:xfrm>
            <a:off x="1249075" y="1017725"/>
            <a:ext cx="6208175"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 (Modelsim):  Testbench Audio Processing</a:t>
            </a:r>
            <a:endParaRPr/>
          </a:p>
          <a:p>
            <a:pPr indent="0" lvl="0" marL="0" rtl="0" algn="l">
              <a:spcBef>
                <a:spcPts val="0"/>
              </a:spcBef>
              <a:spcAft>
                <a:spcPts val="0"/>
              </a:spcAft>
              <a:buNone/>
            </a:pPr>
            <a:r>
              <a:t/>
            </a:r>
            <a:endParaRPr/>
          </a:p>
        </p:txBody>
      </p:sp>
      <p:pic>
        <p:nvPicPr>
          <p:cNvPr id="268" name="Google Shape;268;p37"/>
          <p:cNvPicPr preferRelativeResize="0"/>
          <p:nvPr/>
        </p:nvPicPr>
        <p:blipFill>
          <a:blip r:embed="rId3">
            <a:alphaModFix/>
          </a:blip>
          <a:stretch>
            <a:fillRect/>
          </a:stretch>
        </p:blipFill>
        <p:spPr>
          <a:xfrm>
            <a:off x="152400" y="1137075"/>
            <a:ext cx="8839200" cy="3520300"/>
          </a:xfrm>
          <a:prstGeom prst="rect">
            <a:avLst/>
          </a:prstGeom>
          <a:noFill/>
          <a:ln>
            <a:noFill/>
          </a:ln>
        </p:spPr>
      </p:pic>
      <p:sp>
        <p:nvSpPr>
          <p:cNvPr id="269" name="Google Shape;269;p37"/>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281100" y="223075"/>
            <a:ext cx="8581800" cy="9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4_5 : Neural Network implementation on FPGA</a:t>
            </a:r>
            <a:endParaRPr/>
          </a:p>
        </p:txBody>
      </p:sp>
      <p:sp>
        <p:nvSpPr>
          <p:cNvPr id="275" name="Google Shape;275;p38"/>
          <p:cNvSpPr txBox="1"/>
          <p:nvPr>
            <p:ph idx="1" type="body"/>
          </p:nvPr>
        </p:nvSpPr>
        <p:spPr>
          <a:xfrm>
            <a:off x="311700" y="1374350"/>
            <a:ext cx="8438400" cy="11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idea: </a:t>
            </a:r>
            <a:r>
              <a:rPr lang="en"/>
              <a:t>After the Auto Encoder is optimized in reconstructing the Audio signal back from its latent representation and to filter out noise the idea is to extract each Neuron (function and weights) and implement it in VHDL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76" name="Google Shape;276;p38"/>
          <p:cNvPicPr preferRelativeResize="0"/>
          <p:nvPr/>
        </p:nvPicPr>
        <p:blipFill>
          <a:blip r:embed="rId3">
            <a:alphaModFix/>
          </a:blip>
          <a:stretch>
            <a:fillRect/>
          </a:stretch>
        </p:blipFill>
        <p:spPr>
          <a:xfrm>
            <a:off x="2301525" y="2571750"/>
            <a:ext cx="4458759" cy="2267050"/>
          </a:xfrm>
          <a:prstGeom prst="rect">
            <a:avLst/>
          </a:prstGeom>
          <a:noFill/>
          <a:ln>
            <a:noFill/>
          </a:ln>
        </p:spPr>
      </p:pic>
      <p:sp>
        <p:nvSpPr>
          <p:cNvPr id="277" name="Google Shape;277;p38"/>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what about exponential functions?</a:t>
            </a:r>
            <a:endParaRPr/>
          </a:p>
        </p:txBody>
      </p:sp>
      <p:sp>
        <p:nvSpPr>
          <p:cNvPr id="283" name="Google Shape;28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 lot of different approaches out there.</a:t>
            </a:r>
            <a:endParaRPr/>
          </a:p>
          <a:p>
            <a:pPr indent="0" lvl="0" marL="0" rtl="0" algn="l">
              <a:spcBef>
                <a:spcPts val="1600"/>
              </a:spcBef>
              <a:spcAft>
                <a:spcPts val="0"/>
              </a:spcAft>
              <a:buNone/>
            </a:pPr>
            <a:r>
              <a:rPr lang="en"/>
              <a:t>A possible solution is, for example, the expansion as Taylor series. The implementation as you can understand could be very demanding in terms of operation.</a:t>
            </a:r>
            <a:endParaRPr/>
          </a:p>
          <a:p>
            <a:pPr indent="0" lvl="0" marL="0" rtl="0" algn="l">
              <a:spcBef>
                <a:spcPts val="1600"/>
              </a:spcBef>
              <a:spcAft>
                <a:spcPts val="0"/>
              </a:spcAft>
              <a:buNone/>
            </a:pPr>
            <a:r>
              <a:rPr lang="en"/>
              <a:t>Another one is </a:t>
            </a:r>
            <a:r>
              <a:rPr b="1" lang="en"/>
              <a:t>lookup table</a:t>
            </a:r>
            <a:r>
              <a:rPr lang="en"/>
              <a:t>. Feasible for fixed size (not highly scaled/densed) Neural Network.</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84" name="Google Shape;284;p39"/>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Exponential functions and LUTs</a:t>
            </a:r>
            <a:endParaRPr/>
          </a:p>
        </p:txBody>
      </p:sp>
      <p:sp>
        <p:nvSpPr>
          <p:cNvPr id="290" name="Google Shape;290;p40"/>
          <p:cNvSpPr txBox="1"/>
          <p:nvPr>
            <p:ph idx="1" type="body"/>
          </p:nvPr>
        </p:nvSpPr>
        <p:spPr>
          <a:xfrm>
            <a:off x="311700" y="1152475"/>
            <a:ext cx="3293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for an Sigmoidal activation function.</a:t>
            </a:r>
            <a:endParaRPr/>
          </a:p>
          <a:p>
            <a:pPr indent="0" lvl="0" marL="0" rtl="0" algn="l">
              <a:spcBef>
                <a:spcPts val="1600"/>
              </a:spcBef>
              <a:spcAft>
                <a:spcPts val="0"/>
              </a:spcAft>
              <a:buNone/>
            </a:pPr>
            <a:r>
              <a:rPr lang="en"/>
              <a:t>“</a:t>
            </a:r>
            <a:r>
              <a:rPr lang="en" sz="1050">
                <a:solidFill>
                  <a:schemeClr val="dk1"/>
                </a:solidFill>
              </a:rPr>
              <a:t>Journal of Applied Research and Technology “</a:t>
            </a:r>
            <a:endParaRPr sz="1050">
              <a:solidFill>
                <a:schemeClr val="dk1"/>
              </a:solidFill>
            </a:endParaRPr>
          </a:p>
          <a:p>
            <a:pPr indent="0" lvl="0" marL="0" rtl="0" algn="l">
              <a:spcBef>
                <a:spcPts val="1600"/>
              </a:spcBef>
              <a:spcAft>
                <a:spcPts val="0"/>
              </a:spcAft>
              <a:buNone/>
            </a:pPr>
            <a:r>
              <a:t/>
            </a:r>
            <a:endParaRPr sz="1050">
              <a:solidFill>
                <a:schemeClr val="dk1"/>
              </a:solidFill>
            </a:endParaRPr>
          </a:p>
          <a:p>
            <a:pPr indent="0" lvl="0" marL="0" rtl="0" algn="l">
              <a:spcBef>
                <a:spcPts val="1600"/>
              </a:spcBef>
              <a:spcAft>
                <a:spcPts val="1600"/>
              </a:spcAft>
              <a:buNone/>
            </a:pPr>
            <a:r>
              <a:t/>
            </a:r>
            <a:endParaRPr sz="1050">
              <a:solidFill>
                <a:schemeClr val="dk1"/>
              </a:solidFill>
            </a:endParaRPr>
          </a:p>
        </p:txBody>
      </p:sp>
      <p:pic>
        <p:nvPicPr>
          <p:cNvPr id="291" name="Google Shape;291;p40"/>
          <p:cNvPicPr preferRelativeResize="0"/>
          <p:nvPr/>
        </p:nvPicPr>
        <p:blipFill>
          <a:blip r:embed="rId3">
            <a:alphaModFix/>
          </a:blip>
          <a:stretch>
            <a:fillRect/>
          </a:stretch>
        </p:blipFill>
        <p:spPr>
          <a:xfrm>
            <a:off x="3878875" y="1017713"/>
            <a:ext cx="3417180" cy="3820974"/>
          </a:xfrm>
          <a:prstGeom prst="rect">
            <a:avLst/>
          </a:prstGeom>
          <a:noFill/>
          <a:ln>
            <a:noFill/>
          </a:ln>
        </p:spPr>
      </p:pic>
      <p:sp>
        <p:nvSpPr>
          <p:cNvPr id="292" name="Google Shape;292;p40"/>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3" name="Google Shape;293;p40"/>
          <p:cNvPicPr preferRelativeResize="0"/>
          <p:nvPr/>
        </p:nvPicPr>
        <p:blipFill>
          <a:blip r:embed="rId4">
            <a:alphaModFix/>
          </a:blip>
          <a:stretch>
            <a:fillRect/>
          </a:stretch>
        </p:blipFill>
        <p:spPr>
          <a:xfrm>
            <a:off x="434550" y="2571738"/>
            <a:ext cx="3048000" cy="2028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311700" y="191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Classifier</a:t>
            </a:r>
            <a:endParaRPr/>
          </a:p>
        </p:txBody>
      </p:sp>
      <p:sp>
        <p:nvSpPr>
          <p:cNvPr id="299" name="Google Shape;299;p41"/>
          <p:cNvSpPr txBox="1"/>
          <p:nvPr>
            <p:ph idx="1" type="body"/>
          </p:nvPr>
        </p:nvSpPr>
        <p:spPr>
          <a:xfrm>
            <a:off x="311700" y="764325"/>
            <a:ext cx="8520600" cy="43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idea: </a:t>
            </a:r>
            <a:br>
              <a:rPr lang="en"/>
            </a:br>
            <a:r>
              <a:rPr lang="en"/>
              <a:t>Use the training data to ...</a:t>
            </a:r>
            <a:endParaRPr/>
          </a:p>
          <a:p>
            <a:pPr indent="0" lvl="0" marL="0" rtl="0" algn="l">
              <a:spcBef>
                <a:spcPts val="1600"/>
              </a:spcBef>
              <a:spcAft>
                <a:spcPts val="0"/>
              </a:spcAft>
              <a:buNone/>
            </a:pPr>
            <a:r>
              <a:rPr lang="en"/>
              <a:t>1. Adjust the weights for the denoising autoencoder</a:t>
            </a:r>
            <a:endParaRPr/>
          </a:p>
          <a:p>
            <a:pPr indent="0" lvl="0" marL="0" rtl="0" algn="l">
              <a:spcBef>
                <a:spcPts val="1600"/>
              </a:spcBef>
              <a:spcAft>
                <a:spcPts val="0"/>
              </a:spcAft>
              <a:buNone/>
            </a:pPr>
            <a:r>
              <a:rPr lang="en"/>
              <a:t>2. Create an “optimal” vectorized representation of the autoencoder </a:t>
            </a:r>
            <a:endParaRPr/>
          </a:p>
          <a:p>
            <a:pPr indent="0" lvl="0" marL="0" rtl="0" algn="l">
              <a:spcBef>
                <a:spcPts val="1600"/>
              </a:spcBef>
              <a:spcAft>
                <a:spcPts val="0"/>
              </a:spcAft>
              <a:buNone/>
            </a:pPr>
            <a:r>
              <a:rPr lang="en"/>
              <a:t>(3. Create an “optimal” latent vector of the audio signal).</a:t>
            </a:r>
            <a:endParaRPr/>
          </a:p>
          <a:p>
            <a:pPr indent="0" lvl="0" marL="0" rtl="0" algn="l">
              <a:spcBef>
                <a:spcPts val="1600"/>
              </a:spcBef>
              <a:spcAft>
                <a:spcPts val="0"/>
              </a:spcAft>
              <a:buNone/>
            </a:pPr>
            <a:r>
              <a:rPr lang="en"/>
              <a:t>Now when feeding in another audio signal: </a:t>
            </a:r>
            <a:endParaRPr/>
          </a:p>
          <a:p>
            <a:pPr indent="0" lvl="0" marL="0" rtl="0" algn="l">
              <a:spcBef>
                <a:spcPts val="1600"/>
              </a:spcBef>
              <a:spcAft>
                <a:spcPts val="0"/>
              </a:spcAft>
              <a:buNone/>
            </a:pPr>
            <a:r>
              <a:rPr lang="en"/>
              <a:t>Take the output vector and calculate the squared euclidean distance between it and the one created in 2.  The same can be done with the latent vector created in 3. Define a </a:t>
            </a:r>
            <a:r>
              <a:rPr lang="en"/>
              <a:t>threshold / distance within the audio sample is defined as correct / or not . </a:t>
            </a:r>
            <a:endParaRPr/>
          </a:p>
          <a:p>
            <a:pPr indent="0" lvl="0" marL="0" rtl="0" algn="l">
              <a:spcBef>
                <a:spcPts val="1600"/>
              </a:spcBef>
              <a:spcAft>
                <a:spcPts val="1600"/>
              </a:spcAft>
              <a:buNone/>
            </a:pPr>
            <a:r>
              <a:t/>
            </a:r>
            <a:endParaRPr/>
          </a:p>
        </p:txBody>
      </p:sp>
      <p:pic>
        <p:nvPicPr>
          <p:cNvPr id="300" name="Google Shape;300;p41"/>
          <p:cNvPicPr preferRelativeResize="0"/>
          <p:nvPr/>
        </p:nvPicPr>
        <p:blipFill>
          <a:blip r:embed="rId3">
            <a:alphaModFix/>
          </a:blip>
          <a:stretch>
            <a:fillRect/>
          </a:stretch>
        </p:blipFill>
        <p:spPr>
          <a:xfrm>
            <a:off x="1591575" y="4700538"/>
            <a:ext cx="6115050" cy="276225"/>
          </a:xfrm>
          <a:prstGeom prst="rect">
            <a:avLst/>
          </a:prstGeom>
          <a:noFill/>
          <a:ln>
            <a:noFill/>
          </a:ln>
        </p:spPr>
      </p:pic>
      <p:sp>
        <p:nvSpPr>
          <p:cNvPr id="301" name="Google Shape;301;p41"/>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41806" y="1787628"/>
            <a:ext cx="1748145" cy="1748126"/>
          </a:xfrm>
          <a:prstGeom prst="rect">
            <a:avLst/>
          </a:prstGeom>
          <a:noFill/>
          <a:ln>
            <a:noFill/>
          </a:ln>
        </p:spPr>
      </p:pic>
      <p:sp>
        <p:nvSpPr>
          <p:cNvPr id="70" name="Google Shape;70;p15"/>
          <p:cNvSpPr txBox="1"/>
          <p:nvPr>
            <p:ph type="title"/>
          </p:nvPr>
        </p:nvSpPr>
        <p:spPr>
          <a:xfrm>
            <a:off x="347575"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project </a:t>
            </a:r>
            <a:endParaRPr/>
          </a:p>
        </p:txBody>
      </p:sp>
      <p:pic>
        <p:nvPicPr>
          <p:cNvPr id="71" name="Google Shape;71;p15"/>
          <p:cNvPicPr preferRelativeResize="0"/>
          <p:nvPr/>
        </p:nvPicPr>
        <p:blipFill>
          <a:blip r:embed="rId4">
            <a:alphaModFix/>
          </a:blip>
          <a:stretch>
            <a:fillRect/>
          </a:stretch>
        </p:blipFill>
        <p:spPr>
          <a:xfrm>
            <a:off x="4995850" y="1977475"/>
            <a:ext cx="1442325" cy="1442325"/>
          </a:xfrm>
          <a:prstGeom prst="rect">
            <a:avLst/>
          </a:prstGeom>
          <a:noFill/>
          <a:ln>
            <a:noFill/>
          </a:ln>
        </p:spPr>
      </p:pic>
      <p:pic>
        <p:nvPicPr>
          <p:cNvPr id="72" name="Google Shape;72;p15"/>
          <p:cNvPicPr preferRelativeResize="0"/>
          <p:nvPr/>
        </p:nvPicPr>
        <p:blipFill>
          <a:blip r:embed="rId5">
            <a:alphaModFix/>
          </a:blip>
          <a:stretch>
            <a:fillRect/>
          </a:stretch>
        </p:blipFill>
        <p:spPr>
          <a:xfrm>
            <a:off x="1434725" y="1977475"/>
            <a:ext cx="2860200" cy="1442325"/>
          </a:xfrm>
          <a:prstGeom prst="rect">
            <a:avLst/>
          </a:prstGeom>
          <a:noFill/>
          <a:ln>
            <a:noFill/>
          </a:ln>
        </p:spPr>
      </p:pic>
      <p:cxnSp>
        <p:nvCxnSpPr>
          <p:cNvPr id="73" name="Google Shape;73;p15"/>
          <p:cNvCxnSpPr/>
          <p:nvPr/>
        </p:nvCxnSpPr>
        <p:spPr>
          <a:xfrm>
            <a:off x="149425" y="3888100"/>
            <a:ext cx="8846400" cy="21600"/>
          </a:xfrm>
          <a:prstGeom prst="straightConnector1">
            <a:avLst/>
          </a:prstGeom>
          <a:noFill/>
          <a:ln cap="flat" cmpd="sng" w="114300">
            <a:solidFill>
              <a:schemeClr val="dk2"/>
            </a:solidFill>
            <a:prstDash val="solid"/>
            <a:round/>
            <a:headEnd len="med" w="med" type="none"/>
            <a:tailEnd len="med" w="med" type="triangle"/>
          </a:ln>
        </p:spPr>
      </p:cxnSp>
      <p:pic>
        <p:nvPicPr>
          <p:cNvPr id="74" name="Google Shape;74;p15"/>
          <p:cNvPicPr preferRelativeResize="0"/>
          <p:nvPr/>
        </p:nvPicPr>
        <p:blipFill>
          <a:blip r:embed="rId6">
            <a:alphaModFix/>
          </a:blip>
          <a:stretch>
            <a:fillRect/>
          </a:stretch>
        </p:blipFill>
        <p:spPr>
          <a:xfrm>
            <a:off x="4256600" y="92100"/>
            <a:ext cx="3263749" cy="1477775"/>
          </a:xfrm>
          <a:prstGeom prst="rect">
            <a:avLst/>
          </a:prstGeom>
          <a:noFill/>
          <a:ln>
            <a:noFill/>
          </a:ln>
        </p:spPr>
      </p:pic>
      <p:sp>
        <p:nvSpPr>
          <p:cNvPr id="75" name="Google Shape;75;p15"/>
          <p:cNvSpPr txBox="1"/>
          <p:nvPr/>
        </p:nvSpPr>
        <p:spPr>
          <a:xfrm>
            <a:off x="6900925" y="1880894"/>
            <a:ext cx="1922700" cy="65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Is this the learned Audio Signal ?</a:t>
            </a:r>
            <a:endParaRPr b="1"/>
          </a:p>
        </p:txBody>
      </p:sp>
      <p:pic>
        <p:nvPicPr>
          <p:cNvPr id="76" name="Google Shape;76;p15"/>
          <p:cNvPicPr preferRelativeResize="0"/>
          <p:nvPr/>
        </p:nvPicPr>
        <p:blipFill>
          <a:blip r:embed="rId7">
            <a:alphaModFix/>
          </a:blip>
          <a:stretch>
            <a:fillRect/>
          </a:stretch>
        </p:blipFill>
        <p:spPr>
          <a:xfrm>
            <a:off x="7338624" y="2436325"/>
            <a:ext cx="896575" cy="1236625"/>
          </a:xfrm>
          <a:prstGeom prst="rect">
            <a:avLst/>
          </a:prstGeom>
          <a:noFill/>
          <a:ln>
            <a:noFill/>
          </a:ln>
        </p:spPr>
      </p:pic>
      <p:sp>
        <p:nvSpPr>
          <p:cNvPr id="77" name="Google Shape;77;p15"/>
          <p:cNvSpPr txBox="1"/>
          <p:nvPr/>
        </p:nvSpPr>
        <p:spPr>
          <a:xfrm>
            <a:off x="423250" y="4124850"/>
            <a:ext cx="7560900" cy="9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Use a Neural Network implemented on a FPGA to detect a specific Audio Signal.</a:t>
            </a:r>
            <a:endParaRPr/>
          </a:p>
        </p:txBody>
      </p:sp>
      <p:sp>
        <p:nvSpPr>
          <p:cNvPr id="78" name="Google Shape;78;p15"/>
          <p:cNvSpPr/>
          <p:nvPr/>
        </p:nvSpPr>
        <p:spPr>
          <a:xfrm>
            <a:off x="5580025" y="1569875"/>
            <a:ext cx="387300" cy="5094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 name="Google Shape;79;p15"/>
          <p:cNvPicPr preferRelativeResize="0"/>
          <p:nvPr/>
        </p:nvPicPr>
        <p:blipFill>
          <a:blip r:embed="rId8">
            <a:alphaModFix/>
          </a:blip>
          <a:stretch>
            <a:fillRect/>
          </a:stretch>
        </p:blipFill>
        <p:spPr>
          <a:xfrm>
            <a:off x="4333472" y="2110675"/>
            <a:ext cx="692252" cy="1236625"/>
          </a:xfrm>
          <a:prstGeom prst="rect">
            <a:avLst/>
          </a:prstGeom>
          <a:noFill/>
          <a:ln>
            <a:noFill/>
          </a:ln>
        </p:spPr>
      </p:pic>
      <p:sp>
        <p:nvSpPr>
          <p:cNvPr id="80" name="Google Shape;80;p15"/>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307" name="Google Shape;307;p42"/>
          <p:cNvSpPr txBox="1"/>
          <p:nvPr>
            <p:ph idx="1" type="body"/>
          </p:nvPr>
        </p:nvSpPr>
        <p:spPr>
          <a:xfrm>
            <a:off x="311700" y="1152475"/>
            <a:ext cx="8520600" cy="2931900"/>
          </a:xfrm>
          <a:prstGeom prst="rect">
            <a:avLst/>
          </a:prstGeom>
        </p:spPr>
        <p:txBody>
          <a:bodyPr anchorCtr="0" anchor="t" bIns="91425" lIns="91425" spcFirstLastPara="1" rIns="91425" wrap="square" tIns="91425">
            <a:noAutofit/>
          </a:bodyPr>
          <a:lstStyle/>
          <a:p>
            <a:pPr indent="-342900" lvl="0" marL="914400" rtl="0" algn="l">
              <a:spcBef>
                <a:spcPts val="0"/>
              </a:spcBef>
              <a:spcAft>
                <a:spcPts val="0"/>
              </a:spcAft>
              <a:buSzPts val="1800"/>
              <a:buChar char="-"/>
            </a:pPr>
            <a:r>
              <a:rPr lang="en"/>
              <a:t>How to advance the quality of the Auto Encoder</a:t>
            </a:r>
            <a:endParaRPr/>
          </a:p>
          <a:p>
            <a:pPr indent="-342900" lvl="0" marL="914400" rtl="0" algn="l">
              <a:spcBef>
                <a:spcPts val="0"/>
              </a:spcBef>
              <a:spcAft>
                <a:spcPts val="0"/>
              </a:spcAft>
              <a:buSzPts val="1800"/>
              <a:buChar char="-"/>
            </a:pPr>
            <a:r>
              <a:rPr lang="en"/>
              <a:t>Determine how to actually feed in Audio Data in the FPGA is still a “big thing” . When to start / stop sampling etc.</a:t>
            </a:r>
            <a:endParaRPr/>
          </a:p>
          <a:p>
            <a:pPr indent="-342900" lvl="0" marL="914400" rtl="0" algn="l">
              <a:spcBef>
                <a:spcPts val="0"/>
              </a:spcBef>
              <a:spcAft>
                <a:spcPts val="0"/>
              </a:spcAft>
              <a:buSzPts val="1800"/>
              <a:buChar char="-"/>
            </a:pPr>
            <a:r>
              <a:rPr lang="en"/>
              <a:t>Driver / JTAG issues with Ubuntu and Quartus</a:t>
            </a:r>
            <a:endParaRPr/>
          </a:p>
          <a:p>
            <a:pPr indent="-342900" lvl="0" marL="914400" rtl="0" algn="l">
              <a:spcBef>
                <a:spcPts val="0"/>
              </a:spcBef>
              <a:spcAft>
                <a:spcPts val="0"/>
              </a:spcAft>
              <a:buSzPts val="1800"/>
              <a:buChar char="-"/>
            </a:pPr>
            <a:r>
              <a:rPr lang="en"/>
              <a:t>How to determine the quality of the implementation ? (Validation) -</a:t>
            </a:r>
            <a:endParaRPr/>
          </a:p>
          <a:p>
            <a:pPr indent="-317500" lvl="1" marL="1371600" rtl="0" algn="l">
              <a:spcBef>
                <a:spcPts val="0"/>
              </a:spcBef>
              <a:spcAft>
                <a:spcPts val="0"/>
              </a:spcAft>
              <a:buSzPts val="1400"/>
              <a:buChar char="-"/>
            </a:pPr>
            <a:r>
              <a:rPr b="1" lang="en"/>
              <a:t>HOW TO DEBUG ? Example Idea: </a:t>
            </a:r>
            <a:r>
              <a:rPr lang="en"/>
              <a:t>forward the recreated audio signal and listen to it</a:t>
            </a:r>
            <a:endParaRPr/>
          </a:p>
          <a:p>
            <a:pPr indent="-342900" lvl="0" marL="914400" rtl="0" algn="l">
              <a:spcBef>
                <a:spcPts val="0"/>
              </a:spcBef>
              <a:spcAft>
                <a:spcPts val="0"/>
              </a:spcAft>
              <a:buSzPts val="1800"/>
              <a:buChar char="-"/>
            </a:pPr>
            <a:r>
              <a:rPr lang="en"/>
              <a:t>How to extract the important neuron information and how to translate them into VHDL ? </a:t>
            </a:r>
            <a:endParaRPr/>
          </a:p>
          <a:p>
            <a:pPr indent="0" lvl="0" marL="914400" rtl="0" algn="l">
              <a:spcBef>
                <a:spcPts val="1600"/>
              </a:spcBef>
              <a:spcAft>
                <a:spcPts val="1600"/>
              </a:spcAft>
              <a:buNone/>
            </a:pPr>
            <a:r>
              <a:t/>
            </a:r>
            <a:endParaRPr/>
          </a:p>
        </p:txBody>
      </p:sp>
      <p:sp>
        <p:nvSpPr>
          <p:cNvPr id="308" name="Google Shape;308;p42"/>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Timetable </a:t>
            </a:r>
            <a:endParaRPr/>
          </a:p>
        </p:txBody>
      </p:sp>
      <p:sp>
        <p:nvSpPr>
          <p:cNvPr id="314" name="Google Shape;31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Deadline: 5.7.2019</a:t>
            </a:r>
            <a:endParaRPr/>
          </a:p>
          <a:p>
            <a:pPr indent="0" lvl="0" marL="0" rtl="0" algn="l">
              <a:spcBef>
                <a:spcPts val="1600"/>
              </a:spcBef>
              <a:spcAft>
                <a:spcPts val="0"/>
              </a:spcAft>
              <a:buNone/>
            </a:pPr>
            <a:r>
              <a:rPr b="1" lang="en"/>
              <a:t>~3 Weeks left. </a:t>
            </a:r>
            <a:endParaRPr b="1"/>
          </a:p>
          <a:p>
            <a:pPr indent="0" lvl="0" marL="0" rtl="0" algn="l">
              <a:spcBef>
                <a:spcPts val="1600"/>
              </a:spcBef>
              <a:spcAft>
                <a:spcPts val="0"/>
              </a:spcAft>
              <a:buNone/>
            </a:pPr>
            <a:r>
              <a:rPr lang="en"/>
              <a:t>Tasks to tackle: Focus on the AutoEncoder VHDL part and “on-board” processing.</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Improvement of the quality of documentation.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15" name="Google Shape;315;p43"/>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 </a:t>
            </a:r>
            <a:endParaRPr/>
          </a:p>
        </p:txBody>
      </p:sp>
      <p:sp>
        <p:nvSpPr>
          <p:cNvPr id="321" name="Google Shape;321;p44"/>
          <p:cNvSpPr txBox="1"/>
          <p:nvPr>
            <p:ph idx="1" type="body"/>
          </p:nvPr>
        </p:nvSpPr>
        <p:spPr>
          <a:xfrm>
            <a:off x="212575" y="2199075"/>
            <a:ext cx="8520600" cy="141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800"/>
              <a:t>THANK YOU !</a:t>
            </a:r>
            <a:endParaRPr sz="4800"/>
          </a:p>
        </p:txBody>
      </p:sp>
      <p:sp>
        <p:nvSpPr>
          <p:cNvPr id="322" name="Google Shape;322;p44"/>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main problems and possible solutions?</a:t>
            </a:r>
            <a:endParaRPr/>
          </a:p>
        </p:txBody>
      </p:sp>
      <p:sp>
        <p:nvSpPr>
          <p:cNvPr id="86" name="Google Shape;8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Only a few Audio Samples</a:t>
            </a:r>
            <a:endParaRPr/>
          </a:p>
          <a:p>
            <a:pPr indent="-317500" lvl="1" marL="914400" rtl="0" algn="l">
              <a:spcBef>
                <a:spcPts val="0"/>
              </a:spcBef>
              <a:spcAft>
                <a:spcPts val="0"/>
              </a:spcAft>
              <a:buSzPts val="1400"/>
              <a:buChar char="○"/>
            </a:pPr>
            <a:r>
              <a:rPr lang="en"/>
              <a:t>Data augmentation	</a:t>
            </a:r>
            <a:endParaRPr/>
          </a:p>
          <a:p>
            <a:pPr indent="-342900" lvl="0" marL="457200" rtl="0" algn="l">
              <a:spcBef>
                <a:spcPts val="0"/>
              </a:spcBef>
              <a:spcAft>
                <a:spcPts val="0"/>
              </a:spcAft>
              <a:buSzPts val="1800"/>
              <a:buChar char="●"/>
            </a:pPr>
            <a:r>
              <a:rPr lang="en"/>
              <a:t>Choosing of a Framework</a:t>
            </a:r>
            <a:endParaRPr/>
          </a:p>
          <a:p>
            <a:pPr indent="-317500" lvl="1" marL="914400" rtl="0" algn="l">
              <a:spcBef>
                <a:spcPts val="0"/>
              </a:spcBef>
              <a:spcAft>
                <a:spcPts val="0"/>
              </a:spcAft>
              <a:buSzPts val="1400"/>
              <a:buChar char="○"/>
            </a:pPr>
            <a:r>
              <a:rPr lang="en"/>
              <a:t>Evaluation of Pytorch and Keras/Tensorflow as possible candidates</a:t>
            </a:r>
            <a:endParaRPr/>
          </a:p>
          <a:p>
            <a:pPr indent="-342900" lvl="0" marL="457200" rtl="0" algn="l">
              <a:spcBef>
                <a:spcPts val="0"/>
              </a:spcBef>
              <a:spcAft>
                <a:spcPts val="0"/>
              </a:spcAft>
              <a:buSzPts val="1800"/>
              <a:buChar char="●"/>
            </a:pPr>
            <a:r>
              <a:rPr lang="en"/>
              <a:t>Using the appropriate Neural Network/ Machine Learning Algorithm</a:t>
            </a:r>
            <a:endParaRPr/>
          </a:p>
          <a:p>
            <a:pPr indent="-317500" lvl="1" marL="914400" rtl="0" algn="l">
              <a:spcBef>
                <a:spcPts val="0"/>
              </a:spcBef>
              <a:spcAft>
                <a:spcPts val="0"/>
              </a:spcAft>
              <a:buSzPts val="1400"/>
              <a:buChar char="○"/>
            </a:pPr>
            <a:r>
              <a:rPr lang="en"/>
              <a:t>Try different algorithms on the Data and see what fits the best (computer) </a:t>
            </a:r>
            <a:endParaRPr/>
          </a:p>
          <a:p>
            <a:pPr indent="-342900" lvl="0" marL="457200" rtl="0" algn="l">
              <a:spcBef>
                <a:spcPts val="0"/>
              </a:spcBef>
              <a:spcAft>
                <a:spcPts val="0"/>
              </a:spcAft>
              <a:buSzPts val="1800"/>
              <a:buChar char="●"/>
            </a:pPr>
            <a:r>
              <a:rPr lang="en"/>
              <a:t>Storing/Using the Audio Data on the FPGA</a:t>
            </a:r>
            <a:endParaRPr/>
          </a:p>
          <a:p>
            <a:pPr indent="-317500" lvl="1" marL="914400" rtl="0" algn="l">
              <a:spcBef>
                <a:spcPts val="0"/>
              </a:spcBef>
              <a:spcAft>
                <a:spcPts val="0"/>
              </a:spcAft>
              <a:buSzPts val="1400"/>
              <a:buChar char="○"/>
            </a:pPr>
            <a:r>
              <a:rPr lang="en"/>
              <a:t>USB interface and FIFO buffer</a:t>
            </a:r>
            <a:endParaRPr/>
          </a:p>
          <a:p>
            <a:pPr indent="-342900" lvl="0" marL="457200" rtl="0" algn="l">
              <a:spcBef>
                <a:spcPts val="0"/>
              </a:spcBef>
              <a:spcAft>
                <a:spcPts val="0"/>
              </a:spcAft>
              <a:buSzPts val="1800"/>
              <a:buChar char="●"/>
            </a:pPr>
            <a:r>
              <a:rPr lang="en"/>
              <a:t> Describing a Neural Network in VHDL</a:t>
            </a:r>
            <a:endParaRPr/>
          </a:p>
          <a:p>
            <a:pPr indent="-317500" lvl="1" marL="1371600" rtl="0" algn="l">
              <a:spcBef>
                <a:spcPts val="0"/>
              </a:spcBef>
              <a:spcAft>
                <a:spcPts val="0"/>
              </a:spcAft>
              <a:buSzPts val="1400"/>
              <a:buChar char="○"/>
            </a:pPr>
            <a:r>
              <a:rPr lang="en"/>
              <a:t>Implementing a small architecture with only a few Neurons for a proof of concept</a:t>
            </a:r>
            <a:endParaRPr/>
          </a:p>
        </p:txBody>
      </p:sp>
      <p:sp>
        <p:nvSpPr>
          <p:cNvPr id="87" name="Google Shape;87;p16"/>
          <p:cNvSpPr txBox="1"/>
          <p:nvPr/>
        </p:nvSpPr>
        <p:spPr>
          <a:xfrm>
            <a:off x="5746075" y="2840750"/>
            <a:ext cx="41319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17"/>
          <p:cNvPicPr preferRelativeResize="0"/>
          <p:nvPr/>
        </p:nvPicPr>
        <p:blipFill rotWithShape="1">
          <a:blip r:embed="rId3">
            <a:alphaModFix/>
          </a:blip>
          <a:srcRect b="14400" l="15178" r="18101" t="10241"/>
          <a:stretch/>
        </p:blipFill>
        <p:spPr>
          <a:xfrm>
            <a:off x="8306765" y="4605600"/>
            <a:ext cx="714385" cy="537900"/>
          </a:xfrm>
          <a:prstGeom prst="rect">
            <a:avLst/>
          </a:prstGeom>
          <a:noFill/>
          <a:ln>
            <a:noFill/>
          </a:ln>
        </p:spPr>
      </p:pic>
      <p:sp>
        <p:nvSpPr>
          <p:cNvPr id="94" name="Google Shape;94;p17"/>
          <p:cNvSpPr txBox="1"/>
          <p:nvPr>
            <p:ph type="title"/>
          </p:nvPr>
        </p:nvSpPr>
        <p:spPr>
          <a:xfrm>
            <a:off x="311700" y="473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timeline</a:t>
            </a:r>
            <a:endParaRPr/>
          </a:p>
        </p:txBody>
      </p:sp>
      <p:cxnSp>
        <p:nvCxnSpPr>
          <p:cNvPr id="95" name="Google Shape;95;p17"/>
          <p:cNvCxnSpPr/>
          <p:nvPr/>
        </p:nvCxnSpPr>
        <p:spPr>
          <a:xfrm>
            <a:off x="321600" y="2697275"/>
            <a:ext cx="8500800" cy="6900"/>
          </a:xfrm>
          <a:prstGeom prst="straightConnector1">
            <a:avLst/>
          </a:prstGeom>
          <a:noFill/>
          <a:ln cap="flat" cmpd="sng" w="114300">
            <a:solidFill>
              <a:schemeClr val="dk2"/>
            </a:solidFill>
            <a:prstDash val="solid"/>
            <a:round/>
            <a:headEnd len="med" w="med" type="none"/>
            <a:tailEnd len="med" w="med" type="triangle"/>
          </a:ln>
        </p:spPr>
      </p:cxnSp>
      <p:cxnSp>
        <p:nvCxnSpPr>
          <p:cNvPr id="96" name="Google Shape;96;p17"/>
          <p:cNvCxnSpPr/>
          <p:nvPr/>
        </p:nvCxnSpPr>
        <p:spPr>
          <a:xfrm flipH="1" rot="10800000">
            <a:off x="365850" y="2776100"/>
            <a:ext cx="7200" cy="1334400"/>
          </a:xfrm>
          <a:prstGeom prst="straightConnector1">
            <a:avLst/>
          </a:prstGeom>
          <a:noFill/>
          <a:ln cap="flat" cmpd="sng" w="28575">
            <a:solidFill>
              <a:srgbClr val="FF0000"/>
            </a:solidFill>
            <a:prstDash val="dash"/>
            <a:round/>
            <a:headEnd len="med" w="med" type="none"/>
            <a:tailEnd len="med" w="med" type="none"/>
          </a:ln>
        </p:spPr>
      </p:cxnSp>
      <p:sp>
        <p:nvSpPr>
          <p:cNvPr id="97" name="Google Shape;97;p17"/>
          <p:cNvSpPr txBox="1"/>
          <p:nvPr/>
        </p:nvSpPr>
        <p:spPr>
          <a:xfrm>
            <a:off x="0" y="4132225"/>
            <a:ext cx="1635600" cy="8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Kick-off:</a:t>
            </a:r>
            <a:endParaRPr/>
          </a:p>
          <a:p>
            <a:pPr indent="0" lvl="0" marL="0" rtl="0" algn="l">
              <a:spcBef>
                <a:spcPts val="0"/>
              </a:spcBef>
              <a:spcAft>
                <a:spcPts val="0"/>
              </a:spcAft>
              <a:buNone/>
            </a:pPr>
            <a:r>
              <a:rPr b="1" lang="en"/>
              <a:t>12.04.2019</a:t>
            </a:r>
            <a:endParaRPr b="1"/>
          </a:p>
          <a:p>
            <a:pPr indent="0" lvl="0" marL="0" rtl="0" algn="l">
              <a:spcBef>
                <a:spcPts val="0"/>
              </a:spcBef>
              <a:spcAft>
                <a:spcPts val="0"/>
              </a:spcAft>
              <a:buNone/>
            </a:pPr>
            <a:r>
              <a:rPr lang="en"/>
              <a:t>Projektvorstellung</a:t>
            </a:r>
            <a:endParaRPr/>
          </a:p>
          <a:p>
            <a:pPr indent="0" lvl="0" marL="0" rtl="0" algn="l">
              <a:spcBef>
                <a:spcPts val="0"/>
              </a:spcBef>
              <a:spcAft>
                <a:spcPts val="0"/>
              </a:spcAft>
              <a:buNone/>
            </a:pPr>
            <a:r>
              <a:t/>
            </a:r>
            <a:endParaRPr/>
          </a:p>
        </p:txBody>
      </p:sp>
      <p:cxnSp>
        <p:nvCxnSpPr>
          <p:cNvPr id="98" name="Google Shape;98;p17"/>
          <p:cNvCxnSpPr>
            <a:stCxn id="99" idx="0"/>
          </p:cNvCxnSpPr>
          <p:nvPr/>
        </p:nvCxnSpPr>
        <p:spPr>
          <a:xfrm rot="10800000">
            <a:off x="7647025" y="2794075"/>
            <a:ext cx="15000" cy="1227000"/>
          </a:xfrm>
          <a:prstGeom prst="straightConnector1">
            <a:avLst/>
          </a:prstGeom>
          <a:noFill/>
          <a:ln cap="flat" cmpd="sng" w="28575">
            <a:solidFill>
              <a:srgbClr val="FF0000"/>
            </a:solidFill>
            <a:prstDash val="dash"/>
            <a:round/>
            <a:headEnd len="med" w="med" type="none"/>
            <a:tailEnd len="med" w="med" type="none"/>
          </a:ln>
        </p:spPr>
      </p:cxnSp>
      <p:cxnSp>
        <p:nvCxnSpPr>
          <p:cNvPr id="100" name="Google Shape;100;p17"/>
          <p:cNvCxnSpPr/>
          <p:nvPr/>
        </p:nvCxnSpPr>
        <p:spPr>
          <a:xfrm rot="10800000">
            <a:off x="5283375" y="2743875"/>
            <a:ext cx="3600" cy="1237500"/>
          </a:xfrm>
          <a:prstGeom prst="straightConnector1">
            <a:avLst/>
          </a:prstGeom>
          <a:noFill/>
          <a:ln cap="flat" cmpd="sng" w="28575">
            <a:solidFill>
              <a:srgbClr val="FF0000"/>
            </a:solidFill>
            <a:prstDash val="dash"/>
            <a:round/>
            <a:headEnd len="med" w="med" type="none"/>
            <a:tailEnd len="med" w="med" type="none"/>
          </a:ln>
        </p:spPr>
      </p:cxnSp>
      <p:sp>
        <p:nvSpPr>
          <p:cNvPr id="101" name="Google Shape;101;p17"/>
          <p:cNvSpPr txBox="1"/>
          <p:nvPr/>
        </p:nvSpPr>
        <p:spPr>
          <a:xfrm>
            <a:off x="4230925" y="4021075"/>
            <a:ext cx="2356800" cy="10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MS6</a:t>
            </a:r>
            <a:endParaRPr b="1"/>
          </a:p>
          <a:p>
            <a:pPr indent="0" lvl="0" marL="0" rtl="0" algn="l">
              <a:spcBef>
                <a:spcPts val="0"/>
              </a:spcBef>
              <a:spcAft>
                <a:spcPts val="0"/>
              </a:spcAft>
              <a:buNone/>
            </a:pPr>
            <a:r>
              <a:rPr lang="en"/>
              <a:t>Zwischenbericht:</a:t>
            </a:r>
            <a:endParaRPr/>
          </a:p>
          <a:p>
            <a:pPr indent="0" lvl="0" marL="0" rtl="0" algn="l">
              <a:spcBef>
                <a:spcPts val="0"/>
              </a:spcBef>
              <a:spcAft>
                <a:spcPts val="0"/>
              </a:spcAft>
              <a:buNone/>
            </a:pPr>
            <a:r>
              <a:rPr b="1" lang="en"/>
              <a:t>14.06.2019</a:t>
            </a:r>
            <a:endParaRPr/>
          </a:p>
          <a:p>
            <a:pPr indent="0" lvl="0" marL="0" rtl="0" algn="l">
              <a:spcBef>
                <a:spcPts val="0"/>
              </a:spcBef>
              <a:spcAft>
                <a:spcPts val="0"/>
              </a:spcAft>
              <a:buNone/>
            </a:pPr>
            <a:r>
              <a:rPr lang="en"/>
              <a:t>Fertiggestellte Teilaufgaben</a:t>
            </a:r>
            <a:endParaRPr/>
          </a:p>
          <a:p>
            <a:pPr indent="0" lvl="0" marL="0" rtl="0" algn="l">
              <a:spcBef>
                <a:spcPts val="0"/>
              </a:spcBef>
              <a:spcAft>
                <a:spcPts val="0"/>
              </a:spcAft>
              <a:buNone/>
            </a:pPr>
            <a:r>
              <a:t/>
            </a:r>
            <a:endParaRPr/>
          </a:p>
        </p:txBody>
      </p:sp>
      <p:cxnSp>
        <p:nvCxnSpPr>
          <p:cNvPr id="102" name="Google Shape;102;p17"/>
          <p:cNvCxnSpPr/>
          <p:nvPr/>
        </p:nvCxnSpPr>
        <p:spPr>
          <a:xfrm rot="10800000">
            <a:off x="925400" y="2152225"/>
            <a:ext cx="0" cy="451800"/>
          </a:xfrm>
          <a:prstGeom prst="straightConnector1">
            <a:avLst/>
          </a:prstGeom>
          <a:noFill/>
          <a:ln cap="flat" cmpd="sng" w="9525">
            <a:solidFill>
              <a:schemeClr val="dk2"/>
            </a:solidFill>
            <a:prstDash val="dash"/>
            <a:round/>
            <a:headEnd len="med" w="med" type="none"/>
            <a:tailEnd len="med" w="med" type="none"/>
          </a:ln>
        </p:spPr>
      </p:cxnSp>
      <p:cxnSp>
        <p:nvCxnSpPr>
          <p:cNvPr id="103" name="Google Shape;103;p17"/>
          <p:cNvCxnSpPr/>
          <p:nvPr/>
        </p:nvCxnSpPr>
        <p:spPr>
          <a:xfrm rot="10800000">
            <a:off x="2361875" y="2184425"/>
            <a:ext cx="0" cy="451800"/>
          </a:xfrm>
          <a:prstGeom prst="straightConnector1">
            <a:avLst/>
          </a:prstGeom>
          <a:noFill/>
          <a:ln cap="flat" cmpd="sng" w="9525">
            <a:solidFill>
              <a:schemeClr val="dk2"/>
            </a:solidFill>
            <a:prstDash val="dash"/>
            <a:round/>
            <a:headEnd len="med" w="med" type="none"/>
            <a:tailEnd len="med" w="med" type="none"/>
          </a:ln>
        </p:spPr>
      </p:cxnSp>
      <p:cxnSp>
        <p:nvCxnSpPr>
          <p:cNvPr id="104" name="Google Shape;104;p17"/>
          <p:cNvCxnSpPr/>
          <p:nvPr/>
        </p:nvCxnSpPr>
        <p:spPr>
          <a:xfrm rot="10800000">
            <a:off x="3210100" y="2794075"/>
            <a:ext cx="0" cy="451800"/>
          </a:xfrm>
          <a:prstGeom prst="straightConnector1">
            <a:avLst/>
          </a:prstGeom>
          <a:noFill/>
          <a:ln cap="flat" cmpd="sng" w="9525">
            <a:solidFill>
              <a:schemeClr val="dk2"/>
            </a:solidFill>
            <a:prstDash val="dash"/>
            <a:round/>
            <a:headEnd len="med" w="med" type="none"/>
            <a:tailEnd len="med" w="med" type="none"/>
          </a:ln>
        </p:spPr>
      </p:cxnSp>
      <p:cxnSp>
        <p:nvCxnSpPr>
          <p:cNvPr id="105" name="Google Shape;105;p17"/>
          <p:cNvCxnSpPr/>
          <p:nvPr/>
        </p:nvCxnSpPr>
        <p:spPr>
          <a:xfrm rot="10800000">
            <a:off x="1420375" y="2794075"/>
            <a:ext cx="0" cy="451800"/>
          </a:xfrm>
          <a:prstGeom prst="straightConnector1">
            <a:avLst/>
          </a:prstGeom>
          <a:noFill/>
          <a:ln cap="flat" cmpd="sng" w="9525">
            <a:solidFill>
              <a:schemeClr val="dk2"/>
            </a:solidFill>
            <a:prstDash val="dash"/>
            <a:round/>
            <a:headEnd len="med" w="med" type="none"/>
            <a:tailEnd len="med" w="med" type="none"/>
          </a:ln>
        </p:spPr>
      </p:cxnSp>
      <p:sp>
        <p:nvSpPr>
          <p:cNvPr id="106" name="Google Shape;106;p17"/>
          <p:cNvSpPr txBox="1"/>
          <p:nvPr/>
        </p:nvSpPr>
        <p:spPr>
          <a:xfrm>
            <a:off x="373050" y="1242475"/>
            <a:ext cx="1305600" cy="7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MS1</a:t>
            </a:r>
            <a:endParaRPr b="1"/>
          </a:p>
          <a:p>
            <a:pPr indent="0" lvl="0" marL="0" rtl="0" algn="l">
              <a:spcBef>
                <a:spcPts val="0"/>
              </a:spcBef>
              <a:spcAft>
                <a:spcPts val="0"/>
              </a:spcAft>
              <a:buNone/>
            </a:pPr>
            <a:r>
              <a:rPr lang="en"/>
              <a:t>Augmented Audio Samples</a:t>
            </a:r>
            <a:endParaRPr/>
          </a:p>
        </p:txBody>
      </p:sp>
      <p:pic>
        <p:nvPicPr>
          <p:cNvPr id="107" name="Google Shape;107;p17"/>
          <p:cNvPicPr preferRelativeResize="0"/>
          <p:nvPr/>
        </p:nvPicPr>
        <p:blipFill>
          <a:blip r:embed="rId4">
            <a:alphaModFix/>
          </a:blip>
          <a:stretch>
            <a:fillRect/>
          </a:stretch>
        </p:blipFill>
        <p:spPr>
          <a:xfrm>
            <a:off x="7878325" y="1283700"/>
            <a:ext cx="1176300" cy="1176300"/>
          </a:xfrm>
          <a:prstGeom prst="rect">
            <a:avLst/>
          </a:prstGeom>
          <a:noFill/>
          <a:ln>
            <a:noFill/>
          </a:ln>
        </p:spPr>
      </p:pic>
      <p:sp>
        <p:nvSpPr>
          <p:cNvPr id="108" name="Google Shape;108;p17"/>
          <p:cNvSpPr txBox="1"/>
          <p:nvPr/>
        </p:nvSpPr>
        <p:spPr>
          <a:xfrm>
            <a:off x="735350" y="3335775"/>
            <a:ext cx="1491600" cy="8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MS2</a:t>
            </a:r>
            <a:endParaRPr b="1"/>
          </a:p>
          <a:p>
            <a:pPr indent="0" lvl="0" marL="0" rtl="0" algn="l">
              <a:spcBef>
                <a:spcPts val="0"/>
              </a:spcBef>
              <a:spcAft>
                <a:spcPts val="0"/>
              </a:spcAft>
              <a:buNone/>
            </a:pPr>
            <a:r>
              <a:rPr lang="en"/>
              <a:t>Evaluation of Frameworks</a:t>
            </a:r>
            <a:endParaRPr/>
          </a:p>
        </p:txBody>
      </p:sp>
      <p:sp>
        <p:nvSpPr>
          <p:cNvPr id="109" name="Google Shape;109;p17"/>
          <p:cNvSpPr txBox="1"/>
          <p:nvPr/>
        </p:nvSpPr>
        <p:spPr>
          <a:xfrm>
            <a:off x="1779825" y="1334787"/>
            <a:ext cx="1486200" cy="7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MS3</a:t>
            </a:r>
            <a:endParaRPr b="1"/>
          </a:p>
          <a:p>
            <a:pPr indent="0" lvl="0" marL="0" rtl="0" algn="l">
              <a:spcBef>
                <a:spcPts val="0"/>
              </a:spcBef>
              <a:spcAft>
                <a:spcPts val="0"/>
              </a:spcAft>
              <a:buNone/>
            </a:pPr>
            <a:r>
              <a:rPr lang="en"/>
              <a:t>Trained Neural Network</a:t>
            </a:r>
            <a:endParaRPr/>
          </a:p>
        </p:txBody>
      </p:sp>
      <p:cxnSp>
        <p:nvCxnSpPr>
          <p:cNvPr id="110" name="Google Shape;110;p17"/>
          <p:cNvCxnSpPr/>
          <p:nvPr/>
        </p:nvCxnSpPr>
        <p:spPr>
          <a:xfrm rot="10800000">
            <a:off x="4115275" y="2197050"/>
            <a:ext cx="0" cy="451800"/>
          </a:xfrm>
          <a:prstGeom prst="straightConnector1">
            <a:avLst/>
          </a:prstGeom>
          <a:noFill/>
          <a:ln cap="flat" cmpd="sng" w="9525">
            <a:solidFill>
              <a:schemeClr val="dk2"/>
            </a:solidFill>
            <a:prstDash val="dash"/>
            <a:round/>
            <a:headEnd len="med" w="med" type="none"/>
            <a:tailEnd len="med" w="med" type="none"/>
          </a:ln>
        </p:spPr>
      </p:cxnSp>
      <p:sp>
        <p:nvSpPr>
          <p:cNvPr id="111" name="Google Shape;111;p17"/>
          <p:cNvSpPr txBox="1"/>
          <p:nvPr/>
        </p:nvSpPr>
        <p:spPr>
          <a:xfrm>
            <a:off x="2596750" y="3335775"/>
            <a:ext cx="1341900" cy="11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MS4</a:t>
            </a:r>
            <a:endParaRPr b="1"/>
          </a:p>
          <a:p>
            <a:pPr indent="0" lvl="0" marL="0" rtl="0" algn="l">
              <a:spcBef>
                <a:spcPts val="0"/>
              </a:spcBef>
              <a:spcAft>
                <a:spcPts val="0"/>
              </a:spcAft>
              <a:buNone/>
            </a:pPr>
            <a:r>
              <a:rPr lang="en"/>
              <a:t>Usage of Audio Data on FPGA</a:t>
            </a:r>
            <a:endParaRPr/>
          </a:p>
        </p:txBody>
      </p:sp>
      <p:sp>
        <p:nvSpPr>
          <p:cNvPr id="112" name="Google Shape;112;p17"/>
          <p:cNvSpPr txBox="1"/>
          <p:nvPr/>
        </p:nvSpPr>
        <p:spPr>
          <a:xfrm>
            <a:off x="3462475" y="1236088"/>
            <a:ext cx="1305600" cy="9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MS5</a:t>
            </a:r>
            <a:endParaRPr b="1"/>
          </a:p>
          <a:p>
            <a:pPr indent="0" lvl="0" marL="0" rtl="0" algn="l">
              <a:spcBef>
                <a:spcPts val="0"/>
              </a:spcBef>
              <a:spcAft>
                <a:spcPts val="0"/>
              </a:spcAft>
              <a:buNone/>
            </a:pPr>
            <a:r>
              <a:rPr lang="en"/>
              <a:t>Neural Network PoC on FPGA</a:t>
            </a:r>
            <a:endParaRPr/>
          </a:p>
        </p:txBody>
      </p:sp>
      <p:sp>
        <p:nvSpPr>
          <p:cNvPr id="113" name="Google Shape;113;p17"/>
          <p:cNvSpPr txBox="1"/>
          <p:nvPr/>
        </p:nvSpPr>
        <p:spPr>
          <a:xfrm>
            <a:off x="466313" y="2836300"/>
            <a:ext cx="982800" cy="1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19.04.2019</a:t>
            </a:r>
            <a:endParaRPr b="1" sz="1200"/>
          </a:p>
        </p:txBody>
      </p:sp>
      <p:sp>
        <p:nvSpPr>
          <p:cNvPr id="114" name="Google Shape;114;p17"/>
          <p:cNvSpPr txBox="1"/>
          <p:nvPr/>
        </p:nvSpPr>
        <p:spPr>
          <a:xfrm>
            <a:off x="964850" y="2336850"/>
            <a:ext cx="982800" cy="1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26.04.2019</a:t>
            </a:r>
            <a:endParaRPr b="1" sz="1200"/>
          </a:p>
        </p:txBody>
      </p:sp>
      <p:sp>
        <p:nvSpPr>
          <p:cNvPr id="115" name="Google Shape;115;p17"/>
          <p:cNvSpPr txBox="1"/>
          <p:nvPr/>
        </p:nvSpPr>
        <p:spPr>
          <a:xfrm>
            <a:off x="1884838" y="2836313"/>
            <a:ext cx="982800" cy="1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10.05.2019</a:t>
            </a:r>
            <a:endParaRPr b="1" sz="1200"/>
          </a:p>
        </p:txBody>
      </p:sp>
      <p:sp>
        <p:nvSpPr>
          <p:cNvPr id="116" name="Google Shape;116;p17"/>
          <p:cNvSpPr txBox="1"/>
          <p:nvPr/>
        </p:nvSpPr>
        <p:spPr>
          <a:xfrm>
            <a:off x="2718700" y="2336850"/>
            <a:ext cx="982800" cy="1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17.05.2019</a:t>
            </a:r>
            <a:endParaRPr b="1" sz="1200"/>
          </a:p>
        </p:txBody>
      </p:sp>
      <p:sp>
        <p:nvSpPr>
          <p:cNvPr id="117" name="Google Shape;117;p17"/>
          <p:cNvSpPr txBox="1"/>
          <p:nvPr/>
        </p:nvSpPr>
        <p:spPr>
          <a:xfrm>
            <a:off x="3657650" y="2836300"/>
            <a:ext cx="982800" cy="1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31.05.2019</a:t>
            </a:r>
            <a:endParaRPr b="1" sz="1200"/>
          </a:p>
        </p:txBody>
      </p:sp>
      <p:cxnSp>
        <p:nvCxnSpPr>
          <p:cNvPr id="118" name="Google Shape;118;p17"/>
          <p:cNvCxnSpPr/>
          <p:nvPr/>
        </p:nvCxnSpPr>
        <p:spPr>
          <a:xfrm rot="10800000">
            <a:off x="5213325" y="2232900"/>
            <a:ext cx="0" cy="451800"/>
          </a:xfrm>
          <a:prstGeom prst="straightConnector1">
            <a:avLst/>
          </a:prstGeom>
          <a:noFill/>
          <a:ln cap="flat" cmpd="sng" w="9525">
            <a:solidFill>
              <a:schemeClr val="dk2"/>
            </a:solidFill>
            <a:prstDash val="dash"/>
            <a:round/>
            <a:headEnd len="med" w="med" type="none"/>
            <a:tailEnd len="med" w="med" type="none"/>
          </a:ln>
        </p:spPr>
      </p:cxnSp>
      <p:sp>
        <p:nvSpPr>
          <p:cNvPr id="119" name="Google Shape;119;p17"/>
          <p:cNvSpPr txBox="1"/>
          <p:nvPr/>
        </p:nvSpPr>
        <p:spPr>
          <a:xfrm>
            <a:off x="4725625" y="1309225"/>
            <a:ext cx="2356800" cy="9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MS5.5</a:t>
            </a:r>
            <a:endParaRPr/>
          </a:p>
          <a:p>
            <a:pPr indent="0" lvl="0" marL="0" rtl="0" algn="l">
              <a:spcBef>
                <a:spcPts val="0"/>
              </a:spcBef>
              <a:spcAft>
                <a:spcPts val="0"/>
              </a:spcAft>
              <a:buNone/>
            </a:pPr>
            <a:r>
              <a:rPr lang="en"/>
              <a:t>Complete Neural Network implementation on FPGA </a:t>
            </a:r>
            <a:endParaRPr/>
          </a:p>
        </p:txBody>
      </p:sp>
      <p:sp>
        <p:nvSpPr>
          <p:cNvPr id="120" name="Google Shape;120;p17"/>
          <p:cNvSpPr txBox="1"/>
          <p:nvPr/>
        </p:nvSpPr>
        <p:spPr>
          <a:xfrm>
            <a:off x="5430450" y="2899900"/>
            <a:ext cx="21486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Testing and specification</a:t>
            </a:r>
            <a:endParaRPr/>
          </a:p>
        </p:txBody>
      </p:sp>
      <p:sp>
        <p:nvSpPr>
          <p:cNvPr id="121" name="Google Shape;121;p17"/>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7"/>
          <p:cNvSpPr txBox="1"/>
          <p:nvPr/>
        </p:nvSpPr>
        <p:spPr>
          <a:xfrm>
            <a:off x="6587725" y="4021075"/>
            <a:ext cx="2148600" cy="11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MS7</a:t>
            </a:r>
            <a:endParaRPr b="1"/>
          </a:p>
          <a:p>
            <a:pPr indent="0" lvl="0" marL="0" rtl="0" algn="l">
              <a:spcBef>
                <a:spcPts val="0"/>
              </a:spcBef>
              <a:spcAft>
                <a:spcPts val="0"/>
              </a:spcAft>
              <a:buNone/>
            </a:pPr>
            <a:r>
              <a:rPr lang="en"/>
              <a:t>Abschlusspräsentation:</a:t>
            </a:r>
            <a:endParaRPr/>
          </a:p>
          <a:p>
            <a:pPr indent="0" lvl="0" marL="0" rtl="0" algn="l">
              <a:spcBef>
                <a:spcPts val="0"/>
              </a:spcBef>
              <a:spcAft>
                <a:spcPts val="0"/>
              </a:spcAft>
              <a:buNone/>
            </a:pPr>
            <a:r>
              <a:rPr b="1" lang="en"/>
              <a:t>12.07.2019</a:t>
            </a:r>
            <a:endParaRPr/>
          </a:p>
          <a:p>
            <a:pPr indent="0" lvl="0" marL="0" rtl="0" algn="l">
              <a:spcBef>
                <a:spcPts val="0"/>
              </a:spcBef>
              <a:spcAft>
                <a:spcPts val="0"/>
              </a:spcAft>
              <a:buNone/>
            </a:pPr>
            <a:r>
              <a:rPr lang="en"/>
              <a:t>Vollständiger Bericht</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1 : Data Augmentation</a:t>
            </a:r>
            <a:endParaRPr/>
          </a:p>
        </p:txBody>
      </p:sp>
      <p:sp>
        <p:nvSpPr>
          <p:cNvPr id="127" name="Google Shape;12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Given: 5 Audio Samples ( 3 of them actually usable)</a:t>
            </a:r>
            <a:endParaRPr/>
          </a:p>
          <a:p>
            <a:pPr indent="-342900" lvl="0" marL="457200" rtl="0" algn="l">
              <a:spcBef>
                <a:spcPts val="0"/>
              </a:spcBef>
              <a:spcAft>
                <a:spcPts val="0"/>
              </a:spcAft>
              <a:buSzPts val="1800"/>
              <a:buChar char="-"/>
            </a:pPr>
            <a:r>
              <a:rPr b="1" lang="en"/>
              <a:t>The idea: Use different augmentation methods (e.g. shifting, noise, stretching) to generate more data</a:t>
            </a: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Result: more than 300 samples of audio data (even more possible)</a:t>
            </a:r>
            <a:endParaRPr/>
          </a:p>
        </p:txBody>
      </p:sp>
      <p:sp>
        <p:nvSpPr>
          <p:cNvPr id="128" name="Google Shape;128;p18"/>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311700" y="445025"/>
            <a:ext cx="203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134" name="Google Shape;134;p19"/>
          <p:cNvPicPr preferRelativeResize="0"/>
          <p:nvPr/>
        </p:nvPicPr>
        <p:blipFill>
          <a:blip r:embed="rId3">
            <a:alphaModFix/>
          </a:blip>
          <a:stretch>
            <a:fillRect/>
          </a:stretch>
        </p:blipFill>
        <p:spPr>
          <a:xfrm>
            <a:off x="1100025" y="1017725"/>
            <a:ext cx="7186299" cy="3786200"/>
          </a:xfrm>
          <a:prstGeom prst="rect">
            <a:avLst/>
          </a:prstGeom>
          <a:noFill/>
          <a:ln>
            <a:noFill/>
          </a:ln>
        </p:spPr>
      </p:pic>
      <p:sp>
        <p:nvSpPr>
          <p:cNvPr id="135" name="Google Shape;135;p19"/>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2: Evaluation of Frameworks</a:t>
            </a:r>
            <a:endParaRPr/>
          </a:p>
        </p:txBody>
      </p:sp>
      <p:sp>
        <p:nvSpPr>
          <p:cNvPr id="141" name="Google Shape;14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Framework is a feasible to implement the Neural Network?</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Spoiler: Tensorflow 2.0 (even though in alpha version) </a:t>
            </a:r>
            <a:endParaRPr/>
          </a:p>
        </p:txBody>
      </p:sp>
      <p:sp>
        <p:nvSpPr>
          <p:cNvPr id="142" name="Google Shape;142;p20"/>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1"/>
          <p:cNvPicPr preferRelativeResize="0"/>
          <p:nvPr/>
        </p:nvPicPr>
        <p:blipFill>
          <a:blip r:embed="rId3">
            <a:alphaModFix/>
          </a:blip>
          <a:stretch>
            <a:fillRect/>
          </a:stretch>
        </p:blipFill>
        <p:spPr>
          <a:xfrm>
            <a:off x="899175" y="257575"/>
            <a:ext cx="7345627" cy="3975201"/>
          </a:xfrm>
          <a:prstGeom prst="rect">
            <a:avLst/>
          </a:prstGeom>
          <a:noFill/>
          <a:ln>
            <a:noFill/>
          </a:ln>
        </p:spPr>
      </p:pic>
      <p:sp>
        <p:nvSpPr>
          <p:cNvPr id="148" name="Google Shape;148;p21"/>
          <p:cNvSpPr txBox="1"/>
          <p:nvPr>
            <p:ph idx="12" type="sldNum"/>
          </p:nvPr>
        </p:nvSpPr>
        <p:spPr>
          <a:xfrm>
            <a:off x="8472458" y="21224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