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592ba45c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592ba45c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592ba45c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592ba45c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592ba4a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592ba4a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592ba45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592ba45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592ba45c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592ba45c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5a10c5b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5a10c5b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5a10c5b0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5a10c5b0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5a10c5b0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5a10c5b0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5a10c5b0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5a10c5b0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592ba45c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592ba45c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14.png"/><Relationship Id="rId7" Type="http://schemas.openxmlformats.org/officeDocument/2006/relationships/image" Target="../media/image6.png"/><Relationship Id="rId8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0"/>
            <a:ext cx="8520600" cy="183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myself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2100"/>
            <a:ext cx="1485000" cy="19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2156050" y="1543075"/>
            <a:ext cx="4509300" cy="7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Career: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Studying at TH Köln since 2015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Working as a Data Scientist at inovex GmbH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Founder of Cologne School of AI  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2156050" y="2868400"/>
            <a:ext cx="5531100" cy="21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Related Projects: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Designing and implementation of a processor for an FPGA in VHDL (Rechnerarchitektur)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GatesDect: A Natural Language Processing Neural Network that can determine whether an article was written by Bill Gates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Reinforcement Learning for Recommendation Systems</a:t>
            </a:r>
            <a:r>
              <a:rPr lang="en"/>
              <a:t> </a:t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2156050" y="1012100"/>
            <a:ext cx="43050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Name: </a:t>
            </a:r>
            <a:r>
              <a:rPr lang="en">
                <a:solidFill>
                  <a:schemeClr val="dk1"/>
                </a:solidFill>
              </a:rPr>
              <a:t>Julian Hatzky</a:t>
            </a:r>
            <a:endParaRPr/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78950" y="4033475"/>
            <a:ext cx="1665049" cy="111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pic>
        <p:nvPicPr>
          <p:cNvPr id="159" name="Google Shape;1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800" y="1120800"/>
            <a:ext cx="3008001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61950" y="4222154"/>
            <a:ext cx="1382050" cy="92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06" y="1787628"/>
            <a:ext cx="1748145" cy="1748126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>
            <p:ph type="title"/>
          </p:nvPr>
        </p:nvSpPr>
        <p:spPr>
          <a:xfrm>
            <a:off x="347575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project 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5850" y="1977475"/>
            <a:ext cx="1442325" cy="144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34725" y="1977475"/>
            <a:ext cx="2860200" cy="1442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" name="Google Shape;68;p14"/>
          <p:cNvCxnSpPr/>
          <p:nvPr/>
        </p:nvCxnSpPr>
        <p:spPr>
          <a:xfrm>
            <a:off x="149425" y="3888100"/>
            <a:ext cx="8846400" cy="2160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69" name="Google Shape;69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56600" y="92100"/>
            <a:ext cx="3263749" cy="14777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/>
        </p:nvSpPr>
        <p:spPr>
          <a:xfrm>
            <a:off x="6900925" y="1880894"/>
            <a:ext cx="19227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Is this the learned Audio Signal ?</a:t>
            </a:r>
            <a:endParaRPr b="1"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38624" y="2436325"/>
            <a:ext cx="896575" cy="12366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/>
        </p:nvSpPr>
        <p:spPr>
          <a:xfrm>
            <a:off x="423250" y="4124850"/>
            <a:ext cx="75609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a </a:t>
            </a:r>
            <a:r>
              <a:rPr lang="en"/>
              <a:t>Neural</a:t>
            </a:r>
            <a:r>
              <a:rPr lang="en"/>
              <a:t> Network implemented on a FPGA to detect a specific Audio Signal.</a:t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5580025" y="1569875"/>
            <a:ext cx="387300" cy="5094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33472" y="2110675"/>
            <a:ext cx="692252" cy="123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main problems and possible solutions?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a few Audio Sample</a:t>
            </a:r>
            <a:r>
              <a:rPr lang="en"/>
              <a:t>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augmentation	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Choosing of a Framework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Evaluation of Pytorch and Keras/Tensorflow as possible candidates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the </a:t>
            </a:r>
            <a:r>
              <a:rPr lang="en"/>
              <a:t>appropriate Neural Network/ Machine Learning Algorithm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Try different algorithms on the Data and see what fits the best (computer)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Storing/Using the Audio Data on the FPGA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USB interface and FIFO buffer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Describing a Neural Network in VHDL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Implementing a small architecture with only a few Neurons for a proof of concept</a:t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5746075" y="2840750"/>
            <a:ext cx="41319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7400" y="4241650"/>
            <a:ext cx="1561825" cy="104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6"/>
          <p:cNvPicPr preferRelativeResize="0"/>
          <p:nvPr/>
        </p:nvPicPr>
        <p:blipFill rotWithShape="1">
          <a:blip r:embed="rId3">
            <a:alphaModFix/>
          </a:blip>
          <a:srcRect b="14400" l="15178" r="18101" t="10241"/>
          <a:stretch/>
        </p:blipFill>
        <p:spPr>
          <a:xfrm>
            <a:off x="8429615" y="4607575"/>
            <a:ext cx="714385" cy="5379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473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timeline</a:t>
            </a:r>
            <a:endParaRPr/>
          </a:p>
        </p:txBody>
      </p:sp>
      <p:cxnSp>
        <p:nvCxnSpPr>
          <p:cNvPr id="89" name="Google Shape;89;p16"/>
          <p:cNvCxnSpPr/>
          <p:nvPr/>
        </p:nvCxnSpPr>
        <p:spPr>
          <a:xfrm>
            <a:off x="321600" y="2697275"/>
            <a:ext cx="8500800" cy="690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6"/>
          <p:cNvCxnSpPr/>
          <p:nvPr/>
        </p:nvCxnSpPr>
        <p:spPr>
          <a:xfrm flipH="1" rot="10800000">
            <a:off x="365850" y="2776100"/>
            <a:ext cx="7200" cy="1334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91" name="Google Shape;91;p16"/>
          <p:cNvSpPr txBox="1"/>
          <p:nvPr/>
        </p:nvSpPr>
        <p:spPr>
          <a:xfrm>
            <a:off x="0" y="4132225"/>
            <a:ext cx="1635600" cy="8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Kick-off: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12.04.2019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Projektvorstellung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2" name="Google Shape;92;p16"/>
          <p:cNvCxnSpPr>
            <a:stCxn id="93" idx="0"/>
          </p:cNvCxnSpPr>
          <p:nvPr/>
        </p:nvCxnSpPr>
        <p:spPr>
          <a:xfrm rot="10800000">
            <a:off x="7647025" y="2794075"/>
            <a:ext cx="15000" cy="1227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4" name="Google Shape;94;p16"/>
          <p:cNvCxnSpPr/>
          <p:nvPr/>
        </p:nvCxnSpPr>
        <p:spPr>
          <a:xfrm rot="10800000">
            <a:off x="5283375" y="2743875"/>
            <a:ext cx="3600" cy="1237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95" name="Google Shape;95;p16"/>
          <p:cNvSpPr txBox="1"/>
          <p:nvPr/>
        </p:nvSpPr>
        <p:spPr>
          <a:xfrm>
            <a:off x="4230925" y="4021075"/>
            <a:ext cx="2356800" cy="10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MS6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Zwischenbericht: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14.06.2019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Fertiggestellte Teilaufgaben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 txBox="1"/>
          <p:nvPr/>
        </p:nvSpPr>
        <p:spPr>
          <a:xfrm>
            <a:off x="6587725" y="4021075"/>
            <a:ext cx="2148600" cy="11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MS7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Abschlusspräsentation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12.07.2019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Vollständiger Bericht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" name="Google Shape;96;p16"/>
          <p:cNvCxnSpPr/>
          <p:nvPr/>
        </p:nvCxnSpPr>
        <p:spPr>
          <a:xfrm rot="10800000">
            <a:off x="925400" y="2152225"/>
            <a:ext cx="0" cy="45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7" name="Google Shape;97;p16"/>
          <p:cNvCxnSpPr/>
          <p:nvPr/>
        </p:nvCxnSpPr>
        <p:spPr>
          <a:xfrm rot="10800000">
            <a:off x="2361875" y="2184425"/>
            <a:ext cx="0" cy="45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8" name="Google Shape;98;p16"/>
          <p:cNvCxnSpPr/>
          <p:nvPr/>
        </p:nvCxnSpPr>
        <p:spPr>
          <a:xfrm rot="10800000">
            <a:off x="3210100" y="2794075"/>
            <a:ext cx="0" cy="45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9" name="Google Shape;99;p16"/>
          <p:cNvCxnSpPr/>
          <p:nvPr/>
        </p:nvCxnSpPr>
        <p:spPr>
          <a:xfrm rot="10800000">
            <a:off x="1420375" y="2794075"/>
            <a:ext cx="0" cy="45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00" name="Google Shape;100;p16"/>
          <p:cNvSpPr txBox="1"/>
          <p:nvPr/>
        </p:nvSpPr>
        <p:spPr>
          <a:xfrm>
            <a:off x="373050" y="1242475"/>
            <a:ext cx="13056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MS1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Augmented Audio Samples</a:t>
            </a:r>
            <a:endParaRPr/>
          </a:p>
        </p:txBody>
      </p:sp>
      <p:pic>
        <p:nvPicPr>
          <p:cNvPr id="101" name="Google Shape;10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8325" y="1283700"/>
            <a:ext cx="1176300" cy="11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6"/>
          <p:cNvSpPr txBox="1"/>
          <p:nvPr/>
        </p:nvSpPr>
        <p:spPr>
          <a:xfrm>
            <a:off x="735350" y="3335775"/>
            <a:ext cx="1491600" cy="8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MS2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of Frameworks</a:t>
            </a:r>
            <a:endParaRPr/>
          </a:p>
        </p:txBody>
      </p:sp>
      <p:sp>
        <p:nvSpPr>
          <p:cNvPr id="103" name="Google Shape;103;p16"/>
          <p:cNvSpPr txBox="1"/>
          <p:nvPr/>
        </p:nvSpPr>
        <p:spPr>
          <a:xfrm>
            <a:off x="1779825" y="1334787"/>
            <a:ext cx="14862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MS3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Trained Neural Network</a:t>
            </a:r>
            <a:endParaRPr/>
          </a:p>
        </p:txBody>
      </p:sp>
      <p:cxnSp>
        <p:nvCxnSpPr>
          <p:cNvPr id="104" name="Google Shape;104;p16"/>
          <p:cNvCxnSpPr/>
          <p:nvPr/>
        </p:nvCxnSpPr>
        <p:spPr>
          <a:xfrm rot="10800000">
            <a:off x="4115275" y="2197050"/>
            <a:ext cx="0" cy="45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05" name="Google Shape;105;p16"/>
          <p:cNvSpPr txBox="1"/>
          <p:nvPr/>
        </p:nvSpPr>
        <p:spPr>
          <a:xfrm>
            <a:off x="2596750" y="3335775"/>
            <a:ext cx="1341900" cy="11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MS4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Usage of Audio Data on FPGA</a:t>
            </a:r>
            <a:endParaRPr/>
          </a:p>
        </p:txBody>
      </p:sp>
      <p:sp>
        <p:nvSpPr>
          <p:cNvPr id="106" name="Google Shape;106;p16"/>
          <p:cNvSpPr txBox="1"/>
          <p:nvPr/>
        </p:nvSpPr>
        <p:spPr>
          <a:xfrm>
            <a:off x="3462475" y="1236088"/>
            <a:ext cx="1305600" cy="9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MS5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 PoC on FPGA</a:t>
            </a:r>
            <a:endParaRPr/>
          </a:p>
        </p:txBody>
      </p:sp>
      <p:sp>
        <p:nvSpPr>
          <p:cNvPr id="107" name="Google Shape;107;p16"/>
          <p:cNvSpPr txBox="1"/>
          <p:nvPr/>
        </p:nvSpPr>
        <p:spPr>
          <a:xfrm>
            <a:off x="466313" y="2836300"/>
            <a:ext cx="982800" cy="1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19.04.2019</a:t>
            </a:r>
            <a:endParaRPr b="1" sz="1200"/>
          </a:p>
        </p:txBody>
      </p:sp>
      <p:sp>
        <p:nvSpPr>
          <p:cNvPr id="108" name="Google Shape;108;p16"/>
          <p:cNvSpPr txBox="1"/>
          <p:nvPr/>
        </p:nvSpPr>
        <p:spPr>
          <a:xfrm>
            <a:off x="964850" y="2336850"/>
            <a:ext cx="982800" cy="1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26</a:t>
            </a:r>
            <a:r>
              <a:rPr b="1" lang="en" sz="1200"/>
              <a:t>.04.2019</a:t>
            </a:r>
            <a:endParaRPr b="1" sz="1200"/>
          </a:p>
        </p:txBody>
      </p:sp>
      <p:sp>
        <p:nvSpPr>
          <p:cNvPr id="109" name="Google Shape;109;p16"/>
          <p:cNvSpPr txBox="1"/>
          <p:nvPr/>
        </p:nvSpPr>
        <p:spPr>
          <a:xfrm>
            <a:off x="1884838" y="2836313"/>
            <a:ext cx="982800" cy="1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10.05.2019</a:t>
            </a:r>
            <a:endParaRPr b="1" sz="1200"/>
          </a:p>
        </p:txBody>
      </p:sp>
      <p:sp>
        <p:nvSpPr>
          <p:cNvPr id="110" name="Google Shape;110;p16"/>
          <p:cNvSpPr txBox="1"/>
          <p:nvPr/>
        </p:nvSpPr>
        <p:spPr>
          <a:xfrm>
            <a:off x="2718700" y="2336850"/>
            <a:ext cx="982800" cy="1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17.05.2019</a:t>
            </a:r>
            <a:endParaRPr b="1" sz="1200"/>
          </a:p>
        </p:txBody>
      </p:sp>
      <p:sp>
        <p:nvSpPr>
          <p:cNvPr id="111" name="Google Shape;111;p16"/>
          <p:cNvSpPr txBox="1"/>
          <p:nvPr/>
        </p:nvSpPr>
        <p:spPr>
          <a:xfrm>
            <a:off x="3657650" y="2836300"/>
            <a:ext cx="982800" cy="1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31.05.2019</a:t>
            </a:r>
            <a:endParaRPr b="1" sz="1200"/>
          </a:p>
        </p:txBody>
      </p:sp>
      <p:cxnSp>
        <p:nvCxnSpPr>
          <p:cNvPr id="112" name="Google Shape;112;p16"/>
          <p:cNvCxnSpPr/>
          <p:nvPr/>
        </p:nvCxnSpPr>
        <p:spPr>
          <a:xfrm rot="10800000">
            <a:off x="5213325" y="2232900"/>
            <a:ext cx="0" cy="45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13" name="Google Shape;113;p16"/>
          <p:cNvSpPr txBox="1"/>
          <p:nvPr/>
        </p:nvSpPr>
        <p:spPr>
          <a:xfrm>
            <a:off x="4725625" y="1309225"/>
            <a:ext cx="2356800" cy="9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MS5.5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 Neural Network implementation on FPGA </a:t>
            </a:r>
            <a:endParaRPr/>
          </a:p>
        </p:txBody>
      </p:sp>
      <p:sp>
        <p:nvSpPr>
          <p:cNvPr id="114" name="Google Shape;114;p16"/>
          <p:cNvSpPr txBox="1"/>
          <p:nvPr/>
        </p:nvSpPr>
        <p:spPr>
          <a:xfrm>
            <a:off x="5430450" y="2899900"/>
            <a:ext cx="21486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and specification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Milestones </a:t>
            </a:r>
            <a:endParaRPr/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311700" y="1152475"/>
            <a:ext cx="2780100" cy="37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MS1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Augmented Audio Samples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Challenges: 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Each Audio Sample should differ from the other (unique) but not too much. It still has to be the noise.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Creating accurate algorithms can be challenging </a:t>
            </a:r>
            <a:endParaRPr sz="1400"/>
          </a:p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3424650" y="1152475"/>
            <a:ext cx="2780100" cy="37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MS2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Evaluation of Frameworks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Challenges: 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frameworks each have their unique functions and behaviours. That’s why it needs time to understand the framework and have the possibility to use it for creating Neural Networks</a:t>
            </a:r>
            <a:endParaRPr sz="1400"/>
          </a:p>
        </p:txBody>
      </p:sp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6176050" y="1152475"/>
            <a:ext cx="2780100" cy="37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MS3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Trained Neural Network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Challenges: 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Training a Neural Network is always tough. The features (audio samples) have to be prepared well and labeled in a good manner / data format.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Also interpreting and using the output is pretty hard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Milestones </a:t>
            </a:r>
            <a:endParaRPr/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311700" y="1152475"/>
            <a:ext cx="2780100" cy="37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MS1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Augmented Audio Samples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Output: 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algorithms to perform (stretching, shifting,..) on audio data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 lot of different (but similar) samples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Jupyter Notebook with explanation</a:t>
            </a:r>
            <a:endParaRPr sz="1400"/>
          </a:p>
        </p:txBody>
      </p:sp>
      <p:sp>
        <p:nvSpPr>
          <p:cNvPr id="129" name="Google Shape;129;p18"/>
          <p:cNvSpPr txBox="1"/>
          <p:nvPr>
            <p:ph idx="1" type="body"/>
          </p:nvPr>
        </p:nvSpPr>
        <p:spPr>
          <a:xfrm>
            <a:off x="3424650" y="1152475"/>
            <a:ext cx="2780100" cy="37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MS2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Evaluation of Frameworks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Output: 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 document describing pros and cons of evaluated frameworks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Decision which framework to use </a:t>
            </a:r>
            <a:endParaRPr sz="1400"/>
          </a:p>
        </p:txBody>
      </p:sp>
      <p:sp>
        <p:nvSpPr>
          <p:cNvPr id="130" name="Google Shape;130;p18"/>
          <p:cNvSpPr txBox="1"/>
          <p:nvPr>
            <p:ph idx="1" type="body"/>
          </p:nvPr>
        </p:nvSpPr>
        <p:spPr>
          <a:xfrm>
            <a:off x="6176050" y="1152475"/>
            <a:ext cx="2780100" cy="37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MS3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Trained Neural Network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Output: 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Different Neural Networks trained with the Audio Samples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 comparison between Neural Networks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 test on how got the Audio Data is getting detected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Jupyter Notebook with explanation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Milestones </a:t>
            </a:r>
            <a:endParaRPr/>
          </a:p>
        </p:txBody>
      </p:sp>
      <p:sp>
        <p:nvSpPr>
          <p:cNvPr id="136" name="Google Shape;136;p19"/>
          <p:cNvSpPr txBox="1"/>
          <p:nvPr>
            <p:ph idx="1" type="body"/>
          </p:nvPr>
        </p:nvSpPr>
        <p:spPr>
          <a:xfrm>
            <a:off x="311700" y="1152475"/>
            <a:ext cx="2780100" cy="37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MS4	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Usage of Audio Data on FPGA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r>
              <a:rPr lang="en"/>
              <a:t>: 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Understand how to transfer and use the audio samples on the FPGA.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Store them in a correct manner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 lot of documentary and introductions have to be read in order to understand how and in which way to do it</a:t>
            </a:r>
            <a:endParaRPr sz="1400"/>
          </a:p>
        </p:txBody>
      </p:sp>
      <p:sp>
        <p:nvSpPr>
          <p:cNvPr id="137" name="Google Shape;137;p19"/>
          <p:cNvSpPr txBox="1"/>
          <p:nvPr>
            <p:ph idx="1" type="body"/>
          </p:nvPr>
        </p:nvSpPr>
        <p:spPr>
          <a:xfrm>
            <a:off x="3424650" y="1152475"/>
            <a:ext cx="2780100" cy="37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MS5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Neural Network PoC on FPGA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r>
              <a:rPr lang="en"/>
              <a:t>: 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There are just a few papers yet, covering possibilities on how to do it. (find an “easy” implementation)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challenge is to measure and design a Neural Network, test it and hopefully get some desired feedback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This is probably the most difficult milestone</a:t>
            </a:r>
            <a:endParaRPr sz="1400"/>
          </a:p>
        </p:txBody>
      </p:sp>
      <p:sp>
        <p:nvSpPr>
          <p:cNvPr id="138" name="Google Shape;138;p19"/>
          <p:cNvSpPr txBox="1"/>
          <p:nvPr>
            <p:ph idx="1" type="body"/>
          </p:nvPr>
        </p:nvSpPr>
        <p:spPr>
          <a:xfrm>
            <a:off x="6176050" y="1152475"/>
            <a:ext cx="2780100" cy="37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MS5.5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Complete Neural Network implementation on FPGA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r>
              <a:rPr lang="en"/>
              <a:t>: 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If there is enough time an overall goal would be to run the audio sample algorithm on the FPGA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Milestones </a:t>
            </a:r>
            <a:endParaRPr/>
          </a:p>
        </p:txBody>
      </p:sp>
      <p:sp>
        <p:nvSpPr>
          <p:cNvPr id="144" name="Google Shape;144;p20"/>
          <p:cNvSpPr txBox="1"/>
          <p:nvPr>
            <p:ph idx="1" type="body"/>
          </p:nvPr>
        </p:nvSpPr>
        <p:spPr>
          <a:xfrm>
            <a:off x="311700" y="1152475"/>
            <a:ext cx="2780100" cy="37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MS4	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Usage of Audio Data on FPGA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Output: 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It is possible to transfer and use Audio Data on the FPGA </a:t>
            </a:r>
            <a:endParaRPr sz="1400"/>
          </a:p>
        </p:txBody>
      </p:sp>
      <p:sp>
        <p:nvSpPr>
          <p:cNvPr id="145" name="Google Shape;145;p20"/>
          <p:cNvSpPr txBox="1"/>
          <p:nvPr>
            <p:ph idx="1" type="body"/>
          </p:nvPr>
        </p:nvSpPr>
        <p:spPr>
          <a:xfrm>
            <a:off x="3424650" y="1152475"/>
            <a:ext cx="2780100" cy="37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MS5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Neural Network PoC on FPGA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Output: 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It is possible to run and use a neural network on the FPGA which gets input data and processes the right output</a:t>
            </a:r>
            <a:endParaRPr sz="1400"/>
          </a:p>
        </p:txBody>
      </p:sp>
      <p:sp>
        <p:nvSpPr>
          <p:cNvPr id="146" name="Google Shape;146;p20"/>
          <p:cNvSpPr txBox="1"/>
          <p:nvPr>
            <p:ph idx="1" type="body"/>
          </p:nvPr>
        </p:nvSpPr>
        <p:spPr>
          <a:xfrm>
            <a:off x="6176050" y="1152475"/>
            <a:ext cx="2780100" cy="37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MS5.5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Complete Neural Network implementation on FPGA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Output: 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neural network can detect if it’s the sampled audio data and if so it will turn on a LED.</a:t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type="title"/>
          </p:nvPr>
        </p:nvSpPr>
        <p:spPr>
          <a:xfrm>
            <a:off x="311700" y="297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Specifications</a:t>
            </a:r>
            <a:endParaRPr/>
          </a:p>
        </p:txBody>
      </p:sp>
      <p:sp>
        <p:nvSpPr>
          <p:cNvPr id="152" name="Google Shape;152;p21"/>
          <p:cNvSpPr txBox="1"/>
          <p:nvPr>
            <p:ph idx="1" type="body"/>
          </p:nvPr>
        </p:nvSpPr>
        <p:spPr>
          <a:xfrm>
            <a:off x="311700" y="934050"/>
            <a:ext cx="8520600" cy="3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Audio Sample Analysis: TBA (Matplotlib / Matlab)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Hardware Description Language: VHDL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Design Software: Altera Quartus 2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Programming Language: Pytho</a:t>
            </a:r>
            <a:r>
              <a:rPr lang="en"/>
              <a:t>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Python Framework: TBA (Keras/Tensorflow , Pytorch)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Computer: Hp Notebook, Google </a:t>
            </a:r>
            <a:r>
              <a:rPr lang="en"/>
              <a:t>Collaboration</a:t>
            </a:r>
            <a:r>
              <a:rPr lang="en"/>
              <a:t> (Cloud GPU, Jupyter Notebook)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Version Control: Git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FPGA: ALTERA DE2 Board </a:t>
            </a:r>
            <a:endParaRPr/>
          </a:p>
        </p:txBody>
      </p:sp>
      <p:pic>
        <p:nvPicPr>
          <p:cNvPr id="153" name="Google Shape;15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6175" y="4105150"/>
            <a:ext cx="1557525" cy="1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