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6" r:id="rId4"/>
    <p:sldId id="258" r:id="rId5"/>
    <p:sldId id="259" r:id="rId6"/>
    <p:sldId id="260" r:id="rId7"/>
    <p:sldId id="261" r:id="rId8"/>
    <p:sldId id="262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作品交流分享评分网页应用</a:t>
            </a:r>
            <a:r>
              <a:rPr lang="en-US" altLang="zh-CN"/>
              <a:t>—Gradin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51660"/>
            <a:ext cx="6436995" cy="4474845"/>
          </a:xfrm>
        </p:spPr>
        <p:txBody>
          <a:bodyPr/>
          <a:p>
            <a:pPr marL="0" indent="0">
              <a:buNone/>
            </a:pPr>
            <a:r>
              <a:rPr lang="en-US" altLang="zh-CN"/>
              <a:t>*</a:t>
            </a:r>
            <a:r>
              <a:rPr lang="zh-CN" altLang="en-US"/>
              <a:t>简洁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*</a:t>
            </a:r>
            <a:r>
              <a:rPr lang="zh-CN" altLang="en-US"/>
              <a:t>易用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*</a:t>
            </a:r>
            <a:r>
              <a:rPr lang="zh-CN" altLang="en-US"/>
              <a:t>评分代替点赞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*</a:t>
            </a:r>
            <a:r>
              <a:rPr lang="zh-CN" altLang="en-US"/>
              <a:t>特制的推荐方案和</a:t>
            </a:r>
            <a:r>
              <a:rPr lang="en-US" altLang="zh-CN"/>
              <a:t>Feed</a:t>
            </a:r>
            <a:r>
              <a:rPr lang="zh-CN" altLang="en-US"/>
              <a:t>流公式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en-US" altLang="zh-CN"/>
              <a:t>-</a:t>
            </a:r>
            <a:r>
              <a:rPr lang="zh-CN" altLang="en-US"/>
              <a:t>类似应用：豆瓣评分</a:t>
            </a:r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4693285" y="3422650"/>
            <a:ext cx="6436995" cy="4474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575945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007745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511935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943735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/>
              <a:t>组员 胡斯庭</a:t>
            </a:r>
            <a:endParaRPr lang="zh-CN" altLang="en-US"/>
          </a:p>
          <a:p>
            <a:pPr marL="0" indent="0" algn="r">
              <a:buNone/>
            </a:pPr>
            <a:r>
              <a:rPr lang="zh-CN" altLang="en-US"/>
              <a:t>        宿金玉</a:t>
            </a:r>
            <a:endParaRPr lang="zh-CN" altLang="en-US"/>
          </a:p>
          <a:p>
            <a:pPr marL="0" indent="0" algn="r">
              <a:buNone/>
            </a:pPr>
            <a:r>
              <a:rPr lang="zh-CN" altLang="en-US"/>
              <a:t>        董雨潇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591685" y="638175"/>
            <a:ext cx="2204085" cy="8343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800"/>
              <a:t>管理员端</a:t>
            </a:r>
            <a:endParaRPr lang="zh-CN" altLang="en-US" sz="2800"/>
          </a:p>
        </p:txBody>
      </p:sp>
      <p:sp>
        <p:nvSpPr>
          <p:cNvPr id="5" name="矩形 4"/>
          <p:cNvSpPr/>
          <p:nvPr/>
        </p:nvSpPr>
        <p:spPr>
          <a:xfrm>
            <a:off x="4591685" y="1952625"/>
            <a:ext cx="2204085" cy="8343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800"/>
              <a:t>登录</a:t>
            </a:r>
            <a:endParaRPr lang="zh-CN" altLang="en-US" sz="2800"/>
          </a:p>
        </p:txBody>
      </p:sp>
      <p:sp>
        <p:nvSpPr>
          <p:cNvPr id="6" name="矩形 5"/>
          <p:cNvSpPr/>
          <p:nvPr/>
        </p:nvSpPr>
        <p:spPr>
          <a:xfrm>
            <a:off x="1408430" y="3267075"/>
            <a:ext cx="2204085" cy="8343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800"/>
              <a:t>管理员管理</a:t>
            </a:r>
            <a:endParaRPr lang="zh-CN" altLang="en-US" sz="2800"/>
          </a:p>
        </p:txBody>
      </p:sp>
      <p:sp>
        <p:nvSpPr>
          <p:cNvPr id="7" name="矩形 6"/>
          <p:cNvSpPr/>
          <p:nvPr/>
        </p:nvSpPr>
        <p:spPr>
          <a:xfrm>
            <a:off x="1408430" y="5567680"/>
            <a:ext cx="2204085" cy="8343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800"/>
              <a:t>角色管理</a:t>
            </a:r>
            <a:endParaRPr lang="zh-CN" altLang="en-US" sz="2800"/>
          </a:p>
        </p:txBody>
      </p:sp>
      <p:sp>
        <p:nvSpPr>
          <p:cNvPr id="8" name="矩形 7"/>
          <p:cNvSpPr/>
          <p:nvPr/>
        </p:nvSpPr>
        <p:spPr>
          <a:xfrm>
            <a:off x="1408430" y="4439920"/>
            <a:ext cx="2204085" cy="8343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800"/>
              <a:t>权限管理</a:t>
            </a:r>
            <a:endParaRPr lang="zh-CN" altLang="en-US" sz="2800"/>
          </a:p>
        </p:txBody>
      </p:sp>
      <p:sp>
        <p:nvSpPr>
          <p:cNvPr id="9" name="矩形 8"/>
          <p:cNvSpPr/>
          <p:nvPr/>
        </p:nvSpPr>
        <p:spPr>
          <a:xfrm>
            <a:off x="4592320" y="3267075"/>
            <a:ext cx="2204085" cy="8343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800"/>
              <a:t>用户管理</a:t>
            </a:r>
            <a:endParaRPr lang="zh-CN" altLang="en-US" sz="2800"/>
          </a:p>
        </p:txBody>
      </p:sp>
      <p:sp>
        <p:nvSpPr>
          <p:cNvPr id="10" name="矩形 9"/>
          <p:cNvSpPr/>
          <p:nvPr/>
        </p:nvSpPr>
        <p:spPr>
          <a:xfrm>
            <a:off x="4591685" y="4439920"/>
            <a:ext cx="2204085" cy="8343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800"/>
              <a:t>评论管理</a:t>
            </a:r>
            <a:endParaRPr lang="zh-CN" altLang="en-US" sz="2800"/>
          </a:p>
        </p:txBody>
      </p:sp>
      <p:sp>
        <p:nvSpPr>
          <p:cNvPr id="11" name="矩形 10"/>
          <p:cNvSpPr/>
          <p:nvPr/>
        </p:nvSpPr>
        <p:spPr>
          <a:xfrm>
            <a:off x="4591685" y="5567680"/>
            <a:ext cx="2204085" cy="8343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800"/>
              <a:t>举报管理</a:t>
            </a:r>
            <a:endParaRPr lang="zh-CN" altLang="en-US" sz="2800"/>
          </a:p>
        </p:txBody>
      </p:sp>
      <p:sp>
        <p:nvSpPr>
          <p:cNvPr id="12" name="矩形 11"/>
          <p:cNvSpPr/>
          <p:nvPr/>
        </p:nvSpPr>
        <p:spPr>
          <a:xfrm>
            <a:off x="7924165" y="1952625"/>
            <a:ext cx="2204085" cy="8343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800"/>
              <a:t>订单管理</a:t>
            </a:r>
            <a:endParaRPr lang="zh-CN" altLang="en-US" sz="2800"/>
          </a:p>
        </p:txBody>
      </p:sp>
      <p:sp>
        <p:nvSpPr>
          <p:cNvPr id="13" name="矩形 12"/>
          <p:cNvSpPr/>
          <p:nvPr/>
        </p:nvSpPr>
        <p:spPr>
          <a:xfrm>
            <a:off x="7924165" y="3267075"/>
            <a:ext cx="2204085" cy="8343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800"/>
              <a:t>作品管理</a:t>
            </a:r>
            <a:endParaRPr lang="zh-CN" altLang="en-US" sz="2800"/>
          </a:p>
        </p:txBody>
      </p:sp>
      <p:sp>
        <p:nvSpPr>
          <p:cNvPr id="14" name="矩形 13"/>
          <p:cNvSpPr/>
          <p:nvPr/>
        </p:nvSpPr>
        <p:spPr>
          <a:xfrm>
            <a:off x="7924165" y="4439920"/>
            <a:ext cx="2204085" cy="8343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800"/>
              <a:t>版区管理</a:t>
            </a:r>
            <a:endParaRPr lang="zh-CN" altLang="en-US" sz="2800"/>
          </a:p>
        </p:txBody>
      </p:sp>
      <p:sp>
        <p:nvSpPr>
          <p:cNvPr id="15" name="矩形 14"/>
          <p:cNvSpPr/>
          <p:nvPr/>
        </p:nvSpPr>
        <p:spPr>
          <a:xfrm>
            <a:off x="7924165" y="5567680"/>
            <a:ext cx="2204085" cy="8343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800"/>
              <a:t>敏感词管理</a:t>
            </a:r>
            <a:endParaRPr lang="zh-CN" altLang="en-US" sz="2800"/>
          </a:p>
        </p:txBody>
      </p:sp>
      <p:cxnSp>
        <p:nvCxnSpPr>
          <p:cNvPr id="16" name="直接箭头连接符 15"/>
          <p:cNvCxnSpPr>
            <a:stCxn id="4" idx="2"/>
            <a:endCxn id="5" idx="0"/>
          </p:cNvCxnSpPr>
          <p:nvPr/>
        </p:nvCxnSpPr>
        <p:spPr>
          <a:xfrm>
            <a:off x="5694045" y="1487170"/>
            <a:ext cx="0" cy="48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5" idx="2"/>
            <a:endCxn id="9" idx="0"/>
          </p:cNvCxnSpPr>
          <p:nvPr/>
        </p:nvCxnSpPr>
        <p:spPr>
          <a:xfrm>
            <a:off x="5694045" y="2801620"/>
            <a:ext cx="635" cy="48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" idx="1"/>
            <a:endCxn id="6" idx="0"/>
          </p:cNvCxnSpPr>
          <p:nvPr/>
        </p:nvCxnSpPr>
        <p:spPr>
          <a:xfrm flipH="1">
            <a:off x="2510790" y="2384425"/>
            <a:ext cx="2080895" cy="897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2"/>
            <a:endCxn id="8" idx="0"/>
          </p:cNvCxnSpPr>
          <p:nvPr/>
        </p:nvCxnSpPr>
        <p:spPr>
          <a:xfrm>
            <a:off x="2510790" y="4116070"/>
            <a:ext cx="0" cy="338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8" idx="2"/>
            <a:endCxn id="7" idx="0"/>
          </p:cNvCxnSpPr>
          <p:nvPr/>
        </p:nvCxnSpPr>
        <p:spPr>
          <a:xfrm>
            <a:off x="2510790" y="5288915"/>
            <a:ext cx="0" cy="293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9" idx="2"/>
            <a:endCxn id="10" idx="0"/>
          </p:cNvCxnSpPr>
          <p:nvPr/>
        </p:nvCxnSpPr>
        <p:spPr>
          <a:xfrm flipH="1">
            <a:off x="5694045" y="4116070"/>
            <a:ext cx="635" cy="338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0" idx="2"/>
            <a:endCxn id="11" idx="0"/>
          </p:cNvCxnSpPr>
          <p:nvPr/>
        </p:nvCxnSpPr>
        <p:spPr>
          <a:xfrm>
            <a:off x="5694045" y="5288915"/>
            <a:ext cx="0" cy="293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5" idx="3"/>
            <a:endCxn id="12" idx="1"/>
          </p:cNvCxnSpPr>
          <p:nvPr/>
        </p:nvCxnSpPr>
        <p:spPr>
          <a:xfrm>
            <a:off x="6795770" y="2384425"/>
            <a:ext cx="11283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2" idx="2"/>
            <a:endCxn id="13" idx="0"/>
          </p:cNvCxnSpPr>
          <p:nvPr/>
        </p:nvCxnSpPr>
        <p:spPr>
          <a:xfrm>
            <a:off x="9026525" y="2801620"/>
            <a:ext cx="0" cy="48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3" idx="2"/>
            <a:endCxn id="14" idx="0"/>
          </p:cNvCxnSpPr>
          <p:nvPr/>
        </p:nvCxnSpPr>
        <p:spPr>
          <a:xfrm>
            <a:off x="9026525" y="4116070"/>
            <a:ext cx="0" cy="338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4" idx="2"/>
            <a:endCxn id="15" idx="0"/>
          </p:cNvCxnSpPr>
          <p:nvPr/>
        </p:nvCxnSpPr>
        <p:spPr>
          <a:xfrm>
            <a:off x="9026525" y="5288915"/>
            <a:ext cx="0" cy="293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组员分工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前端开发：宿金玉 胡斯庭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后端开发：胡斯庭 董雨潇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主要负责模块：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胡斯庭</a:t>
            </a:r>
            <a:r>
              <a:rPr lang="en-US" altLang="zh-CN"/>
              <a:t>-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宿金玉</a:t>
            </a:r>
            <a:r>
              <a:rPr lang="en-US" altLang="zh-CN"/>
              <a:t>-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董雨潇</a:t>
            </a:r>
            <a:r>
              <a:rPr lang="en-US" altLang="zh-CN"/>
              <a:t>-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登录与权限模块</a:t>
            </a:r>
            <a:r>
              <a:rPr lang="en-US" altLang="zh-CN"/>
              <a:t>—Apache Shiro</a:t>
            </a:r>
            <a:endParaRPr lang="en-US" altLang="zh-CN"/>
          </a:p>
        </p:txBody>
      </p:sp>
      <p:pic>
        <p:nvPicPr>
          <p:cNvPr id="10" name="内容占位符 9" descr="apache-shiro-log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985885" y="713740"/>
            <a:ext cx="2276475" cy="8096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38200" y="1523365"/>
            <a:ext cx="4937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相比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</a:rPr>
              <a:t>Spring Security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轻量级安全框架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97280" y="4858385"/>
            <a:ext cx="435864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如：某用户获得权限 </a:t>
            </a:r>
            <a:r>
              <a:rPr lang="en-US" altLang="zh-CN"/>
              <a:t>user:list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@RequiresPermissions( “user:list” )      ✔</a:t>
            </a:r>
            <a:endParaRPr lang="en-US" altLang="zh-CN"/>
          </a:p>
          <a:p>
            <a:r>
              <a:rPr lang="en-US" altLang="zh-CN"/>
              <a:t>......</a:t>
            </a:r>
            <a:endParaRPr lang="en-US" altLang="zh-CN"/>
          </a:p>
          <a:p>
            <a:r>
              <a:rPr lang="en-US" altLang="zh-CN"/>
              <a:t>@RequiresPermissions( “user:add” )     ✘</a:t>
            </a:r>
            <a:endParaRPr lang="en-US" altLang="zh-CN"/>
          </a:p>
          <a:p>
            <a:r>
              <a:rPr lang="en-US" altLang="zh-CN"/>
              <a:t>......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975360" y="2186940"/>
            <a:ext cx="920432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自定义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Realm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继承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AuthorizingRealm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抽象类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实现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doGetAuthorizationInfo()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方法和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doGetAuthenticationInfo()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630680" y="3162300"/>
            <a:ext cx="2941320" cy="426720"/>
            <a:chOff x="2568" y="4980"/>
            <a:chExt cx="4632" cy="672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2568" y="4980"/>
              <a:ext cx="46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 flipH="1">
              <a:off x="3984" y="4980"/>
              <a:ext cx="744" cy="6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直接连接符 18"/>
          <p:cNvCxnSpPr/>
          <p:nvPr/>
        </p:nvCxnSpPr>
        <p:spPr>
          <a:xfrm>
            <a:off x="5455920" y="3177540"/>
            <a:ext cx="2941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6888480" y="3177540"/>
            <a:ext cx="548640" cy="350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110740" y="3589020"/>
            <a:ext cx="13106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</a:rPr>
              <a:t>控制授权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888480" y="3589020"/>
            <a:ext cx="19659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</a:rPr>
              <a:t>验证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</a:rPr>
              <a:t>Subject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127760" y="4326890"/>
            <a:ext cx="7269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Subject</a:t>
            </a:r>
            <a:r>
              <a:rPr lang="zh-CN" altLang="en-US"/>
              <a:t>验证密码正确登录后，通过角色获取权限的集合，赋予其权限</a:t>
            </a:r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rcRect t="880" r="521"/>
          <a:stretch>
            <a:fillRect/>
          </a:stretch>
        </p:blipFill>
        <p:spPr>
          <a:xfrm>
            <a:off x="5781040" y="4873625"/>
            <a:ext cx="5818505" cy="17157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推荐用户</a:t>
            </a:r>
            <a:r>
              <a:rPr lang="en-US" altLang="zh-CN"/>
              <a:t>—</a:t>
            </a:r>
            <a:r>
              <a:rPr lang="zh-CN" altLang="en-US"/>
              <a:t>基于关注模块实现</a:t>
            </a:r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2319655" y="1953895"/>
            <a:ext cx="7587615" cy="2278380"/>
            <a:chOff x="4661" y="2615"/>
            <a:chExt cx="11949" cy="3588"/>
          </a:xfrm>
        </p:grpSpPr>
        <p:sp>
          <p:nvSpPr>
            <p:cNvPr id="6" name="椭圆 5"/>
            <p:cNvSpPr/>
            <p:nvPr/>
          </p:nvSpPr>
          <p:spPr>
            <a:xfrm>
              <a:off x="13208" y="2615"/>
              <a:ext cx="3403" cy="358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C</a:t>
              </a:r>
              <a:endParaRPr lang="en-US" altLang="zh-CN"/>
            </a:p>
            <a:p>
              <a:pPr algn="ctr"/>
              <a:r>
                <a:rPr lang="zh-CN" altLang="en-US"/>
                <a:t>关注群体的关注并集</a:t>
              </a:r>
              <a:endParaRPr lang="zh-CN" altLang="en-US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4661" y="2705"/>
              <a:ext cx="8547" cy="3410"/>
              <a:chOff x="4661" y="2705"/>
              <a:chExt cx="8547" cy="3410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8640" y="2705"/>
                <a:ext cx="3234" cy="341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B</a:t>
                </a:r>
                <a:endParaRPr lang="en-US" altLang="zh-CN"/>
              </a:p>
              <a:p>
                <a:pPr algn="ctr"/>
                <a:r>
                  <a:rPr lang="zh-CN" altLang="en-US"/>
                  <a:t>关注群体</a:t>
                </a:r>
                <a:endParaRPr lang="zh-CN" altLang="en-US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4661" y="3008"/>
                <a:ext cx="2659" cy="2804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A</a:t>
                </a:r>
                <a:endParaRPr lang="en-US" altLang="zh-CN"/>
              </a:p>
              <a:p>
                <a:pPr algn="ctr"/>
                <a:r>
                  <a:rPr lang="zh-CN" altLang="en-US"/>
                  <a:t>用户关注</a:t>
                </a:r>
                <a:endParaRPr lang="zh-CN" altLang="en-US"/>
              </a:p>
            </p:txBody>
          </p:sp>
          <p:cxnSp>
            <p:nvCxnSpPr>
              <p:cNvPr id="7" name="直接箭头连接符 6"/>
              <p:cNvCxnSpPr>
                <a:stCxn id="5" idx="6"/>
                <a:endCxn id="4" idx="2"/>
              </p:cNvCxnSpPr>
              <p:nvPr/>
            </p:nvCxnSpPr>
            <p:spPr>
              <a:xfrm>
                <a:off x="7320" y="4410"/>
                <a:ext cx="132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箭头连接符 7"/>
              <p:cNvCxnSpPr>
                <a:stCxn id="4" idx="6"/>
                <a:endCxn id="6" idx="2"/>
              </p:cNvCxnSpPr>
              <p:nvPr/>
            </p:nvCxnSpPr>
            <p:spPr>
              <a:xfrm>
                <a:off x="11874" y="4410"/>
                <a:ext cx="133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文本框 8"/>
              <p:cNvSpPr txBox="1"/>
              <p:nvPr/>
            </p:nvSpPr>
            <p:spPr>
              <a:xfrm>
                <a:off x="7488" y="3830"/>
                <a:ext cx="100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>
                    <a:latin typeface="微软雅黑 Light" panose="020B0502040204020203" charset="-122"/>
                    <a:ea typeface="微软雅黑 Light" panose="020B0502040204020203" charset="-122"/>
                  </a:rPr>
                  <a:t>获取</a:t>
                </a:r>
                <a:endParaRPr lang="zh-CN" altLang="en-US">
                  <a:latin typeface="微软雅黑 Light" panose="020B0502040204020203" charset="-122"/>
                  <a:ea typeface="微软雅黑 Light" panose="020B0502040204020203" charset="-122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2037" y="3830"/>
                <a:ext cx="100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>
                    <a:latin typeface="微软雅黑 Light" panose="020B0502040204020203" charset="-122"/>
                    <a:ea typeface="微软雅黑 Light" panose="020B0502040204020203" charset="-122"/>
                  </a:rPr>
                  <a:t>生成</a:t>
                </a:r>
                <a:endParaRPr lang="zh-CN" altLang="en-US">
                  <a:latin typeface="微软雅黑 Light" panose="020B0502040204020203" charset="-122"/>
                  <a:ea typeface="微软雅黑 Light" panose="020B0502040204020203" charset="-122"/>
                </a:endParaRPr>
              </a:p>
            </p:txBody>
          </p:sp>
        </p:grpSp>
      </p:grpSp>
      <p:sp>
        <p:nvSpPr>
          <p:cNvPr id="13" name="文本框 12"/>
          <p:cNvSpPr txBox="1"/>
          <p:nvPr/>
        </p:nvSpPr>
        <p:spPr>
          <a:xfrm>
            <a:off x="975360" y="4389755"/>
            <a:ext cx="313944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</a:rPr>
              <a:t>B = A.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</a:rPr>
              <a:t>关注 </a:t>
            </a:r>
            <a:endParaRPr lang="zh-CN" altLang="en-US" sz="240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</a:rPr>
              <a:t>C=  B1∩B2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∩B3...</a:t>
            </a:r>
            <a:endParaRPr lang="en-US" altLang="zh-CN" sz="2400">
              <a:latin typeface="微软雅黑 Light" panose="020B0502040204020203" charset="-122"/>
              <a:ea typeface="微软雅黑 Light" panose="020B0502040204020203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</a:rPr>
              <a:t>Result = C - A.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</a:rPr>
              <a:t>关注</a:t>
            </a:r>
            <a:endParaRPr lang="zh-CN" altLang="en-US" sz="2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38200" y="1523365"/>
            <a:ext cx="62636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latin typeface="微软雅黑 Light" panose="020B0502040204020203" charset="-122"/>
                <a:ea typeface="微软雅黑 Light" panose="020B0502040204020203" charset="-122"/>
              </a:rPr>
              <a:t>Redis Set</a:t>
            </a: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</a:rPr>
              <a:t>数据类型存储</a:t>
            </a:r>
            <a:endParaRPr lang="zh-CN" sz="2000">
              <a:latin typeface="微软雅黑 Light" panose="020B0502040204020203" charset="-122"/>
              <a:ea typeface="微软雅黑 Light" panose="020B0502040204020203" charset="-122"/>
            </a:endParaRPr>
          </a:p>
          <a:p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878195" y="4804410"/>
            <a:ext cx="58978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</a:rPr>
              <a:t>Spring-Data-Redis 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</a:rPr>
              <a:t>的 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</a:rPr>
              <a:t>RedisTemplate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</a:rPr>
              <a:t>直接操作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</a:rPr>
              <a:t>Redis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</a:rPr>
              <a:t>原生的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</a:rPr>
              <a:t>SINTER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</a:rPr>
              <a:t>，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</a:rPr>
              <a:t>SDIFF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</a:rPr>
              <a:t>等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</a:rPr>
              <a:t>Set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</a:rPr>
              <a:t>数据类型的方法</a:t>
            </a:r>
            <a:endParaRPr lang="zh-CN" altLang="en-US" sz="24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探索模块</a:t>
            </a:r>
            <a:r>
              <a:rPr lang="en-US" altLang="zh-CN"/>
              <a:t>—</a:t>
            </a:r>
            <a:r>
              <a:rPr lang="zh-CN" altLang="en-US"/>
              <a:t>自定义热度</a:t>
            </a:r>
            <a:r>
              <a:rPr lang="en-US" altLang="zh-CN"/>
              <a:t>Feed</a:t>
            </a:r>
            <a:r>
              <a:rPr lang="zh-CN" altLang="en-US"/>
              <a:t>流公式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525395"/>
            <a:ext cx="10515600" cy="1198245"/>
          </a:xfrm>
        </p:spPr>
        <p:txBody>
          <a:bodyPr/>
          <a:p>
            <a:pPr marL="0" indent="0" algn="ctr">
              <a:buNone/>
            </a:pPr>
            <a:r>
              <a:rPr lang="en-US" altLang="zh-CN"/>
              <a:t>Score() = scorers + comments &lt;&lt; 3 + creatime </a:t>
            </a:r>
            <a:r>
              <a:rPr lang="zh-CN" altLang="en-US"/>
              <a:t>后</a:t>
            </a:r>
            <a:r>
              <a:rPr lang="en-US" altLang="zh-CN"/>
              <a:t>6</a:t>
            </a:r>
            <a:r>
              <a:rPr lang="zh-CN" altLang="en-US"/>
              <a:t>位</a:t>
            </a:r>
            <a:r>
              <a:rPr lang="en-US" altLang="zh-CN"/>
              <a:t> &gt;&gt; 8 </a:t>
            </a:r>
            <a:endParaRPr lang="en-US" altLang="zh-CN"/>
          </a:p>
        </p:txBody>
      </p:sp>
      <p:grpSp>
        <p:nvGrpSpPr>
          <p:cNvPr id="18" name="组合 17"/>
          <p:cNvGrpSpPr/>
          <p:nvPr/>
        </p:nvGrpSpPr>
        <p:grpSpPr>
          <a:xfrm>
            <a:off x="2011680" y="3063875"/>
            <a:ext cx="8183880" cy="1343660"/>
            <a:chOff x="3984" y="5628"/>
            <a:chExt cx="12888" cy="2116"/>
          </a:xfrm>
        </p:grpSpPr>
        <p:grpSp>
          <p:nvGrpSpPr>
            <p:cNvPr id="7" name="组合 6"/>
            <p:cNvGrpSpPr/>
            <p:nvPr/>
          </p:nvGrpSpPr>
          <p:grpSpPr>
            <a:xfrm>
              <a:off x="5016" y="5652"/>
              <a:ext cx="2064" cy="1512"/>
              <a:chOff x="5016" y="5652"/>
              <a:chExt cx="2064" cy="1512"/>
            </a:xfrm>
          </p:grpSpPr>
          <p:cxnSp>
            <p:nvCxnSpPr>
              <p:cNvPr id="4" name="直接连接符 3"/>
              <p:cNvCxnSpPr/>
              <p:nvPr/>
            </p:nvCxnSpPr>
            <p:spPr>
              <a:xfrm>
                <a:off x="5136" y="5652"/>
                <a:ext cx="19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箭头连接符 5"/>
              <p:cNvCxnSpPr/>
              <p:nvPr/>
            </p:nvCxnSpPr>
            <p:spPr>
              <a:xfrm flipH="1">
                <a:off x="5016" y="5676"/>
                <a:ext cx="1080" cy="14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/>
            <p:cNvSpPr txBox="1"/>
            <p:nvPr/>
          </p:nvSpPr>
          <p:spPr>
            <a:xfrm>
              <a:off x="3984" y="7116"/>
              <a:ext cx="2952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微软雅黑 Light" panose="020B0502040204020203" charset="-122"/>
                  <a:ea typeface="微软雅黑 Light" panose="020B0502040204020203" charset="-122"/>
                </a:rPr>
                <a:t>评分计数</a:t>
              </a:r>
              <a:endParaRPr lang="zh-CN" altLang="en-US" sz="2000">
                <a:latin typeface="微软雅黑 Light" panose="020B0502040204020203" charset="-122"/>
                <a:ea typeface="微软雅黑 Light" panose="020B0502040204020203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7752" y="5652"/>
              <a:ext cx="2880" cy="1320"/>
              <a:chOff x="7752" y="5652"/>
              <a:chExt cx="2880" cy="1320"/>
            </a:xfrm>
          </p:grpSpPr>
          <p:cxnSp>
            <p:nvCxnSpPr>
              <p:cNvPr id="9" name="直接连接符 8"/>
              <p:cNvCxnSpPr/>
              <p:nvPr/>
            </p:nvCxnSpPr>
            <p:spPr>
              <a:xfrm>
                <a:off x="7752" y="5652"/>
                <a:ext cx="288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/>
              <p:cNvCxnSpPr/>
              <p:nvPr/>
            </p:nvCxnSpPr>
            <p:spPr>
              <a:xfrm>
                <a:off x="9072" y="5676"/>
                <a:ext cx="816" cy="1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9312" y="7116"/>
              <a:ext cx="2952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微软雅黑 Light" panose="020B0502040204020203" charset="-122"/>
                  <a:ea typeface="微软雅黑 Light" panose="020B0502040204020203" charset="-122"/>
                </a:rPr>
                <a:t>评论数</a:t>
              </a:r>
              <a:endParaRPr lang="zh-CN" altLang="en-US" sz="2000">
                <a:latin typeface="微软雅黑 Light" panose="020B0502040204020203" charset="-122"/>
                <a:ea typeface="微软雅黑 Light" panose="020B0502040204020203" charset="-122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2840" y="5628"/>
              <a:ext cx="2304" cy="1368"/>
              <a:chOff x="12840" y="5628"/>
              <a:chExt cx="2304" cy="1368"/>
            </a:xfrm>
          </p:grpSpPr>
          <p:cxnSp>
            <p:nvCxnSpPr>
              <p:cNvPr id="13" name="直接连接符 12"/>
              <p:cNvCxnSpPr/>
              <p:nvPr/>
            </p:nvCxnSpPr>
            <p:spPr>
              <a:xfrm>
                <a:off x="12840" y="5628"/>
                <a:ext cx="23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/>
              <p:nvPr/>
            </p:nvCxnSpPr>
            <p:spPr>
              <a:xfrm>
                <a:off x="13920" y="5652"/>
                <a:ext cx="840" cy="134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文本框 15"/>
            <p:cNvSpPr txBox="1"/>
            <p:nvPr/>
          </p:nvSpPr>
          <p:spPr>
            <a:xfrm>
              <a:off x="13920" y="7116"/>
              <a:ext cx="2952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微软雅黑 Light" panose="020B0502040204020203" charset="-122"/>
                  <a:ea typeface="微软雅黑 Light" panose="020B0502040204020203" charset="-122"/>
                </a:rPr>
                <a:t>创建时间</a:t>
              </a:r>
              <a:endParaRPr lang="zh-CN" altLang="en-US" sz="2000">
                <a:latin typeface="微软雅黑 Light" panose="020B0502040204020203" charset="-122"/>
                <a:ea typeface="微软雅黑 Light" panose="020B0502040204020203" charset="-122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5394960" y="1523365"/>
            <a:ext cx="57765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</a:rPr>
              <a:t>//15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</a:rPr>
              <a:t>分钟作周期更新 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</a:rPr>
              <a:t>1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</a:rPr>
              <a:t>天清理排名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</a:rPr>
              <a:t>100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</a:rPr>
              <a:t>以外</a:t>
            </a:r>
            <a:endParaRPr lang="zh-CN" altLang="en-US" sz="240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</a:rPr>
              <a:t>@Scheduled( fixedRate = Long )</a:t>
            </a:r>
            <a:endParaRPr lang="en-US" altLang="zh-CN" sz="2400">
              <a:latin typeface="微软雅黑 Light" panose="020B0502040204020203" charset="-122"/>
              <a:ea typeface="微软雅黑 Light" panose="020B0502040204020203" charset="-122"/>
            </a:endParaRPr>
          </a:p>
          <a:p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200" y="1523365"/>
            <a:ext cx="62636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latin typeface="微软雅黑 Light" panose="020B0502040204020203" charset="-122"/>
                <a:ea typeface="微软雅黑 Light" panose="020B0502040204020203" charset="-122"/>
              </a:rPr>
              <a:t>Redis ZSet</a:t>
            </a: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</a:rPr>
              <a:t>数据类型存储</a:t>
            </a:r>
            <a:endParaRPr lang="zh-CN" sz="2000">
              <a:latin typeface="微软雅黑 Light" panose="020B0502040204020203" charset="-122"/>
              <a:ea typeface="微软雅黑 Light" panose="020B0502040204020203" charset="-122"/>
            </a:endParaRPr>
          </a:p>
          <a:p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73480" y="4884420"/>
            <a:ext cx="10668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</a:rPr>
              <a:t>如：</a:t>
            </a:r>
            <a:endParaRPr lang="zh-CN" sz="2000">
              <a:latin typeface="微软雅黑 Light" panose="020B0502040204020203" charset="-122"/>
              <a:ea typeface="微软雅黑 Light" panose="020B0502040204020203" charset="-122"/>
            </a:endParaRPr>
          </a:p>
          <a:p>
            <a:endParaRPr lang="zh-CN" sz="2000">
              <a:latin typeface="微软雅黑 Light" panose="020B0502040204020203" charset="-122"/>
              <a:ea typeface="微软雅黑 Light" panose="020B0502040204020203" charset="-122"/>
            </a:endParaRPr>
          </a:p>
          <a:p>
            <a:endParaRPr lang="zh-CN" sz="2000">
              <a:latin typeface="微软雅黑 Light" panose="020B0502040204020203" charset="-122"/>
              <a:ea typeface="微软雅黑 Light" panose="020B0502040204020203" charset="-122"/>
            </a:endParaRPr>
          </a:p>
          <a:p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20" name="表格 19"/>
          <p:cNvGraphicFramePr/>
          <p:nvPr/>
        </p:nvGraphicFramePr>
        <p:xfrm>
          <a:off x="1830070" y="4884420"/>
          <a:ext cx="853186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评分计数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评论数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创建时间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Score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2018/5/15 08:00:00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1837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2018/5/16 08:00:00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1675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2018/5/16 08:00:00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2175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878</Words>
  <Application>WPS 演示</Application>
  <PresentationFormat>宽屏</PresentationFormat>
  <Paragraphs>145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微软雅黑 Light</vt:lpstr>
      <vt:lpstr>微软雅黑</vt:lpstr>
      <vt:lpstr>Arial Unicode MS</vt:lpstr>
      <vt:lpstr>Calibri</vt:lpstr>
      <vt:lpstr>Office 主题</vt:lpstr>
      <vt:lpstr>作品交流分享评分网页应用—Gradin</vt:lpstr>
      <vt:lpstr>PowerPoint 演示文稿</vt:lpstr>
      <vt:lpstr>PowerPoint 演示文稿</vt:lpstr>
      <vt:lpstr>组员分工</vt:lpstr>
      <vt:lpstr>登录与权限模块—Apache Shiro</vt:lpstr>
      <vt:lpstr>推荐用户—基于关注模块实现</vt:lpstr>
      <vt:lpstr>探索模块—自定义热度Feed流公式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jackie</dc:creator>
  <cp:lastModifiedBy>jackie</cp:lastModifiedBy>
  <cp:revision>127</cp:revision>
  <dcterms:created xsi:type="dcterms:W3CDTF">2017-08-03T09:01:00Z</dcterms:created>
  <dcterms:modified xsi:type="dcterms:W3CDTF">2018-05-16T00:32:24Z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