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5" r:id="rId5"/>
    <p:sldId id="258" r:id="rId6"/>
    <p:sldId id="264" r:id="rId7"/>
    <p:sldId id="259" r:id="rId8"/>
    <p:sldId id="260" r:id="rId9"/>
    <p:sldId id="261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作品交流分享评分网页应用</a:t>
            </a:r>
            <a:r>
              <a:rPr lang="en-US" altLang="zh-CN"/>
              <a:t>—Gradin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1660"/>
            <a:ext cx="6436995" cy="4474845"/>
          </a:xfrm>
        </p:spPr>
        <p:txBody>
          <a:bodyPr/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简洁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易用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评分代替点赞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特制的推荐方案和</a:t>
            </a:r>
            <a:r>
              <a:rPr lang="en-US" altLang="zh-CN"/>
              <a:t>Feed</a:t>
            </a:r>
            <a:r>
              <a:rPr lang="zh-CN" altLang="en-US"/>
              <a:t>流公式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类似应用：豆瓣评分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693285" y="3422650"/>
            <a:ext cx="6436995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/>
              <a:t>组员 胡斯庭</a:t>
            </a:r>
            <a:endParaRPr lang="zh-CN" altLang="en-US"/>
          </a:p>
          <a:p>
            <a:pPr marL="0" indent="0" algn="r">
              <a:buNone/>
            </a:pPr>
            <a:r>
              <a:rPr lang="zh-CN" altLang="en-US"/>
              <a:t>        宿金玉</a:t>
            </a:r>
            <a:endParaRPr lang="zh-CN" altLang="en-US"/>
          </a:p>
          <a:p>
            <a:pPr marL="0" indent="0" algn="r">
              <a:buNone/>
            </a:pPr>
            <a:r>
              <a:rPr lang="zh-CN" altLang="en-US"/>
              <a:t>        董雨潇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91685" y="6381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管理员端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4591685" y="195262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登录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1408430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管理员管理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408430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角色管理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1408430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权限管理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4592320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用户管理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4591685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评论管理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4591685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举报管理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7924165" y="195262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订单管理</a:t>
            </a:r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7924165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作品管理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7924165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版区管理</a:t>
            </a:r>
            <a:endParaRPr lang="zh-CN" altLang="en-US" sz="2800"/>
          </a:p>
        </p:txBody>
      </p:sp>
      <p:sp>
        <p:nvSpPr>
          <p:cNvPr id="15" name="矩形 14"/>
          <p:cNvSpPr/>
          <p:nvPr/>
        </p:nvSpPr>
        <p:spPr>
          <a:xfrm>
            <a:off x="7924165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敏感词管理</a:t>
            </a:r>
            <a:endParaRPr lang="zh-CN" altLang="en-US" sz="2800"/>
          </a:p>
        </p:txBody>
      </p:sp>
      <p:cxnSp>
        <p:nvCxnSpPr>
          <p:cNvPr id="16" name="直接箭头连接符 15"/>
          <p:cNvCxnSpPr>
            <a:stCxn id="4" idx="2"/>
            <a:endCxn id="5" idx="0"/>
          </p:cNvCxnSpPr>
          <p:nvPr/>
        </p:nvCxnSpPr>
        <p:spPr>
          <a:xfrm>
            <a:off x="5694045" y="148717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9" idx="0"/>
          </p:cNvCxnSpPr>
          <p:nvPr/>
        </p:nvCxnSpPr>
        <p:spPr>
          <a:xfrm>
            <a:off x="5694045" y="2801620"/>
            <a:ext cx="63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6" idx="0"/>
          </p:cNvCxnSpPr>
          <p:nvPr/>
        </p:nvCxnSpPr>
        <p:spPr>
          <a:xfrm flipH="1">
            <a:off x="2510790" y="2384425"/>
            <a:ext cx="2080895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8" idx="0"/>
          </p:cNvCxnSpPr>
          <p:nvPr/>
        </p:nvCxnSpPr>
        <p:spPr>
          <a:xfrm>
            <a:off x="2510790" y="4116070"/>
            <a:ext cx="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>
          <a:xfrm>
            <a:off x="2510790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  <a:endCxn id="10" idx="0"/>
          </p:cNvCxnSpPr>
          <p:nvPr/>
        </p:nvCxnSpPr>
        <p:spPr>
          <a:xfrm flipH="1">
            <a:off x="5694045" y="4116070"/>
            <a:ext cx="635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>
            <a:off x="5694045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2" idx="1"/>
          </p:cNvCxnSpPr>
          <p:nvPr/>
        </p:nvCxnSpPr>
        <p:spPr>
          <a:xfrm>
            <a:off x="6795770" y="2384425"/>
            <a:ext cx="1128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3" idx="0"/>
          </p:cNvCxnSpPr>
          <p:nvPr/>
        </p:nvCxnSpPr>
        <p:spPr>
          <a:xfrm>
            <a:off x="9026525" y="280162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4" idx="0"/>
          </p:cNvCxnSpPr>
          <p:nvPr/>
        </p:nvCxnSpPr>
        <p:spPr>
          <a:xfrm>
            <a:off x="9026525" y="4116070"/>
            <a:ext cx="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15" idx="0"/>
          </p:cNvCxnSpPr>
          <p:nvPr/>
        </p:nvCxnSpPr>
        <p:spPr>
          <a:xfrm>
            <a:off x="9026525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780" y="3175"/>
            <a:ext cx="12201525" cy="6866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543560"/>
            <a:ext cx="8347710" cy="601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%A}Y}BU@)2@D4RGW9_C0L@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0600" y="-18415"/>
            <a:ext cx="13427710" cy="688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前端开发：宿金玉 胡斯庭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后端开发：胡斯庭 董雨潇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主要负责模块：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胡斯庭</a:t>
            </a:r>
            <a:r>
              <a:rPr lang="en-US" altLang="zh-CN"/>
              <a:t>-</a:t>
            </a:r>
            <a:r>
              <a:rPr lang="zh-CN" altLang="en-US"/>
              <a:t>用户模块，探索模块，登录模块，权限模块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宿金玉</a:t>
            </a:r>
            <a:r>
              <a:rPr lang="en-US" altLang="zh-CN"/>
              <a:t>-</a:t>
            </a:r>
            <a:r>
              <a:rPr lang="zh-CN" altLang="en-US"/>
              <a:t>注册模块、评论评分模块、点赞举报、作品展示模块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董雨潇</a:t>
            </a:r>
            <a:r>
              <a:rPr lang="en-US" altLang="zh-CN"/>
              <a:t>-</a:t>
            </a:r>
            <a:r>
              <a:rPr lang="zh-CN" altLang="en-US"/>
              <a:t>图片上传，收藏模块，个人信息模块，敏感词模块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登录与权限模块</a:t>
            </a:r>
            <a:r>
              <a:rPr lang="en-US" altLang="zh-CN"/>
              <a:t>—Apache Shiro</a:t>
            </a:r>
            <a:endParaRPr lang="en-US" altLang="zh-CN"/>
          </a:p>
        </p:txBody>
      </p:sp>
      <p:pic>
        <p:nvPicPr>
          <p:cNvPr id="10" name="内容占位符 9" descr="apache-shiro-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885" y="713740"/>
            <a:ext cx="2276475" cy="809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152336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相比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Spring Security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轻量级安全框架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7280" y="4858385"/>
            <a:ext cx="43586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如：某用户获得权限 </a:t>
            </a:r>
            <a:r>
              <a:rPr lang="en-US" altLang="zh-CN"/>
              <a:t>user:list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@RequiresPermissions( “user:list” )      ✔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@RequiresPermissions( “user:add” )     ✘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75360" y="2186940"/>
            <a:ext cx="9204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自定义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Realm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AuthorizingRealm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doGetAuthorizationInfo()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doGetAuthenticationInfo()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30680" y="3162300"/>
            <a:ext cx="2941320" cy="426720"/>
            <a:chOff x="2568" y="4980"/>
            <a:chExt cx="4632" cy="67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568" y="4980"/>
              <a:ext cx="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3984" y="4980"/>
              <a:ext cx="744" cy="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455920" y="3177540"/>
            <a:ext cx="2941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88480" y="3177540"/>
            <a:ext cx="54864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10740" y="3589020"/>
            <a:ext cx="1310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控制授权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88480" y="358902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验证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Subject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27760" y="4326890"/>
            <a:ext cx="726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Subject</a:t>
            </a:r>
            <a:r>
              <a:rPr lang="zh-CN" altLang="en-US"/>
              <a:t>验证密码正确登录后，通过角色获取权限的集合，赋予其权限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rcRect t="880" r="521"/>
          <a:stretch>
            <a:fillRect/>
          </a:stretch>
        </p:blipFill>
        <p:spPr>
          <a:xfrm>
            <a:off x="5781040" y="4873625"/>
            <a:ext cx="5818505" cy="171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推荐用户</a:t>
            </a:r>
            <a:r>
              <a:rPr lang="en-US" altLang="zh-CN"/>
              <a:t>—</a:t>
            </a:r>
            <a:r>
              <a:rPr lang="zh-CN" altLang="en-US"/>
              <a:t>基于关注模块实现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319655" y="1953895"/>
            <a:ext cx="7587615" cy="2278380"/>
            <a:chOff x="4661" y="2615"/>
            <a:chExt cx="11949" cy="3588"/>
          </a:xfrm>
        </p:grpSpPr>
        <p:sp>
          <p:nvSpPr>
            <p:cNvPr id="6" name="椭圆 5"/>
            <p:cNvSpPr/>
            <p:nvPr/>
          </p:nvSpPr>
          <p:spPr>
            <a:xfrm>
              <a:off x="13208" y="2615"/>
              <a:ext cx="3403" cy="35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  <a:p>
              <a:pPr algn="ctr"/>
              <a:r>
                <a:rPr lang="zh-CN" altLang="en-US"/>
                <a:t>关注群体的关注并集</a:t>
              </a:r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61" y="2705"/>
              <a:ext cx="8547" cy="3410"/>
              <a:chOff x="4661" y="2705"/>
              <a:chExt cx="8547" cy="341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640" y="2705"/>
                <a:ext cx="3234" cy="341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  <a:p>
                <a:pPr algn="ctr"/>
                <a:r>
                  <a:rPr lang="zh-CN" altLang="en-US"/>
                  <a:t>关注群体</a:t>
                </a:r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661" y="3008"/>
                <a:ext cx="2659" cy="280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  <a:p>
                <a:pPr algn="ctr"/>
                <a:r>
                  <a:rPr lang="zh-CN" altLang="en-US"/>
                  <a:t>用户关注</a:t>
                </a:r>
                <a:endParaRPr lang="zh-CN" altLang="en-US"/>
              </a:p>
            </p:txBody>
          </p:sp>
          <p:cxnSp>
            <p:nvCxnSpPr>
              <p:cNvPr id="7" name="直接箭头连接符 6"/>
              <p:cNvCxnSpPr>
                <a:stCxn id="5" idx="6"/>
                <a:endCxn id="4" idx="2"/>
              </p:cNvCxnSpPr>
              <p:nvPr/>
            </p:nvCxnSpPr>
            <p:spPr>
              <a:xfrm>
                <a:off x="7320" y="4410"/>
                <a:ext cx="13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4" idx="6"/>
                <a:endCxn id="6" idx="2"/>
              </p:cNvCxnSpPr>
              <p:nvPr/>
            </p:nvCxnSpPr>
            <p:spPr>
              <a:xfrm>
                <a:off x="11874" y="4410"/>
                <a:ext cx="133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7488" y="3830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latin typeface="微软雅黑 Light" panose="020B0502040204020203" charset="-122"/>
                    <a:ea typeface="微软雅黑 Light" panose="020B0502040204020203" charset="-122"/>
                  </a:rPr>
                  <a:t>获取</a:t>
                </a:r>
                <a:endParaRPr lang="zh-CN" altLang="en-US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037" y="3830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latin typeface="微软雅黑 Light" panose="020B0502040204020203" charset="-122"/>
                    <a:ea typeface="微软雅黑 Light" panose="020B0502040204020203" charset="-122"/>
                  </a:rPr>
                  <a:t>生成</a:t>
                </a:r>
                <a:endParaRPr lang="zh-CN" altLang="en-US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975360" y="4389755"/>
            <a:ext cx="3139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B = A.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关注 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C=  B1∩B2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∩B3...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Result = C - A.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关注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1523365"/>
            <a:ext cx="6263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</a:rPr>
              <a:t>Redis Set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数据类型存储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78195" y="4804410"/>
            <a:ext cx="589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Spring-Data-Redis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RedisTemplate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直接操作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Redis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原生的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SINTER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SDIFF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等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Set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数据类型的方法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探索模块</a:t>
            </a:r>
            <a:r>
              <a:rPr lang="en-US" altLang="zh-CN"/>
              <a:t>—</a:t>
            </a:r>
            <a:r>
              <a:rPr lang="zh-CN" altLang="en-US"/>
              <a:t>自定义热度</a:t>
            </a:r>
            <a:r>
              <a:rPr lang="en-US" altLang="zh-CN"/>
              <a:t>Feed</a:t>
            </a:r>
            <a:r>
              <a:rPr lang="zh-CN" altLang="en-US"/>
              <a:t>流公式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5395"/>
            <a:ext cx="10515600" cy="1198245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Score() = scorers + comments &lt;&lt; 3 + creatime </a:t>
            </a:r>
            <a:r>
              <a:rPr lang="zh-CN" altLang="en-US"/>
              <a:t>后</a:t>
            </a:r>
            <a:r>
              <a:rPr lang="en-US" altLang="zh-CN"/>
              <a:t>6</a:t>
            </a:r>
            <a:r>
              <a:rPr lang="zh-CN" altLang="en-US"/>
              <a:t>位</a:t>
            </a:r>
            <a:r>
              <a:rPr lang="en-US" altLang="zh-CN"/>
              <a:t> &gt;&gt; 8 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011680" y="3063875"/>
            <a:ext cx="8183880" cy="1343660"/>
            <a:chOff x="3984" y="5628"/>
            <a:chExt cx="12888" cy="2116"/>
          </a:xfrm>
        </p:grpSpPr>
        <p:grpSp>
          <p:nvGrpSpPr>
            <p:cNvPr id="7" name="组合 6"/>
            <p:cNvGrpSpPr/>
            <p:nvPr/>
          </p:nvGrpSpPr>
          <p:grpSpPr>
            <a:xfrm>
              <a:off x="5016" y="5652"/>
              <a:ext cx="2064" cy="1512"/>
              <a:chOff x="5016" y="5652"/>
              <a:chExt cx="2064" cy="15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5136" y="5652"/>
                <a:ext cx="19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5016" y="5676"/>
                <a:ext cx="1080" cy="1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3984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评分计数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752" y="5652"/>
              <a:ext cx="2880" cy="1320"/>
              <a:chOff x="7752" y="5652"/>
              <a:chExt cx="2880" cy="132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7752" y="5652"/>
                <a:ext cx="28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9072" y="5676"/>
                <a:ext cx="816" cy="1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9312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评论数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840" y="5628"/>
              <a:ext cx="2304" cy="1368"/>
              <a:chOff x="12840" y="5628"/>
              <a:chExt cx="2304" cy="136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840" y="5628"/>
                <a:ext cx="23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3920" y="5652"/>
                <a:ext cx="840" cy="13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13920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创建时间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94960" y="1523365"/>
            <a:ext cx="577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//15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分钟作周期更新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天清理排名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100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以外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@Scheduled( fixedRate = Long )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523365"/>
            <a:ext cx="6263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</a:rPr>
              <a:t>Redis ZSet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数据类型存储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3480" y="4884420"/>
            <a:ext cx="1066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如：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1830070" y="488442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评分计数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评论数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2018/5/15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2018/5/16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1675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2018/5/16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作品交流分享评分网页应用—Gradin</vt:lpstr>
      <vt:lpstr>PowerPoint 演示文稿</vt:lpstr>
      <vt:lpstr>PowerPoint 演示文稿</vt:lpstr>
      <vt:lpstr>PowerPoint 演示文稿</vt:lpstr>
      <vt:lpstr>PowerPoint 演示文稿</vt:lpstr>
      <vt:lpstr>组员分工</vt:lpstr>
      <vt:lpstr>登录与权限模块—Apache Shiro</vt:lpstr>
      <vt:lpstr>推荐用户—基于关注模块实现</vt:lpstr>
      <vt:lpstr>探索模块—自定义热度Feed流公式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</dc:creator>
  <cp:lastModifiedBy>jackie</cp:lastModifiedBy>
  <cp:revision>131</cp:revision>
  <dcterms:created xsi:type="dcterms:W3CDTF">2017-08-03T09:01:00Z</dcterms:created>
  <dcterms:modified xsi:type="dcterms:W3CDTF">2018-05-16T07:37:27Z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