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1"/>
  </p:notesMasterIdLst>
  <p:handoutMasterIdLst>
    <p:handoutMasterId r:id="rId62"/>
  </p:handoutMasterIdLst>
  <p:sldIdLst>
    <p:sldId id="378" r:id="rId2"/>
    <p:sldId id="306" r:id="rId3"/>
    <p:sldId id="308" r:id="rId4"/>
    <p:sldId id="311" r:id="rId5"/>
    <p:sldId id="312" r:id="rId6"/>
    <p:sldId id="377" r:id="rId7"/>
    <p:sldId id="313" r:id="rId8"/>
    <p:sldId id="360" r:id="rId9"/>
    <p:sldId id="362" r:id="rId10"/>
    <p:sldId id="363" r:id="rId11"/>
    <p:sldId id="315" r:id="rId12"/>
    <p:sldId id="316" r:id="rId13"/>
    <p:sldId id="317" r:id="rId14"/>
    <p:sldId id="318" r:id="rId15"/>
    <p:sldId id="361" r:id="rId16"/>
    <p:sldId id="365" r:id="rId17"/>
    <p:sldId id="370" r:id="rId18"/>
    <p:sldId id="371" r:id="rId19"/>
    <p:sldId id="364" r:id="rId20"/>
    <p:sldId id="320" r:id="rId21"/>
    <p:sldId id="322" r:id="rId22"/>
    <p:sldId id="323" r:id="rId23"/>
    <p:sldId id="324" r:id="rId24"/>
    <p:sldId id="325" r:id="rId25"/>
    <p:sldId id="326" r:id="rId26"/>
    <p:sldId id="328" r:id="rId27"/>
    <p:sldId id="327" r:id="rId28"/>
    <p:sldId id="375" r:id="rId29"/>
    <p:sldId id="359" r:id="rId30"/>
    <p:sldId id="329" r:id="rId31"/>
    <p:sldId id="330" r:id="rId32"/>
    <p:sldId id="331" r:id="rId33"/>
    <p:sldId id="332" r:id="rId34"/>
    <p:sldId id="333" r:id="rId35"/>
    <p:sldId id="367" r:id="rId36"/>
    <p:sldId id="335" r:id="rId37"/>
    <p:sldId id="366" r:id="rId38"/>
    <p:sldId id="336" r:id="rId39"/>
    <p:sldId id="337" r:id="rId40"/>
    <p:sldId id="338" r:id="rId41"/>
    <p:sldId id="339" r:id="rId42"/>
    <p:sldId id="340" r:id="rId43"/>
    <p:sldId id="341" r:id="rId44"/>
    <p:sldId id="342" r:id="rId45"/>
    <p:sldId id="343" r:id="rId46"/>
    <p:sldId id="344" r:id="rId47"/>
    <p:sldId id="345" r:id="rId48"/>
    <p:sldId id="346" r:id="rId49"/>
    <p:sldId id="347" r:id="rId50"/>
    <p:sldId id="348" r:id="rId51"/>
    <p:sldId id="369" r:id="rId52"/>
    <p:sldId id="368" r:id="rId53"/>
    <p:sldId id="350" r:id="rId54"/>
    <p:sldId id="351" r:id="rId55"/>
    <p:sldId id="352" r:id="rId56"/>
    <p:sldId id="353" r:id="rId57"/>
    <p:sldId id="354" r:id="rId58"/>
    <p:sldId id="355" r:id="rId59"/>
    <p:sldId id="356" r:id="rId6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0000"/>
    <a:srgbClr val="0000FF"/>
    <a:srgbClr val="008000"/>
    <a:srgbClr val="CC0066"/>
    <a:srgbClr val="D60093"/>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19" autoAdjust="0"/>
    <p:restoredTop sz="93281" autoAdjust="0"/>
  </p:normalViewPr>
  <p:slideViewPr>
    <p:cSldViewPr>
      <p:cViewPr varScale="1">
        <p:scale>
          <a:sx n="116" d="100"/>
          <a:sy n="116" d="100"/>
        </p:scale>
        <p:origin x="-276" y="-96"/>
      </p:cViewPr>
      <p:guideLst>
        <p:guide orient="horz" pos="2160"/>
        <p:guide pos="2880"/>
      </p:guideLst>
    </p:cSldViewPr>
  </p:slideViewPr>
  <p:notesTextViewPr>
    <p:cViewPr>
      <p:scale>
        <a:sx n="100" d="100"/>
        <a:sy n="100" d="100"/>
      </p:scale>
      <p:origin x="0" y="0"/>
    </p:cViewPr>
  </p:notesTextViewPr>
  <p:sorterViewPr>
    <p:cViewPr>
      <p:scale>
        <a:sx n="51" d="100"/>
        <a:sy n="51" d="100"/>
      </p:scale>
      <p:origin x="0" y="864"/>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8/8/2014</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8/8/2014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p:cNvSpPr>
            <a:spLocks noGrp="1" noRot="1" noChangeAspect="1" noChangeArrowheads="1" noTextEdit="1"/>
          </p:cNvSpPr>
          <p:nvPr>
            <p:ph type="sldImg"/>
          </p:nvPr>
        </p:nvSpPr>
        <p:spPr>
          <a:xfrm>
            <a:off x="1262063" y="722313"/>
            <a:ext cx="4797425" cy="3598862"/>
          </a:xfrm>
          <a:ln/>
        </p:spPr>
      </p:sp>
      <p:sp>
        <p:nvSpPr>
          <p:cNvPr id="760835" name="Rectangle 3"/>
          <p:cNvSpPr>
            <a:spLocks noGrp="1" noChangeArrowheads="1"/>
          </p:cNvSpPr>
          <p:nvPr>
            <p:ph type="body" idx="1"/>
          </p:nvPr>
        </p:nvSpPr>
        <p:spPr>
          <a:xfrm>
            <a:off x="974726" y="4559301"/>
            <a:ext cx="5365750" cy="4319588"/>
          </a:xfrm>
        </p:spPr>
        <p:txBody>
          <a:bodyPr lIns="95018" tIns="47509" rIns="95018" bIns="47509"/>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latin typeface="Arial" pitchFamily="34" charset="0"/>
                <a:cs typeface="Arial" pitchFamily="34" charset="0"/>
              </a:rPr>
              <a:t>If </a:t>
            </a:r>
            <a:r>
              <a:rPr lang="en-US" sz="1200" b="1" dirty="0" smtClean="0">
                <a:solidFill>
                  <a:schemeClr val="bg1"/>
                </a:solidFill>
                <a:latin typeface="Arial" pitchFamily="34" charset="0"/>
                <a:cs typeface="Arial" pitchFamily="34" charset="0"/>
              </a:rPr>
              <a:t>confidence</a:t>
            </a:r>
            <a:r>
              <a:rPr lang="en-US" sz="1200" dirty="0" smtClean="0">
                <a:solidFill>
                  <a:schemeClr val="bg1"/>
                </a:solidFill>
                <a:latin typeface="Arial" pitchFamily="34" charset="0"/>
                <a:cs typeface="Arial" pitchFamily="34" charset="0"/>
              </a:rPr>
              <a:t> is high then interest cannot be negative</a:t>
            </a:r>
          </a:p>
        </p:txBody>
      </p:sp>
      <p:sp>
        <p:nvSpPr>
          <p:cNvPr id="4" name="Slide Number Placeholder 3"/>
          <p:cNvSpPr>
            <a:spLocks noGrp="1"/>
          </p:cNvSpPr>
          <p:nvPr>
            <p:ph type="sldNum" sz="quarter" idx="10"/>
          </p:nvPr>
        </p:nvSpPr>
        <p:spPr/>
        <p:txBody>
          <a:bodyPr/>
          <a:lstStyle/>
          <a:p>
            <a:fld id="{EE707532-839C-41A2-9E71-D5288AEAE66A}" type="slidenum">
              <a:rPr lang="en-US" smtClean="0"/>
              <a:pPr/>
              <a:t>12</a:t>
            </a:fld>
            <a:endParaRPr lang="en-US"/>
          </a:p>
        </p:txBody>
      </p:sp>
    </p:spTree>
    <p:extLst>
      <p:ext uri="{BB962C8B-B14F-4D97-AF65-F5344CB8AC3E}">
        <p14:creationId xmlns:p14="http://schemas.microsoft.com/office/powerpoint/2010/main" val="2654966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Why hash table takes full space?</a:t>
            </a:r>
            <a:endParaRPr lang="en-US" dirty="0" smtClean="0"/>
          </a:p>
          <a:p>
            <a:r>
              <a:rPr lang="en-US" dirty="0" smtClean="0"/>
              <a:t>We</a:t>
            </a:r>
            <a:r>
              <a:rPr lang="en-US" baseline="0" dirty="0" smtClean="0"/>
              <a:t> want to make it as large as possible.</a:t>
            </a:r>
            <a:endParaRPr lang="en-US" dirty="0" smtClean="0"/>
          </a:p>
          <a:p>
            <a:r>
              <a:rPr lang="en-US" dirty="0" smtClean="0"/>
              <a:t>Why</a:t>
            </a:r>
            <a:r>
              <a:rPr lang="en-US" baseline="0" dirty="0" smtClean="0"/>
              <a:t> hash table bigger than bitmap?</a:t>
            </a:r>
          </a:p>
          <a:p>
            <a:r>
              <a:rPr lang="en-US" baseline="0" dirty="0" smtClean="0"/>
              <a:t>Hash table contains counts</a:t>
            </a:r>
          </a:p>
        </p:txBody>
      </p:sp>
      <p:sp>
        <p:nvSpPr>
          <p:cNvPr id="4" name="Slide Number Placeholder 3"/>
          <p:cNvSpPr>
            <a:spLocks noGrp="1"/>
          </p:cNvSpPr>
          <p:nvPr>
            <p:ph type="sldNum" sz="quarter" idx="10"/>
          </p:nvPr>
        </p:nvSpPr>
        <p:spPr/>
        <p:txBody>
          <a:bodyPr/>
          <a:lstStyle/>
          <a:p>
            <a:fld id="{EE707532-839C-41A2-9E71-D5288AEAE66A}" type="slidenum">
              <a:rPr lang="en-US" smtClean="0"/>
              <a:pPr/>
              <a:t>43</a:t>
            </a:fld>
            <a:endParaRPr lang="en-US"/>
          </a:p>
        </p:txBody>
      </p:sp>
    </p:spTree>
    <p:extLst>
      <p:ext uri="{BB962C8B-B14F-4D97-AF65-F5344CB8AC3E}">
        <p14:creationId xmlns:p14="http://schemas.microsoft.com/office/powerpoint/2010/main" val="3750679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Why?</a:t>
            </a:r>
            <a:r>
              <a:rPr lang="en-US" dirty="0" smtClean="0"/>
              <a:t> While we were able to use the triangular-matrix</a:t>
            </a:r>
          </a:p>
          <a:p>
            <a:r>
              <a:rPr lang="en-US" dirty="0" smtClean="0"/>
              <a:t>method on the second pass of A-Priori if we wished, because the frequent items</a:t>
            </a:r>
          </a:p>
          <a:p>
            <a:r>
              <a:rPr lang="en-US" dirty="0" smtClean="0"/>
              <a:t>could be renumbered from 1 to some m, we cannot do so for PCY. The reason</a:t>
            </a:r>
          </a:p>
          <a:p>
            <a:r>
              <a:rPr lang="en-US" dirty="0" smtClean="0"/>
              <a:t>is that the pairs of frequent items that PCY lets us avoid counting are placed</a:t>
            </a:r>
          </a:p>
          <a:p>
            <a:r>
              <a:rPr lang="en-US" dirty="0" smtClean="0"/>
              <a:t>randomly within the triangular matrix; they are the pairs that happen to hash</a:t>
            </a:r>
          </a:p>
          <a:p>
            <a:r>
              <a:rPr lang="en-US" dirty="0" smtClean="0"/>
              <a:t>to an infrequent bucket on the ﬁrst pass. There is no known way of compacting</a:t>
            </a:r>
          </a:p>
          <a:p>
            <a:r>
              <a:rPr lang="en-US" dirty="0" smtClean="0"/>
              <a:t>the matrix to avoid leaving space for the uncounted pairs.</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44</a:t>
            </a:fld>
            <a:endParaRPr lang="en-US"/>
          </a:p>
        </p:txBody>
      </p:sp>
    </p:spTree>
    <p:extLst>
      <p:ext uri="{BB962C8B-B14F-4D97-AF65-F5344CB8AC3E}">
        <p14:creationId xmlns:p14="http://schemas.microsoft.com/office/powerpoint/2010/main" val="3035286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2B8DDC69-1BEB-4C6D-9CBB-0247953CBD55}"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9C7603-4F2B-47D0-AC94-CE34A5A46325}"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BF6C35-B070-4C95-A68A-F0F920898C91}" type="datetime1">
              <a:rPr lang="en-US" smtClean="0"/>
              <a:t>8/8/2014</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smtClean="0"/>
              <a:t>Click to edit Master title style</a:t>
            </a:r>
            <a:endParaRPr lang="en-US"/>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29F12304-1330-4979-A752-924C221D90B2}" type="datetime1">
              <a:rPr lang="en-US" smtClean="0"/>
              <a:t>8/8/2014</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smtClean="0"/>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FD39C7B8-462E-46F7-B62B-30324DE975E7}" type="datetime1">
              <a:rPr lang="en-US" smtClean="0"/>
              <a:t>8/8/2014</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5BA8D56B-A632-4349-80CC-23E13C97823C}"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p:txBody>
          <a:bodyPr/>
          <a:lstStyle/>
          <a:p>
            <a:fld id="{53D420A0-FB9B-449E-AC33-90AE8325EF82}"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18401D3-F01C-4ACE-BAF6-F54C47258F9A}" type="datetime1">
              <a:rPr lang="en-US" smtClean="0"/>
              <a:t>8/8/2014</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61D8B4B-0B34-4329-AB2A-117238ABFE29}" type="datetime1">
              <a:rPr lang="en-US" smtClean="0"/>
              <a:t>8/8/2014</a:t>
            </a:fld>
            <a:endParaRPr lang="en-US"/>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F6D779C-0387-491C-9A23-74D2AA541871}" type="datetime1">
              <a:rPr lang="en-US" smtClean="0"/>
              <a:t>8/8/2014</a:t>
            </a:fld>
            <a:endParaRPr lang="en-US"/>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CFE224-D06C-4D2F-824D-ED8BC1672134}" type="datetime1">
              <a:rPr lang="en-US" smtClean="0"/>
              <a:t>8/8/2014</a:t>
            </a:fld>
            <a:endParaRPr 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1388AAD-E6B4-4A31-BB5C-320D4406D701}" type="datetime1">
              <a:rPr lang="en-US" smtClean="0"/>
              <a:t>8/8/2014</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9323BBC4-8857-46FA-98A7-2FF2FBA969D5}" type="datetime1">
              <a:rPr lang="en-US" smtClean="0"/>
              <a:t>8/8/2014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33E4D23C-571D-4014-A332-10D5938BEE76}" type="datetime1">
              <a:rPr lang="en-US" smtClean="0"/>
              <a:t>8/8/2014</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Word_97_-_2003_Document2.doc"/><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a:t>Frequent </a:t>
            </a:r>
            <a:r>
              <a:rPr lang="en-US" sz="5400" dirty="0" err="1"/>
              <a:t>Itemset</a:t>
            </a:r>
            <a:r>
              <a:rPr lang="en-US" sz="5400" dirty="0"/>
              <a:t> Mining &amp; Association Rules</a:t>
            </a:r>
            <a:endParaRPr lang="en-US" sz="5400" dirty="0"/>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smtClean="0"/>
              <a:t>Mining of Massive Datasets</a:t>
            </a:r>
          </a:p>
          <a:p>
            <a:r>
              <a:rPr lang="en-US" sz="2400" dirty="0" smtClean="0"/>
              <a:t>Jure Leskovec, </a:t>
            </a:r>
            <a:r>
              <a:rPr lang="en-US" sz="2400" dirty="0" err="1" smtClean="0"/>
              <a:t>Anand</a:t>
            </a:r>
            <a:r>
              <a:rPr lang="en-US" sz="2400" dirty="0" smtClean="0"/>
              <a:t> </a:t>
            </a:r>
            <a:r>
              <a:rPr lang="en-US" sz="2400" dirty="0" err="1" smtClean="0"/>
              <a:t>Rajaraman</a:t>
            </a:r>
            <a:r>
              <a:rPr lang="en-US" sz="2400" dirty="0" smtClean="0"/>
              <a:t>, Jeff Ullman </a:t>
            </a:r>
            <a:r>
              <a:rPr lang="en-US" sz="2000" dirty="0" smtClean="0"/>
              <a:t>Stanford University</a:t>
            </a:r>
          </a:p>
          <a:p>
            <a:r>
              <a:rPr lang="en-US" sz="3200" dirty="0" smtClean="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a:t>
            </a:r>
            <a:r>
              <a:rPr lang="en-US" sz="1200" b="1" dirty="0" smtClean="0">
                <a:latin typeface="Arial" pitchFamily="34" charset="0"/>
                <a:cs typeface="Arial" pitchFamily="34" charset="0"/>
              </a:rPr>
              <a:t>slides:</a:t>
            </a:r>
            <a:r>
              <a:rPr lang="en-US" sz="1200" dirty="0" smtClean="0">
                <a:latin typeface="Arial" pitchFamily="34" charset="0"/>
                <a:cs typeface="Arial" pitchFamily="34" charset="0"/>
              </a:rPr>
              <a:t> We </a:t>
            </a:r>
            <a:r>
              <a:rPr lang="en-US" sz="1200" dirty="0">
                <a:latin typeface="Arial" pitchFamily="34" charset="0"/>
                <a:cs typeface="Arial" pitchFamily="34" charset="0"/>
              </a:rPr>
              <a:t>would be delighted if you found this our material useful in giving your own lectures. Feel free to use these slides verbatim, or to modify them to fit your own needs</a:t>
            </a:r>
            <a:r>
              <a:rPr lang="en-US" sz="1200" dirty="0" smtClean="0">
                <a:latin typeface="Arial" pitchFamily="34" charset="0"/>
                <a:cs typeface="Arial" pitchFamily="34" charset="0"/>
              </a:rPr>
              <a:t>. If </a:t>
            </a:r>
            <a:r>
              <a:rPr lang="en-US" sz="1200" dirty="0">
                <a:latin typeface="Arial" pitchFamily="34" charset="0"/>
                <a:cs typeface="Arial" pitchFamily="34" charset="0"/>
              </a:rPr>
              <a:t>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a:t>
            </a:r>
            <a:r>
              <a:rPr lang="en-US" sz="1200" dirty="0" smtClean="0">
                <a:latin typeface="Arial" pitchFamily="34" charset="0"/>
                <a:cs typeface="Arial" pitchFamily="34" charset="0"/>
                <a:hlinkClick r:id="rId4"/>
              </a:rPr>
              <a:t>www.mmds.org</a:t>
            </a:r>
            <a:r>
              <a:rPr lang="en-US" sz="1200" dirty="0" smtClean="0">
                <a:latin typeface="Arial" pitchFamily="34" charset="0"/>
                <a:cs typeface="Arial" pitchFamily="34" charset="0"/>
              </a:rPr>
              <a:t> </a:t>
            </a:r>
          </a:p>
        </p:txBody>
      </p:sp>
    </p:spTree>
    <p:extLst>
      <p:ext uri="{BB962C8B-B14F-4D97-AF65-F5344CB8AC3E}">
        <p14:creationId xmlns:p14="http://schemas.microsoft.com/office/powerpoint/2010/main" val="229675340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smtClean="0"/>
              <a:t> Example: Frequent </a:t>
            </a:r>
            <a:r>
              <a:rPr lang="en-US" dirty="0"/>
              <a:t>Itemsets</a:t>
            </a:r>
          </a:p>
        </p:txBody>
      </p:sp>
      <p:sp>
        <p:nvSpPr>
          <p:cNvPr id="9219" name="Rectangle 3"/>
          <p:cNvSpPr>
            <a:spLocks noGrp="1" noChangeArrowheads="1"/>
          </p:cNvSpPr>
          <p:nvPr>
            <p:ph idx="1"/>
          </p:nvPr>
        </p:nvSpPr>
        <p:spPr>
          <a:xfrm>
            <a:off x="457200" y="1866901"/>
            <a:ext cx="8229600" cy="4152899"/>
          </a:xfrm>
        </p:spPr>
        <p:txBody>
          <a:bodyPr>
            <a:normAutofit/>
          </a:bodyPr>
          <a:lstStyle/>
          <a:p>
            <a:r>
              <a:rPr lang="en-US" b="1" dirty="0" smtClean="0"/>
              <a:t>Items</a:t>
            </a:r>
            <a:r>
              <a:rPr lang="en-US" dirty="0" smtClean="0"/>
              <a:t> = {</a:t>
            </a:r>
            <a:r>
              <a:rPr lang="en-US" dirty="0"/>
              <a:t>milk, coke, </a:t>
            </a:r>
            <a:r>
              <a:rPr lang="en-US" dirty="0" err="1"/>
              <a:t>pepsi</a:t>
            </a:r>
            <a:r>
              <a:rPr lang="en-US" dirty="0"/>
              <a:t>, beer, juice</a:t>
            </a:r>
            <a:r>
              <a:rPr lang="en-US" dirty="0" smtClean="0"/>
              <a:t>}</a:t>
            </a:r>
            <a:endParaRPr lang="en-US" dirty="0"/>
          </a:p>
          <a:p>
            <a:r>
              <a:rPr lang="en-US" b="1" dirty="0" smtClean="0">
                <a:solidFill>
                  <a:srgbClr val="0000FF"/>
                </a:solidFill>
              </a:rPr>
              <a:t>Support</a:t>
            </a:r>
            <a:r>
              <a:rPr lang="en-US" dirty="0" smtClean="0">
                <a:solidFill>
                  <a:srgbClr val="0000FF"/>
                </a:solidFill>
              </a:rPr>
              <a:t> </a:t>
            </a:r>
            <a:r>
              <a:rPr lang="en-US" b="1" dirty="0" smtClean="0">
                <a:solidFill>
                  <a:srgbClr val="0000FF"/>
                </a:solidFill>
              </a:rPr>
              <a:t>threshold </a:t>
            </a:r>
            <a:r>
              <a:rPr lang="en-US" dirty="0" smtClean="0">
                <a:solidFill>
                  <a:srgbClr val="0000FF"/>
                </a:solidFill>
              </a:rPr>
              <a:t>= </a:t>
            </a:r>
            <a:r>
              <a:rPr lang="en-US" dirty="0">
                <a:solidFill>
                  <a:srgbClr val="0000FF"/>
                </a:solidFill>
              </a:rPr>
              <a:t>3 </a:t>
            </a:r>
            <a:r>
              <a:rPr lang="en-US" dirty="0" smtClean="0">
                <a:solidFill>
                  <a:srgbClr val="0000FF"/>
                </a:solidFill>
              </a:rPr>
              <a:t>baskets</a:t>
            </a:r>
            <a:endParaRPr lang="en-US" dirty="0">
              <a:solidFill>
                <a:srgbClr val="0000FF"/>
              </a:solidFill>
            </a:endParaRPr>
          </a:p>
          <a:p>
            <a:pPr lvl="1">
              <a:buFont typeface="Monotype Sorts" pitchFamily="-107" charset="2"/>
              <a:buNone/>
            </a:pPr>
            <a:r>
              <a:rPr lang="en-US" dirty="0"/>
              <a:t>	</a:t>
            </a:r>
            <a:r>
              <a:rPr lang="en-US" b="1" dirty="0"/>
              <a:t>B</a:t>
            </a:r>
            <a:r>
              <a:rPr lang="en-US" b="1" baseline="-25000" dirty="0"/>
              <a:t>1</a:t>
            </a:r>
            <a:r>
              <a:rPr lang="en-US" dirty="0"/>
              <a:t> = {</a:t>
            </a:r>
            <a:r>
              <a:rPr lang="en-US" dirty="0" err="1"/>
              <a:t>m</a:t>
            </a:r>
            <a:r>
              <a:rPr lang="en-US" dirty="0"/>
              <a:t>, </a:t>
            </a:r>
            <a:r>
              <a:rPr lang="en-US" dirty="0" err="1"/>
              <a:t>c</a:t>
            </a:r>
            <a:r>
              <a:rPr lang="en-US" dirty="0"/>
              <a:t>, </a:t>
            </a:r>
            <a:r>
              <a:rPr lang="en-US" dirty="0" err="1"/>
              <a:t>b</a:t>
            </a:r>
            <a:r>
              <a:rPr lang="en-US" dirty="0"/>
              <a:t>}		</a:t>
            </a:r>
            <a:r>
              <a:rPr lang="en-US" b="1" dirty="0"/>
              <a:t>B</a:t>
            </a:r>
            <a:r>
              <a:rPr lang="en-US" b="1" baseline="-25000" dirty="0"/>
              <a:t>2</a:t>
            </a:r>
            <a:r>
              <a:rPr lang="en-US" dirty="0"/>
              <a:t> = {</a:t>
            </a:r>
            <a:r>
              <a:rPr lang="en-US" dirty="0" err="1"/>
              <a:t>m</a:t>
            </a:r>
            <a:r>
              <a:rPr lang="en-US" dirty="0"/>
              <a:t>, </a:t>
            </a:r>
            <a:r>
              <a:rPr lang="en-US" dirty="0" err="1"/>
              <a:t>p</a:t>
            </a:r>
            <a:r>
              <a:rPr lang="en-US" dirty="0"/>
              <a:t>, </a:t>
            </a:r>
            <a:r>
              <a:rPr lang="en-US" dirty="0" err="1"/>
              <a:t>j</a:t>
            </a:r>
            <a:r>
              <a:rPr lang="en-US" dirty="0"/>
              <a:t>}</a:t>
            </a:r>
          </a:p>
          <a:p>
            <a:pPr lvl="1">
              <a:buFont typeface="Monotype Sorts" pitchFamily="-107" charset="2"/>
              <a:buNone/>
            </a:pPr>
            <a:r>
              <a:rPr lang="en-US" b="1" dirty="0"/>
              <a:t>	B</a:t>
            </a:r>
            <a:r>
              <a:rPr lang="en-US" b="1" baseline="-25000" dirty="0"/>
              <a:t>3</a:t>
            </a:r>
            <a:r>
              <a:rPr lang="en-US" dirty="0"/>
              <a:t> = {m, b}	</a:t>
            </a:r>
            <a:r>
              <a:rPr lang="en-US" dirty="0" smtClean="0"/>
              <a:t>	</a:t>
            </a:r>
            <a:r>
              <a:rPr lang="en-US" b="1" dirty="0" smtClean="0"/>
              <a:t>B</a:t>
            </a:r>
            <a:r>
              <a:rPr lang="en-US" b="1" baseline="-25000" dirty="0" smtClean="0"/>
              <a:t>4 </a:t>
            </a:r>
            <a:r>
              <a:rPr lang="en-US" dirty="0" smtClean="0"/>
              <a:t>= </a:t>
            </a:r>
            <a:r>
              <a:rPr lang="en-US" dirty="0"/>
              <a:t>{c, j}</a:t>
            </a:r>
          </a:p>
          <a:p>
            <a:pPr lvl="1">
              <a:buFont typeface="Monotype Sorts" pitchFamily="-107" charset="2"/>
              <a:buNone/>
            </a:pPr>
            <a:r>
              <a:rPr lang="en-US" b="1" dirty="0"/>
              <a:t>	B</a:t>
            </a:r>
            <a:r>
              <a:rPr lang="en-US" b="1" baseline="-25000" dirty="0"/>
              <a:t>5</a:t>
            </a:r>
            <a:r>
              <a:rPr lang="en-US" dirty="0"/>
              <a:t> = {</a:t>
            </a:r>
            <a:r>
              <a:rPr lang="en-US" dirty="0" err="1"/>
              <a:t>m</a:t>
            </a:r>
            <a:r>
              <a:rPr lang="en-US" dirty="0"/>
              <a:t>, </a:t>
            </a:r>
            <a:r>
              <a:rPr lang="en-US" dirty="0" err="1"/>
              <a:t>p</a:t>
            </a:r>
            <a:r>
              <a:rPr lang="en-US" dirty="0"/>
              <a:t>, </a:t>
            </a:r>
            <a:r>
              <a:rPr lang="en-US" dirty="0" err="1"/>
              <a:t>b</a:t>
            </a:r>
            <a:r>
              <a:rPr lang="en-US" dirty="0"/>
              <a:t>}		</a:t>
            </a:r>
            <a:r>
              <a:rPr lang="en-US" b="1" dirty="0"/>
              <a:t>B</a:t>
            </a:r>
            <a:r>
              <a:rPr lang="en-US" b="1" baseline="-25000" dirty="0"/>
              <a:t>6</a:t>
            </a:r>
            <a:r>
              <a:rPr lang="en-US" dirty="0"/>
              <a:t> = {</a:t>
            </a:r>
            <a:r>
              <a:rPr lang="en-US" dirty="0" err="1"/>
              <a:t>m</a:t>
            </a:r>
            <a:r>
              <a:rPr lang="en-US" dirty="0"/>
              <a:t>, </a:t>
            </a:r>
            <a:r>
              <a:rPr lang="en-US" dirty="0" err="1"/>
              <a:t>c</a:t>
            </a:r>
            <a:r>
              <a:rPr lang="en-US" dirty="0"/>
              <a:t>, </a:t>
            </a:r>
            <a:r>
              <a:rPr lang="en-US" dirty="0" err="1"/>
              <a:t>b</a:t>
            </a:r>
            <a:r>
              <a:rPr lang="en-US" dirty="0"/>
              <a:t>, </a:t>
            </a:r>
            <a:r>
              <a:rPr lang="en-US" dirty="0" err="1"/>
              <a:t>j</a:t>
            </a:r>
            <a:r>
              <a:rPr lang="en-US" dirty="0"/>
              <a:t>}</a:t>
            </a:r>
          </a:p>
          <a:p>
            <a:pPr lvl="1">
              <a:buFont typeface="Monotype Sorts" pitchFamily="-107" charset="2"/>
              <a:buNone/>
            </a:pPr>
            <a:r>
              <a:rPr lang="en-US" b="1" dirty="0"/>
              <a:t>	B</a:t>
            </a:r>
            <a:r>
              <a:rPr lang="en-US" b="1" baseline="-25000" dirty="0"/>
              <a:t>7</a:t>
            </a:r>
            <a:r>
              <a:rPr lang="en-US" dirty="0"/>
              <a:t> = {c, b, j}		</a:t>
            </a:r>
            <a:r>
              <a:rPr lang="en-US" b="1" dirty="0"/>
              <a:t>B</a:t>
            </a:r>
            <a:r>
              <a:rPr lang="en-US" b="1" baseline="-25000" dirty="0"/>
              <a:t>8</a:t>
            </a:r>
            <a:r>
              <a:rPr lang="en-US" dirty="0"/>
              <a:t> = {b, c</a:t>
            </a:r>
            <a:r>
              <a:rPr lang="en-US" dirty="0" smtClean="0"/>
              <a:t>}</a:t>
            </a:r>
          </a:p>
          <a:p>
            <a:pPr lvl="1">
              <a:buFont typeface="Monotype Sorts" pitchFamily="-107" charset="2"/>
              <a:buNone/>
            </a:pPr>
            <a:r>
              <a:rPr lang="en-US" sz="1200" dirty="0" smtClean="0"/>
              <a:t>	</a:t>
            </a:r>
            <a:endParaRPr lang="en-US" sz="1200" dirty="0"/>
          </a:p>
          <a:p>
            <a:r>
              <a:rPr lang="en-US" b="1" dirty="0"/>
              <a:t>Frequent itemsets:</a:t>
            </a:r>
            <a:r>
              <a:rPr lang="en-US" dirty="0"/>
              <a:t> {</a:t>
            </a:r>
            <a:r>
              <a:rPr lang="en-US" dirty="0" err="1"/>
              <a:t>m</a:t>
            </a:r>
            <a:r>
              <a:rPr lang="en-US" dirty="0"/>
              <a:t>}, {</a:t>
            </a:r>
            <a:r>
              <a:rPr lang="en-US" dirty="0" err="1"/>
              <a:t>c</a:t>
            </a:r>
            <a:r>
              <a:rPr lang="en-US" dirty="0"/>
              <a:t>}, {</a:t>
            </a:r>
            <a:r>
              <a:rPr lang="en-US" dirty="0" err="1"/>
              <a:t>b</a:t>
            </a:r>
            <a:r>
              <a:rPr lang="en-US" dirty="0"/>
              <a:t>}, {</a:t>
            </a:r>
            <a:r>
              <a:rPr lang="en-US" dirty="0" err="1"/>
              <a:t>j</a:t>
            </a:r>
            <a:r>
              <a:rPr lang="en-US" dirty="0"/>
              <a:t>},</a:t>
            </a:r>
          </a:p>
        </p:txBody>
      </p:sp>
      <p:sp>
        <p:nvSpPr>
          <p:cNvPr id="23" name="Footer Placeholder 22"/>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21" name="Slide Number Placeholder 5"/>
          <p:cNvSpPr>
            <a:spLocks noGrp="1"/>
          </p:cNvSpPr>
          <p:nvPr>
            <p:ph type="sldNum" sz="quarter" idx="12"/>
          </p:nvPr>
        </p:nvSpPr>
        <p:spPr/>
        <p:txBody>
          <a:bodyPr/>
          <a:lstStyle/>
          <a:p>
            <a:fld id="{E57C42C1-B327-774E-8C66-85FDFBCFB577}" type="slidenum">
              <a:rPr lang="en-US"/>
              <a:pPr/>
              <a:t>10</a:t>
            </a:fld>
            <a:endParaRPr lang="en-US"/>
          </a:p>
        </p:txBody>
      </p:sp>
      <p:grpSp>
        <p:nvGrpSpPr>
          <p:cNvPr id="2" name="Group 24"/>
          <p:cNvGrpSpPr/>
          <p:nvPr/>
        </p:nvGrpSpPr>
        <p:grpSpPr>
          <a:xfrm>
            <a:off x="2057400" y="3352800"/>
            <a:ext cx="3124200" cy="2789238"/>
            <a:chOff x="2057400" y="3352800"/>
            <a:chExt cx="3124200" cy="2789238"/>
          </a:xfrm>
        </p:grpSpPr>
        <p:sp>
          <p:nvSpPr>
            <p:cNvPr id="9225" name="Text Box 9"/>
            <p:cNvSpPr txBox="1">
              <a:spLocks noChangeArrowheads="1"/>
            </p:cNvSpPr>
            <p:nvPr/>
          </p:nvSpPr>
          <p:spPr bwMode="auto">
            <a:xfrm>
              <a:off x="2057400" y="5562600"/>
              <a:ext cx="1646238" cy="579438"/>
            </a:xfrm>
            <a:prstGeom prst="rect">
              <a:avLst/>
            </a:prstGeom>
            <a:noFill/>
            <a:ln w="9525">
              <a:noFill/>
              <a:miter lim="800000"/>
              <a:headEnd/>
              <a:tailEnd/>
            </a:ln>
            <a:effectLst/>
          </p:spPr>
          <p:txBody>
            <a:bodyPr wrap="square">
              <a:prstTxWarp prst="textNoShape">
                <a:avLst/>
              </a:prstTxWarp>
              <a:spAutoFit/>
            </a:bodyPr>
            <a:lstStyle/>
            <a:p>
              <a:r>
                <a:rPr lang="en-US" sz="3200" dirty="0"/>
                <a:t>, {</a:t>
              </a:r>
              <a:r>
                <a:rPr lang="en-US" sz="3200" dirty="0" err="1"/>
                <a:t>b,c</a:t>
              </a:r>
              <a:r>
                <a:rPr lang="en-US" sz="3200" dirty="0"/>
                <a:t>}</a:t>
              </a:r>
            </a:p>
          </p:txBody>
        </p:sp>
        <p:sp>
          <p:nvSpPr>
            <p:cNvPr id="9227" name="Line 11"/>
            <p:cNvSpPr>
              <a:spLocks noChangeShapeType="1"/>
            </p:cNvSpPr>
            <p:nvPr/>
          </p:nvSpPr>
          <p:spPr bwMode="auto">
            <a:xfrm flipV="1">
              <a:off x="2667000" y="3352800"/>
              <a:ext cx="304800" cy="2286000"/>
            </a:xfrm>
            <a:prstGeom prst="line">
              <a:avLst/>
            </a:prstGeom>
            <a:noFill/>
            <a:ln w="9525">
              <a:solidFill>
                <a:srgbClr val="008000"/>
              </a:solidFill>
              <a:round/>
              <a:headEnd/>
              <a:tailEnd type="triangle" w="med" len="med"/>
            </a:ln>
            <a:effectLst/>
          </p:spPr>
          <p:txBody>
            <a:bodyPr>
              <a:prstTxWarp prst="textNoShape">
                <a:avLst/>
              </a:prstTxWarp>
            </a:bodyPr>
            <a:lstStyle/>
            <a:p>
              <a:endParaRPr lang="en-US"/>
            </a:p>
          </p:txBody>
        </p:sp>
        <p:sp>
          <p:nvSpPr>
            <p:cNvPr id="9228" name="Line 12"/>
            <p:cNvSpPr>
              <a:spLocks noChangeShapeType="1"/>
            </p:cNvSpPr>
            <p:nvPr/>
          </p:nvSpPr>
          <p:spPr bwMode="auto">
            <a:xfrm flipH="1" flipV="1">
              <a:off x="2438400" y="4953000"/>
              <a:ext cx="76200" cy="685800"/>
            </a:xfrm>
            <a:prstGeom prst="line">
              <a:avLst/>
            </a:prstGeom>
            <a:noFill/>
            <a:ln w="9525">
              <a:solidFill>
                <a:srgbClr val="008000"/>
              </a:solidFill>
              <a:round/>
              <a:headEnd/>
              <a:tailEnd type="triangle" w="med" len="med"/>
            </a:ln>
            <a:effectLst/>
          </p:spPr>
          <p:txBody>
            <a:bodyPr>
              <a:prstTxWarp prst="textNoShape">
                <a:avLst/>
              </a:prstTxWarp>
            </a:bodyPr>
            <a:lstStyle/>
            <a:p>
              <a:endParaRPr lang="en-US"/>
            </a:p>
          </p:txBody>
        </p:sp>
        <p:sp>
          <p:nvSpPr>
            <p:cNvPr id="9229" name="Line 13"/>
            <p:cNvSpPr>
              <a:spLocks noChangeShapeType="1"/>
            </p:cNvSpPr>
            <p:nvPr/>
          </p:nvSpPr>
          <p:spPr bwMode="auto">
            <a:xfrm flipV="1">
              <a:off x="2819400" y="4419600"/>
              <a:ext cx="2209800" cy="1219200"/>
            </a:xfrm>
            <a:prstGeom prst="line">
              <a:avLst/>
            </a:prstGeom>
            <a:noFill/>
            <a:ln w="9525">
              <a:solidFill>
                <a:srgbClr val="008000"/>
              </a:solidFill>
              <a:round/>
              <a:headEnd/>
              <a:tailEnd type="triangle" w="med" len="med"/>
            </a:ln>
            <a:effectLst/>
          </p:spPr>
          <p:txBody>
            <a:bodyPr>
              <a:prstTxWarp prst="textNoShape">
                <a:avLst/>
              </a:prstTxWarp>
            </a:bodyPr>
            <a:lstStyle/>
            <a:p>
              <a:endParaRPr lang="en-US"/>
            </a:p>
          </p:txBody>
        </p:sp>
        <p:sp>
          <p:nvSpPr>
            <p:cNvPr id="9230" name="Line 14"/>
            <p:cNvSpPr>
              <a:spLocks noChangeShapeType="1"/>
            </p:cNvSpPr>
            <p:nvPr/>
          </p:nvSpPr>
          <p:spPr bwMode="auto">
            <a:xfrm flipV="1">
              <a:off x="2895600" y="4953000"/>
              <a:ext cx="2286000" cy="762000"/>
            </a:xfrm>
            <a:prstGeom prst="line">
              <a:avLst/>
            </a:prstGeom>
            <a:noFill/>
            <a:ln w="9525">
              <a:solidFill>
                <a:srgbClr val="008000"/>
              </a:solidFill>
              <a:round/>
              <a:headEnd/>
              <a:tailEnd type="triangle" w="med" len="med"/>
            </a:ln>
            <a:effectLst/>
          </p:spPr>
          <p:txBody>
            <a:bodyPr>
              <a:prstTxWarp prst="textNoShape">
                <a:avLst/>
              </a:prstTxWarp>
            </a:bodyPr>
            <a:lstStyle/>
            <a:p>
              <a:endParaRPr lang="en-US"/>
            </a:p>
          </p:txBody>
        </p:sp>
      </p:grpSp>
      <p:grpSp>
        <p:nvGrpSpPr>
          <p:cNvPr id="3" name="Group 25"/>
          <p:cNvGrpSpPr/>
          <p:nvPr/>
        </p:nvGrpSpPr>
        <p:grpSpPr>
          <a:xfrm>
            <a:off x="2667000" y="3962400"/>
            <a:ext cx="3124200" cy="2179638"/>
            <a:chOff x="3048000" y="3886200"/>
            <a:chExt cx="3124200" cy="2179638"/>
          </a:xfrm>
        </p:grpSpPr>
        <p:sp>
          <p:nvSpPr>
            <p:cNvPr id="9226" name="Text Box 10"/>
            <p:cNvSpPr txBox="1">
              <a:spLocks noChangeArrowheads="1"/>
            </p:cNvSpPr>
            <p:nvPr/>
          </p:nvSpPr>
          <p:spPr bwMode="auto">
            <a:xfrm>
              <a:off x="3502025" y="5486400"/>
              <a:ext cx="1374775" cy="579438"/>
            </a:xfrm>
            <a:prstGeom prst="rect">
              <a:avLst/>
            </a:prstGeom>
            <a:noFill/>
            <a:ln w="9525">
              <a:noFill/>
              <a:miter lim="800000"/>
              <a:headEnd/>
              <a:tailEnd/>
            </a:ln>
            <a:effectLst/>
          </p:spPr>
          <p:txBody>
            <a:bodyPr wrap="square">
              <a:prstTxWarp prst="textNoShape">
                <a:avLst/>
              </a:prstTxWarp>
              <a:spAutoFit/>
            </a:bodyPr>
            <a:lstStyle/>
            <a:p>
              <a:r>
                <a:rPr lang="en-US" sz="3200" dirty="0"/>
                <a:t>, {</a:t>
              </a:r>
              <a:r>
                <a:rPr lang="en-US" sz="3200" dirty="0" err="1"/>
                <a:t>c,j</a:t>
              </a:r>
              <a:r>
                <a:rPr lang="en-US" sz="3200" dirty="0"/>
                <a:t>}.</a:t>
              </a:r>
            </a:p>
          </p:txBody>
        </p:sp>
        <p:sp>
          <p:nvSpPr>
            <p:cNvPr id="9233" name="Line 17"/>
            <p:cNvSpPr>
              <a:spLocks noChangeShapeType="1"/>
            </p:cNvSpPr>
            <p:nvPr/>
          </p:nvSpPr>
          <p:spPr bwMode="auto">
            <a:xfrm flipH="1" flipV="1">
              <a:off x="3048000" y="4800600"/>
              <a:ext cx="762000" cy="838200"/>
            </a:xfrm>
            <a:prstGeom prst="line">
              <a:avLst/>
            </a:prstGeom>
            <a:noFill/>
            <a:ln w="9525">
              <a:solidFill>
                <a:srgbClr val="000080"/>
              </a:solidFill>
              <a:round/>
              <a:headEnd/>
              <a:tailEnd type="triangle" w="med" len="med"/>
            </a:ln>
            <a:effectLst/>
          </p:spPr>
          <p:txBody>
            <a:bodyPr>
              <a:prstTxWarp prst="textNoShape">
                <a:avLst/>
              </a:prstTxWarp>
            </a:bodyPr>
            <a:lstStyle/>
            <a:p>
              <a:endParaRPr lang="en-US"/>
            </a:p>
          </p:txBody>
        </p:sp>
        <p:sp>
          <p:nvSpPr>
            <p:cNvPr id="9234" name="Line 18"/>
            <p:cNvSpPr>
              <a:spLocks noChangeShapeType="1"/>
            </p:cNvSpPr>
            <p:nvPr/>
          </p:nvSpPr>
          <p:spPr bwMode="auto">
            <a:xfrm flipV="1">
              <a:off x="4115718" y="3886200"/>
              <a:ext cx="1142081" cy="1752600"/>
            </a:xfrm>
            <a:prstGeom prst="line">
              <a:avLst/>
            </a:prstGeom>
            <a:noFill/>
            <a:ln w="9525">
              <a:solidFill>
                <a:srgbClr val="000080"/>
              </a:solidFill>
              <a:round/>
              <a:headEnd/>
              <a:tailEnd type="triangle" w="med" len="med"/>
            </a:ln>
            <a:effectLst/>
          </p:spPr>
          <p:txBody>
            <a:bodyPr>
              <a:prstTxWarp prst="textNoShape">
                <a:avLst/>
              </a:prstTxWarp>
            </a:bodyPr>
            <a:lstStyle/>
            <a:p>
              <a:endParaRPr lang="en-US"/>
            </a:p>
          </p:txBody>
        </p:sp>
        <p:sp>
          <p:nvSpPr>
            <p:cNvPr id="9235" name="Line 19"/>
            <p:cNvSpPr>
              <a:spLocks noChangeShapeType="1"/>
            </p:cNvSpPr>
            <p:nvPr/>
          </p:nvSpPr>
          <p:spPr bwMode="auto">
            <a:xfrm flipV="1">
              <a:off x="4343400" y="4419600"/>
              <a:ext cx="1828800" cy="1219200"/>
            </a:xfrm>
            <a:prstGeom prst="line">
              <a:avLst/>
            </a:prstGeom>
            <a:noFill/>
            <a:ln w="9525">
              <a:solidFill>
                <a:srgbClr val="000080"/>
              </a:solidFill>
              <a:round/>
              <a:headEnd/>
              <a:tailEnd type="triangle" w="med" len="med"/>
            </a:ln>
            <a:effectLst/>
          </p:spPr>
          <p:txBody>
            <a:bodyPr>
              <a:prstTxWarp prst="textNoShape">
                <a:avLst/>
              </a:prstTxWarp>
            </a:bodyPr>
            <a:lstStyle/>
            <a:p>
              <a:endParaRPr lang="en-US"/>
            </a:p>
          </p:txBody>
        </p:sp>
      </p:grpSp>
      <p:grpSp>
        <p:nvGrpSpPr>
          <p:cNvPr id="4" name="Group 22"/>
          <p:cNvGrpSpPr>
            <a:grpSpLocks/>
          </p:cNvGrpSpPr>
          <p:nvPr/>
        </p:nvGrpSpPr>
        <p:grpSpPr bwMode="auto">
          <a:xfrm>
            <a:off x="1050925" y="3352800"/>
            <a:ext cx="4359275" cy="2797175"/>
            <a:chOff x="662" y="2112"/>
            <a:chExt cx="2746" cy="1762"/>
          </a:xfrm>
        </p:grpSpPr>
        <p:sp>
          <p:nvSpPr>
            <p:cNvPr id="9221" name="Text Box 5"/>
            <p:cNvSpPr txBox="1">
              <a:spLocks noChangeArrowheads="1"/>
            </p:cNvSpPr>
            <p:nvPr/>
          </p:nvSpPr>
          <p:spPr bwMode="auto">
            <a:xfrm>
              <a:off x="662" y="3509"/>
              <a:ext cx="797" cy="365"/>
            </a:xfrm>
            <a:prstGeom prst="rect">
              <a:avLst/>
            </a:prstGeom>
            <a:noFill/>
            <a:ln w="9525">
              <a:noFill/>
              <a:miter lim="800000"/>
              <a:headEnd/>
              <a:tailEnd/>
            </a:ln>
            <a:effectLst/>
          </p:spPr>
          <p:txBody>
            <a:bodyPr wrap="none">
              <a:prstTxWarp prst="textNoShape">
                <a:avLst/>
              </a:prstTxWarp>
              <a:spAutoFit/>
            </a:bodyPr>
            <a:lstStyle/>
            <a:p>
              <a:r>
                <a:rPr lang="en-US" sz="3200" dirty="0"/>
                <a:t>{</a:t>
              </a:r>
              <a:r>
                <a:rPr lang="en-US" sz="3200" dirty="0" err="1"/>
                <a:t>m,b</a:t>
              </a:r>
              <a:r>
                <a:rPr lang="en-US" sz="3200" dirty="0"/>
                <a:t>}</a:t>
              </a:r>
            </a:p>
          </p:txBody>
        </p:sp>
        <p:sp>
          <p:nvSpPr>
            <p:cNvPr id="9222" name="Line 6"/>
            <p:cNvSpPr>
              <a:spLocks noChangeShapeType="1"/>
            </p:cNvSpPr>
            <p:nvPr/>
          </p:nvSpPr>
          <p:spPr bwMode="auto">
            <a:xfrm flipV="1">
              <a:off x="816" y="2112"/>
              <a:ext cx="720" cy="1440"/>
            </a:xfrm>
            <a:prstGeom prst="line">
              <a:avLst/>
            </a:prstGeom>
            <a:noFill/>
            <a:ln w="9525">
              <a:solidFill>
                <a:srgbClr val="FF0000"/>
              </a:solidFill>
              <a:round/>
              <a:headEnd/>
              <a:tailEnd type="triangle" w="med" len="med"/>
            </a:ln>
            <a:effectLst/>
          </p:spPr>
          <p:txBody>
            <a:bodyPr>
              <a:prstTxWarp prst="textNoShape">
                <a:avLst/>
              </a:prstTxWarp>
            </a:bodyPr>
            <a:lstStyle/>
            <a:p>
              <a:endParaRPr lang="en-US"/>
            </a:p>
          </p:txBody>
        </p:sp>
        <p:sp>
          <p:nvSpPr>
            <p:cNvPr id="9223" name="Line 7"/>
            <p:cNvSpPr>
              <a:spLocks noChangeShapeType="1"/>
            </p:cNvSpPr>
            <p:nvPr/>
          </p:nvSpPr>
          <p:spPr bwMode="auto">
            <a:xfrm flipV="1">
              <a:off x="960" y="2448"/>
              <a:ext cx="576" cy="1104"/>
            </a:xfrm>
            <a:prstGeom prst="line">
              <a:avLst/>
            </a:prstGeom>
            <a:noFill/>
            <a:ln w="9525">
              <a:solidFill>
                <a:srgbClr val="FF0000"/>
              </a:solidFill>
              <a:round/>
              <a:headEnd/>
              <a:tailEnd type="triangle" w="med" len="med"/>
            </a:ln>
            <a:effectLst/>
          </p:spPr>
          <p:txBody>
            <a:bodyPr>
              <a:prstTxWarp prst="textNoShape">
                <a:avLst/>
              </a:prstTxWarp>
            </a:bodyPr>
            <a:lstStyle/>
            <a:p>
              <a:endParaRPr lang="en-US"/>
            </a:p>
          </p:txBody>
        </p:sp>
        <p:sp>
          <p:nvSpPr>
            <p:cNvPr id="9224" name="Line 8"/>
            <p:cNvSpPr>
              <a:spLocks noChangeShapeType="1"/>
            </p:cNvSpPr>
            <p:nvPr/>
          </p:nvSpPr>
          <p:spPr bwMode="auto">
            <a:xfrm flipV="1">
              <a:off x="1152" y="2832"/>
              <a:ext cx="2256" cy="720"/>
            </a:xfrm>
            <a:prstGeom prst="line">
              <a:avLst/>
            </a:prstGeom>
            <a:noFill/>
            <a:ln w="9525">
              <a:solidFill>
                <a:srgbClr val="FF0000"/>
              </a:solidFill>
              <a:round/>
              <a:headEnd/>
              <a:tailEnd type="triangle" w="med" len="med"/>
            </a:ln>
            <a:effectLst/>
          </p:spPr>
          <p:txBody>
            <a:bodyPr>
              <a:prstTxWarp prst="textNoShape">
                <a:avLst/>
              </a:prstTxWarp>
            </a:bodyPr>
            <a:lstStyle/>
            <a:p>
              <a:endParaRPr lang="en-US"/>
            </a:p>
          </p:txBody>
        </p:sp>
        <p:sp>
          <p:nvSpPr>
            <p:cNvPr id="9237" name="Line 21"/>
            <p:cNvSpPr>
              <a:spLocks noChangeShapeType="1"/>
            </p:cNvSpPr>
            <p:nvPr/>
          </p:nvSpPr>
          <p:spPr bwMode="auto">
            <a:xfrm flipV="1">
              <a:off x="1056" y="2784"/>
              <a:ext cx="576" cy="768"/>
            </a:xfrm>
            <a:prstGeom prst="line">
              <a:avLst/>
            </a:prstGeom>
            <a:noFill/>
            <a:ln w="9525">
              <a:solidFill>
                <a:srgbClr val="FF0000"/>
              </a:solidFill>
              <a:round/>
              <a:headEnd/>
              <a:tailEnd type="triangle" w="med" len="med"/>
            </a:ln>
            <a:effectLst/>
          </p:spPr>
          <p:txBody>
            <a:bodyPr>
              <a:prstTxWarp prst="textNoShape">
                <a:avLst/>
              </a:prstTxWarp>
            </a:bodyPr>
            <a:lstStyle/>
            <a:p>
              <a:endParaRPr lang="en-US"/>
            </a:p>
          </p:txBody>
        </p:sp>
      </p:grpSp>
    </p:spTree>
    <p:extLst>
      <p:ext uri="{BB962C8B-B14F-4D97-AF65-F5344CB8AC3E}">
        <p14:creationId xmlns:p14="http://schemas.microsoft.com/office/powerpoint/2010/main" val="2274654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35A4822-970E-634E-A28B-8345331BB412}" type="slidenum">
              <a:rPr lang="en-US"/>
              <a:pPr/>
              <a:t>11</a:t>
            </a:fld>
            <a:endParaRPr lang="en-US"/>
          </a:p>
        </p:txBody>
      </p:sp>
      <p:sp>
        <p:nvSpPr>
          <p:cNvPr id="60418" name="Rectangle 2"/>
          <p:cNvSpPr>
            <a:spLocks noGrp="1" noChangeArrowheads="1"/>
          </p:cNvSpPr>
          <p:nvPr>
            <p:ph type="title"/>
          </p:nvPr>
        </p:nvSpPr>
        <p:spPr/>
        <p:txBody>
          <a:bodyPr/>
          <a:lstStyle/>
          <a:p>
            <a:r>
              <a:rPr lang="en-US" dirty="0"/>
              <a:t>Association Rules</a:t>
            </a:r>
          </a:p>
        </p:txBody>
      </p:sp>
      <p:sp>
        <p:nvSpPr>
          <p:cNvPr id="60419" name="Rectangle 3"/>
          <p:cNvSpPr>
            <a:spLocks noGrp="1" noChangeArrowheads="1"/>
          </p:cNvSpPr>
          <p:nvPr>
            <p:ph type="body" idx="1"/>
          </p:nvPr>
        </p:nvSpPr>
        <p:spPr/>
        <p:txBody>
          <a:bodyPr/>
          <a:lstStyle/>
          <a:p>
            <a:r>
              <a:rPr lang="en-US" b="1" dirty="0" smtClean="0">
                <a:solidFill>
                  <a:srgbClr val="008000"/>
                </a:solidFill>
              </a:rPr>
              <a:t>Association Rules:</a:t>
            </a:r>
            <a:r>
              <a:rPr lang="en-US" b="1" dirty="0" smtClean="0"/>
              <a:t/>
            </a:r>
            <a:br>
              <a:rPr lang="en-US" b="1" dirty="0" smtClean="0"/>
            </a:br>
            <a:r>
              <a:rPr lang="en-US" dirty="0" smtClean="0"/>
              <a:t>If-then </a:t>
            </a:r>
            <a:r>
              <a:rPr lang="en-US" dirty="0"/>
              <a:t>rules about the contents of </a:t>
            </a:r>
            <a:r>
              <a:rPr lang="en-US" dirty="0" smtClean="0"/>
              <a:t>baskets</a:t>
            </a:r>
          </a:p>
          <a:p>
            <a:r>
              <a:rPr lang="en-US" b="1" i="1" dirty="0" smtClean="0">
                <a:solidFill>
                  <a:srgbClr val="0000FF"/>
                </a:solidFill>
                <a:latin typeface="Times New Roman" pitchFamily="18" charset="0"/>
                <a:cs typeface="Times New Roman" pitchFamily="18" charset="0"/>
              </a:rPr>
              <a:t>{</a:t>
            </a:r>
            <a:r>
              <a:rPr lang="en-US" b="1" i="1" dirty="0">
                <a:solidFill>
                  <a:srgbClr val="0000FF"/>
                </a:solidFill>
                <a:latin typeface="Times New Roman" pitchFamily="18" charset="0"/>
                <a:cs typeface="Times New Roman" pitchFamily="18" charset="0"/>
              </a:rPr>
              <a:t>i</a:t>
            </a:r>
            <a:r>
              <a:rPr lang="en-US" b="1" i="1" baseline="-25000" dirty="0">
                <a:solidFill>
                  <a:srgbClr val="0000FF"/>
                </a:solidFill>
                <a:latin typeface="Times New Roman" pitchFamily="18" charset="0"/>
                <a:cs typeface="Times New Roman" pitchFamily="18" charset="0"/>
              </a:rPr>
              <a:t>1</a:t>
            </a:r>
            <a:r>
              <a:rPr lang="en-US" b="1" i="1" dirty="0">
                <a:solidFill>
                  <a:srgbClr val="0000FF"/>
                </a:solidFill>
                <a:latin typeface="Times New Roman" pitchFamily="18" charset="0"/>
                <a:cs typeface="Times New Roman" pitchFamily="18" charset="0"/>
              </a:rPr>
              <a:t>, i</a:t>
            </a:r>
            <a:r>
              <a:rPr lang="en-US" b="1" i="1" baseline="-25000" dirty="0">
                <a:solidFill>
                  <a:srgbClr val="0000FF"/>
                </a:solidFill>
                <a:latin typeface="Times New Roman" pitchFamily="18" charset="0"/>
                <a:cs typeface="Times New Roman" pitchFamily="18" charset="0"/>
              </a:rPr>
              <a:t>2</a:t>
            </a:r>
            <a:r>
              <a:rPr lang="en-US" b="1" i="1" dirty="0">
                <a:solidFill>
                  <a:srgbClr val="0000FF"/>
                </a:solidFill>
                <a:latin typeface="Times New Roman" pitchFamily="18" charset="0"/>
                <a:cs typeface="Times New Roman" pitchFamily="18" charset="0"/>
              </a:rPr>
              <a:t>,…,</a:t>
            </a:r>
            <a:r>
              <a:rPr lang="en-US" b="1" i="1" dirty="0" err="1">
                <a:solidFill>
                  <a:srgbClr val="0000FF"/>
                </a:solidFill>
                <a:latin typeface="Times New Roman" pitchFamily="18" charset="0"/>
                <a:cs typeface="Times New Roman" pitchFamily="18" charset="0"/>
              </a:rPr>
              <a:t>i</a:t>
            </a:r>
            <a:r>
              <a:rPr lang="en-US" b="1" i="1" baseline="-25000" dirty="0" err="1">
                <a:solidFill>
                  <a:srgbClr val="0000FF"/>
                </a:solidFill>
                <a:latin typeface="Times New Roman" pitchFamily="18" charset="0"/>
                <a:cs typeface="Times New Roman" pitchFamily="18" charset="0"/>
              </a:rPr>
              <a:t>k</a:t>
            </a:r>
            <a:r>
              <a:rPr lang="en-US" b="1" i="1" dirty="0">
                <a:solidFill>
                  <a:srgbClr val="0000FF"/>
                </a:solidFill>
                <a:latin typeface="Times New Roman" pitchFamily="18" charset="0"/>
                <a:cs typeface="Times New Roman" pitchFamily="18" charset="0"/>
              </a:rPr>
              <a:t>} </a:t>
            </a:r>
            <a:r>
              <a:rPr lang="en-US" b="1" i="1" dirty="0" smtClean="0">
                <a:solidFill>
                  <a:srgbClr val="0000FF"/>
                </a:solidFill>
                <a:latin typeface="Times New Roman" pitchFamily="18" charset="0"/>
                <a:cs typeface="Times New Roman" pitchFamily="18" charset="0"/>
              </a:rPr>
              <a:t>→ j</a:t>
            </a:r>
            <a:r>
              <a:rPr lang="en-US" i="1" dirty="0" smtClean="0">
                <a:solidFill>
                  <a:srgbClr val="0064E2"/>
                </a:solidFill>
              </a:rPr>
              <a:t>  </a:t>
            </a:r>
            <a:r>
              <a:rPr lang="en-US" dirty="0" smtClean="0"/>
              <a:t>means</a:t>
            </a:r>
            <a:r>
              <a:rPr lang="en-US" dirty="0"/>
              <a:t>: “if a basket contains all of </a:t>
            </a:r>
            <a:r>
              <a:rPr lang="en-US" b="1" i="1" dirty="0" smtClean="0">
                <a:latin typeface="Times New Roman" pitchFamily="18" charset="0"/>
                <a:cs typeface="Times New Roman" pitchFamily="18" charset="0"/>
              </a:rPr>
              <a:t>i</a:t>
            </a:r>
            <a:r>
              <a:rPr lang="en-US" b="1" i="1" baseline="-25000" dirty="0" smtClean="0">
                <a:latin typeface="Times New Roman" pitchFamily="18" charset="0"/>
                <a:cs typeface="Times New Roman" pitchFamily="18" charset="0"/>
              </a:rPr>
              <a:t>1</a:t>
            </a:r>
            <a:r>
              <a:rPr lang="en-US" b="1" i="1" dirty="0" smtClean="0">
                <a:latin typeface="Times New Roman" pitchFamily="18" charset="0"/>
                <a:cs typeface="Times New Roman" pitchFamily="18" charset="0"/>
              </a:rPr>
              <a:t>,…,</a:t>
            </a:r>
            <a:r>
              <a:rPr lang="en-US" b="1" i="1" dirty="0" err="1" smtClean="0">
                <a:latin typeface="Times New Roman" pitchFamily="18" charset="0"/>
                <a:cs typeface="Times New Roman" pitchFamily="18" charset="0"/>
              </a:rPr>
              <a:t>i</a:t>
            </a:r>
            <a:r>
              <a:rPr lang="en-US" b="1" i="1" baseline="-25000" dirty="0" err="1" smtClean="0">
                <a:latin typeface="Times New Roman" pitchFamily="18" charset="0"/>
                <a:cs typeface="Times New Roman" pitchFamily="18" charset="0"/>
              </a:rPr>
              <a:t>k</a:t>
            </a:r>
            <a:r>
              <a:rPr lang="en-US" i="1" dirty="0" smtClean="0"/>
              <a:t> </a:t>
            </a:r>
            <a:r>
              <a:rPr lang="en-US" dirty="0"/>
              <a:t>then it is </a:t>
            </a:r>
            <a:r>
              <a:rPr lang="en-US" b="1" i="1" dirty="0">
                <a:solidFill>
                  <a:srgbClr val="0000FF"/>
                </a:solidFill>
              </a:rPr>
              <a:t>likely</a:t>
            </a:r>
            <a:r>
              <a:rPr lang="en-US" dirty="0">
                <a:solidFill>
                  <a:srgbClr val="0000FF"/>
                </a:solidFill>
              </a:rPr>
              <a:t> </a:t>
            </a:r>
            <a:r>
              <a:rPr lang="en-US" dirty="0" smtClean="0"/>
              <a:t>to </a:t>
            </a:r>
            <a:r>
              <a:rPr lang="en-US" dirty="0"/>
              <a:t>contain </a:t>
            </a:r>
            <a:r>
              <a:rPr lang="en-US" b="1" i="1" dirty="0" smtClean="0">
                <a:latin typeface="Times New Roman" pitchFamily="18" charset="0"/>
                <a:cs typeface="Times New Roman" pitchFamily="18" charset="0"/>
              </a:rPr>
              <a:t>j</a:t>
            </a:r>
            <a:r>
              <a:rPr lang="en-US" dirty="0" smtClean="0"/>
              <a:t>”</a:t>
            </a:r>
          </a:p>
          <a:p>
            <a:r>
              <a:rPr lang="en-US" b="1" dirty="0">
                <a:solidFill>
                  <a:srgbClr val="D60093"/>
                </a:solidFill>
              </a:rPr>
              <a:t>In </a:t>
            </a:r>
            <a:r>
              <a:rPr lang="en-US" b="1" dirty="0" smtClean="0">
                <a:solidFill>
                  <a:srgbClr val="D60093"/>
                </a:solidFill>
              </a:rPr>
              <a:t>practice there are many rules, want to find significant/interesting ones!</a:t>
            </a:r>
            <a:endParaRPr lang="en-US" b="1" dirty="0">
              <a:solidFill>
                <a:srgbClr val="D60093"/>
              </a:solidFill>
            </a:endParaRPr>
          </a:p>
          <a:p>
            <a:r>
              <a:rPr lang="en-US" b="1" i="1" dirty="0" smtClean="0">
                <a:solidFill>
                  <a:srgbClr val="0000FF"/>
                </a:solidFill>
              </a:rPr>
              <a:t>Confidence</a:t>
            </a:r>
            <a:r>
              <a:rPr lang="en-US" i="1" dirty="0" smtClean="0">
                <a:solidFill>
                  <a:srgbClr val="0000FF"/>
                </a:solidFill>
              </a:rPr>
              <a:t> </a:t>
            </a:r>
            <a:r>
              <a:rPr lang="en-US" dirty="0" smtClean="0"/>
              <a:t>of </a:t>
            </a:r>
            <a:r>
              <a:rPr lang="en-US" dirty="0"/>
              <a:t>this association rule is the probability of </a:t>
            </a:r>
            <a:r>
              <a:rPr lang="en-US" b="1" i="1" dirty="0">
                <a:latin typeface="Times New Roman" pitchFamily="18" charset="0"/>
                <a:cs typeface="Times New Roman" pitchFamily="18" charset="0"/>
              </a:rPr>
              <a:t>j</a:t>
            </a:r>
            <a:r>
              <a:rPr lang="en-US" dirty="0"/>
              <a:t> </a:t>
            </a:r>
            <a:r>
              <a:rPr lang="en-US" dirty="0" smtClean="0"/>
              <a:t>given </a:t>
            </a:r>
            <a:r>
              <a:rPr lang="en-US" b="1" i="1" dirty="0" smtClean="0">
                <a:latin typeface="Times New Roman" pitchFamily="18" charset="0"/>
                <a:cs typeface="Times New Roman" pitchFamily="18" charset="0"/>
              </a:rPr>
              <a:t>I</a:t>
            </a:r>
            <a:r>
              <a:rPr lang="en-US" b="1" dirty="0" smtClean="0">
                <a:latin typeface="Times New Roman" pitchFamily="18" charset="0"/>
                <a:cs typeface="Times New Roman" pitchFamily="18" charset="0"/>
              </a:rPr>
              <a:t> = {</a:t>
            </a:r>
            <a:r>
              <a:rPr lang="en-US" b="1" i="1" dirty="0" smtClean="0">
                <a:latin typeface="Times New Roman" pitchFamily="18" charset="0"/>
                <a:cs typeface="Times New Roman" pitchFamily="18" charset="0"/>
              </a:rPr>
              <a:t>i</a:t>
            </a:r>
            <a:r>
              <a:rPr lang="en-US" b="1" baseline="-25000" dirty="0" smtClean="0">
                <a:latin typeface="Times New Roman" pitchFamily="18" charset="0"/>
                <a:cs typeface="Times New Roman" pitchFamily="18" charset="0"/>
              </a:rPr>
              <a:t>1</a:t>
            </a:r>
            <a:r>
              <a:rPr lang="en-US" b="1" dirty="0">
                <a:latin typeface="Times New Roman" pitchFamily="18" charset="0"/>
                <a:cs typeface="Times New Roman" pitchFamily="18" charset="0"/>
              </a:rPr>
              <a:t>,…,</a:t>
            </a:r>
            <a:r>
              <a:rPr lang="en-US" b="1" i="1" dirty="0" err="1" smtClean="0">
                <a:latin typeface="Times New Roman" pitchFamily="18" charset="0"/>
                <a:cs typeface="Times New Roman" pitchFamily="18" charset="0"/>
              </a:rPr>
              <a:t>i</a:t>
            </a:r>
            <a:r>
              <a:rPr lang="en-US" b="1" i="1" baseline="-25000" dirty="0" err="1" smtClean="0">
                <a:latin typeface="Times New Roman" pitchFamily="18" charset="0"/>
                <a:cs typeface="Times New Roman" pitchFamily="18" charset="0"/>
              </a:rPr>
              <a:t>k</a:t>
            </a:r>
            <a:r>
              <a:rPr lang="en-US" b="1" dirty="0" smtClean="0">
                <a:latin typeface="Times New Roman" pitchFamily="18" charset="0"/>
                <a:cs typeface="Times New Roman" pitchFamily="18" charset="0"/>
              </a:rPr>
              <a:t>}</a:t>
            </a:r>
          </a:p>
          <a:p>
            <a:pPr>
              <a:buNone/>
            </a:pPr>
            <a:endParaRPr lang="en-US" dirty="0" smtClean="0"/>
          </a:p>
          <a:p>
            <a:pPr>
              <a:buNone/>
            </a:pPr>
            <a:endParaRPr lang="en-US" dirty="0"/>
          </a:p>
        </p:txBody>
      </p:sp>
      <p:graphicFrame>
        <p:nvGraphicFramePr>
          <p:cNvPr id="5" name="Object 4"/>
          <p:cNvGraphicFramePr>
            <a:graphicFrameLocks/>
          </p:cNvGraphicFramePr>
          <p:nvPr>
            <p:extLst>
              <p:ext uri="{D42A27DB-BD31-4B8C-83A1-F6EECF244321}">
                <p14:modId xmlns:p14="http://schemas.microsoft.com/office/powerpoint/2010/main" val="3669247758"/>
              </p:ext>
            </p:extLst>
          </p:nvPr>
        </p:nvGraphicFramePr>
        <p:xfrm>
          <a:off x="2065338" y="5380038"/>
          <a:ext cx="5470525" cy="1173162"/>
        </p:xfrm>
        <a:graphic>
          <a:graphicData uri="http://schemas.openxmlformats.org/presentationml/2006/ole">
            <mc:AlternateContent xmlns:mc="http://schemas.openxmlformats.org/markup-compatibility/2006">
              <mc:Choice xmlns:v="urn:schemas-microsoft-com:vml" Requires="v">
                <p:oleObj spid="_x0000_s4263" name="Equation" r:id="rId3" imgW="1841400" imgH="419040" progId="Equation.3">
                  <p:embed/>
                </p:oleObj>
              </mc:Choice>
              <mc:Fallback>
                <p:oleObj name="Equation" r:id="rId3" imgW="1841400" imgH="419040" progId="Equation.3">
                  <p:embed/>
                  <p:pic>
                    <p:nvPicPr>
                      <p:cNvPr id="0" name=""/>
                      <p:cNvPicPr>
                        <a:picLocks noChangeAspect="1" noChangeArrowheads="1"/>
                      </p:cNvPicPr>
                      <p:nvPr/>
                    </p:nvPicPr>
                    <p:blipFill>
                      <a:blip r:embed="rId4"/>
                      <a:srcRect/>
                      <a:stretch>
                        <a:fillRect/>
                      </a:stretch>
                    </p:blipFill>
                    <p:spPr bwMode="auto">
                      <a:xfrm>
                        <a:off x="2065338" y="5380038"/>
                        <a:ext cx="5470525" cy="1173162"/>
                      </a:xfrm>
                      <a:prstGeom prst="rect">
                        <a:avLst/>
                      </a:prstGeom>
                      <a:noFill/>
                    </p:spPr>
                  </p:pic>
                </p:oleObj>
              </mc:Fallback>
            </mc:AlternateContent>
          </a:graphicData>
        </a:graphic>
      </p:graphicFrame>
      <p:sp>
        <p:nvSpPr>
          <p:cNvPr id="7" name="Footer Placeholder 6"/>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Tree>
    <p:extLst>
      <p:ext uri="{BB962C8B-B14F-4D97-AF65-F5344CB8AC3E}">
        <p14:creationId xmlns:p14="http://schemas.microsoft.com/office/powerpoint/2010/main" val="4907205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Interesting Association Rules</a:t>
            </a:r>
            <a:endParaRPr lang="en-US" dirty="0"/>
          </a:p>
        </p:txBody>
      </p:sp>
      <p:sp>
        <p:nvSpPr>
          <p:cNvPr id="3" name="Content Placeholder 2"/>
          <p:cNvSpPr>
            <a:spLocks noGrp="1"/>
          </p:cNvSpPr>
          <p:nvPr>
            <p:ph idx="1"/>
          </p:nvPr>
        </p:nvSpPr>
        <p:spPr>
          <a:xfrm>
            <a:off x="457200" y="1295400"/>
            <a:ext cx="8610600" cy="5410200"/>
          </a:xfrm>
        </p:spPr>
        <p:txBody>
          <a:bodyPr>
            <a:normAutofit/>
          </a:bodyPr>
          <a:lstStyle/>
          <a:p>
            <a:r>
              <a:rPr lang="en-US" b="1" dirty="0" smtClean="0">
                <a:solidFill>
                  <a:srgbClr val="008000"/>
                </a:solidFill>
              </a:rPr>
              <a:t>Not all high-confidence rules are interesting</a:t>
            </a:r>
          </a:p>
          <a:p>
            <a:pPr lvl="1"/>
            <a:r>
              <a:rPr lang="en-US" dirty="0" smtClean="0"/>
              <a:t>The rule </a:t>
            </a:r>
            <a:r>
              <a:rPr lang="en-US" b="1" i="1" dirty="0" smtClean="0">
                <a:latin typeface="Times New Roman" pitchFamily="18" charset="0"/>
                <a:cs typeface="Times New Roman" pitchFamily="18" charset="0"/>
              </a:rPr>
              <a:t>X → milk</a:t>
            </a:r>
            <a:r>
              <a:rPr lang="en-US" dirty="0" smtClean="0"/>
              <a:t> may have high confidence for many </a:t>
            </a:r>
            <a:r>
              <a:rPr lang="en-US" dirty="0" err="1" smtClean="0"/>
              <a:t>itemsets</a:t>
            </a:r>
            <a:r>
              <a:rPr lang="en-US" dirty="0" smtClean="0"/>
              <a:t> </a:t>
            </a:r>
            <a:r>
              <a:rPr lang="en-US" b="1" i="1" dirty="0" smtClean="0">
                <a:latin typeface="Times New Roman" pitchFamily="18" charset="0"/>
                <a:cs typeface="Times New Roman" pitchFamily="18" charset="0"/>
              </a:rPr>
              <a:t>X</a:t>
            </a:r>
            <a:r>
              <a:rPr lang="en-US" dirty="0" smtClean="0"/>
              <a:t>, because milk is just purchased very often (independent of </a:t>
            </a:r>
            <a:r>
              <a:rPr lang="en-US" b="1" i="1" dirty="0" smtClean="0">
                <a:latin typeface="Times New Roman" pitchFamily="18" charset="0"/>
                <a:cs typeface="Times New Roman" pitchFamily="18" charset="0"/>
              </a:rPr>
              <a:t>X</a:t>
            </a:r>
            <a:r>
              <a:rPr lang="en-US" dirty="0"/>
              <a:t>) and </a:t>
            </a:r>
            <a:r>
              <a:rPr lang="en-US" dirty="0" smtClean="0"/>
              <a:t>the confidence will be high</a:t>
            </a:r>
          </a:p>
          <a:p>
            <a:r>
              <a:rPr lang="en-US" b="1" dirty="0" smtClean="0">
                <a:solidFill>
                  <a:srgbClr val="0000FF"/>
                </a:solidFill>
              </a:rPr>
              <a:t>Interest</a:t>
            </a:r>
            <a:r>
              <a:rPr lang="en-US" dirty="0" smtClean="0">
                <a:solidFill>
                  <a:srgbClr val="0000FF"/>
                </a:solidFill>
              </a:rPr>
              <a:t> </a:t>
            </a:r>
            <a:r>
              <a:rPr lang="en-US" dirty="0" smtClean="0"/>
              <a:t>of an association rule </a:t>
            </a:r>
            <a:r>
              <a:rPr lang="en-US" b="1" i="1" dirty="0" smtClean="0">
                <a:latin typeface="Times New Roman" pitchFamily="18" charset="0"/>
                <a:cs typeface="Times New Roman" pitchFamily="18" charset="0"/>
              </a:rPr>
              <a:t>I → j</a:t>
            </a:r>
            <a:r>
              <a:rPr lang="en-US" dirty="0" smtClean="0"/>
              <a:t>: </a:t>
            </a:r>
            <a:br>
              <a:rPr lang="en-US" dirty="0" smtClean="0"/>
            </a:br>
            <a:r>
              <a:rPr lang="en-US" dirty="0" smtClean="0"/>
              <a:t>difference between its confidence and the fraction of baskets that contain </a:t>
            </a:r>
            <a:r>
              <a:rPr lang="en-US" b="1" i="1" dirty="0" smtClean="0">
                <a:latin typeface="Times New Roman" pitchFamily="18" charset="0"/>
                <a:cs typeface="Times New Roman" pitchFamily="18" charset="0"/>
              </a:rPr>
              <a:t>j</a:t>
            </a:r>
            <a:endParaRPr lang="en-US" b="1" dirty="0" smtClean="0"/>
          </a:p>
          <a:p>
            <a:pPr lvl="1"/>
            <a:endParaRPr lang="en-US" dirty="0" smtClean="0"/>
          </a:p>
          <a:p>
            <a:pPr lvl="1"/>
            <a:r>
              <a:rPr lang="en-US" dirty="0" smtClean="0"/>
              <a:t>Interesting rules are those with high positive or negative interest values (usually above 0.5)</a:t>
            </a:r>
          </a:p>
        </p:txBody>
      </p:sp>
      <p:sp>
        <p:nvSpPr>
          <p:cNvPr id="5" name="Footer Placeholder 4"/>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8ACF4755-8703-664B-BCD2-DDFADF26E571}" type="slidenum">
              <a:rPr lang="en-US" smtClean="0"/>
              <a:pPr/>
              <a:t>12</a:t>
            </a:fld>
            <a:endParaRPr lang="en-US"/>
          </a:p>
        </p:txBody>
      </p:sp>
      <p:graphicFrame>
        <p:nvGraphicFramePr>
          <p:cNvPr id="7" name="Object 6"/>
          <p:cNvGraphicFramePr>
            <a:graphicFrameLocks/>
          </p:cNvGraphicFramePr>
          <p:nvPr>
            <p:extLst>
              <p:ext uri="{D42A27DB-BD31-4B8C-83A1-F6EECF244321}">
                <p14:modId xmlns:p14="http://schemas.microsoft.com/office/powerpoint/2010/main" val="3542298249"/>
              </p:ext>
            </p:extLst>
          </p:nvPr>
        </p:nvGraphicFramePr>
        <p:xfrm>
          <a:off x="1371600" y="5181600"/>
          <a:ext cx="6934200" cy="609600"/>
        </p:xfrm>
        <a:graphic>
          <a:graphicData uri="http://schemas.openxmlformats.org/presentationml/2006/ole">
            <mc:AlternateContent xmlns:mc="http://schemas.openxmlformats.org/markup-compatibility/2006">
              <mc:Choice xmlns:v="urn:schemas-microsoft-com:vml" Requires="v">
                <p:oleObj spid="_x0000_s5284" name="Equation" r:id="rId4" imgW="2311200" imgH="203040" progId="Equation.3">
                  <p:embed/>
                </p:oleObj>
              </mc:Choice>
              <mc:Fallback>
                <p:oleObj name="Equation" r:id="rId4" imgW="2311200" imgH="203040" progId="Equation.3">
                  <p:embed/>
                  <p:pic>
                    <p:nvPicPr>
                      <p:cNvPr id="0" name=""/>
                      <p:cNvPicPr preferRelativeResize="0">
                        <a:picLocks noChangeAspect="1" noChangeArrowheads="1"/>
                      </p:cNvPicPr>
                      <p:nvPr/>
                    </p:nvPicPr>
                    <p:blipFill>
                      <a:blip r:embed="rId5"/>
                      <a:srcRect/>
                      <a:stretch>
                        <a:fillRect/>
                      </a:stretch>
                    </p:blipFill>
                    <p:spPr bwMode="auto">
                      <a:xfrm>
                        <a:off x="1371600" y="5181600"/>
                        <a:ext cx="6934200" cy="609600"/>
                      </a:xfrm>
                      <a:prstGeom prst="rect">
                        <a:avLst/>
                      </a:prstGeom>
                      <a:noFill/>
                    </p:spPr>
                  </p:pic>
                </p:oleObj>
              </mc:Fallback>
            </mc:AlternateContent>
          </a:graphicData>
        </a:graphic>
      </p:graphicFrame>
    </p:spTree>
    <p:extLst>
      <p:ext uri="{BB962C8B-B14F-4D97-AF65-F5344CB8AC3E}">
        <p14:creationId xmlns:p14="http://schemas.microsoft.com/office/powerpoint/2010/main" val="2973437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050"/>
          <p:cNvSpPr>
            <a:spLocks noGrp="1" noChangeArrowheads="1"/>
          </p:cNvSpPr>
          <p:nvPr>
            <p:ph type="title"/>
          </p:nvPr>
        </p:nvSpPr>
        <p:spPr>
          <a:xfrm>
            <a:off x="457200" y="76200"/>
            <a:ext cx="8686800" cy="987552"/>
          </a:xfrm>
        </p:spPr>
        <p:txBody>
          <a:bodyPr>
            <a:normAutofit/>
          </a:bodyPr>
          <a:lstStyle/>
          <a:p>
            <a:r>
              <a:rPr lang="en-US" dirty="0" smtClean="0"/>
              <a:t>Example: Confidence and Interest</a:t>
            </a:r>
            <a:endParaRPr lang="en-US" dirty="0"/>
          </a:p>
        </p:txBody>
      </p:sp>
      <p:sp>
        <p:nvSpPr>
          <p:cNvPr id="61443" name="Rectangle 2051"/>
          <p:cNvSpPr>
            <a:spLocks noGrp="1" noChangeArrowheads="1"/>
          </p:cNvSpPr>
          <p:nvPr>
            <p:ph idx="1"/>
          </p:nvPr>
        </p:nvSpPr>
        <p:spPr/>
        <p:txBody>
          <a:bodyPr>
            <a:normAutofit/>
          </a:bodyPr>
          <a:lstStyle/>
          <a:p>
            <a:pPr lvl="1">
              <a:buFont typeface="Monotype Sorts" pitchFamily="-107" charset="2"/>
              <a:buNone/>
            </a:pPr>
            <a:r>
              <a:rPr lang="en-US" dirty="0"/>
              <a:t>	</a:t>
            </a:r>
            <a:r>
              <a:rPr lang="en-US" b="1" dirty="0"/>
              <a:t>B</a:t>
            </a:r>
            <a:r>
              <a:rPr lang="en-US" b="1" baseline="-25000" dirty="0"/>
              <a:t>1</a:t>
            </a:r>
            <a:r>
              <a:rPr lang="en-US" b="1" dirty="0"/>
              <a:t> = {</a:t>
            </a:r>
            <a:r>
              <a:rPr lang="en-US" b="1" dirty="0" err="1"/>
              <a:t>m</a:t>
            </a:r>
            <a:r>
              <a:rPr lang="en-US" b="1" dirty="0"/>
              <a:t>, </a:t>
            </a:r>
            <a:r>
              <a:rPr lang="en-US" b="1" dirty="0" err="1"/>
              <a:t>c</a:t>
            </a:r>
            <a:r>
              <a:rPr lang="en-US" b="1" dirty="0"/>
              <a:t>, </a:t>
            </a:r>
            <a:r>
              <a:rPr lang="en-US" b="1" dirty="0" err="1"/>
              <a:t>b</a:t>
            </a:r>
            <a:r>
              <a:rPr lang="en-US" b="1" dirty="0"/>
              <a:t>}		B</a:t>
            </a:r>
            <a:r>
              <a:rPr lang="en-US" b="1" baseline="-25000" dirty="0"/>
              <a:t>2</a:t>
            </a:r>
            <a:r>
              <a:rPr lang="en-US" b="1" dirty="0"/>
              <a:t> = {</a:t>
            </a:r>
            <a:r>
              <a:rPr lang="en-US" b="1" dirty="0" err="1"/>
              <a:t>m</a:t>
            </a:r>
            <a:r>
              <a:rPr lang="en-US" b="1" dirty="0"/>
              <a:t>, </a:t>
            </a:r>
            <a:r>
              <a:rPr lang="en-US" b="1" dirty="0" err="1"/>
              <a:t>p</a:t>
            </a:r>
            <a:r>
              <a:rPr lang="en-US" b="1" dirty="0"/>
              <a:t>, </a:t>
            </a:r>
            <a:r>
              <a:rPr lang="en-US" b="1" dirty="0" err="1"/>
              <a:t>j</a:t>
            </a:r>
            <a:r>
              <a:rPr lang="en-US" b="1" dirty="0"/>
              <a:t>}</a:t>
            </a:r>
          </a:p>
          <a:p>
            <a:pPr lvl="1">
              <a:buFont typeface="Monotype Sorts" pitchFamily="-107" charset="2"/>
              <a:buNone/>
            </a:pPr>
            <a:r>
              <a:rPr lang="en-US" b="1" dirty="0"/>
              <a:t>	B</a:t>
            </a:r>
            <a:r>
              <a:rPr lang="en-US" b="1" baseline="-25000" dirty="0"/>
              <a:t>3</a:t>
            </a:r>
            <a:r>
              <a:rPr lang="en-US" b="1" dirty="0"/>
              <a:t> = {m, b}	</a:t>
            </a:r>
            <a:r>
              <a:rPr lang="en-US" b="1" dirty="0" smtClean="0"/>
              <a:t>	B</a:t>
            </a:r>
            <a:r>
              <a:rPr lang="en-US" b="1" baseline="-25000" dirty="0" smtClean="0"/>
              <a:t>4</a:t>
            </a:r>
            <a:r>
              <a:rPr lang="en-US" b="1" dirty="0"/>
              <a:t>= </a:t>
            </a:r>
            <a:r>
              <a:rPr lang="en-US" b="1" dirty="0" smtClean="0"/>
              <a:t>{c, </a:t>
            </a:r>
            <a:r>
              <a:rPr lang="en-US" b="1" dirty="0"/>
              <a:t>j}</a:t>
            </a:r>
          </a:p>
          <a:p>
            <a:pPr lvl="1">
              <a:buFont typeface="Monotype Sorts" pitchFamily="-107" charset="2"/>
              <a:buNone/>
            </a:pPr>
            <a:r>
              <a:rPr lang="en-US" b="1" dirty="0"/>
              <a:t>	B</a:t>
            </a:r>
            <a:r>
              <a:rPr lang="en-US" b="1" baseline="-25000" dirty="0"/>
              <a:t>5</a:t>
            </a:r>
            <a:r>
              <a:rPr lang="en-US" b="1" dirty="0"/>
              <a:t> = {</a:t>
            </a:r>
            <a:r>
              <a:rPr lang="en-US" b="1" dirty="0" err="1"/>
              <a:t>m</a:t>
            </a:r>
            <a:r>
              <a:rPr lang="en-US" b="1" dirty="0"/>
              <a:t>, </a:t>
            </a:r>
            <a:r>
              <a:rPr lang="en-US" b="1" dirty="0" err="1"/>
              <a:t>p</a:t>
            </a:r>
            <a:r>
              <a:rPr lang="en-US" b="1" dirty="0"/>
              <a:t>, </a:t>
            </a:r>
            <a:r>
              <a:rPr lang="en-US" b="1" dirty="0" err="1"/>
              <a:t>b</a:t>
            </a:r>
            <a:r>
              <a:rPr lang="en-US" b="1" dirty="0"/>
              <a:t>}		B</a:t>
            </a:r>
            <a:r>
              <a:rPr lang="en-US" b="1" baseline="-25000" dirty="0"/>
              <a:t>6</a:t>
            </a:r>
            <a:r>
              <a:rPr lang="en-US" b="1" dirty="0"/>
              <a:t> = {</a:t>
            </a:r>
            <a:r>
              <a:rPr lang="en-US" b="1" dirty="0" err="1"/>
              <a:t>m</a:t>
            </a:r>
            <a:r>
              <a:rPr lang="en-US" b="1" dirty="0"/>
              <a:t>, </a:t>
            </a:r>
            <a:r>
              <a:rPr lang="en-US" b="1" dirty="0" err="1"/>
              <a:t>c</a:t>
            </a:r>
            <a:r>
              <a:rPr lang="en-US" b="1" dirty="0"/>
              <a:t>, </a:t>
            </a:r>
            <a:r>
              <a:rPr lang="en-US" b="1" dirty="0" err="1"/>
              <a:t>b</a:t>
            </a:r>
            <a:r>
              <a:rPr lang="en-US" b="1" dirty="0"/>
              <a:t>, </a:t>
            </a:r>
            <a:r>
              <a:rPr lang="en-US" b="1" dirty="0" err="1"/>
              <a:t>j</a:t>
            </a:r>
            <a:r>
              <a:rPr lang="en-US" b="1" dirty="0"/>
              <a:t>}</a:t>
            </a:r>
          </a:p>
          <a:p>
            <a:pPr lvl="1">
              <a:buFont typeface="Monotype Sorts" pitchFamily="-107" charset="2"/>
              <a:buNone/>
            </a:pPr>
            <a:r>
              <a:rPr lang="en-US" b="1" dirty="0"/>
              <a:t>	B</a:t>
            </a:r>
            <a:r>
              <a:rPr lang="en-US" b="1" baseline="-25000" dirty="0"/>
              <a:t>7</a:t>
            </a:r>
            <a:r>
              <a:rPr lang="en-US" b="1" dirty="0"/>
              <a:t> = {</a:t>
            </a:r>
            <a:r>
              <a:rPr lang="en-US" b="1" dirty="0" err="1"/>
              <a:t>c</a:t>
            </a:r>
            <a:r>
              <a:rPr lang="en-US" b="1" dirty="0"/>
              <a:t>, </a:t>
            </a:r>
            <a:r>
              <a:rPr lang="en-US" b="1" dirty="0" err="1"/>
              <a:t>b</a:t>
            </a:r>
            <a:r>
              <a:rPr lang="en-US" b="1" dirty="0"/>
              <a:t>, </a:t>
            </a:r>
            <a:r>
              <a:rPr lang="en-US" b="1" dirty="0" err="1"/>
              <a:t>j</a:t>
            </a:r>
            <a:r>
              <a:rPr lang="en-US" b="1" dirty="0"/>
              <a:t>}		B</a:t>
            </a:r>
            <a:r>
              <a:rPr lang="en-US" b="1" baseline="-25000" dirty="0"/>
              <a:t>8</a:t>
            </a:r>
            <a:r>
              <a:rPr lang="en-US" b="1" dirty="0"/>
              <a:t> = {</a:t>
            </a:r>
            <a:r>
              <a:rPr lang="en-US" b="1" dirty="0" err="1"/>
              <a:t>b</a:t>
            </a:r>
            <a:r>
              <a:rPr lang="en-US" b="1" dirty="0"/>
              <a:t>, </a:t>
            </a:r>
            <a:r>
              <a:rPr lang="en-US" b="1" dirty="0" err="1"/>
              <a:t>c</a:t>
            </a:r>
            <a:r>
              <a:rPr lang="en-US" b="1" dirty="0"/>
              <a:t>}</a:t>
            </a:r>
          </a:p>
          <a:p>
            <a:pPr lvl="1">
              <a:buFont typeface="Monotype Sorts" pitchFamily="-107" charset="2"/>
              <a:buNone/>
            </a:pPr>
            <a:endParaRPr lang="en-US" b="1" dirty="0"/>
          </a:p>
          <a:p>
            <a:r>
              <a:rPr lang="en-US" b="1" dirty="0" smtClean="0"/>
              <a:t>Association </a:t>
            </a:r>
            <a:r>
              <a:rPr lang="en-US" b="1" dirty="0"/>
              <a:t>rule: </a:t>
            </a:r>
            <a:r>
              <a:rPr lang="en-US" b="1" dirty="0">
                <a:solidFill>
                  <a:srgbClr val="0000FF"/>
                </a:solidFill>
              </a:rPr>
              <a:t>{m, b} </a:t>
            </a:r>
            <a:r>
              <a:rPr lang="en-US" b="1" dirty="0">
                <a:solidFill>
                  <a:srgbClr val="0000FF"/>
                </a:solidFill>
                <a:latin typeface="Lucida Sans Unicode" pitchFamily="-107" charset="-52"/>
              </a:rPr>
              <a:t>→</a:t>
            </a:r>
            <a:r>
              <a:rPr lang="en-US" b="1" dirty="0" smtClean="0">
                <a:solidFill>
                  <a:srgbClr val="0000FF"/>
                </a:solidFill>
              </a:rPr>
              <a:t>c</a:t>
            </a:r>
            <a:endParaRPr lang="en-US" b="1" dirty="0">
              <a:solidFill>
                <a:srgbClr val="0000FF"/>
              </a:solidFill>
            </a:endParaRPr>
          </a:p>
          <a:p>
            <a:pPr lvl="1"/>
            <a:r>
              <a:rPr lang="en-US" b="1" dirty="0">
                <a:solidFill>
                  <a:srgbClr val="FF0066"/>
                </a:solidFill>
              </a:rPr>
              <a:t>Confidence </a:t>
            </a:r>
            <a:r>
              <a:rPr lang="en-US" b="1" dirty="0"/>
              <a:t>=</a:t>
            </a:r>
            <a:r>
              <a:rPr lang="en-US" dirty="0"/>
              <a:t> 2/4 =</a:t>
            </a:r>
            <a:r>
              <a:rPr lang="en-US" dirty="0" smtClean="0"/>
              <a:t> 0.5</a:t>
            </a:r>
          </a:p>
          <a:p>
            <a:pPr lvl="1"/>
            <a:r>
              <a:rPr lang="en-US" b="1" dirty="0" smtClean="0">
                <a:solidFill>
                  <a:srgbClr val="FF0066"/>
                </a:solidFill>
              </a:rPr>
              <a:t>Interest </a:t>
            </a:r>
            <a:r>
              <a:rPr lang="en-US" b="1" dirty="0" smtClean="0"/>
              <a:t>=</a:t>
            </a:r>
            <a:r>
              <a:rPr lang="en-US" dirty="0" smtClean="0"/>
              <a:t> |0.5 – 5/8| = 1/8</a:t>
            </a:r>
          </a:p>
          <a:p>
            <a:pPr lvl="2"/>
            <a:r>
              <a:rPr lang="en-US" dirty="0" smtClean="0"/>
              <a:t>Item </a:t>
            </a:r>
            <a:r>
              <a:rPr lang="en-US" b="1" i="1" dirty="0" smtClean="0"/>
              <a:t>c</a:t>
            </a:r>
            <a:r>
              <a:rPr lang="en-US" dirty="0" smtClean="0"/>
              <a:t> appears in 5/8 of the baskets</a:t>
            </a:r>
          </a:p>
          <a:p>
            <a:pPr lvl="2"/>
            <a:r>
              <a:rPr lang="en-US" dirty="0" smtClean="0"/>
              <a:t>Rule is not very interesting!</a:t>
            </a:r>
          </a:p>
          <a:p>
            <a:endParaRPr lang="en-US" dirty="0"/>
          </a:p>
        </p:txBody>
      </p:sp>
      <p:sp>
        <p:nvSpPr>
          <p:cNvPr id="7" name="Footer Placeholder 6"/>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5" name="Slide Number Placeholder 5"/>
          <p:cNvSpPr>
            <a:spLocks noGrp="1"/>
          </p:cNvSpPr>
          <p:nvPr>
            <p:ph type="sldNum" sz="quarter" idx="12"/>
          </p:nvPr>
        </p:nvSpPr>
        <p:spPr/>
        <p:txBody>
          <a:bodyPr/>
          <a:lstStyle/>
          <a:p>
            <a:fld id="{C46AF7D1-5823-C141-BDA5-F4B22D7087FE}" type="slidenum">
              <a:rPr lang="en-US"/>
              <a:pPr/>
              <a:t>13</a:t>
            </a:fld>
            <a:endParaRPr lang="en-US"/>
          </a:p>
        </p:txBody>
      </p:sp>
    </p:spTree>
    <p:extLst>
      <p:ext uri="{BB962C8B-B14F-4D97-AF65-F5344CB8AC3E}">
        <p14:creationId xmlns:p14="http://schemas.microsoft.com/office/powerpoint/2010/main" val="521209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t>Finding Association Rules</a:t>
            </a:r>
          </a:p>
        </p:txBody>
      </p:sp>
      <p:sp>
        <p:nvSpPr>
          <p:cNvPr id="64515" name="Rectangle 3"/>
          <p:cNvSpPr>
            <a:spLocks noGrp="1" noChangeArrowheads="1"/>
          </p:cNvSpPr>
          <p:nvPr>
            <p:ph idx="1"/>
          </p:nvPr>
        </p:nvSpPr>
        <p:spPr>
          <a:xfrm>
            <a:off x="457200" y="1295400"/>
            <a:ext cx="8229600" cy="5257801"/>
          </a:xfrm>
        </p:spPr>
        <p:txBody>
          <a:bodyPr/>
          <a:lstStyle/>
          <a:p>
            <a:r>
              <a:rPr lang="en-US" b="1" dirty="0" smtClean="0"/>
              <a:t>Problem:</a:t>
            </a:r>
            <a:r>
              <a:rPr lang="en-US" dirty="0" smtClean="0"/>
              <a:t> </a:t>
            </a:r>
            <a:r>
              <a:rPr lang="en-US" b="1" dirty="0" smtClean="0">
                <a:solidFill>
                  <a:srgbClr val="FF0066"/>
                </a:solidFill>
              </a:rPr>
              <a:t>Find </a:t>
            </a:r>
            <a:r>
              <a:rPr lang="en-US" b="1" dirty="0">
                <a:solidFill>
                  <a:srgbClr val="FF0066"/>
                </a:solidFill>
              </a:rPr>
              <a:t>all association rules with support </a:t>
            </a:r>
            <a:r>
              <a:rPr lang="en-US" b="1" dirty="0">
                <a:solidFill>
                  <a:srgbClr val="FF0066"/>
                </a:solidFill>
                <a:latin typeface="Lucida Sans Unicode" pitchFamily="-107" charset="-52"/>
              </a:rPr>
              <a:t>≥</a:t>
            </a:r>
            <a:r>
              <a:rPr lang="en-US" b="1" i="1" dirty="0">
                <a:solidFill>
                  <a:srgbClr val="FF0066"/>
                </a:solidFill>
              </a:rPr>
              <a:t>s</a:t>
            </a:r>
            <a:r>
              <a:rPr lang="en-US" b="1" dirty="0">
                <a:solidFill>
                  <a:srgbClr val="FF0066"/>
                </a:solidFill>
              </a:rPr>
              <a:t> and confidence </a:t>
            </a:r>
            <a:r>
              <a:rPr lang="en-US" b="1" dirty="0">
                <a:solidFill>
                  <a:srgbClr val="FF0066"/>
                </a:solidFill>
                <a:latin typeface="Lucida Sans Unicode" pitchFamily="-107" charset="-52"/>
              </a:rPr>
              <a:t>≥</a:t>
            </a:r>
            <a:r>
              <a:rPr lang="en-US" b="1" i="1" dirty="0">
                <a:solidFill>
                  <a:srgbClr val="FF0066"/>
                </a:solidFill>
              </a:rPr>
              <a:t>c</a:t>
            </a:r>
            <a:endParaRPr lang="en-US" b="1" dirty="0" smtClean="0">
              <a:solidFill>
                <a:srgbClr val="FF0066"/>
              </a:solidFill>
            </a:endParaRPr>
          </a:p>
          <a:p>
            <a:pPr lvl="1"/>
            <a:r>
              <a:rPr lang="en-US" b="1" dirty="0">
                <a:solidFill>
                  <a:srgbClr val="008000"/>
                </a:solidFill>
              </a:rPr>
              <a:t>Note:</a:t>
            </a:r>
            <a:r>
              <a:rPr lang="en-US" dirty="0" smtClean="0">
                <a:solidFill>
                  <a:schemeClr val="accent3"/>
                </a:solidFill>
              </a:rPr>
              <a:t> </a:t>
            </a:r>
            <a:r>
              <a:rPr lang="en-US" dirty="0" smtClean="0"/>
              <a:t>Support of </a:t>
            </a:r>
            <a:r>
              <a:rPr lang="en-US" dirty="0"/>
              <a:t>an association rule is the support of the set of items on the </a:t>
            </a:r>
            <a:r>
              <a:rPr lang="en-US" dirty="0" smtClean="0"/>
              <a:t>left side</a:t>
            </a:r>
            <a:endParaRPr lang="en-US" dirty="0"/>
          </a:p>
          <a:p>
            <a:r>
              <a:rPr lang="en-US" b="1" dirty="0"/>
              <a:t>Hard part: </a:t>
            </a:r>
            <a:r>
              <a:rPr lang="en-US" b="1" dirty="0" smtClean="0">
                <a:solidFill>
                  <a:srgbClr val="0000FF"/>
                </a:solidFill>
              </a:rPr>
              <a:t>Finding </a:t>
            </a:r>
            <a:r>
              <a:rPr lang="en-US" b="1" dirty="0">
                <a:solidFill>
                  <a:srgbClr val="0000FF"/>
                </a:solidFill>
              </a:rPr>
              <a:t>the frequent </a:t>
            </a:r>
            <a:r>
              <a:rPr lang="en-US" b="1" dirty="0" err="1" smtClean="0">
                <a:solidFill>
                  <a:srgbClr val="0000FF"/>
                </a:solidFill>
              </a:rPr>
              <a:t>itemsets</a:t>
            </a:r>
            <a:r>
              <a:rPr lang="en-US" b="1" dirty="0" smtClean="0">
                <a:solidFill>
                  <a:srgbClr val="0000FF"/>
                </a:solidFill>
              </a:rPr>
              <a:t>!</a:t>
            </a:r>
          </a:p>
          <a:p>
            <a:pPr lvl="1"/>
            <a:r>
              <a:rPr lang="en-US" dirty="0" smtClean="0"/>
              <a:t>If </a:t>
            </a:r>
            <a:r>
              <a:rPr lang="en-US" b="1" dirty="0" smtClean="0">
                <a:solidFill>
                  <a:srgbClr val="0000FF"/>
                </a:solidFill>
                <a:latin typeface="Times New Roman" pitchFamily="18" charset="0"/>
                <a:cs typeface="Times New Roman" pitchFamily="18" charset="0"/>
              </a:rPr>
              <a:t>{</a:t>
            </a:r>
            <a:r>
              <a:rPr lang="en-US" b="1" i="1" dirty="0" smtClean="0">
                <a:solidFill>
                  <a:srgbClr val="0000FF"/>
                </a:solidFill>
                <a:latin typeface="Times New Roman" pitchFamily="18" charset="0"/>
                <a:cs typeface="Times New Roman" pitchFamily="18" charset="0"/>
              </a:rPr>
              <a:t>i</a:t>
            </a:r>
            <a:r>
              <a:rPr lang="en-US" b="1" baseline="-25000" dirty="0" smtClean="0">
                <a:solidFill>
                  <a:srgbClr val="0000FF"/>
                </a:solidFill>
                <a:latin typeface="Times New Roman" pitchFamily="18" charset="0"/>
                <a:cs typeface="Times New Roman" pitchFamily="18" charset="0"/>
              </a:rPr>
              <a:t>1</a:t>
            </a:r>
            <a:r>
              <a:rPr lang="en-US" b="1" dirty="0" smtClean="0">
                <a:solidFill>
                  <a:srgbClr val="0000FF"/>
                </a:solidFill>
                <a:latin typeface="Times New Roman" pitchFamily="18" charset="0"/>
                <a:cs typeface="Times New Roman" pitchFamily="18" charset="0"/>
              </a:rPr>
              <a:t>, </a:t>
            </a:r>
            <a:r>
              <a:rPr lang="en-US" b="1" i="1" dirty="0" smtClean="0">
                <a:solidFill>
                  <a:srgbClr val="0000FF"/>
                </a:solidFill>
                <a:latin typeface="Times New Roman" pitchFamily="18" charset="0"/>
                <a:cs typeface="Times New Roman" pitchFamily="18" charset="0"/>
              </a:rPr>
              <a:t>i</a:t>
            </a:r>
            <a:r>
              <a:rPr lang="en-US" b="1" baseline="-25000" dirty="0" smtClean="0">
                <a:solidFill>
                  <a:srgbClr val="0000FF"/>
                </a:solidFill>
                <a:latin typeface="Times New Roman" pitchFamily="18" charset="0"/>
                <a:cs typeface="Times New Roman" pitchFamily="18" charset="0"/>
              </a:rPr>
              <a:t>2</a:t>
            </a:r>
            <a:r>
              <a:rPr lang="en-US" b="1" dirty="0" smtClean="0">
                <a:solidFill>
                  <a:srgbClr val="0000FF"/>
                </a:solidFill>
                <a:latin typeface="Times New Roman" pitchFamily="18" charset="0"/>
                <a:cs typeface="Times New Roman" pitchFamily="18" charset="0"/>
              </a:rPr>
              <a:t>,…, </a:t>
            </a:r>
            <a:r>
              <a:rPr lang="en-US" b="1" i="1" dirty="0" err="1" smtClean="0">
                <a:solidFill>
                  <a:srgbClr val="0000FF"/>
                </a:solidFill>
                <a:latin typeface="Times New Roman" pitchFamily="18" charset="0"/>
                <a:cs typeface="Times New Roman" pitchFamily="18" charset="0"/>
              </a:rPr>
              <a:t>i</a:t>
            </a:r>
            <a:r>
              <a:rPr lang="en-US" b="1" i="1" baseline="-25000" dirty="0" err="1" smtClean="0">
                <a:solidFill>
                  <a:srgbClr val="0000FF"/>
                </a:solidFill>
                <a:latin typeface="Times New Roman" pitchFamily="18" charset="0"/>
                <a:cs typeface="Times New Roman" pitchFamily="18" charset="0"/>
              </a:rPr>
              <a:t>k</a:t>
            </a:r>
            <a:r>
              <a:rPr lang="en-US" b="1" dirty="0" smtClean="0">
                <a:solidFill>
                  <a:srgbClr val="0000FF"/>
                </a:solidFill>
                <a:latin typeface="Times New Roman" pitchFamily="18" charset="0"/>
                <a:cs typeface="Times New Roman" pitchFamily="18" charset="0"/>
              </a:rPr>
              <a:t>} → </a:t>
            </a:r>
            <a:r>
              <a:rPr lang="en-US" b="1" i="1" dirty="0" smtClean="0">
                <a:solidFill>
                  <a:srgbClr val="0000FF"/>
                </a:solidFill>
                <a:latin typeface="Times New Roman" pitchFamily="18" charset="0"/>
                <a:cs typeface="Times New Roman" pitchFamily="18" charset="0"/>
              </a:rPr>
              <a:t>j</a:t>
            </a:r>
            <a:r>
              <a:rPr lang="en-US" dirty="0" smtClean="0"/>
              <a:t> has </a:t>
            </a:r>
            <a:r>
              <a:rPr lang="en-US" dirty="0"/>
              <a:t>high support and confidence, then both </a:t>
            </a:r>
            <a:r>
              <a:rPr lang="en-US" b="1" dirty="0">
                <a:solidFill>
                  <a:srgbClr val="0000FF"/>
                </a:solidFill>
                <a:latin typeface="Times New Roman" pitchFamily="18" charset="0"/>
                <a:cs typeface="Times New Roman" pitchFamily="18" charset="0"/>
              </a:rPr>
              <a:t>{</a:t>
            </a:r>
            <a:r>
              <a:rPr lang="en-US" b="1" i="1" dirty="0">
                <a:solidFill>
                  <a:srgbClr val="0000FF"/>
                </a:solidFill>
                <a:latin typeface="Times New Roman" pitchFamily="18" charset="0"/>
                <a:cs typeface="Times New Roman" pitchFamily="18" charset="0"/>
              </a:rPr>
              <a:t>i</a:t>
            </a:r>
            <a:r>
              <a:rPr lang="en-US" b="1" baseline="-25000" dirty="0">
                <a:solidFill>
                  <a:srgbClr val="0000FF"/>
                </a:solidFill>
                <a:latin typeface="Times New Roman" pitchFamily="18" charset="0"/>
                <a:cs typeface="Times New Roman" pitchFamily="18" charset="0"/>
              </a:rPr>
              <a:t>1</a:t>
            </a:r>
            <a:r>
              <a:rPr lang="en-US" b="1" i="1" dirty="0">
                <a:solidFill>
                  <a:srgbClr val="0000FF"/>
                </a:solidFill>
                <a:latin typeface="Times New Roman" pitchFamily="18" charset="0"/>
                <a:cs typeface="Times New Roman" pitchFamily="18" charset="0"/>
              </a:rPr>
              <a:t>, i</a:t>
            </a:r>
            <a:r>
              <a:rPr lang="en-US" b="1" baseline="-25000" dirty="0">
                <a:solidFill>
                  <a:srgbClr val="0000FF"/>
                </a:solidFill>
                <a:latin typeface="Times New Roman" pitchFamily="18" charset="0"/>
                <a:cs typeface="Times New Roman" pitchFamily="18" charset="0"/>
              </a:rPr>
              <a:t>2</a:t>
            </a:r>
            <a:r>
              <a:rPr lang="en-US" b="1" i="1" dirty="0" smtClean="0">
                <a:solidFill>
                  <a:srgbClr val="0000FF"/>
                </a:solidFill>
                <a:latin typeface="Times New Roman" pitchFamily="18" charset="0"/>
                <a:cs typeface="Times New Roman" pitchFamily="18" charset="0"/>
              </a:rPr>
              <a:t>,…, </a:t>
            </a:r>
            <a:r>
              <a:rPr lang="en-US" b="1" i="1" dirty="0" err="1" smtClean="0">
                <a:solidFill>
                  <a:srgbClr val="0000FF"/>
                </a:solidFill>
                <a:latin typeface="Times New Roman" pitchFamily="18" charset="0"/>
                <a:cs typeface="Times New Roman" pitchFamily="18" charset="0"/>
              </a:rPr>
              <a:t>i</a:t>
            </a:r>
            <a:r>
              <a:rPr lang="en-US" b="1" i="1" baseline="-25000" dirty="0" err="1" smtClean="0">
                <a:solidFill>
                  <a:srgbClr val="0000FF"/>
                </a:solidFill>
                <a:latin typeface="Times New Roman" pitchFamily="18" charset="0"/>
                <a:cs typeface="Times New Roman" pitchFamily="18" charset="0"/>
              </a:rPr>
              <a:t>k</a:t>
            </a:r>
            <a:r>
              <a:rPr lang="en-US" b="1" dirty="0">
                <a:solidFill>
                  <a:srgbClr val="0000FF"/>
                </a:solidFill>
                <a:latin typeface="Times New Roman" pitchFamily="18" charset="0"/>
                <a:cs typeface="Times New Roman" pitchFamily="18" charset="0"/>
              </a:rPr>
              <a:t>}</a:t>
            </a:r>
            <a:r>
              <a:rPr lang="en-US" dirty="0"/>
              <a:t> </a:t>
            </a:r>
            <a:r>
              <a:rPr lang="en-US" dirty="0" smtClean="0"/>
              <a:t>and</a:t>
            </a:r>
            <a:br>
              <a:rPr lang="en-US" dirty="0" smtClean="0"/>
            </a:br>
            <a:r>
              <a:rPr lang="en-US" b="1" dirty="0" smtClean="0">
                <a:solidFill>
                  <a:srgbClr val="0000FF"/>
                </a:solidFill>
                <a:latin typeface="Times New Roman" pitchFamily="18" charset="0"/>
                <a:cs typeface="Times New Roman" pitchFamily="18" charset="0"/>
              </a:rPr>
              <a:t>{</a:t>
            </a:r>
            <a:r>
              <a:rPr lang="en-US" b="1" i="1" dirty="0">
                <a:solidFill>
                  <a:srgbClr val="0000FF"/>
                </a:solidFill>
                <a:latin typeface="Times New Roman" pitchFamily="18" charset="0"/>
                <a:cs typeface="Times New Roman" pitchFamily="18" charset="0"/>
              </a:rPr>
              <a:t>i</a:t>
            </a:r>
            <a:r>
              <a:rPr lang="en-US" b="1" baseline="-25000" dirty="0">
                <a:solidFill>
                  <a:srgbClr val="0000FF"/>
                </a:solidFill>
                <a:latin typeface="Times New Roman" pitchFamily="18" charset="0"/>
                <a:cs typeface="Times New Roman" pitchFamily="18" charset="0"/>
              </a:rPr>
              <a:t>1</a:t>
            </a:r>
            <a:r>
              <a:rPr lang="en-US" b="1" i="1" dirty="0">
                <a:solidFill>
                  <a:srgbClr val="0000FF"/>
                </a:solidFill>
                <a:latin typeface="Times New Roman" pitchFamily="18" charset="0"/>
                <a:cs typeface="Times New Roman" pitchFamily="18" charset="0"/>
              </a:rPr>
              <a:t>, i</a:t>
            </a:r>
            <a:r>
              <a:rPr lang="en-US" b="1" baseline="-25000" dirty="0">
                <a:solidFill>
                  <a:srgbClr val="0000FF"/>
                </a:solidFill>
                <a:latin typeface="Times New Roman" pitchFamily="18" charset="0"/>
                <a:cs typeface="Times New Roman" pitchFamily="18" charset="0"/>
              </a:rPr>
              <a:t>2</a:t>
            </a:r>
            <a:r>
              <a:rPr lang="en-US" b="1" i="1" dirty="0">
                <a:solidFill>
                  <a:srgbClr val="0000FF"/>
                </a:solidFill>
                <a:latin typeface="Times New Roman" pitchFamily="18" charset="0"/>
                <a:cs typeface="Times New Roman" pitchFamily="18" charset="0"/>
              </a:rPr>
              <a:t>,…,</a:t>
            </a:r>
            <a:r>
              <a:rPr lang="en-US" b="1" i="1" dirty="0" err="1">
                <a:solidFill>
                  <a:srgbClr val="0000FF"/>
                </a:solidFill>
                <a:latin typeface="Times New Roman" pitchFamily="18" charset="0"/>
                <a:cs typeface="Times New Roman" pitchFamily="18" charset="0"/>
              </a:rPr>
              <a:t>i</a:t>
            </a:r>
            <a:r>
              <a:rPr lang="en-US" b="1" baseline="-25000" dirty="0" err="1">
                <a:solidFill>
                  <a:srgbClr val="0000FF"/>
                </a:solidFill>
                <a:latin typeface="Times New Roman" pitchFamily="18" charset="0"/>
                <a:cs typeface="Times New Roman" pitchFamily="18" charset="0"/>
              </a:rPr>
              <a:t>k</a:t>
            </a:r>
            <a:r>
              <a:rPr lang="en-US" b="1" i="1" dirty="0" smtClean="0">
                <a:solidFill>
                  <a:srgbClr val="0000FF"/>
                </a:solidFill>
                <a:latin typeface="Times New Roman" pitchFamily="18" charset="0"/>
                <a:cs typeface="Times New Roman" pitchFamily="18" charset="0"/>
              </a:rPr>
              <a:t>, j</a:t>
            </a:r>
            <a:r>
              <a:rPr lang="en-US" b="1" dirty="0" smtClean="0">
                <a:solidFill>
                  <a:srgbClr val="0000FF"/>
                </a:solidFill>
                <a:latin typeface="Times New Roman" pitchFamily="18" charset="0"/>
                <a:cs typeface="Times New Roman" pitchFamily="18" charset="0"/>
              </a:rPr>
              <a:t>}</a:t>
            </a:r>
            <a:r>
              <a:rPr lang="en-US" dirty="0" smtClean="0">
                <a:solidFill>
                  <a:srgbClr val="0064E2"/>
                </a:solidFill>
              </a:rPr>
              <a:t> </a:t>
            </a:r>
            <a:r>
              <a:rPr lang="en-US" dirty="0"/>
              <a:t>will be “</a:t>
            </a:r>
            <a:r>
              <a:rPr lang="en-US" dirty="0" smtClean="0"/>
              <a:t>frequent”</a:t>
            </a:r>
          </a:p>
          <a:p>
            <a:pPr lvl="1"/>
            <a:endParaRPr lang="en-US" dirty="0" smtClean="0"/>
          </a:p>
        </p:txBody>
      </p:sp>
      <p:sp>
        <p:nvSpPr>
          <p:cNvPr id="6" name="Footer Placeholder 5"/>
          <p:cNvSpPr>
            <a:spLocks noGrp="1"/>
          </p:cNvSpPr>
          <p:nvPr>
            <p:ph type="ftr" sz="quarter" idx="11"/>
          </p:nvPr>
        </p:nvSpPr>
        <p:spPr/>
        <p:txBody>
          <a:bodyPr/>
          <a:lstStyle/>
          <a:p>
            <a:pPr>
              <a:defRPr/>
            </a:pPr>
            <a:r>
              <a:rPr lang="nn-NO" smtClean="0"/>
              <a:t>J. Leskovec, A. Rajaraman, J. Ullman: Mining of Massive Datasets, http://www.mmds.org</a:t>
            </a:r>
            <a:endParaRPr lang="en-US" dirty="0"/>
          </a:p>
        </p:txBody>
      </p:sp>
      <p:sp>
        <p:nvSpPr>
          <p:cNvPr id="4" name="Slide Number Placeholder 5"/>
          <p:cNvSpPr>
            <a:spLocks noGrp="1"/>
          </p:cNvSpPr>
          <p:nvPr>
            <p:ph type="sldNum" sz="quarter" idx="12"/>
          </p:nvPr>
        </p:nvSpPr>
        <p:spPr/>
        <p:txBody>
          <a:bodyPr/>
          <a:lstStyle/>
          <a:p>
            <a:fld id="{4A73AEB8-D889-4241-AFAF-C3EC68452400}" type="slidenum">
              <a:rPr lang="en-US"/>
              <a:pPr/>
              <a:t>14</a:t>
            </a:fld>
            <a:endParaRPr lang="en-US"/>
          </a:p>
        </p:txBody>
      </p:sp>
      <p:graphicFrame>
        <p:nvGraphicFramePr>
          <p:cNvPr id="3" name="Object 2"/>
          <p:cNvGraphicFramePr>
            <a:graphicFrameLocks/>
          </p:cNvGraphicFramePr>
          <p:nvPr>
            <p:extLst>
              <p:ext uri="{D42A27DB-BD31-4B8C-83A1-F6EECF244321}">
                <p14:modId xmlns:p14="http://schemas.microsoft.com/office/powerpoint/2010/main" val="3100305019"/>
              </p:ext>
            </p:extLst>
          </p:nvPr>
        </p:nvGraphicFramePr>
        <p:xfrm>
          <a:off x="5334000" y="5791200"/>
          <a:ext cx="3733800" cy="838200"/>
        </p:xfrm>
        <a:graphic>
          <a:graphicData uri="http://schemas.openxmlformats.org/presentationml/2006/ole">
            <mc:AlternateContent xmlns:mc="http://schemas.openxmlformats.org/markup-compatibility/2006">
              <mc:Choice xmlns:v="urn:schemas-microsoft-com:vml" Requires="v">
                <p:oleObj spid="_x0000_s9292" name="Equation" r:id="rId3" imgW="1841400" imgH="419040" progId="Equation.3">
                  <p:embed/>
                </p:oleObj>
              </mc:Choice>
              <mc:Fallback>
                <p:oleObj name="Equation" r:id="rId3" imgW="1841400" imgH="419040"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5791200"/>
                        <a:ext cx="3733800" cy="8382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949766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5">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5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Mining Association Rules</a:t>
            </a:r>
            <a:endParaRPr lang="en-US" dirty="0"/>
          </a:p>
        </p:txBody>
      </p:sp>
      <p:sp>
        <p:nvSpPr>
          <p:cNvPr id="3" name="Content Placeholder 2"/>
          <p:cNvSpPr>
            <a:spLocks noGrp="1"/>
          </p:cNvSpPr>
          <p:nvPr>
            <p:ph idx="1"/>
          </p:nvPr>
        </p:nvSpPr>
        <p:spPr/>
        <p:txBody>
          <a:bodyPr>
            <a:normAutofit/>
          </a:bodyPr>
          <a:lstStyle/>
          <a:p>
            <a:r>
              <a:rPr lang="en-US" b="1" dirty="0" smtClean="0">
                <a:solidFill>
                  <a:srgbClr val="FF0066"/>
                </a:solidFill>
              </a:rPr>
              <a:t>Step 1:</a:t>
            </a:r>
            <a:r>
              <a:rPr lang="en-US" dirty="0" smtClean="0">
                <a:solidFill>
                  <a:schemeClr val="accent3"/>
                </a:solidFill>
              </a:rPr>
              <a:t> </a:t>
            </a:r>
            <a:r>
              <a:rPr lang="en-US" dirty="0" smtClean="0"/>
              <a:t>Find all frequent </a:t>
            </a:r>
            <a:r>
              <a:rPr lang="en-US" dirty="0" err="1" smtClean="0"/>
              <a:t>itemsets</a:t>
            </a:r>
            <a:r>
              <a:rPr lang="en-US" dirty="0" smtClean="0"/>
              <a:t> </a:t>
            </a:r>
            <a:r>
              <a:rPr lang="en-US" b="1" i="1" dirty="0">
                <a:solidFill>
                  <a:srgbClr val="0000FF"/>
                </a:solidFill>
                <a:latin typeface="Times New Roman" pitchFamily="18" charset="0"/>
                <a:cs typeface="Times New Roman" pitchFamily="18" charset="0"/>
              </a:rPr>
              <a:t>I</a:t>
            </a:r>
            <a:endParaRPr lang="en-US" b="1" dirty="0" smtClean="0">
              <a:solidFill>
                <a:srgbClr val="0000FF"/>
              </a:solidFill>
            </a:endParaRPr>
          </a:p>
          <a:p>
            <a:pPr lvl="1"/>
            <a:r>
              <a:rPr lang="en-US" dirty="0" smtClean="0"/>
              <a:t>(we will explain this next)</a:t>
            </a:r>
          </a:p>
          <a:p>
            <a:r>
              <a:rPr lang="en-US" b="1" dirty="0" smtClean="0">
                <a:solidFill>
                  <a:srgbClr val="FF0066"/>
                </a:solidFill>
              </a:rPr>
              <a:t>Step 2:</a:t>
            </a:r>
            <a:r>
              <a:rPr lang="en-US" b="1" dirty="0" smtClean="0"/>
              <a:t> Rule generation</a:t>
            </a:r>
          </a:p>
          <a:p>
            <a:pPr lvl="1"/>
            <a:r>
              <a:rPr lang="en-US" dirty="0" smtClean="0"/>
              <a:t>For every subset </a:t>
            </a:r>
            <a:r>
              <a:rPr lang="en-US" b="1" i="1" dirty="0" smtClean="0">
                <a:latin typeface="Times New Roman" pitchFamily="18" charset="0"/>
                <a:cs typeface="Times New Roman" pitchFamily="18" charset="0"/>
              </a:rPr>
              <a:t>A</a:t>
            </a:r>
            <a:r>
              <a:rPr lang="en-US" dirty="0" smtClean="0"/>
              <a:t> of </a:t>
            </a:r>
            <a:r>
              <a:rPr lang="en-US" b="1" i="1" dirty="0" smtClean="0">
                <a:latin typeface="Times New Roman" pitchFamily="18" charset="0"/>
                <a:cs typeface="Times New Roman" pitchFamily="18" charset="0"/>
              </a:rPr>
              <a:t>I</a:t>
            </a:r>
            <a:r>
              <a:rPr lang="en-US" dirty="0" smtClean="0"/>
              <a:t>,  generate a rule </a:t>
            </a:r>
            <a:r>
              <a:rPr lang="en-US" b="1" i="1" dirty="0" smtClean="0">
                <a:solidFill>
                  <a:srgbClr val="0000FF"/>
                </a:solidFill>
                <a:latin typeface="Times New Roman" pitchFamily="18" charset="0"/>
                <a:cs typeface="Times New Roman" pitchFamily="18" charset="0"/>
              </a:rPr>
              <a:t>A → I \ A</a:t>
            </a:r>
            <a:r>
              <a:rPr lang="en-US" b="1" i="1" dirty="0" smtClean="0">
                <a:solidFill>
                  <a:srgbClr val="0000FF"/>
                </a:solidFill>
              </a:rPr>
              <a:t> </a:t>
            </a:r>
          </a:p>
          <a:p>
            <a:pPr lvl="2"/>
            <a:r>
              <a:rPr lang="en-US" dirty="0" smtClean="0"/>
              <a:t>Since </a:t>
            </a:r>
            <a:r>
              <a:rPr lang="en-US" b="1" i="1" dirty="0" smtClean="0">
                <a:latin typeface="Times New Roman" pitchFamily="18" charset="0"/>
                <a:cs typeface="Times New Roman" pitchFamily="18" charset="0"/>
              </a:rPr>
              <a:t>I</a:t>
            </a:r>
            <a:r>
              <a:rPr lang="en-US" i="1" dirty="0" smtClean="0">
                <a:latin typeface="Times New Roman" pitchFamily="18" charset="0"/>
                <a:cs typeface="Times New Roman" pitchFamily="18" charset="0"/>
              </a:rPr>
              <a:t>  </a:t>
            </a:r>
            <a:r>
              <a:rPr lang="en-US" dirty="0" smtClean="0"/>
              <a:t>is frequent, </a:t>
            </a:r>
            <a:r>
              <a:rPr lang="en-US" b="1" i="1" dirty="0" smtClean="0">
                <a:latin typeface="Times New Roman" pitchFamily="18" charset="0"/>
                <a:cs typeface="Times New Roman" pitchFamily="18" charset="0"/>
              </a:rPr>
              <a:t>A</a:t>
            </a:r>
            <a:r>
              <a:rPr lang="en-US" dirty="0" smtClean="0"/>
              <a:t> is also frequent</a:t>
            </a:r>
          </a:p>
          <a:p>
            <a:pPr lvl="2"/>
            <a:r>
              <a:rPr lang="en-US" b="1" dirty="0" smtClean="0">
                <a:solidFill>
                  <a:srgbClr val="0000FF"/>
                </a:solidFill>
              </a:rPr>
              <a:t>Variant 1:</a:t>
            </a:r>
            <a:r>
              <a:rPr lang="en-US" dirty="0" smtClean="0"/>
              <a:t> Single pass to compute the rule confidence</a:t>
            </a:r>
          </a:p>
          <a:p>
            <a:pPr lvl="3"/>
            <a:r>
              <a:rPr lang="en-US" dirty="0" smtClean="0">
                <a:latin typeface="Arial" pitchFamily="34" charset="0"/>
                <a:cs typeface="Arial" pitchFamily="34" charset="0"/>
              </a:rPr>
              <a:t>confidence(</a:t>
            </a:r>
            <a:r>
              <a:rPr lang="en-US" b="1" i="1" dirty="0" smtClean="0">
                <a:latin typeface="Arial" pitchFamily="34" charset="0"/>
                <a:cs typeface="Arial" pitchFamily="34" charset="0"/>
              </a:rPr>
              <a:t>A,B</a:t>
            </a:r>
            <a:r>
              <a:rPr lang="en-US" b="1" i="1" dirty="0">
                <a:solidFill>
                  <a:srgbClr val="0000FF"/>
                </a:solidFill>
                <a:latin typeface="Arial" pitchFamily="34" charset="0"/>
                <a:cs typeface="Arial" pitchFamily="34" charset="0"/>
              </a:rPr>
              <a:t>→</a:t>
            </a:r>
            <a:r>
              <a:rPr lang="en-US" b="1" i="1" dirty="0" smtClean="0">
                <a:latin typeface="Arial" pitchFamily="34" charset="0"/>
                <a:cs typeface="Arial" pitchFamily="34" charset="0"/>
              </a:rPr>
              <a:t>C,D</a:t>
            </a:r>
            <a:r>
              <a:rPr lang="en-US" dirty="0">
                <a:latin typeface="Arial" pitchFamily="34" charset="0"/>
                <a:cs typeface="Arial" pitchFamily="34" charset="0"/>
              </a:rPr>
              <a:t>) = </a:t>
            </a:r>
            <a:r>
              <a:rPr lang="en-US" dirty="0" smtClean="0">
                <a:latin typeface="Arial" pitchFamily="34" charset="0"/>
                <a:cs typeface="Arial" pitchFamily="34" charset="0"/>
              </a:rPr>
              <a:t>support(</a:t>
            </a:r>
            <a:r>
              <a:rPr lang="en-US" b="1" dirty="0" smtClean="0">
                <a:latin typeface="Arial" pitchFamily="34" charset="0"/>
                <a:cs typeface="Arial" pitchFamily="34" charset="0"/>
              </a:rPr>
              <a:t>A,B,C,D</a:t>
            </a:r>
            <a:r>
              <a:rPr lang="en-US" dirty="0" smtClean="0">
                <a:latin typeface="Arial" pitchFamily="34" charset="0"/>
                <a:cs typeface="Arial" pitchFamily="34" charset="0"/>
              </a:rPr>
              <a:t>) / support(</a:t>
            </a:r>
            <a:r>
              <a:rPr lang="en-US" b="1" dirty="0" smtClean="0">
                <a:latin typeface="Arial" pitchFamily="34" charset="0"/>
                <a:cs typeface="Arial" pitchFamily="34" charset="0"/>
              </a:rPr>
              <a:t>A,B</a:t>
            </a:r>
            <a:r>
              <a:rPr lang="en-US" dirty="0">
                <a:latin typeface="Arial" pitchFamily="34" charset="0"/>
                <a:cs typeface="Arial" pitchFamily="34" charset="0"/>
              </a:rPr>
              <a:t>)</a:t>
            </a:r>
            <a:endParaRPr lang="en-US" dirty="0" smtClean="0">
              <a:latin typeface="Arial" pitchFamily="34" charset="0"/>
              <a:cs typeface="Arial" pitchFamily="34" charset="0"/>
            </a:endParaRPr>
          </a:p>
          <a:p>
            <a:pPr lvl="2"/>
            <a:r>
              <a:rPr lang="en-US" b="1" dirty="0" smtClean="0">
                <a:solidFill>
                  <a:srgbClr val="0000FF"/>
                </a:solidFill>
              </a:rPr>
              <a:t>Variant 2:</a:t>
            </a:r>
            <a:r>
              <a:rPr lang="en-US" b="1" dirty="0" smtClean="0">
                <a:solidFill>
                  <a:schemeClr val="accent2"/>
                </a:solidFill>
              </a:rPr>
              <a:t> </a:t>
            </a:r>
          </a:p>
          <a:p>
            <a:pPr lvl="3"/>
            <a:r>
              <a:rPr lang="en-US" b="1" dirty="0" smtClean="0">
                <a:solidFill>
                  <a:srgbClr val="008000"/>
                </a:solidFill>
              </a:rPr>
              <a:t>Observation:</a:t>
            </a:r>
            <a:r>
              <a:rPr lang="en-US" dirty="0" smtClean="0"/>
              <a:t> If </a:t>
            </a:r>
            <a:r>
              <a:rPr lang="en-US" b="1" dirty="0" smtClean="0"/>
              <a:t>A,B,C</a:t>
            </a:r>
            <a:r>
              <a:rPr lang="en-US" b="1" dirty="0" smtClean="0">
                <a:solidFill>
                  <a:srgbClr val="0000FF"/>
                </a:solidFill>
                <a:latin typeface="Times New Roman" pitchFamily="18" charset="0"/>
                <a:cs typeface="Times New Roman" pitchFamily="18" charset="0"/>
              </a:rPr>
              <a:t>→</a:t>
            </a:r>
            <a:r>
              <a:rPr lang="en-US" b="1" dirty="0" smtClean="0"/>
              <a:t>D</a:t>
            </a:r>
            <a:r>
              <a:rPr lang="en-US" dirty="0" smtClean="0"/>
              <a:t> is below confidence, so is </a:t>
            </a:r>
            <a:r>
              <a:rPr lang="en-US" b="1" dirty="0" smtClean="0"/>
              <a:t>A,B</a:t>
            </a:r>
            <a:r>
              <a:rPr lang="en-US" b="1" dirty="0" smtClean="0">
                <a:solidFill>
                  <a:srgbClr val="0000FF"/>
                </a:solidFill>
                <a:latin typeface="Times New Roman" pitchFamily="18" charset="0"/>
                <a:cs typeface="Times New Roman" pitchFamily="18" charset="0"/>
              </a:rPr>
              <a:t>→</a:t>
            </a:r>
            <a:r>
              <a:rPr lang="en-US" b="1" dirty="0" smtClean="0"/>
              <a:t>C,D</a:t>
            </a:r>
          </a:p>
          <a:p>
            <a:pPr lvl="3"/>
            <a:r>
              <a:rPr lang="en-US" dirty="0" smtClean="0"/>
              <a:t>Can generate “bigger” rules from smaller ones! </a:t>
            </a:r>
          </a:p>
          <a:p>
            <a:pPr lvl="1"/>
            <a:r>
              <a:rPr lang="en-US" b="1" dirty="0" smtClean="0">
                <a:solidFill>
                  <a:srgbClr val="0000FF"/>
                </a:solidFill>
              </a:rPr>
              <a:t>Output the rules above the confidence threshold</a:t>
            </a: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15</a:t>
            </a:fld>
            <a:endParaRPr lang="en-US"/>
          </a:p>
        </p:txBody>
      </p:sp>
    </p:spTree>
    <p:extLst>
      <p:ext uri="{BB962C8B-B14F-4D97-AF65-F5344CB8AC3E}">
        <p14:creationId xmlns:p14="http://schemas.microsoft.com/office/powerpoint/2010/main" val="8403600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295400"/>
            <a:ext cx="8610600" cy="5562600"/>
          </a:xfrm>
        </p:spPr>
        <p:txBody>
          <a:bodyPr>
            <a:normAutofit lnSpcReduction="10000"/>
          </a:bodyPr>
          <a:lstStyle/>
          <a:p>
            <a:pPr lvl="1">
              <a:buFont typeface="Monotype Sorts" pitchFamily="-107" charset="2"/>
              <a:buNone/>
            </a:pPr>
            <a:r>
              <a:rPr lang="en-US" dirty="0" smtClean="0"/>
              <a:t>	</a:t>
            </a:r>
            <a:r>
              <a:rPr lang="en-US" b="1" dirty="0" smtClean="0"/>
              <a:t>B</a:t>
            </a:r>
            <a:r>
              <a:rPr lang="en-US" b="1" baseline="-25000" dirty="0" smtClean="0"/>
              <a:t>1</a:t>
            </a:r>
            <a:r>
              <a:rPr lang="en-US" b="1" dirty="0" smtClean="0"/>
              <a:t> </a:t>
            </a:r>
            <a:r>
              <a:rPr lang="en-US" b="1" dirty="0"/>
              <a:t>= {m, c, b}		B</a:t>
            </a:r>
            <a:r>
              <a:rPr lang="en-US" b="1" baseline="-25000" dirty="0"/>
              <a:t>2</a:t>
            </a:r>
            <a:r>
              <a:rPr lang="en-US" b="1" dirty="0"/>
              <a:t> = {m, p, j}</a:t>
            </a:r>
          </a:p>
          <a:p>
            <a:pPr lvl="1">
              <a:buFont typeface="Monotype Sorts" pitchFamily="-107" charset="2"/>
              <a:buNone/>
            </a:pPr>
            <a:r>
              <a:rPr lang="en-US" b="1" dirty="0"/>
              <a:t>	B</a:t>
            </a:r>
            <a:r>
              <a:rPr lang="en-US" b="1" baseline="-25000" dirty="0"/>
              <a:t>3</a:t>
            </a:r>
            <a:r>
              <a:rPr lang="en-US" b="1" dirty="0"/>
              <a:t> = {m, </a:t>
            </a:r>
            <a:r>
              <a:rPr lang="en-US" b="1" dirty="0" smtClean="0"/>
              <a:t>c, b, n}</a:t>
            </a:r>
            <a:r>
              <a:rPr lang="en-US" b="1" dirty="0"/>
              <a:t>	B</a:t>
            </a:r>
            <a:r>
              <a:rPr lang="en-US" b="1" baseline="-25000" dirty="0"/>
              <a:t>4</a:t>
            </a:r>
            <a:r>
              <a:rPr lang="en-US" b="1" dirty="0"/>
              <a:t>= {c, j}</a:t>
            </a:r>
          </a:p>
          <a:p>
            <a:pPr lvl="1">
              <a:buFont typeface="Monotype Sorts" pitchFamily="-107" charset="2"/>
              <a:buNone/>
            </a:pPr>
            <a:r>
              <a:rPr lang="en-US" b="1" dirty="0"/>
              <a:t>	B</a:t>
            </a:r>
            <a:r>
              <a:rPr lang="en-US" b="1" baseline="-25000" dirty="0"/>
              <a:t>5</a:t>
            </a:r>
            <a:r>
              <a:rPr lang="en-US" b="1" dirty="0"/>
              <a:t> = {m, p, b}		B</a:t>
            </a:r>
            <a:r>
              <a:rPr lang="en-US" b="1" baseline="-25000" dirty="0"/>
              <a:t>6</a:t>
            </a:r>
            <a:r>
              <a:rPr lang="en-US" b="1" dirty="0"/>
              <a:t> = {m, c, b, j}</a:t>
            </a:r>
          </a:p>
          <a:p>
            <a:pPr lvl="1">
              <a:buFont typeface="Monotype Sorts" pitchFamily="-107" charset="2"/>
              <a:buNone/>
            </a:pPr>
            <a:r>
              <a:rPr lang="en-US" b="1" dirty="0"/>
              <a:t>	B</a:t>
            </a:r>
            <a:r>
              <a:rPr lang="en-US" b="1" baseline="-25000" dirty="0"/>
              <a:t>7</a:t>
            </a:r>
            <a:r>
              <a:rPr lang="en-US" b="1" dirty="0"/>
              <a:t> = {c, b, j}		B</a:t>
            </a:r>
            <a:r>
              <a:rPr lang="en-US" b="1" baseline="-25000" dirty="0"/>
              <a:t>8</a:t>
            </a:r>
            <a:r>
              <a:rPr lang="en-US" b="1" dirty="0"/>
              <a:t> = {b, c}</a:t>
            </a:r>
          </a:p>
          <a:p>
            <a:r>
              <a:rPr lang="en-US" b="1" dirty="0" smtClean="0">
                <a:solidFill>
                  <a:srgbClr val="0000FF"/>
                </a:solidFill>
              </a:rPr>
              <a:t>Support threshold</a:t>
            </a:r>
            <a:r>
              <a:rPr lang="en-US" dirty="0" smtClean="0"/>
              <a:t> </a:t>
            </a:r>
            <a:r>
              <a:rPr lang="en-US" b="1" i="1" dirty="0" smtClean="0">
                <a:solidFill>
                  <a:srgbClr val="0000FF"/>
                </a:solidFill>
                <a:latin typeface="Times New Roman" pitchFamily="18" charset="0"/>
                <a:cs typeface="Times New Roman" pitchFamily="18" charset="0"/>
              </a:rPr>
              <a:t>s = 3</a:t>
            </a:r>
            <a:r>
              <a:rPr lang="en-US" dirty="0" smtClean="0"/>
              <a:t>, </a:t>
            </a:r>
            <a:r>
              <a:rPr lang="en-US" b="1" dirty="0" smtClean="0">
                <a:solidFill>
                  <a:srgbClr val="008000"/>
                </a:solidFill>
              </a:rPr>
              <a:t>confidence </a:t>
            </a:r>
            <a:r>
              <a:rPr lang="en-US" b="1" i="1" dirty="0" smtClean="0">
                <a:solidFill>
                  <a:srgbClr val="008000"/>
                </a:solidFill>
                <a:latin typeface="Times New Roman" pitchFamily="18" charset="0"/>
                <a:cs typeface="Times New Roman" pitchFamily="18" charset="0"/>
              </a:rPr>
              <a:t>c = 0.75</a:t>
            </a:r>
          </a:p>
          <a:p>
            <a:r>
              <a:rPr lang="en-US" b="1" dirty="0" smtClean="0">
                <a:solidFill>
                  <a:srgbClr val="FF0066"/>
                </a:solidFill>
              </a:rPr>
              <a:t>1) Frequent </a:t>
            </a:r>
            <a:r>
              <a:rPr lang="en-US" b="1" dirty="0" err="1" smtClean="0">
                <a:solidFill>
                  <a:srgbClr val="FF0066"/>
                </a:solidFill>
              </a:rPr>
              <a:t>itemsets</a:t>
            </a:r>
            <a:r>
              <a:rPr lang="en-US" b="1" dirty="0" smtClean="0">
                <a:solidFill>
                  <a:srgbClr val="FF0066"/>
                </a:solidFill>
              </a:rPr>
              <a:t>:</a:t>
            </a:r>
          </a:p>
          <a:p>
            <a:pPr lvl="1"/>
            <a:r>
              <a:rPr lang="en-US" b="1" dirty="0" smtClean="0"/>
              <a:t>{</a:t>
            </a:r>
            <a:r>
              <a:rPr lang="en-US" b="1" dirty="0" err="1" smtClean="0"/>
              <a:t>b,m</a:t>
            </a:r>
            <a:r>
              <a:rPr lang="en-US" b="1" dirty="0" smtClean="0"/>
              <a:t>}  {</a:t>
            </a:r>
            <a:r>
              <a:rPr lang="en-US" b="1" dirty="0" err="1" smtClean="0"/>
              <a:t>b,c</a:t>
            </a:r>
            <a:r>
              <a:rPr lang="en-US" b="1" dirty="0" smtClean="0"/>
              <a:t>}  {</a:t>
            </a:r>
            <a:r>
              <a:rPr lang="en-US" b="1" dirty="0" err="1" smtClean="0"/>
              <a:t>c,m</a:t>
            </a:r>
            <a:r>
              <a:rPr lang="en-US" b="1" dirty="0" smtClean="0"/>
              <a:t>}  {</a:t>
            </a:r>
            <a:r>
              <a:rPr lang="en-US" b="1" dirty="0" err="1" smtClean="0"/>
              <a:t>c,j</a:t>
            </a:r>
            <a:r>
              <a:rPr lang="en-US" b="1" dirty="0" smtClean="0"/>
              <a:t>}  {</a:t>
            </a:r>
            <a:r>
              <a:rPr lang="en-US" b="1" dirty="0" err="1" smtClean="0"/>
              <a:t>m,c,b</a:t>
            </a:r>
            <a:r>
              <a:rPr lang="en-US" b="1" dirty="0" smtClean="0"/>
              <a:t>}</a:t>
            </a:r>
          </a:p>
          <a:p>
            <a:r>
              <a:rPr lang="en-US" b="1" dirty="0" smtClean="0">
                <a:solidFill>
                  <a:srgbClr val="FF0066"/>
                </a:solidFill>
              </a:rPr>
              <a:t>2) Generate rules:</a:t>
            </a:r>
          </a:p>
          <a:p>
            <a:pPr lvl="1"/>
            <a:r>
              <a:rPr lang="en-US" b="1" dirty="0" err="1" smtClean="0"/>
              <a:t>b</a:t>
            </a:r>
            <a:r>
              <a:rPr lang="en-US" b="1" dirty="0" err="1" smtClean="0">
                <a:solidFill>
                  <a:srgbClr val="0064E2"/>
                </a:solidFill>
                <a:latin typeface="Times New Roman" pitchFamily="18" charset="0"/>
                <a:cs typeface="Times New Roman" pitchFamily="18" charset="0"/>
              </a:rPr>
              <a:t>→</a:t>
            </a:r>
            <a:r>
              <a:rPr lang="en-US" b="1" dirty="0" err="1" smtClean="0"/>
              <a:t>m</a:t>
            </a:r>
            <a:r>
              <a:rPr lang="en-US" dirty="0" smtClean="0"/>
              <a:t>: </a:t>
            </a:r>
            <a:r>
              <a:rPr lang="en-US" b="1" i="1" dirty="0" smtClean="0">
                <a:latin typeface="Times New Roman" pitchFamily="18" charset="0"/>
                <a:cs typeface="Times New Roman" pitchFamily="18" charset="0"/>
              </a:rPr>
              <a:t>c</a:t>
            </a:r>
            <a:r>
              <a:rPr lang="en-US" dirty="0" smtClean="0"/>
              <a:t>=4/6</a:t>
            </a:r>
            <a:r>
              <a:rPr lang="en-US" dirty="0"/>
              <a:t> </a:t>
            </a:r>
            <a:r>
              <a:rPr lang="en-US" dirty="0" smtClean="0"/>
              <a:t>     </a:t>
            </a:r>
            <a:r>
              <a:rPr lang="en-US" b="1" dirty="0" err="1" smtClean="0"/>
              <a:t>b</a:t>
            </a:r>
            <a:r>
              <a:rPr lang="en-US" b="1" dirty="0" err="1" smtClean="0">
                <a:solidFill>
                  <a:srgbClr val="0064E2"/>
                </a:solidFill>
                <a:latin typeface="Times New Roman" pitchFamily="18" charset="0"/>
                <a:cs typeface="Times New Roman" pitchFamily="18" charset="0"/>
              </a:rPr>
              <a:t>→</a:t>
            </a:r>
            <a:r>
              <a:rPr lang="en-US" b="1" dirty="0" err="1" smtClean="0"/>
              <a:t>c</a:t>
            </a:r>
            <a:r>
              <a:rPr lang="en-US" dirty="0" smtClean="0"/>
              <a:t>: </a:t>
            </a:r>
            <a:r>
              <a:rPr lang="en-US" b="1" i="1" dirty="0" smtClean="0">
                <a:latin typeface="Times New Roman" pitchFamily="18" charset="0"/>
                <a:cs typeface="Times New Roman" pitchFamily="18" charset="0"/>
              </a:rPr>
              <a:t>c</a:t>
            </a:r>
            <a:r>
              <a:rPr lang="en-US" dirty="0" smtClean="0"/>
              <a:t>=5/6        </a:t>
            </a:r>
            <a:r>
              <a:rPr lang="en-US" b="1" dirty="0" err="1" smtClean="0"/>
              <a:t>b,c</a:t>
            </a:r>
            <a:r>
              <a:rPr lang="en-US" b="1" dirty="0" err="1" smtClean="0">
                <a:solidFill>
                  <a:srgbClr val="0064E2"/>
                </a:solidFill>
                <a:latin typeface="Times New Roman" pitchFamily="18" charset="0"/>
                <a:cs typeface="Times New Roman" pitchFamily="18" charset="0"/>
              </a:rPr>
              <a:t>→</a:t>
            </a:r>
            <a:r>
              <a:rPr lang="en-US" b="1" dirty="0" err="1" smtClean="0"/>
              <a:t>m</a:t>
            </a:r>
            <a:r>
              <a:rPr lang="en-US" dirty="0" smtClean="0"/>
              <a:t>: </a:t>
            </a:r>
            <a:r>
              <a:rPr lang="en-US" b="1" i="1" dirty="0" smtClean="0">
                <a:latin typeface="Times New Roman" pitchFamily="18" charset="0"/>
                <a:cs typeface="Times New Roman" pitchFamily="18" charset="0"/>
              </a:rPr>
              <a:t>c</a:t>
            </a:r>
            <a:r>
              <a:rPr lang="en-US" dirty="0" smtClean="0"/>
              <a:t>=3/5</a:t>
            </a:r>
            <a:endParaRPr lang="en-US" b="1" dirty="0" smtClean="0"/>
          </a:p>
          <a:p>
            <a:pPr lvl="1"/>
            <a:r>
              <a:rPr lang="en-US" b="1" dirty="0" err="1" smtClean="0"/>
              <a:t>m</a:t>
            </a:r>
            <a:r>
              <a:rPr lang="en-US" b="1" dirty="0" err="1" smtClean="0">
                <a:solidFill>
                  <a:srgbClr val="0064E2"/>
                </a:solidFill>
                <a:latin typeface="Times New Roman" pitchFamily="18" charset="0"/>
                <a:cs typeface="Times New Roman" pitchFamily="18" charset="0"/>
              </a:rPr>
              <a:t>→</a:t>
            </a:r>
            <a:r>
              <a:rPr lang="en-US" b="1" dirty="0" err="1" smtClean="0"/>
              <a:t>b</a:t>
            </a:r>
            <a:r>
              <a:rPr lang="en-US" dirty="0" smtClean="0"/>
              <a:t>: </a:t>
            </a:r>
            <a:r>
              <a:rPr lang="en-US" b="1" i="1" dirty="0" smtClean="0">
                <a:latin typeface="Times New Roman" pitchFamily="18" charset="0"/>
                <a:cs typeface="Times New Roman" pitchFamily="18" charset="0"/>
              </a:rPr>
              <a:t>c</a:t>
            </a:r>
            <a:r>
              <a:rPr lang="en-US" dirty="0" smtClean="0"/>
              <a:t>=4/5</a:t>
            </a:r>
            <a:r>
              <a:rPr lang="en-US" dirty="0"/>
              <a:t>	</a:t>
            </a:r>
            <a:r>
              <a:rPr lang="en-US" dirty="0" smtClean="0"/>
              <a:t>           …                   </a:t>
            </a:r>
            <a:r>
              <a:rPr lang="en-US" b="1" dirty="0" err="1" smtClean="0"/>
              <a:t>b,m</a:t>
            </a:r>
            <a:r>
              <a:rPr lang="en-US" b="1" dirty="0" err="1" smtClean="0">
                <a:solidFill>
                  <a:srgbClr val="0064E2"/>
                </a:solidFill>
                <a:latin typeface="Times New Roman" pitchFamily="18" charset="0"/>
                <a:cs typeface="Times New Roman" pitchFamily="18" charset="0"/>
              </a:rPr>
              <a:t>→</a:t>
            </a:r>
            <a:r>
              <a:rPr lang="en-US" b="1" dirty="0" err="1" smtClean="0"/>
              <a:t>c</a:t>
            </a:r>
            <a:r>
              <a:rPr lang="en-US" dirty="0" smtClean="0"/>
              <a:t>: </a:t>
            </a:r>
            <a:r>
              <a:rPr lang="en-US" b="1" i="1" dirty="0" smtClean="0">
                <a:latin typeface="Times New Roman" pitchFamily="18" charset="0"/>
                <a:cs typeface="Times New Roman" pitchFamily="18" charset="0"/>
              </a:rPr>
              <a:t>c</a:t>
            </a:r>
            <a:r>
              <a:rPr lang="en-US" dirty="0" smtClean="0"/>
              <a:t>=3/4</a:t>
            </a:r>
          </a:p>
          <a:p>
            <a:pPr lvl="1"/>
            <a:r>
              <a:rPr lang="en-US" dirty="0"/>
              <a:t> </a:t>
            </a:r>
            <a:r>
              <a:rPr lang="en-US" dirty="0" smtClean="0"/>
              <a:t>					           </a:t>
            </a:r>
            <a:r>
              <a:rPr lang="en-US" b="1" dirty="0" err="1"/>
              <a:t>b</a:t>
            </a:r>
            <a:r>
              <a:rPr lang="en-US" b="1" dirty="0" err="1" smtClean="0">
                <a:solidFill>
                  <a:srgbClr val="0064E2"/>
                </a:solidFill>
                <a:latin typeface="Times New Roman" pitchFamily="18" charset="0"/>
                <a:cs typeface="Times New Roman" pitchFamily="18" charset="0"/>
              </a:rPr>
              <a:t>→</a:t>
            </a:r>
            <a:r>
              <a:rPr lang="en-US" b="1" dirty="0" err="1" smtClean="0"/>
              <a:t>c,m</a:t>
            </a:r>
            <a:r>
              <a:rPr lang="en-US" dirty="0" smtClean="0"/>
              <a:t>: </a:t>
            </a:r>
            <a:r>
              <a:rPr lang="en-US" b="1" i="1" dirty="0" smtClean="0">
                <a:latin typeface="Times New Roman" pitchFamily="18" charset="0"/>
                <a:cs typeface="Times New Roman" pitchFamily="18" charset="0"/>
              </a:rPr>
              <a:t>c</a:t>
            </a:r>
            <a:r>
              <a:rPr lang="en-US" dirty="0" smtClean="0"/>
              <a:t>=3/6</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16</a:t>
            </a:fld>
            <a:endParaRPr lang="en-US"/>
          </a:p>
        </p:txBody>
      </p:sp>
      <p:cxnSp>
        <p:nvCxnSpPr>
          <p:cNvPr id="8" name="Straight Connector 7"/>
          <p:cNvCxnSpPr/>
          <p:nvPr/>
        </p:nvCxnSpPr>
        <p:spPr>
          <a:xfrm>
            <a:off x="1219200" y="5236464"/>
            <a:ext cx="1981200" cy="0"/>
          </a:xfrm>
          <a:prstGeom prst="line">
            <a:avLst/>
          </a:prstGeom>
          <a:ln w="28575">
            <a:solidFill>
              <a:srgbClr val="FF0000"/>
            </a:solidFill>
          </a:ln>
          <a:effectLst>
            <a:outerShdw blurRad="50800" dist="38100" dir="8100000" algn="tr"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5867400" y="5257800"/>
            <a:ext cx="2133600" cy="0"/>
          </a:xfrm>
          <a:prstGeom prst="line">
            <a:avLst/>
          </a:prstGeom>
          <a:ln w="28575">
            <a:solidFill>
              <a:srgbClr val="FF0000"/>
            </a:solidFill>
          </a:ln>
          <a:effectLst>
            <a:outerShdw blurRad="50800" dist="38100" dir="8100000" algn="tr"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5943600" y="6172200"/>
            <a:ext cx="2133600" cy="0"/>
          </a:xfrm>
          <a:prstGeom prst="line">
            <a:avLst/>
          </a:prstGeom>
          <a:ln w="28575">
            <a:solidFill>
              <a:srgbClr val="FF0000"/>
            </a:solidFill>
          </a:ln>
          <a:effectLst>
            <a:outerShdw blurRad="50800" dist="38100" dir="8100000" algn="tr" rotWithShape="0">
              <a:prstClr val="black">
                <a:alpha val="40000"/>
              </a:prst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2039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mtClean="0"/>
              <a:t>Compacting the Output</a:t>
            </a:r>
            <a:endParaRPr lang="en-US"/>
          </a:p>
        </p:txBody>
      </p:sp>
      <p:sp>
        <p:nvSpPr>
          <p:cNvPr id="40963" name="Rectangle 3"/>
          <p:cNvSpPr>
            <a:spLocks noGrp="1" noChangeArrowheads="1"/>
          </p:cNvSpPr>
          <p:nvPr>
            <p:ph idx="1"/>
          </p:nvPr>
        </p:nvSpPr>
        <p:spPr/>
        <p:txBody>
          <a:bodyPr/>
          <a:lstStyle/>
          <a:p>
            <a:r>
              <a:rPr lang="en-US" b="1" dirty="0" smtClean="0"/>
              <a:t>To reduce the number of rules we can </a:t>
            </a:r>
            <a:br>
              <a:rPr lang="en-US" b="1" dirty="0" smtClean="0"/>
            </a:br>
            <a:r>
              <a:rPr lang="en-US" b="1" dirty="0" smtClean="0"/>
              <a:t>post-process them and only output:</a:t>
            </a:r>
          </a:p>
          <a:p>
            <a:pPr lvl="1"/>
            <a:r>
              <a:rPr lang="en-US" b="1" dirty="0" smtClean="0">
                <a:solidFill>
                  <a:srgbClr val="0000FF"/>
                </a:solidFill>
              </a:rPr>
              <a:t>Maximal frequent </a:t>
            </a:r>
            <a:r>
              <a:rPr lang="en-US" b="1" dirty="0" err="1" smtClean="0">
                <a:solidFill>
                  <a:srgbClr val="0000FF"/>
                </a:solidFill>
              </a:rPr>
              <a:t>itemsets</a:t>
            </a:r>
            <a:r>
              <a:rPr lang="en-US" b="1" dirty="0" smtClean="0">
                <a:solidFill>
                  <a:srgbClr val="0000FF"/>
                </a:solidFill>
              </a:rPr>
              <a:t>: </a:t>
            </a:r>
            <a:br>
              <a:rPr lang="en-US" b="1" dirty="0" smtClean="0">
                <a:solidFill>
                  <a:srgbClr val="0000FF"/>
                </a:solidFill>
              </a:rPr>
            </a:br>
            <a:r>
              <a:rPr lang="en-US" dirty="0" smtClean="0"/>
              <a:t>No immediate superset is frequent</a:t>
            </a:r>
          </a:p>
          <a:p>
            <a:pPr lvl="2"/>
            <a:r>
              <a:rPr lang="en-US" dirty="0"/>
              <a:t>Gives </a:t>
            </a:r>
            <a:r>
              <a:rPr lang="en-US" dirty="0" smtClean="0"/>
              <a:t>more </a:t>
            </a:r>
            <a:r>
              <a:rPr lang="en-US" dirty="0"/>
              <a:t>pruning</a:t>
            </a:r>
          </a:p>
          <a:p>
            <a:pPr marL="457200" lvl="1" indent="0">
              <a:buNone/>
            </a:pPr>
            <a:r>
              <a:rPr lang="en-US" b="1" dirty="0" smtClean="0"/>
              <a:t>or</a:t>
            </a:r>
          </a:p>
          <a:p>
            <a:pPr lvl="1"/>
            <a:r>
              <a:rPr lang="en-US" b="1" dirty="0" smtClean="0">
                <a:solidFill>
                  <a:srgbClr val="0000FF"/>
                </a:solidFill>
              </a:rPr>
              <a:t>Closed </a:t>
            </a:r>
            <a:r>
              <a:rPr lang="en-US" b="1" dirty="0" err="1" smtClean="0">
                <a:solidFill>
                  <a:srgbClr val="0000FF"/>
                </a:solidFill>
              </a:rPr>
              <a:t>itemsets</a:t>
            </a:r>
            <a:r>
              <a:rPr lang="en-US" b="1" dirty="0" smtClean="0">
                <a:solidFill>
                  <a:srgbClr val="0000FF"/>
                </a:solidFill>
              </a:rPr>
              <a:t>:</a:t>
            </a:r>
            <a:r>
              <a:rPr lang="en-US" dirty="0" smtClean="0">
                <a:solidFill>
                  <a:srgbClr val="0000FF"/>
                </a:solidFill>
              </a:rPr>
              <a:t> </a:t>
            </a:r>
            <a:br>
              <a:rPr lang="en-US" dirty="0" smtClean="0">
                <a:solidFill>
                  <a:srgbClr val="0000FF"/>
                </a:solidFill>
              </a:rPr>
            </a:br>
            <a:r>
              <a:rPr lang="en-US" dirty="0" smtClean="0"/>
              <a:t>No immediate superset has the same count (&gt; 0)</a:t>
            </a:r>
          </a:p>
          <a:p>
            <a:pPr lvl="2"/>
            <a:r>
              <a:rPr lang="en-US" dirty="0" smtClean="0"/>
              <a:t>Stores not only frequent information, but exact counts</a:t>
            </a:r>
          </a:p>
        </p:txBody>
      </p:sp>
      <p:sp>
        <p:nvSpPr>
          <p:cNvPr id="6" name="Footer Placeholder 5"/>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263A035D-B00A-6748-93F3-A63E885B0CAB}" type="slidenum">
              <a:rPr lang="en-US" smtClean="0"/>
              <a:pPr/>
              <a:t>17</a:t>
            </a:fld>
            <a:endParaRPr lang="en-US"/>
          </a:p>
        </p:txBody>
      </p:sp>
    </p:spTree>
    <p:extLst>
      <p:ext uri="{BB962C8B-B14F-4D97-AF65-F5344CB8AC3E}">
        <p14:creationId xmlns:p14="http://schemas.microsoft.com/office/powerpoint/2010/main" val="5060783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Example: Maximal</a:t>
            </a:r>
            <a:r>
              <a:rPr lang="en-US" dirty="0"/>
              <a:t>/Closed</a:t>
            </a:r>
          </a:p>
        </p:txBody>
      </p:sp>
      <p:sp>
        <p:nvSpPr>
          <p:cNvPr id="41987" name="Rectangle 3"/>
          <p:cNvSpPr>
            <a:spLocks noGrp="1" noChangeArrowheads="1"/>
          </p:cNvSpPr>
          <p:nvPr>
            <p:ph idx="1"/>
          </p:nvPr>
        </p:nvSpPr>
        <p:spPr>
          <a:xfrm>
            <a:off x="684212" y="1591055"/>
            <a:ext cx="8229600" cy="5257801"/>
          </a:xfrm>
        </p:spPr>
        <p:txBody>
          <a:bodyPr/>
          <a:lstStyle/>
          <a:p>
            <a:pPr>
              <a:buFont typeface="Monotype Sorts" pitchFamily="-107" charset="2"/>
              <a:buNone/>
            </a:pPr>
            <a:r>
              <a:rPr lang="en-US" dirty="0">
                <a:solidFill>
                  <a:srgbClr val="0000FF"/>
                </a:solidFill>
              </a:rPr>
              <a:t>	</a:t>
            </a:r>
            <a:r>
              <a:rPr lang="en-US" b="1" dirty="0" smtClean="0">
                <a:solidFill>
                  <a:srgbClr val="0000FF"/>
                </a:solidFill>
              </a:rPr>
              <a:t>Support	  Maximal(s=3</a:t>
            </a:r>
            <a:r>
              <a:rPr lang="en-US" b="1" dirty="0">
                <a:solidFill>
                  <a:srgbClr val="0000FF"/>
                </a:solidFill>
              </a:rPr>
              <a:t>)	Closed</a:t>
            </a:r>
          </a:p>
          <a:p>
            <a:pPr>
              <a:buFont typeface="Monotype Sorts" pitchFamily="-107" charset="2"/>
              <a:buNone/>
            </a:pPr>
            <a:r>
              <a:rPr lang="en-US" b="1" dirty="0"/>
              <a:t>A</a:t>
            </a:r>
            <a:r>
              <a:rPr lang="en-US" dirty="0"/>
              <a:t>		4		No		  No</a:t>
            </a:r>
          </a:p>
          <a:p>
            <a:pPr>
              <a:buFont typeface="Monotype Sorts" pitchFamily="-107" charset="2"/>
              <a:buNone/>
            </a:pPr>
            <a:r>
              <a:rPr lang="en-US" b="1" dirty="0"/>
              <a:t>B</a:t>
            </a:r>
            <a:r>
              <a:rPr lang="en-US" dirty="0"/>
              <a:t>		5		No		  Yes</a:t>
            </a:r>
            <a:endParaRPr lang="en-US" b="1" dirty="0"/>
          </a:p>
          <a:p>
            <a:pPr>
              <a:buFont typeface="Monotype Sorts" pitchFamily="-107" charset="2"/>
              <a:buNone/>
            </a:pPr>
            <a:r>
              <a:rPr lang="en-US" b="1" dirty="0"/>
              <a:t>C</a:t>
            </a:r>
            <a:r>
              <a:rPr lang="en-US" dirty="0"/>
              <a:t>		3		No		  No</a:t>
            </a:r>
          </a:p>
          <a:p>
            <a:pPr>
              <a:buFont typeface="Monotype Sorts" pitchFamily="-107" charset="2"/>
              <a:buNone/>
            </a:pPr>
            <a:r>
              <a:rPr lang="en-US" b="1" dirty="0"/>
              <a:t>AB</a:t>
            </a:r>
            <a:r>
              <a:rPr lang="en-US" dirty="0"/>
              <a:t>	4		Yes		  Yes</a:t>
            </a:r>
          </a:p>
          <a:p>
            <a:pPr>
              <a:buFont typeface="Monotype Sorts" pitchFamily="-107" charset="2"/>
              <a:buNone/>
            </a:pPr>
            <a:r>
              <a:rPr lang="en-US" b="1" dirty="0"/>
              <a:t>AC</a:t>
            </a:r>
            <a:r>
              <a:rPr lang="en-US" dirty="0"/>
              <a:t>	2		No		  No</a:t>
            </a:r>
          </a:p>
          <a:p>
            <a:pPr>
              <a:buFont typeface="Monotype Sorts" pitchFamily="-107" charset="2"/>
              <a:buNone/>
            </a:pPr>
            <a:r>
              <a:rPr lang="en-US" b="1" dirty="0"/>
              <a:t>BC</a:t>
            </a:r>
            <a:r>
              <a:rPr lang="en-US" dirty="0"/>
              <a:t>	3		Yes		  Yes</a:t>
            </a:r>
          </a:p>
          <a:p>
            <a:pPr>
              <a:buFont typeface="Monotype Sorts" pitchFamily="-107" charset="2"/>
              <a:buNone/>
            </a:pPr>
            <a:r>
              <a:rPr lang="en-US" b="1" dirty="0"/>
              <a:t>ABC</a:t>
            </a:r>
            <a:r>
              <a:rPr lang="en-US" dirty="0"/>
              <a:t>	2		No		  Yes</a:t>
            </a:r>
          </a:p>
        </p:txBody>
      </p:sp>
      <p:sp>
        <p:nvSpPr>
          <p:cNvPr id="18" name="Footer Placeholder 17"/>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16" name="Slide Number Placeholder 5"/>
          <p:cNvSpPr>
            <a:spLocks noGrp="1"/>
          </p:cNvSpPr>
          <p:nvPr>
            <p:ph type="sldNum" sz="quarter" idx="12"/>
          </p:nvPr>
        </p:nvSpPr>
        <p:spPr/>
        <p:txBody>
          <a:bodyPr/>
          <a:lstStyle/>
          <a:p>
            <a:fld id="{066ECBB2-C50D-7949-BA96-DF962D1E4F31}" type="slidenum">
              <a:rPr lang="en-US"/>
              <a:pPr/>
              <a:t>18</a:t>
            </a:fld>
            <a:endParaRPr lang="en-US"/>
          </a:p>
        </p:txBody>
      </p:sp>
      <p:grpSp>
        <p:nvGrpSpPr>
          <p:cNvPr id="2" name="Group 6"/>
          <p:cNvGrpSpPr>
            <a:grpSpLocks/>
          </p:cNvGrpSpPr>
          <p:nvPr/>
        </p:nvGrpSpPr>
        <p:grpSpPr bwMode="auto">
          <a:xfrm>
            <a:off x="4057649" y="1219200"/>
            <a:ext cx="4070350" cy="1676400"/>
            <a:chOff x="2592" y="864"/>
            <a:chExt cx="2564" cy="1056"/>
          </a:xfrm>
        </p:grpSpPr>
        <p:sp>
          <p:nvSpPr>
            <p:cNvPr id="41988" name="Text Box 4"/>
            <p:cNvSpPr txBox="1">
              <a:spLocks noChangeArrowheads="1"/>
            </p:cNvSpPr>
            <p:nvPr/>
          </p:nvSpPr>
          <p:spPr bwMode="auto">
            <a:xfrm>
              <a:off x="4212" y="864"/>
              <a:ext cx="944" cy="582"/>
            </a:xfrm>
            <a:prstGeom prst="rect">
              <a:avLst/>
            </a:prstGeom>
            <a:noFill/>
            <a:ln w="9525">
              <a:noFill/>
              <a:miter lim="800000"/>
              <a:headEnd/>
              <a:tailEnd/>
            </a:ln>
            <a:effectLst/>
          </p:spPr>
          <p:txBody>
            <a:bodyPr wrap="none">
              <a:prstTxWarp prst="textNoShape">
                <a:avLst/>
              </a:prstTxWarp>
              <a:spAutoFit/>
            </a:bodyPr>
            <a:lstStyle/>
            <a:p>
              <a:r>
                <a:rPr lang="en-US" dirty="0">
                  <a:solidFill>
                    <a:srgbClr val="008000"/>
                  </a:solidFill>
                </a:rPr>
                <a:t>Frequent, but</a:t>
              </a:r>
            </a:p>
            <a:p>
              <a:r>
                <a:rPr lang="en-US" dirty="0">
                  <a:solidFill>
                    <a:srgbClr val="008000"/>
                  </a:solidFill>
                </a:rPr>
                <a:t>superset BC</a:t>
              </a:r>
            </a:p>
            <a:p>
              <a:r>
                <a:rPr lang="en-US" dirty="0">
                  <a:solidFill>
                    <a:srgbClr val="008000"/>
                  </a:solidFill>
                </a:rPr>
                <a:t>also frequent.</a:t>
              </a:r>
            </a:p>
          </p:txBody>
        </p:sp>
        <p:sp>
          <p:nvSpPr>
            <p:cNvPr id="41989" name="Line 5"/>
            <p:cNvSpPr>
              <a:spLocks noChangeShapeType="1"/>
            </p:cNvSpPr>
            <p:nvPr/>
          </p:nvSpPr>
          <p:spPr bwMode="auto">
            <a:xfrm flipH="1">
              <a:off x="2592" y="1296"/>
              <a:ext cx="1632" cy="624"/>
            </a:xfrm>
            <a:prstGeom prst="line">
              <a:avLst/>
            </a:prstGeom>
            <a:noFill/>
            <a:ln w="9525">
              <a:solidFill>
                <a:srgbClr val="008000"/>
              </a:solidFill>
              <a:round/>
              <a:headEnd/>
              <a:tailEnd type="triangle" w="med" len="med"/>
            </a:ln>
            <a:effectLst/>
          </p:spPr>
          <p:txBody>
            <a:bodyPr>
              <a:prstTxWarp prst="textNoShape">
                <a:avLst/>
              </a:prstTxWarp>
            </a:bodyPr>
            <a:lstStyle/>
            <a:p>
              <a:endParaRPr lang="en-US"/>
            </a:p>
          </p:txBody>
        </p:sp>
      </p:grpSp>
      <p:grpSp>
        <p:nvGrpSpPr>
          <p:cNvPr id="3" name="Group 9"/>
          <p:cNvGrpSpPr>
            <a:grpSpLocks/>
          </p:cNvGrpSpPr>
          <p:nvPr/>
        </p:nvGrpSpPr>
        <p:grpSpPr bwMode="auto">
          <a:xfrm>
            <a:off x="4037012" y="2393950"/>
            <a:ext cx="4344988" cy="1382713"/>
            <a:chOff x="2640" y="1721"/>
            <a:chExt cx="2737" cy="871"/>
          </a:xfrm>
        </p:grpSpPr>
        <p:sp>
          <p:nvSpPr>
            <p:cNvPr id="41991" name="Text Box 7"/>
            <p:cNvSpPr txBox="1">
              <a:spLocks noChangeArrowheads="1"/>
            </p:cNvSpPr>
            <p:nvPr/>
          </p:nvSpPr>
          <p:spPr bwMode="auto">
            <a:xfrm>
              <a:off x="4250" y="1721"/>
              <a:ext cx="1127" cy="582"/>
            </a:xfrm>
            <a:prstGeom prst="rect">
              <a:avLst/>
            </a:prstGeom>
            <a:noFill/>
            <a:ln w="9525">
              <a:noFill/>
              <a:miter lim="800000"/>
              <a:headEnd/>
              <a:tailEnd/>
            </a:ln>
            <a:effectLst/>
          </p:spPr>
          <p:txBody>
            <a:bodyPr wrap="none">
              <a:prstTxWarp prst="textNoShape">
                <a:avLst/>
              </a:prstTxWarp>
              <a:spAutoFit/>
            </a:bodyPr>
            <a:lstStyle/>
            <a:p>
              <a:r>
                <a:rPr lang="en-US" dirty="0">
                  <a:solidFill>
                    <a:srgbClr val="008000"/>
                  </a:solidFill>
                </a:rPr>
                <a:t>Frequent, and</a:t>
              </a:r>
            </a:p>
            <a:p>
              <a:r>
                <a:rPr lang="en-US" dirty="0">
                  <a:solidFill>
                    <a:srgbClr val="008000"/>
                  </a:solidFill>
                </a:rPr>
                <a:t>its only superset,</a:t>
              </a:r>
            </a:p>
            <a:p>
              <a:r>
                <a:rPr lang="en-US" dirty="0">
                  <a:solidFill>
                    <a:srgbClr val="008000"/>
                  </a:solidFill>
                </a:rPr>
                <a:t>ABC, not freq.</a:t>
              </a:r>
            </a:p>
          </p:txBody>
        </p:sp>
        <p:sp>
          <p:nvSpPr>
            <p:cNvPr id="41992" name="Line 8"/>
            <p:cNvSpPr>
              <a:spLocks noChangeShapeType="1"/>
            </p:cNvSpPr>
            <p:nvPr/>
          </p:nvSpPr>
          <p:spPr bwMode="auto">
            <a:xfrm flipH="1">
              <a:off x="2640" y="1968"/>
              <a:ext cx="1584" cy="624"/>
            </a:xfrm>
            <a:prstGeom prst="line">
              <a:avLst/>
            </a:prstGeom>
            <a:noFill/>
            <a:ln w="9525">
              <a:solidFill>
                <a:srgbClr val="008000"/>
              </a:solidFill>
              <a:round/>
              <a:headEnd/>
              <a:tailEnd type="triangle" w="med" len="med"/>
            </a:ln>
            <a:effectLst/>
          </p:spPr>
          <p:txBody>
            <a:bodyPr>
              <a:prstTxWarp prst="textNoShape">
                <a:avLst/>
              </a:prstTxWarp>
            </a:bodyPr>
            <a:lstStyle/>
            <a:p>
              <a:endParaRPr lang="en-US"/>
            </a:p>
          </p:txBody>
        </p:sp>
      </p:grpSp>
      <p:grpSp>
        <p:nvGrpSpPr>
          <p:cNvPr id="4" name="Group 12"/>
          <p:cNvGrpSpPr>
            <a:grpSpLocks/>
          </p:cNvGrpSpPr>
          <p:nvPr/>
        </p:nvGrpSpPr>
        <p:grpSpPr bwMode="auto">
          <a:xfrm>
            <a:off x="5962650" y="3428998"/>
            <a:ext cx="2322513" cy="679450"/>
            <a:chOff x="3888" y="2400"/>
            <a:chExt cx="1463" cy="428"/>
          </a:xfrm>
        </p:grpSpPr>
        <p:sp>
          <p:nvSpPr>
            <p:cNvPr id="41994" name="Text Box 10"/>
            <p:cNvSpPr txBox="1">
              <a:spLocks noChangeArrowheads="1"/>
            </p:cNvSpPr>
            <p:nvPr/>
          </p:nvSpPr>
          <p:spPr bwMode="auto">
            <a:xfrm>
              <a:off x="4262" y="2421"/>
              <a:ext cx="1089" cy="407"/>
            </a:xfrm>
            <a:prstGeom prst="rect">
              <a:avLst/>
            </a:prstGeom>
            <a:noFill/>
            <a:ln w="9525">
              <a:noFill/>
              <a:miter lim="800000"/>
              <a:headEnd/>
              <a:tailEnd/>
            </a:ln>
            <a:effectLst/>
          </p:spPr>
          <p:txBody>
            <a:bodyPr wrap="none">
              <a:prstTxWarp prst="textNoShape">
                <a:avLst/>
              </a:prstTxWarp>
              <a:spAutoFit/>
            </a:bodyPr>
            <a:lstStyle/>
            <a:p>
              <a:r>
                <a:rPr lang="en-US" dirty="0">
                  <a:solidFill>
                    <a:srgbClr val="008000"/>
                  </a:solidFill>
                </a:rPr>
                <a:t>Superset BC</a:t>
              </a:r>
            </a:p>
            <a:p>
              <a:r>
                <a:rPr lang="en-US" dirty="0">
                  <a:solidFill>
                    <a:srgbClr val="008000"/>
                  </a:solidFill>
                </a:rPr>
                <a:t>has same count.</a:t>
              </a:r>
            </a:p>
          </p:txBody>
        </p:sp>
        <p:sp>
          <p:nvSpPr>
            <p:cNvPr id="41995" name="Line 11"/>
            <p:cNvSpPr>
              <a:spLocks noChangeShapeType="1"/>
            </p:cNvSpPr>
            <p:nvPr/>
          </p:nvSpPr>
          <p:spPr bwMode="auto">
            <a:xfrm flipH="1" flipV="1">
              <a:off x="3888" y="2400"/>
              <a:ext cx="336" cy="288"/>
            </a:xfrm>
            <a:prstGeom prst="line">
              <a:avLst/>
            </a:prstGeom>
            <a:noFill/>
            <a:ln w="9525">
              <a:solidFill>
                <a:srgbClr val="008000"/>
              </a:solidFill>
              <a:round/>
              <a:headEnd/>
              <a:tailEnd type="triangle" w="med" len="med"/>
            </a:ln>
            <a:effectLst/>
          </p:spPr>
          <p:txBody>
            <a:bodyPr>
              <a:prstTxWarp prst="textNoShape">
                <a:avLst/>
              </a:prstTxWarp>
            </a:bodyPr>
            <a:lstStyle/>
            <a:p>
              <a:endParaRPr lang="en-US"/>
            </a:p>
          </p:txBody>
        </p:sp>
      </p:grpSp>
      <p:grpSp>
        <p:nvGrpSpPr>
          <p:cNvPr id="5" name="Group 15"/>
          <p:cNvGrpSpPr>
            <a:grpSpLocks/>
          </p:cNvGrpSpPr>
          <p:nvPr/>
        </p:nvGrpSpPr>
        <p:grpSpPr bwMode="auto">
          <a:xfrm>
            <a:off x="6191251" y="4191000"/>
            <a:ext cx="2052638" cy="923925"/>
            <a:chOff x="3984" y="3024"/>
            <a:chExt cx="1293" cy="582"/>
          </a:xfrm>
        </p:grpSpPr>
        <p:sp>
          <p:nvSpPr>
            <p:cNvPr id="41997" name="Text Box 13"/>
            <p:cNvSpPr txBox="1">
              <a:spLocks noChangeArrowheads="1"/>
            </p:cNvSpPr>
            <p:nvPr/>
          </p:nvSpPr>
          <p:spPr bwMode="auto">
            <a:xfrm>
              <a:off x="4310" y="3024"/>
              <a:ext cx="967" cy="582"/>
            </a:xfrm>
            <a:prstGeom prst="rect">
              <a:avLst/>
            </a:prstGeom>
            <a:noFill/>
            <a:ln w="9525">
              <a:noFill/>
              <a:miter lim="800000"/>
              <a:headEnd/>
              <a:tailEnd/>
            </a:ln>
            <a:effectLst/>
          </p:spPr>
          <p:txBody>
            <a:bodyPr wrap="none">
              <a:prstTxWarp prst="textNoShape">
                <a:avLst/>
              </a:prstTxWarp>
              <a:spAutoFit/>
            </a:bodyPr>
            <a:lstStyle/>
            <a:p>
              <a:r>
                <a:rPr lang="en-US" dirty="0">
                  <a:solidFill>
                    <a:srgbClr val="008000"/>
                  </a:solidFill>
                </a:rPr>
                <a:t>Its only super-</a:t>
              </a:r>
            </a:p>
            <a:p>
              <a:r>
                <a:rPr lang="en-US" dirty="0">
                  <a:solidFill>
                    <a:srgbClr val="008000"/>
                  </a:solidFill>
                </a:rPr>
                <a:t>set, ABC, has</a:t>
              </a:r>
            </a:p>
            <a:p>
              <a:r>
                <a:rPr lang="en-US" dirty="0">
                  <a:solidFill>
                    <a:srgbClr val="008000"/>
                  </a:solidFill>
                </a:rPr>
                <a:t>smaller count.</a:t>
              </a:r>
            </a:p>
          </p:txBody>
        </p:sp>
        <p:sp>
          <p:nvSpPr>
            <p:cNvPr id="41998" name="Line 14"/>
            <p:cNvSpPr>
              <a:spLocks noChangeShapeType="1"/>
            </p:cNvSpPr>
            <p:nvPr/>
          </p:nvSpPr>
          <p:spPr bwMode="auto">
            <a:xfrm flipH="1">
              <a:off x="3984" y="3408"/>
              <a:ext cx="288" cy="0"/>
            </a:xfrm>
            <a:prstGeom prst="line">
              <a:avLst/>
            </a:prstGeom>
            <a:noFill/>
            <a:ln w="9525">
              <a:solidFill>
                <a:srgbClr val="008000"/>
              </a:solidFill>
              <a:round/>
              <a:headEnd/>
              <a:tailEnd type="triangle" w="med" len="med"/>
            </a:ln>
            <a:effectLst/>
          </p:spPr>
          <p:txBody>
            <a:bodyPr>
              <a:prstTxWarp prst="textNoShape">
                <a:avLst/>
              </a:prstTxWarp>
            </a:bodyPr>
            <a:lstStyle/>
            <a:p>
              <a:endParaRPr lang="en-US"/>
            </a:p>
          </p:txBody>
        </p:sp>
      </p:grpSp>
    </p:spTree>
    <p:extLst>
      <p:ext uri="{BB962C8B-B14F-4D97-AF65-F5344CB8AC3E}">
        <p14:creationId xmlns:p14="http://schemas.microsoft.com/office/powerpoint/2010/main" val="3257518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
            </a:r>
            <a:br>
              <a:rPr lang="en-US" dirty="0" smtClean="0"/>
            </a:br>
            <a:r>
              <a:rPr lang="en-US" dirty="0" smtClean="0"/>
              <a:t>Finding Frequent </a:t>
            </a:r>
            <a:r>
              <a:rPr lang="en-US" dirty="0" err="1" smtClean="0"/>
              <a:t>Itemsets</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138202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p:txBody>
          <a:bodyPr>
            <a:normAutofit/>
          </a:bodyPr>
          <a:lstStyle/>
          <a:p>
            <a:r>
              <a:rPr lang="en-US" dirty="0"/>
              <a:t>Association Rule </a:t>
            </a:r>
            <a:r>
              <a:rPr lang="en-US" dirty="0" smtClean="0"/>
              <a:t>Discovery</a:t>
            </a:r>
            <a:endParaRPr lang="en-US" dirty="0"/>
          </a:p>
        </p:txBody>
      </p:sp>
      <p:sp>
        <p:nvSpPr>
          <p:cNvPr id="759811" name="Rectangle 3"/>
          <p:cNvSpPr>
            <a:spLocks noGrp="1" noChangeArrowheads="1"/>
          </p:cNvSpPr>
          <p:nvPr>
            <p:ph idx="1"/>
          </p:nvPr>
        </p:nvSpPr>
        <p:spPr>
          <a:xfrm>
            <a:off x="457200" y="1295400"/>
            <a:ext cx="8686800" cy="5334000"/>
          </a:xfrm>
        </p:spPr>
        <p:txBody>
          <a:bodyPr>
            <a:normAutofit fontScale="92500"/>
          </a:bodyPr>
          <a:lstStyle/>
          <a:p>
            <a:pPr marL="342900" indent="-342900">
              <a:buNone/>
            </a:pPr>
            <a:r>
              <a:rPr lang="en-US" b="1" dirty="0" smtClean="0">
                <a:solidFill>
                  <a:srgbClr val="0000FF"/>
                </a:solidFill>
              </a:rPr>
              <a:t>Supermarket shelf management – Market-basket model:</a:t>
            </a:r>
          </a:p>
          <a:p>
            <a:pPr marL="450342" indent="-285750"/>
            <a:r>
              <a:rPr lang="en-US" b="1" dirty="0" smtClean="0">
                <a:solidFill>
                  <a:srgbClr val="FF0066"/>
                </a:solidFill>
              </a:rPr>
              <a:t>Goal:</a:t>
            </a:r>
            <a:r>
              <a:rPr lang="en-US" dirty="0" smtClean="0"/>
              <a:t> Identify items that are bought together by sufficiently many customers</a:t>
            </a:r>
          </a:p>
          <a:p>
            <a:pPr marL="450342" indent="-285750"/>
            <a:r>
              <a:rPr lang="en-US" b="1" dirty="0" smtClean="0">
                <a:solidFill>
                  <a:srgbClr val="FF0066"/>
                </a:solidFill>
              </a:rPr>
              <a:t>Approach:</a:t>
            </a:r>
            <a:r>
              <a:rPr lang="en-US" dirty="0" smtClean="0"/>
              <a:t> Process the sales data collected with barcode scanners to find dependencies among items</a:t>
            </a:r>
          </a:p>
          <a:p>
            <a:pPr marL="450342" indent="-285750"/>
            <a:r>
              <a:rPr lang="en-US" b="1" dirty="0" smtClean="0">
                <a:solidFill>
                  <a:srgbClr val="FF0066"/>
                </a:solidFill>
              </a:rPr>
              <a:t>A classic rule:</a:t>
            </a:r>
          </a:p>
          <a:p>
            <a:pPr marL="877824" lvl="1"/>
            <a:r>
              <a:rPr lang="en-US" dirty="0" smtClean="0"/>
              <a:t>If someone buys diaper and milk, then he/she is </a:t>
            </a:r>
            <a:br>
              <a:rPr lang="en-US" dirty="0" smtClean="0"/>
            </a:br>
            <a:r>
              <a:rPr lang="en-US" dirty="0" smtClean="0"/>
              <a:t>likely to buy beer</a:t>
            </a:r>
          </a:p>
          <a:p>
            <a:pPr marL="877824" lvl="1"/>
            <a:r>
              <a:rPr lang="en-US" dirty="0" smtClean="0"/>
              <a:t>Don’t be surprised if you find six-packs next to diapers!</a:t>
            </a:r>
            <a:endParaRPr lang="en-US" dirty="0"/>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2</a:t>
            </a:fld>
            <a:endParaRPr lang="en-US"/>
          </a:p>
        </p:txBody>
      </p:sp>
    </p:spTree>
    <p:extLst>
      <p:ext uri="{BB962C8B-B14F-4D97-AF65-F5344CB8AC3E}">
        <p14:creationId xmlns:p14="http://schemas.microsoft.com/office/powerpoint/2010/main" val="11794720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26"/>
          <p:cNvSpPr>
            <a:spLocks noGrp="1" noChangeArrowheads="1"/>
          </p:cNvSpPr>
          <p:nvPr>
            <p:ph type="title"/>
          </p:nvPr>
        </p:nvSpPr>
        <p:spPr/>
        <p:txBody>
          <a:bodyPr/>
          <a:lstStyle/>
          <a:p>
            <a:r>
              <a:rPr lang="en-US" dirty="0" err="1" smtClean="0"/>
              <a:t>Itemsets</a:t>
            </a:r>
            <a:r>
              <a:rPr lang="en-US" dirty="0" smtClean="0"/>
              <a:t>: Computation </a:t>
            </a:r>
            <a:r>
              <a:rPr lang="en-US" dirty="0"/>
              <a:t>Model</a:t>
            </a:r>
          </a:p>
        </p:txBody>
      </p:sp>
      <p:sp>
        <p:nvSpPr>
          <p:cNvPr id="62467" name="Rectangle 1027"/>
          <p:cNvSpPr>
            <a:spLocks noGrp="1" noChangeArrowheads="1"/>
          </p:cNvSpPr>
          <p:nvPr>
            <p:ph idx="1"/>
          </p:nvPr>
        </p:nvSpPr>
        <p:spPr>
          <a:xfrm>
            <a:off x="457200" y="1295400"/>
            <a:ext cx="8229600" cy="4994701"/>
          </a:xfrm>
        </p:spPr>
        <p:txBody>
          <a:bodyPr>
            <a:normAutofit lnSpcReduction="10000"/>
          </a:bodyPr>
          <a:lstStyle/>
          <a:p>
            <a:r>
              <a:rPr lang="en-US" b="1" dirty="0" smtClean="0">
                <a:solidFill>
                  <a:srgbClr val="0000FF"/>
                </a:solidFill>
              </a:rPr>
              <a:t>Back to finding frequent </a:t>
            </a:r>
            <a:r>
              <a:rPr lang="en-US" b="1" dirty="0" err="1" smtClean="0">
                <a:solidFill>
                  <a:srgbClr val="0000FF"/>
                </a:solidFill>
              </a:rPr>
              <a:t>itemsets</a:t>
            </a:r>
            <a:endParaRPr lang="en-US" b="1" dirty="0" smtClean="0">
              <a:solidFill>
                <a:srgbClr val="0000FF"/>
              </a:solidFill>
            </a:endParaRPr>
          </a:p>
          <a:p>
            <a:r>
              <a:rPr lang="en-US" dirty="0" smtClean="0"/>
              <a:t>Typically</a:t>
            </a:r>
            <a:r>
              <a:rPr lang="en-US" dirty="0"/>
              <a:t>, data is kept in flat files </a:t>
            </a:r>
            <a:r>
              <a:rPr lang="en-US" dirty="0" smtClean="0"/>
              <a:t/>
            </a:r>
            <a:br>
              <a:rPr lang="en-US" dirty="0" smtClean="0"/>
            </a:br>
            <a:r>
              <a:rPr lang="en-US" dirty="0" smtClean="0"/>
              <a:t>rather </a:t>
            </a:r>
            <a:r>
              <a:rPr lang="en-US" dirty="0"/>
              <a:t>than in a database </a:t>
            </a:r>
            <a:r>
              <a:rPr lang="en-US" dirty="0" smtClean="0"/>
              <a:t>system:</a:t>
            </a:r>
            <a:endParaRPr lang="en-US" dirty="0"/>
          </a:p>
          <a:p>
            <a:pPr lvl="1"/>
            <a:r>
              <a:rPr lang="en-US" dirty="0"/>
              <a:t>Stored on </a:t>
            </a:r>
            <a:r>
              <a:rPr lang="en-US" dirty="0" smtClean="0"/>
              <a:t>disk</a:t>
            </a:r>
            <a:endParaRPr lang="en-US" dirty="0"/>
          </a:p>
          <a:p>
            <a:pPr lvl="1"/>
            <a:r>
              <a:rPr lang="en-US" dirty="0"/>
              <a:t>Stored </a:t>
            </a:r>
            <a:r>
              <a:rPr lang="en-US" dirty="0" smtClean="0"/>
              <a:t>basket-by-basket</a:t>
            </a:r>
            <a:endParaRPr lang="en-US" dirty="0"/>
          </a:p>
          <a:p>
            <a:pPr lvl="1"/>
            <a:r>
              <a:rPr lang="en-US" dirty="0" smtClean="0"/>
              <a:t>Baskets are </a:t>
            </a:r>
            <a:r>
              <a:rPr lang="en-US" b="1" dirty="0" smtClean="0">
                <a:solidFill>
                  <a:srgbClr val="FF0066"/>
                </a:solidFill>
              </a:rPr>
              <a:t>small</a:t>
            </a:r>
            <a:r>
              <a:rPr lang="en-US" dirty="0" smtClean="0">
                <a:solidFill>
                  <a:srgbClr val="FF0066"/>
                </a:solidFill>
              </a:rPr>
              <a:t> </a:t>
            </a:r>
            <a:r>
              <a:rPr lang="en-US" dirty="0" smtClean="0"/>
              <a:t>but we have </a:t>
            </a:r>
            <a:br>
              <a:rPr lang="en-US" dirty="0" smtClean="0"/>
            </a:br>
            <a:r>
              <a:rPr lang="en-US" dirty="0" smtClean="0"/>
              <a:t>many baskets and many items</a:t>
            </a:r>
          </a:p>
          <a:p>
            <a:pPr lvl="2"/>
            <a:r>
              <a:rPr lang="en-US" dirty="0" smtClean="0"/>
              <a:t>Expand </a:t>
            </a:r>
            <a:r>
              <a:rPr lang="en-US" dirty="0"/>
              <a:t>baskets into pairs, triples, etc. </a:t>
            </a:r>
            <a:r>
              <a:rPr lang="en-US" dirty="0" smtClean="0"/>
              <a:t/>
            </a:r>
            <a:br>
              <a:rPr lang="en-US" dirty="0" smtClean="0"/>
            </a:br>
            <a:r>
              <a:rPr lang="en-US" dirty="0" smtClean="0"/>
              <a:t>as </a:t>
            </a:r>
            <a:r>
              <a:rPr lang="en-US" dirty="0"/>
              <a:t>you read </a:t>
            </a:r>
            <a:r>
              <a:rPr lang="en-US" dirty="0" smtClean="0"/>
              <a:t>baskets</a:t>
            </a:r>
            <a:endParaRPr lang="en-US" dirty="0"/>
          </a:p>
          <a:p>
            <a:pPr lvl="2"/>
            <a:r>
              <a:rPr lang="en-US" dirty="0"/>
              <a:t>Use </a:t>
            </a:r>
            <a:r>
              <a:rPr lang="en-US" b="1" i="1" dirty="0">
                <a:solidFill>
                  <a:srgbClr val="FF0066"/>
                </a:solidFill>
              </a:rPr>
              <a:t>k</a:t>
            </a:r>
            <a:r>
              <a:rPr lang="en-US" dirty="0"/>
              <a:t> </a:t>
            </a:r>
            <a:r>
              <a:rPr lang="en-US" dirty="0" smtClean="0"/>
              <a:t>nested </a:t>
            </a:r>
            <a:r>
              <a:rPr lang="en-US" dirty="0"/>
              <a:t>loops to generate all </a:t>
            </a:r>
            <a:r>
              <a:rPr lang="en-US" dirty="0" smtClean="0"/>
              <a:t/>
            </a:r>
            <a:br>
              <a:rPr lang="en-US" dirty="0" smtClean="0"/>
            </a:br>
            <a:r>
              <a:rPr lang="en-US" dirty="0" smtClean="0"/>
              <a:t>sets </a:t>
            </a:r>
            <a:r>
              <a:rPr lang="en-US" dirty="0"/>
              <a:t>of size </a:t>
            </a:r>
            <a:r>
              <a:rPr lang="en-US" b="1" i="1" dirty="0" smtClean="0">
                <a:solidFill>
                  <a:srgbClr val="FF0066"/>
                </a:solidFill>
              </a:rPr>
              <a:t>k</a:t>
            </a:r>
          </a:p>
        </p:txBody>
      </p:sp>
      <p:sp>
        <p:nvSpPr>
          <p:cNvPr id="6" name="Footer Placeholder 5"/>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A91B5FDD-C4CF-AF44-9F0E-8B7B5F21FA79}" type="slidenum">
              <a:rPr lang="en-US"/>
              <a:pPr/>
              <a:t>20</a:t>
            </a:fld>
            <a:endParaRPr lang="en-US"/>
          </a:p>
        </p:txBody>
      </p:sp>
      <p:grpSp>
        <p:nvGrpSpPr>
          <p:cNvPr id="2" name="Group 1"/>
          <p:cNvGrpSpPr/>
          <p:nvPr/>
        </p:nvGrpSpPr>
        <p:grpSpPr>
          <a:xfrm>
            <a:off x="7086600" y="1371600"/>
            <a:ext cx="1371600" cy="4419600"/>
            <a:chOff x="7467600" y="2057400"/>
            <a:chExt cx="1371600" cy="4419600"/>
          </a:xfrm>
        </p:grpSpPr>
        <p:sp>
          <p:nvSpPr>
            <p:cNvPr id="7" name="Rectangle 3"/>
            <p:cNvSpPr>
              <a:spLocks noChangeArrowheads="1"/>
            </p:cNvSpPr>
            <p:nvPr/>
          </p:nvSpPr>
          <p:spPr bwMode="auto">
            <a:xfrm>
              <a:off x="7467600" y="2057400"/>
              <a:ext cx="1371600" cy="4419600"/>
            </a:xfrm>
            <a:prstGeom prst="rect">
              <a:avLst/>
            </a:prstGeom>
            <a:solidFill>
              <a:srgbClr val="FFFF99">
                <a:alpha val="50000"/>
              </a:srgbClr>
            </a:solidFill>
            <a:ln w="9525">
              <a:solidFill>
                <a:schemeClr val="tx1"/>
              </a:solidFill>
              <a:miter lim="800000"/>
              <a:headEnd/>
              <a:tailEnd/>
            </a:ln>
            <a:effectLst/>
          </p:spPr>
          <p:txBody>
            <a:bodyPr wrap="none" anchor="ctr">
              <a:prstTxWarp prst="textNoShape">
                <a:avLst/>
              </a:prstTxWarp>
            </a:bodyPr>
            <a:lstStyle/>
            <a:p>
              <a:endParaRPr lang="en-US"/>
            </a:p>
          </p:txBody>
        </p:sp>
        <p:sp>
          <p:nvSpPr>
            <p:cNvPr id="8" name="Line 4"/>
            <p:cNvSpPr>
              <a:spLocks noChangeShapeType="1"/>
            </p:cNvSpPr>
            <p:nvPr/>
          </p:nvSpPr>
          <p:spPr bwMode="auto">
            <a:xfrm>
              <a:off x="7467600" y="2286000"/>
              <a:ext cx="1371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9" name="Line 5"/>
            <p:cNvSpPr>
              <a:spLocks noChangeShapeType="1"/>
            </p:cNvSpPr>
            <p:nvPr/>
          </p:nvSpPr>
          <p:spPr bwMode="auto">
            <a:xfrm>
              <a:off x="7467600" y="2514600"/>
              <a:ext cx="1371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10" name="Line 6"/>
            <p:cNvSpPr>
              <a:spLocks noChangeShapeType="1"/>
            </p:cNvSpPr>
            <p:nvPr/>
          </p:nvSpPr>
          <p:spPr bwMode="auto">
            <a:xfrm>
              <a:off x="7467600" y="4800600"/>
              <a:ext cx="1371600" cy="0"/>
            </a:xfrm>
            <a:prstGeom prst="line">
              <a:avLst/>
            </a:prstGeom>
            <a:noFill/>
            <a:ln w="38100">
              <a:solidFill>
                <a:schemeClr val="tx1"/>
              </a:solidFill>
              <a:round/>
              <a:headEnd/>
              <a:tailEnd/>
            </a:ln>
            <a:effectLst/>
          </p:spPr>
          <p:txBody>
            <a:bodyPr>
              <a:prstTxWarp prst="textNoShape">
                <a:avLst/>
              </a:prstTxWarp>
            </a:bodyPr>
            <a:lstStyle/>
            <a:p>
              <a:endParaRPr lang="en-US"/>
            </a:p>
          </p:txBody>
        </p:sp>
        <p:sp>
          <p:nvSpPr>
            <p:cNvPr id="11" name="Line 7"/>
            <p:cNvSpPr>
              <a:spLocks noChangeShapeType="1"/>
            </p:cNvSpPr>
            <p:nvPr/>
          </p:nvSpPr>
          <p:spPr bwMode="auto">
            <a:xfrm>
              <a:off x="7467600" y="2743200"/>
              <a:ext cx="1371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12" name="Line 8"/>
            <p:cNvSpPr>
              <a:spLocks noChangeShapeType="1"/>
            </p:cNvSpPr>
            <p:nvPr/>
          </p:nvSpPr>
          <p:spPr bwMode="auto">
            <a:xfrm>
              <a:off x="7467600" y="3200400"/>
              <a:ext cx="1371600" cy="0"/>
            </a:xfrm>
            <a:prstGeom prst="line">
              <a:avLst/>
            </a:prstGeom>
            <a:noFill/>
            <a:ln w="38100">
              <a:solidFill>
                <a:schemeClr val="tx1"/>
              </a:solidFill>
              <a:round/>
              <a:headEnd/>
              <a:tailEnd/>
            </a:ln>
            <a:effectLst/>
          </p:spPr>
          <p:txBody>
            <a:bodyPr>
              <a:prstTxWarp prst="textNoShape">
                <a:avLst/>
              </a:prstTxWarp>
            </a:bodyPr>
            <a:lstStyle/>
            <a:p>
              <a:endParaRPr lang="en-US"/>
            </a:p>
          </p:txBody>
        </p:sp>
        <p:sp>
          <p:nvSpPr>
            <p:cNvPr id="13" name="Line 9"/>
            <p:cNvSpPr>
              <a:spLocks noChangeShapeType="1"/>
            </p:cNvSpPr>
            <p:nvPr/>
          </p:nvSpPr>
          <p:spPr bwMode="auto">
            <a:xfrm>
              <a:off x="7467600" y="2971800"/>
              <a:ext cx="1371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14" name="Line 10"/>
            <p:cNvSpPr>
              <a:spLocks noChangeShapeType="1"/>
            </p:cNvSpPr>
            <p:nvPr/>
          </p:nvSpPr>
          <p:spPr bwMode="auto">
            <a:xfrm>
              <a:off x="7467600" y="4572000"/>
              <a:ext cx="1371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15" name="Line 11"/>
            <p:cNvSpPr>
              <a:spLocks noChangeShapeType="1"/>
            </p:cNvSpPr>
            <p:nvPr/>
          </p:nvSpPr>
          <p:spPr bwMode="auto">
            <a:xfrm>
              <a:off x="7467600" y="4343400"/>
              <a:ext cx="1371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16" name="Line 12"/>
            <p:cNvSpPr>
              <a:spLocks noChangeShapeType="1"/>
            </p:cNvSpPr>
            <p:nvPr/>
          </p:nvSpPr>
          <p:spPr bwMode="auto">
            <a:xfrm>
              <a:off x="7467600" y="4114800"/>
              <a:ext cx="1371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17" name="Line 13"/>
            <p:cNvSpPr>
              <a:spLocks noChangeShapeType="1"/>
            </p:cNvSpPr>
            <p:nvPr/>
          </p:nvSpPr>
          <p:spPr bwMode="auto">
            <a:xfrm>
              <a:off x="7467600" y="3886200"/>
              <a:ext cx="1371600" cy="0"/>
            </a:xfrm>
            <a:prstGeom prst="line">
              <a:avLst/>
            </a:prstGeom>
            <a:noFill/>
            <a:ln w="38100">
              <a:solidFill>
                <a:schemeClr val="tx1"/>
              </a:solidFill>
              <a:round/>
              <a:headEnd/>
              <a:tailEnd/>
            </a:ln>
            <a:effectLst/>
          </p:spPr>
          <p:txBody>
            <a:bodyPr>
              <a:prstTxWarp prst="textNoShape">
                <a:avLst/>
              </a:prstTxWarp>
            </a:bodyPr>
            <a:lstStyle/>
            <a:p>
              <a:endParaRPr lang="en-US"/>
            </a:p>
          </p:txBody>
        </p:sp>
        <p:sp>
          <p:nvSpPr>
            <p:cNvPr id="18" name="Line 14"/>
            <p:cNvSpPr>
              <a:spLocks noChangeShapeType="1"/>
            </p:cNvSpPr>
            <p:nvPr/>
          </p:nvSpPr>
          <p:spPr bwMode="auto">
            <a:xfrm>
              <a:off x="7467600" y="3657600"/>
              <a:ext cx="1371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19" name="Line 15"/>
            <p:cNvSpPr>
              <a:spLocks noChangeShapeType="1"/>
            </p:cNvSpPr>
            <p:nvPr/>
          </p:nvSpPr>
          <p:spPr bwMode="auto">
            <a:xfrm>
              <a:off x="7467600" y="3429000"/>
              <a:ext cx="1371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20" name="Text Box 16"/>
            <p:cNvSpPr txBox="1">
              <a:spLocks noChangeArrowheads="1"/>
            </p:cNvSpPr>
            <p:nvPr/>
          </p:nvSpPr>
          <p:spPr bwMode="auto">
            <a:xfrm>
              <a:off x="7772400" y="34290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21" name="Text Box 17"/>
            <p:cNvSpPr txBox="1">
              <a:spLocks noChangeArrowheads="1"/>
            </p:cNvSpPr>
            <p:nvPr/>
          </p:nvSpPr>
          <p:spPr bwMode="auto">
            <a:xfrm>
              <a:off x="7772400" y="32004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22" name="Text Box 18"/>
            <p:cNvSpPr txBox="1">
              <a:spLocks noChangeArrowheads="1"/>
            </p:cNvSpPr>
            <p:nvPr/>
          </p:nvSpPr>
          <p:spPr bwMode="auto">
            <a:xfrm>
              <a:off x="7772400" y="29718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23" name="Text Box 19"/>
            <p:cNvSpPr txBox="1">
              <a:spLocks noChangeArrowheads="1"/>
            </p:cNvSpPr>
            <p:nvPr/>
          </p:nvSpPr>
          <p:spPr bwMode="auto">
            <a:xfrm>
              <a:off x="7772400" y="27432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24" name="Text Box 20"/>
            <p:cNvSpPr txBox="1">
              <a:spLocks noChangeArrowheads="1"/>
            </p:cNvSpPr>
            <p:nvPr/>
          </p:nvSpPr>
          <p:spPr bwMode="auto">
            <a:xfrm>
              <a:off x="7772400" y="25146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25" name="Text Box 21"/>
            <p:cNvSpPr txBox="1">
              <a:spLocks noChangeArrowheads="1"/>
            </p:cNvSpPr>
            <p:nvPr/>
          </p:nvSpPr>
          <p:spPr bwMode="auto">
            <a:xfrm>
              <a:off x="7772400" y="22860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26" name="Text Box 22"/>
            <p:cNvSpPr txBox="1">
              <a:spLocks noChangeArrowheads="1"/>
            </p:cNvSpPr>
            <p:nvPr/>
          </p:nvSpPr>
          <p:spPr bwMode="auto">
            <a:xfrm>
              <a:off x="7772400" y="20574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27" name="Text Box 23"/>
            <p:cNvSpPr txBox="1">
              <a:spLocks noChangeArrowheads="1"/>
            </p:cNvSpPr>
            <p:nvPr/>
          </p:nvSpPr>
          <p:spPr bwMode="auto">
            <a:xfrm>
              <a:off x="7772400" y="38862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28" name="Text Box 24"/>
            <p:cNvSpPr txBox="1">
              <a:spLocks noChangeArrowheads="1"/>
            </p:cNvSpPr>
            <p:nvPr/>
          </p:nvSpPr>
          <p:spPr bwMode="auto">
            <a:xfrm>
              <a:off x="7772400" y="45720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29" name="Text Box 25"/>
            <p:cNvSpPr txBox="1">
              <a:spLocks noChangeArrowheads="1"/>
            </p:cNvSpPr>
            <p:nvPr/>
          </p:nvSpPr>
          <p:spPr bwMode="auto">
            <a:xfrm>
              <a:off x="7772400" y="43434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30" name="Text Box 26"/>
            <p:cNvSpPr txBox="1">
              <a:spLocks noChangeArrowheads="1"/>
            </p:cNvSpPr>
            <p:nvPr/>
          </p:nvSpPr>
          <p:spPr bwMode="auto">
            <a:xfrm>
              <a:off x="7772400" y="41148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31" name="Text Box 27"/>
            <p:cNvSpPr txBox="1">
              <a:spLocks noChangeArrowheads="1"/>
            </p:cNvSpPr>
            <p:nvPr/>
          </p:nvSpPr>
          <p:spPr bwMode="auto">
            <a:xfrm>
              <a:off x="7772400" y="36576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38" name="Text Box 34"/>
            <p:cNvSpPr txBox="1">
              <a:spLocks noChangeArrowheads="1"/>
            </p:cNvSpPr>
            <p:nvPr/>
          </p:nvSpPr>
          <p:spPr bwMode="auto">
            <a:xfrm>
              <a:off x="7680325" y="5289550"/>
              <a:ext cx="563563" cy="366713"/>
            </a:xfrm>
            <a:prstGeom prst="rect">
              <a:avLst/>
            </a:prstGeom>
            <a:noFill/>
            <a:ln w="9525">
              <a:noFill/>
              <a:miter lim="800000"/>
              <a:headEnd/>
              <a:tailEnd/>
            </a:ln>
            <a:effectLst/>
          </p:spPr>
          <p:txBody>
            <a:bodyPr wrap="none">
              <a:prstTxWarp prst="textNoShape">
                <a:avLst/>
              </a:prstTxWarp>
              <a:spAutoFit/>
            </a:bodyPr>
            <a:lstStyle/>
            <a:p>
              <a:r>
                <a:rPr lang="en-US" sz="1800"/>
                <a:t>Etc.</a:t>
              </a:r>
            </a:p>
          </p:txBody>
        </p:sp>
      </p:grpSp>
      <p:sp>
        <p:nvSpPr>
          <p:cNvPr id="39" name="Text Box 35"/>
          <p:cNvSpPr txBox="1">
            <a:spLocks noChangeArrowheads="1"/>
          </p:cNvSpPr>
          <p:nvPr/>
        </p:nvSpPr>
        <p:spPr bwMode="auto">
          <a:xfrm>
            <a:off x="6400800" y="5874603"/>
            <a:ext cx="2756694" cy="830997"/>
          </a:xfrm>
          <a:prstGeom prst="rect">
            <a:avLst/>
          </a:prstGeom>
          <a:noFill/>
          <a:ln w="9525">
            <a:noFill/>
            <a:miter lim="800000"/>
            <a:headEnd/>
            <a:tailEnd/>
          </a:ln>
          <a:effectLst/>
        </p:spPr>
        <p:txBody>
          <a:bodyPr wrap="square">
            <a:prstTxWarp prst="textNoShape">
              <a:avLst/>
            </a:prstTxWarp>
            <a:spAutoFit/>
          </a:bodyPr>
          <a:lstStyle/>
          <a:p>
            <a:pPr algn="ctr"/>
            <a:r>
              <a:rPr lang="en-US" sz="1600" dirty="0" smtClean="0">
                <a:solidFill>
                  <a:srgbClr val="008000"/>
                </a:solidFill>
                <a:latin typeface="Arial" pitchFamily="34" charset="0"/>
                <a:cs typeface="Arial" pitchFamily="34" charset="0"/>
              </a:rPr>
              <a:t>Items are positive integers, and boundaries between baskets are </a:t>
            </a:r>
            <a:r>
              <a:rPr lang="en-US" sz="1600" dirty="0">
                <a:solidFill>
                  <a:srgbClr val="008000"/>
                </a:solidFill>
                <a:latin typeface="Arial" pitchFamily="34" charset="0"/>
                <a:cs typeface="Arial" pitchFamily="34" charset="0"/>
              </a:rPr>
              <a:t>–1.</a:t>
            </a:r>
          </a:p>
        </p:txBody>
      </p:sp>
      <p:sp>
        <p:nvSpPr>
          <p:cNvPr id="3" name="TextBox 2"/>
          <p:cNvSpPr txBox="1"/>
          <p:nvPr/>
        </p:nvSpPr>
        <p:spPr>
          <a:xfrm>
            <a:off x="0" y="6096000"/>
            <a:ext cx="6553200" cy="646331"/>
          </a:xfrm>
          <a:prstGeom prst="rect">
            <a:avLst/>
          </a:prstGeom>
          <a:noFill/>
        </p:spPr>
        <p:txBody>
          <a:bodyPr wrap="square" rtlCol="0">
            <a:spAutoFit/>
          </a:bodyPr>
          <a:lstStyle/>
          <a:p>
            <a:r>
              <a:rPr lang="en-US" b="1" dirty="0" smtClean="0">
                <a:solidFill>
                  <a:srgbClr val="008000"/>
                </a:solidFill>
                <a:latin typeface="Arial" pitchFamily="34" charset="0"/>
                <a:cs typeface="Arial" pitchFamily="34" charset="0"/>
              </a:rPr>
              <a:t>Note: </a:t>
            </a:r>
            <a:r>
              <a:rPr lang="en-US" dirty="0" smtClean="0">
                <a:solidFill>
                  <a:srgbClr val="008000"/>
                </a:solidFill>
                <a:latin typeface="Arial" pitchFamily="34" charset="0"/>
                <a:cs typeface="Arial" pitchFamily="34" charset="0"/>
              </a:rPr>
              <a:t>We want to find frequent </a:t>
            </a:r>
            <a:r>
              <a:rPr lang="en-US" dirty="0" err="1" smtClean="0">
                <a:solidFill>
                  <a:srgbClr val="008000"/>
                </a:solidFill>
                <a:latin typeface="Arial" pitchFamily="34" charset="0"/>
                <a:cs typeface="Arial" pitchFamily="34" charset="0"/>
              </a:rPr>
              <a:t>itemsets</a:t>
            </a:r>
            <a:r>
              <a:rPr lang="en-US" dirty="0" smtClean="0">
                <a:solidFill>
                  <a:srgbClr val="008000"/>
                </a:solidFill>
                <a:latin typeface="Arial" pitchFamily="34" charset="0"/>
                <a:cs typeface="Arial" pitchFamily="34" charset="0"/>
              </a:rPr>
              <a:t>. To find them, we have to count them. To count them, we have to generate them.</a:t>
            </a:r>
          </a:p>
        </p:txBody>
      </p:sp>
    </p:spTree>
    <p:extLst>
      <p:ext uri="{BB962C8B-B14F-4D97-AF65-F5344CB8AC3E}">
        <p14:creationId xmlns:p14="http://schemas.microsoft.com/office/powerpoint/2010/main" val="7691251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A242078-E153-5941-87B9-D48B4E93B2AD}" type="slidenum">
              <a:rPr lang="en-US"/>
              <a:pPr/>
              <a:t>21</a:t>
            </a:fld>
            <a:endParaRPr lang="en-US"/>
          </a:p>
        </p:txBody>
      </p:sp>
      <p:sp>
        <p:nvSpPr>
          <p:cNvPr id="76802" name="Rectangle 2"/>
          <p:cNvSpPr>
            <a:spLocks noGrp="1" noChangeArrowheads="1"/>
          </p:cNvSpPr>
          <p:nvPr>
            <p:ph type="title"/>
          </p:nvPr>
        </p:nvSpPr>
        <p:spPr/>
        <p:txBody>
          <a:bodyPr/>
          <a:lstStyle/>
          <a:p>
            <a:r>
              <a:rPr lang="en-US" dirty="0"/>
              <a:t>Computation </a:t>
            </a:r>
            <a:r>
              <a:rPr lang="en-US" dirty="0" smtClean="0"/>
              <a:t>Model</a:t>
            </a:r>
            <a:endParaRPr lang="en-US" dirty="0"/>
          </a:p>
        </p:txBody>
      </p:sp>
      <p:sp>
        <p:nvSpPr>
          <p:cNvPr id="76803" name="Rectangle 3"/>
          <p:cNvSpPr>
            <a:spLocks noGrp="1" noChangeArrowheads="1"/>
          </p:cNvSpPr>
          <p:nvPr>
            <p:ph type="body" idx="1"/>
          </p:nvPr>
        </p:nvSpPr>
        <p:spPr/>
        <p:txBody>
          <a:bodyPr/>
          <a:lstStyle/>
          <a:p>
            <a:r>
              <a:rPr lang="en-US" dirty="0"/>
              <a:t>The true cost of mining disk-resident data is usually the </a:t>
            </a:r>
            <a:r>
              <a:rPr lang="en-US" b="1" dirty="0">
                <a:solidFill>
                  <a:srgbClr val="008000"/>
                </a:solidFill>
              </a:rPr>
              <a:t>number of disk </a:t>
            </a:r>
            <a:r>
              <a:rPr lang="en-US" b="1" dirty="0" smtClean="0">
                <a:solidFill>
                  <a:srgbClr val="008000"/>
                </a:solidFill>
              </a:rPr>
              <a:t>I/</a:t>
            </a:r>
            <a:r>
              <a:rPr lang="en-US" b="1" dirty="0" err="1" smtClean="0">
                <a:solidFill>
                  <a:srgbClr val="008000"/>
                </a:solidFill>
              </a:rPr>
              <a:t>Os</a:t>
            </a:r>
            <a:endParaRPr lang="en-US" b="1" dirty="0">
              <a:solidFill>
                <a:srgbClr val="008000"/>
              </a:solidFill>
            </a:endParaRPr>
          </a:p>
          <a:p>
            <a:pPr lvl="8"/>
            <a:endParaRPr lang="en-US" dirty="0" smtClean="0"/>
          </a:p>
          <a:p>
            <a:r>
              <a:rPr lang="en-US" dirty="0" smtClean="0"/>
              <a:t>In </a:t>
            </a:r>
            <a:r>
              <a:rPr lang="en-US" dirty="0"/>
              <a:t>practice, association-rule algorithms read the data in </a:t>
            </a:r>
            <a:r>
              <a:rPr lang="en-US" b="1" i="1" dirty="0">
                <a:solidFill>
                  <a:srgbClr val="0000FF"/>
                </a:solidFill>
              </a:rPr>
              <a:t>passes</a:t>
            </a:r>
            <a:r>
              <a:rPr lang="en-US" dirty="0">
                <a:solidFill>
                  <a:srgbClr val="0000FF"/>
                </a:solidFill>
              </a:rPr>
              <a:t> </a:t>
            </a:r>
            <a:r>
              <a:rPr lang="en-US" dirty="0"/>
              <a:t>–  all baskets read in </a:t>
            </a:r>
            <a:r>
              <a:rPr lang="en-US" dirty="0" smtClean="0"/>
              <a:t>turn</a:t>
            </a:r>
          </a:p>
          <a:p>
            <a:pPr lvl="8"/>
            <a:endParaRPr lang="en-US" dirty="0" smtClean="0"/>
          </a:p>
          <a:p>
            <a:r>
              <a:rPr lang="en-US" dirty="0" smtClean="0"/>
              <a:t>We </a:t>
            </a:r>
            <a:r>
              <a:rPr lang="en-US" dirty="0"/>
              <a:t>measure the cost by the </a:t>
            </a:r>
            <a:r>
              <a:rPr lang="en-US" b="1" dirty="0" smtClean="0">
                <a:solidFill>
                  <a:srgbClr val="FF0066"/>
                </a:solidFill>
              </a:rPr>
              <a:t>number </a:t>
            </a:r>
            <a:r>
              <a:rPr lang="en-US" b="1" dirty="0">
                <a:solidFill>
                  <a:srgbClr val="FF0066"/>
                </a:solidFill>
              </a:rPr>
              <a:t>of passes</a:t>
            </a:r>
            <a:r>
              <a:rPr lang="en-US" b="1" dirty="0">
                <a:solidFill>
                  <a:srgbClr val="CC0066"/>
                </a:solidFill>
              </a:rPr>
              <a:t> </a:t>
            </a:r>
            <a:r>
              <a:rPr lang="en-US" dirty="0"/>
              <a:t>an algorithm </a:t>
            </a:r>
            <a:r>
              <a:rPr lang="en-US" dirty="0" smtClean="0"/>
              <a:t>makes over the data</a:t>
            </a:r>
            <a:endParaRPr lang="en-US" dirty="0"/>
          </a:p>
        </p:txBody>
      </p:sp>
      <p:sp>
        <p:nvSpPr>
          <p:cNvPr id="6" name="Footer Placeholder 5"/>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Tree>
    <p:extLst>
      <p:ext uri="{BB962C8B-B14F-4D97-AF65-F5344CB8AC3E}">
        <p14:creationId xmlns:p14="http://schemas.microsoft.com/office/powerpoint/2010/main" val="16141955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1FBB878-EFE4-C045-A5BC-3ECD20FE6A34}" type="slidenum">
              <a:rPr lang="en-US"/>
              <a:pPr/>
              <a:t>22</a:t>
            </a:fld>
            <a:endParaRPr lang="en-US"/>
          </a:p>
        </p:txBody>
      </p:sp>
      <p:sp>
        <p:nvSpPr>
          <p:cNvPr id="63490" name="Rectangle 1026"/>
          <p:cNvSpPr>
            <a:spLocks noGrp="1" noChangeArrowheads="1"/>
          </p:cNvSpPr>
          <p:nvPr>
            <p:ph type="title"/>
          </p:nvPr>
        </p:nvSpPr>
        <p:spPr/>
        <p:txBody>
          <a:bodyPr/>
          <a:lstStyle/>
          <a:p>
            <a:r>
              <a:rPr lang="en-US"/>
              <a:t>Main-Memory Bottleneck</a:t>
            </a:r>
          </a:p>
        </p:txBody>
      </p:sp>
      <p:sp>
        <p:nvSpPr>
          <p:cNvPr id="63491" name="Rectangle 1027"/>
          <p:cNvSpPr>
            <a:spLocks noGrp="1" noChangeArrowheads="1"/>
          </p:cNvSpPr>
          <p:nvPr>
            <p:ph type="body" idx="1"/>
          </p:nvPr>
        </p:nvSpPr>
        <p:spPr/>
        <p:txBody>
          <a:bodyPr>
            <a:normAutofit/>
          </a:bodyPr>
          <a:lstStyle/>
          <a:p>
            <a:r>
              <a:rPr lang="en-US" dirty="0">
                <a:solidFill>
                  <a:srgbClr val="FF0066"/>
                </a:solidFill>
              </a:rPr>
              <a:t>For many frequent-itemset algorithms, </a:t>
            </a:r>
            <a:r>
              <a:rPr lang="en-US" dirty="0" smtClean="0">
                <a:solidFill>
                  <a:srgbClr val="FF0066"/>
                </a:solidFill>
              </a:rPr>
              <a:t/>
            </a:r>
            <a:br>
              <a:rPr lang="en-US" dirty="0" smtClean="0">
                <a:solidFill>
                  <a:srgbClr val="FF0066"/>
                </a:solidFill>
              </a:rPr>
            </a:br>
            <a:r>
              <a:rPr lang="en-US" b="1" dirty="0" smtClean="0">
                <a:solidFill>
                  <a:srgbClr val="FF0066"/>
                </a:solidFill>
              </a:rPr>
              <a:t>main-memory</a:t>
            </a:r>
            <a:r>
              <a:rPr lang="en-US" dirty="0" smtClean="0">
                <a:solidFill>
                  <a:srgbClr val="FF0066"/>
                </a:solidFill>
              </a:rPr>
              <a:t> </a:t>
            </a:r>
            <a:r>
              <a:rPr lang="en-US" dirty="0">
                <a:solidFill>
                  <a:srgbClr val="FF0066"/>
                </a:solidFill>
              </a:rPr>
              <a:t>is the critical </a:t>
            </a:r>
            <a:r>
              <a:rPr lang="en-US" dirty="0" smtClean="0">
                <a:solidFill>
                  <a:srgbClr val="FF0066"/>
                </a:solidFill>
              </a:rPr>
              <a:t>resource</a:t>
            </a:r>
            <a:endParaRPr lang="en-US" dirty="0">
              <a:solidFill>
                <a:srgbClr val="FF0066"/>
              </a:solidFill>
            </a:endParaRPr>
          </a:p>
          <a:p>
            <a:pPr lvl="1"/>
            <a:r>
              <a:rPr lang="en-US" dirty="0"/>
              <a:t>As we read baskets, we need to count </a:t>
            </a:r>
            <a:r>
              <a:rPr lang="en-US" dirty="0" smtClean="0"/>
              <a:t/>
            </a:r>
            <a:br>
              <a:rPr lang="en-US" dirty="0" smtClean="0"/>
            </a:br>
            <a:r>
              <a:rPr lang="en-US" dirty="0" smtClean="0"/>
              <a:t>something</a:t>
            </a:r>
            <a:r>
              <a:rPr lang="en-US" dirty="0"/>
              <a:t>, e.g., occurrences of </a:t>
            </a:r>
            <a:r>
              <a:rPr lang="en-US" dirty="0" smtClean="0"/>
              <a:t>pairs of items</a:t>
            </a:r>
            <a:endParaRPr lang="en-US" dirty="0"/>
          </a:p>
          <a:p>
            <a:pPr lvl="1"/>
            <a:r>
              <a:rPr lang="en-US" dirty="0"/>
              <a:t>The number of different things we can count </a:t>
            </a:r>
            <a:r>
              <a:rPr lang="en-US" dirty="0" smtClean="0"/>
              <a:t/>
            </a:r>
            <a:br>
              <a:rPr lang="en-US" dirty="0" smtClean="0"/>
            </a:br>
            <a:r>
              <a:rPr lang="en-US" dirty="0" smtClean="0"/>
              <a:t>is </a:t>
            </a:r>
            <a:r>
              <a:rPr lang="en-US" dirty="0"/>
              <a:t>limited by main </a:t>
            </a:r>
            <a:r>
              <a:rPr lang="en-US" dirty="0" smtClean="0"/>
              <a:t>memory</a:t>
            </a:r>
            <a:endParaRPr lang="en-US" dirty="0"/>
          </a:p>
          <a:p>
            <a:pPr lvl="1"/>
            <a:r>
              <a:rPr lang="en-US" dirty="0"/>
              <a:t>Swapping counts in/out is a disaster (</a:t>
            </a:r>
            <a:r>
              <a:rPr lang="en-US" dirty="0">
                <a:solidFill>
                  <a:srgbClr val="CC0066"/>
                </a:solidFill>
              </a:rPr>
              <a:t>why</a:t>
            </a:r>
            <a:r>
              <a:rPr lang="en-US" dirty="0" smtClean="0">
                <a:solidFill>
                  <a:srgbClr val="CC0066"/>
                </a:solidFill>
              </a:rPr>
              <a:t>?</a:t>
            </a:r>
            <a:r>
              <a:rPr lang="en-US" dirty="0" smtClean="0"/>
              <a:t>)</a:t>
            </a:r>
          </a:p>
          <a:p>
            <a:pPr>
              <a:buNone/>
            </a:pPr>
            <a:endParaRPr lang="en-US" dirty="0" smtClean="0"/>
          </a:p>
          <a:p>
            <a:pPr lvl="1">
              <a:buNone/>
            </a:pPr>
            <a:endParaRPr lang="en-US" dirty="0"/>
          </a:p>
        </p:txBody>
      </p:sp>
      <p:sp>
        <p:nvSpPr>
          <p:cNvPr id="6" name="Footer Placeholder 5"/>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Tree>
    <p:extLst>
      <p:ext uri="{BB962C8B-B14F-4D97-AF65-F5344CB8AC3E}">
        <p14:creationId xmlns:p14="http://schemas.microsoft.com/office/powerpoint/2010/main" val="41112112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26"/>
          <p:cNvSpPr>
            <a:spLocks noGrp="1" noChangeArrowheads="1"/>
          </p:cNvSpPr>
          <p:nvPr>
            <p:ph type="title"/>
          </p:nvPr>
        </p:nvSpPr>
        <p:spPr/>
        <p:txBody>
          <a:bodyPr/>
          <a:lstStyle/>
          <a:p>
            <a:r>
              <a:rPr lang="en-US"/>
              <a:t>Finding Frequent Pairs</a:t>
            </a:r>
          </a:p>
        </p:txBody>
      </p:sp>
      <p:sp>
        <p:nvSpPr>
          <p:cNvPr id="65539" name="Rectangle 1027"/>
          <p:cNvSpPr>
            <a:spLocks noGrp="1" noChangeArrowheads="1"/>
          </p:cNvSpPr>
          <p:nvPr>
            <p:ph idx="1"/>
          </p:nvPr>
        </p:nvSpPr>
        <p:spPr>
          <a:xfrm>
            <a:off x="457200" y="1295400"/>
            <a:ext cx="8686800" cy="5410200"/>
          </a:xfrm>
        </p:spPr>
        <p:txBody>
          <a:bodyPr>
            <a:normAutofit/>
          </a:bodyPr>
          <a:lstStyle/>
          <a:p>
            <a:r>
              <a:rPr lang="en-US" b="1" dirty="0"/>
              <a:t>The hardest problem often turns out to be finding the frequent</a:t>
            </a:r>
            <a:r>
              <a:rPr lang="en-US" b="1" dirty="0">
                <a:solidFill>
                  <a:srgbClr val="0000FF"/>
                </a:solidFill>
              </a:rPr>
              <a:t> </a:t>
            </a:r>
            <a:r>
              <a:rPr lang="en-US" b="1" dirty="0" smtClean="0">
                <a:solidFill>
                  <a:srgbClr val="0000FF"/>
                </a:solidFill>
              </a:rPr>
              <a:t>pairs </a:t>
            </a:r>
            <a:r>
              <a:rPr lang="en-US" b="1" dirty="0" smtClean="0"/>
              <a:t>of items </a:t>
            </a:r>
            <a:r>
              <a:rPr lang="en-US" b="1" i="1" dirty="0" smtClean="0">
                <a:latin typeface="Times New Roman" pitchFamily="18" charset="0"/>
                <a:cs typeface="Times New Roman" pitchFamily="18" charset="0"/>
              </a:rPr>
              <a:t>{i</a:t>
            </a:r>
            <a:r>
              <a:rPr lang="en-US" b="1" i="1" baseline="-25000" dirty="0" smtClean="0">
                <a:latin typeface="Times New Roman" pitchFamily="18" charset="0"/>
                <a:cs typeface="Times New Roman" pitchFamily="18" charset="0"/>
              </a:rPr>
              <a:t>1</a:t>
            </a:r>
            <a:r>
              <a:rPr lang="en-US" b="1" i="1" dirty="0" smtClean="0">
                <a:latin typeface="Times New Roman" pitchFamily="18" charset="0"/>
                <a:cs typeface="Times New Roman" pitchFamily="18" charset="0"/>
              </a:rPr>
              <a:t>, i</a:t>
            </a:r>
            <a:r>
              <a:rPr lang="en-US" b="1" i="1" baseline="-25000" dirty="0" smtClean="0">
                <a:latin typeface="Times New Roman" pitchFamily="18" charset="0"/>
                <a:cs typeface="Times New Roman" pitchFamily="18" charset="0"/>
              </a:rPr>
              <a:t>2</a:t>
            </a:r>
            <a:r>
              <a:rPr lang="en-US" b="1" i="1" dirty="0" smtClean="0">
                <a:latin typeface="Times New Roman" pitchFamily="18" charset="0"/>
                <a:cs typeface="Times New Roman" pitchFamily="18" charset="0"/>
              </a:rPr>
              <a:t>}</a:t>
            </a:r>
          </a:p>
          <a:p>
            <a:pPr lvl="1"/>
            <a:r>
              <a:rPr lang="en-US" b="1" dirty="0" smtClean="0">
                <a:solidFill>
                  <a:srgbClr val="0000FF"/>
                </a:solidFill>
              </a:rPr>
              <a:t>Why?</a:t>
            </a:r>
            <a:r>
              <a:rPr lang="en-US" dirty="0" smtClean="0"/>
              <a:t> Freq. </a:t>
            </a:r>
            <a:r>
              <a:rPr lang="en-US" dirty="0"/>
              <a:t>pairs are common, </a:t>
            </a:r>
            <a:r>
              <a:rPr lang="en-US" dirty="0" smtClean="0"/>
              <a:t>freq. </a:t>
            </a:r>
            <a:r>
              <a:rPr lang="en-US" dirty="0"/>
              <a:t>triples are </a:t>
            </a:r>
            <a:r>
              <a:rPr lang="en-US" dirty="0" smtClean="0"/>
              <a:t>rare</a:t>
            </a:r>
          </a:p>
          <a:p>
            <a:pPr lvl="2"/>
            <a:r>
              <a:rPr lang="en-US" b="1" dirty="0" smtClean="0">
                <a:solidFill>
                  <a:srgbClr val="0000FF"/>
                </a:solidFill>
              </a:rPr>
              <a:t>Why?</a:t>
            </a:r>
            <a:r>
              <a:rPr lang="en-US" dirty="0" smtClean="0"/>
              <a:t> </a:t>
            </a:r>
            <a:r>
              <a:rPr lang="en-US" dirty="0"/>
              <a:t>Probability of being frequent drops exponentially </a:t>
            </a:r>
            <a:r>
              <a:rPr lang="en-US" dirty="0" smtClean="0"/>
              <a:t/>
            </a:r>
            <a:br>
              <a:rPr lang="en-US" dirty="0" smtClean="0"/>
            </a:br>
            <a:r>
              <a:rPr lang="en-US" dirty="0" smtClean="0"/>
              <a:t>with </a:t>
            </a:r>
            <a:r>
              <a:rPr lang="en-US" dirty="0"/>
              <a:t>size; number of sets grows more slowly with </a:t>
            </a:r>
            <a:r>
              <a:rPr lang="en-US" dirty="0" smtClean="0"/>
              <a:t>size</a:t>
            </a:r>
          </a:p>
          <a:p>
            <a:r>
              <a:rPr lang="en-US" b="1" dirty="0" smtClean="0">
                <a:solidFill>
                  <a:srgbClr val="008000"/>
                </a:solidFill>
              </a:rPr>
              <a:t>Let’s first concentrate </a:t>
            </a:r>
            <a:r>
              <a:rPr lang="en-US" b="1" dirty="0">
                <a:solidFill>
                  <a:srgbClr val="008000"/>
                </a:solidFill>
              </a:rPr>
              <a:t>on </a:t>
            </a:r>
            <a:r>
              <a:rPr lang="en-US" b="1" dirty="0" smtClean="0">
                <a:solidFill>
                  <a:srgbClr val="008000"/>
                </a:solidFill>
              </a:rPr>
              <a:t>pairs, </a:t>
            </a:r>
            <a:r>
              <a:rPr lang="en-US" b="1" dirty="0">
                <a:solidFill>
                  <a:srgbClr val="008000"/>
                </a:solidFill>
              </a:rPr>
              <a:t>then </a:t>
            </a:r>
            <a:r>
              <a:rPr lang="en-US" b="1" dirty="0" smtClean="0">
                <a:solidFill>
                  <a:srgbClr val="008000"/>
                </a:solidFill>
              </a:rPr>
              <a:t>extend </a:t>
            </a:r>
            <a:r>
              <a:rPr lang="en-US" b="1" dirty="0">
                <a:solidFill>
                  <a:srgbClr val="008000"/>
                </a:solidFill>
              </a:rPr>
              <a:t>to larger </a:t>
            </a:r>
            <a:r>
              <a:rPr lang="en-US" b="1" dirty="0" smtClean="0">
                <a:solidFill>
                  <a:srgbClr val="008000"/>
                </a:solidFill>
              </a:rPr>
              <a:t>sets</a:t>
            </a:r>
          </a:p>
          <a:p>
            <a:r>
              <a:rPr lang="en-US" b="1" dirty="0" smtClean="0">
                <a:solidFill>
                  <a:srgbClr val="D60093"/>
                </a:solidFill>
              </a:rPr>
              <a:t>The approach:</a:t>
            </a:r>
          </a:p>
          <a:p>
            <a:pPr lvl="1"/>
            <a:r>
              <a:rPr lang="en-US" dirty="0" smtClean="0"/>
              <a:t>We always need to generate all the </a:t>
            </a:r>
            <a:r>
              <a:rPr lang="en-US" dirty="0" err="1" smtClean="0"/>
              <a:t>itemsets</a:t>
            </a:r>
            <a:endParaRPr lang="en-US" dirty="0" smtClean="0"/>
          </a:p>
          <a:p>
            <a:pPr lvl="1"/>
            <a:r>
              <a:rPr lang="en-US" dirty="0" smtClean="0"/>
              <a:t>But we would only like to count (keep track) of those </a:t>
            </a:r>
            <a:r>
              <a:rPr lang="en-US" dirty="0" err="1" smtClean="0"/>
              <a:t>itemsets</a:t>
            </a:r>
            <a:r>
              <a:rPr lang="en-US" dirty="0" smtClean="0"/>
              <a:t> that in the end turn out to be frequent</a:t>
            </a:r>
          </a:p>
        </p:txBody>
      </p:sp>
      <p:sp>
        <p:nvSpPr>
          <p:cNvPr id="6" name="Footer Placeholder 5"/>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7A007BCD-372D-804D-8985-53E195A801AF}" type="slidenum">
              <a:rPr lang="en-US"/>
              <a:pPr/>
              <a:t>23</a:t>
            </a:fld>
            <a:endParaRPr lang="en-US"/>
          </a:p>
        </p:txBody>
      </p:sp>
    </p:spTree>
    <p:extLst>
      <p:ext uri="{BB962C8B-B14F-4D97-AF65-F5344CB8AC3E}">
        <p14:creationId xmlns:p14="http://schemas.microsoft.com/office/powerpoint/2010/main" val="867944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53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553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5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t>Naïve </a:t>
            </a:r>
            <a:r>
              <a:rPr lang="en-US" dirty="0" smtClean="0"/>
              <a:t>Algorithm</a:t>
            </a:r>
            <a:endParaRPr lang="en-US" dirty="0"/>
          </a:p>
        </p:txBody>
      </p:sp>
      <p:sp>
        <p:nvSpPr>
          <p:cNvPr id="15363" name="Rectangle 3"/>
          <p:cNvSpPr>
            <a:spLocks noGrp="1" noChangeArrowheads="1"/>
          </p:cNvSpPr>
          <p:nvPr>
            <p:ph idx="1"/>
          </p:nvPr>
        </p:nvSpPr>
        <p:spPr>
          <a:xfrm>
            <a:off x="457200" y="1295400"/>
            <a:ext cx="8229600" cy="5334000"/>
          </a:xfrm>
        </p:spPr>
        <p:txBody>
          <a:bodyPr>
            <a:normAutofit/>
          </a:bodyPr>
          <a:lstStyle/>
          <a:p>
            <a:r>
              <a:rPr lang="en-US" b="1" dirty="0" smtClean="0">
                <a:solidFill>
                  <a:srgbClr val="008000"/>
                </a:solidFill>
              </a:rPr>
              <a:t>Naïve approach to finding frequent pairs</a:t>
            </a:r>
          </a:p>
          <a:p>
            <a:r>
              <a:rPr lang="en-US" dirty="0" smtClean="0"/>
              <a:t>Read </a:t>
            </a:r>
            <a:r>
              <a:rPr lang="en-US" dirty="0"/>
              <a:t>file once, counting in main memory </a:t>
            </a:r>
            <a:r>
              <a:rPr lang="en-US" dirty="0" smtClean="0"/>
              <a:t/>
            </a:r>
            <a:br>
              <a:rPr lang="en-US" dirty="0" smtClean="0"/>
            </a:br>
            <a:r>
              <a:rPr lang="en-US" dirty="0" smtClean="0"/>
              <a:t>the </a:t>
            </a:r>
            <a:r>
              <a:rPr lang="en-US" dirty="0"/>
              <a:t>occurrences of each </a:t>
            </a:r>
            <a:r>
              <a:rPr lang="en-US" dirty="0" smtClean="0"/>
              <a:t>pair:</a:t>
            </a:r>
            <a:endParaRPr lang="en-US" dirty="0"/>
          </a:p>
          <a:p>
            <a:pPr lvl="1"/>
            <a:r>
              <a:rPr lang="en-US" dirty="0"/>
              <a:t>From each basket of </a:t>
            </a:r>
            <a:r>
              <a:rPr lang="en-US" b="1" i="1" dirty="0"/>
              <a:t>n</a:t>
            </a:r>
            <a:r>
              <a:rPr lang="en-US" dirty="0"/>
              <a:t> items, </a:t>
            </a:r>
            <a:r>
              <a:rPr lang="en-US" dirty="0" smtClean="0"/>
              <a:t>generate its </a:t>
            </a:r>
            <a:br>
              <a:rPr lang="en-US" dirty="0" smtClean="0"/>
            </a:br>
            <a:r>
              <a:rPr lang="en-US" b="1" i="1" dirty="0" smtClean="0"/>
              <a:t>n(n-1</a:t>
            </a:r>
            <a:r>
              <a:rPr lang="en-US" b="1" i="1" dirty="0"/>
              <a:t>)/2</a:t>
            </a:r>
            <a:r>
              <a:rPr lang="en-US" dirty="0"/>
              <a:t> pairs by two nested </a:t>
            </a:r>
            <a:r>
              <a:rPr lang="en-US" dirty="0" smtClean="0"/>
              <a:t>loops</a:t>
            </a:r>
          </a:p>
          <a:p>
            <a:r>
              <a:rPr lang="en-US" b="1" dirty="0" smtClean="0">
                <a:solidFill>
                  <a:srgbClr val="0000FF"/>
                </a:solidFill>
              </a:rPr>
              <a:t>Fails </a:t>
            </a:r>
            <a:r>
              <a:rPr lang="en-US" b="1" dirty="0">
                <a:solidFill>
                  <a:srgbClr val="0000FF"/>
                </a:solidFill>
              </a:rPr>
              <a:t>if (#items)</a:t>
            </a:r>
            <a:r>
              <a:rPr lang="en-US" b="1" baseline="30000" dirty="0">
                <a:solidFill>
                  <a:srgbClr val="0000FF"/>
                </a:solidFill>
              </a:rPr>
              <a:t>2</a:t>
            </a:r>
            <a:r>
              <a:rPr lang="en-US" b="1" dirty="0">
                <a:solidFill>
                  <a:srgbClr val="0000FF"/>
                </a:solidFill>
              </a:rPr>
              <a:t> exceeds main </a:t>
            </a:r>
            <a:r>
              <a:rPr lang="en-US" b="1" dirty="0" smtClean="0">
                <a:solidFill>
                  <a:srgbClr val="0000FF"/>
                </a:solidFill>
              </a:rPr>
              <a:t>memory</a:t>
            </a:r>
          </a:p>
          <a:p>
            <a:pPr lvl="1"/>
            <a:r>
              <a:rPr lang="en-US" b="1" dirty="0" smtClean="0">
                <a:solidFill>
                  <a:srgbClr val="FF0066"/>
                </a:solidFill>
              </a:rPr>
              <a:t>Remember:</a:t>
            </a:r>
            <a:r>
              <a:rPr lang="en-US" dirty="0" smtClean="0"/>
              <a:t> #items </a:t>
            </a:r>
            <a:r>
              <a:rPr lang="en-US" dirty="0"/>
              <a:t>can be </a:t>
            </a:r>
            <a:r>
              <a:rPr lang="en-US" dirty="0" smtClean="0"/>
              <a:t/>
            </a:r>
            <a:br>
              <a:rPr lang="en-US" dirty="0" smtClean="0"/>
            </a:br>
            <a:r>
              <a:rPr lang="en-US" dirty="0" smtClean="0"/>
              <a:t>100K </a:t>
            </a:r>
            <a:r>
              <a:rPr lang="en-US" dirty="0"/>
              <a:t>(Wal-Mart) </a:t>
            </a:r>
            <a:r>
              <a:rPr lang="en-US" dirty="0" smtClean="0"/>
              <a:t>or </a:t>
            </a:r>
            <a:r>
              <a:rPr lang="en-US" dirty="0"/>
              <a:t>10B (</a:t>
            </a:r>
            <a:r>
              <a:rPr lang="en-US" dirty="0" smtClean="0"/>
              <a:t>Web pages)</a:t>
            </a:r>
          </a:p>
          <a:p>
            <a:pPr lvl="2"/>
            <a:r>
              <a:rPr lang="en-US" dirty="0"/>
              <a:t>Suppose 10</a:t>
            </a:r>
            <a:r>
              <a:rPr lang="en-US" baseline="30000" dirty="0"/>
              <a:t>5</a:t>
            </a:r>
            <a:r>
              <a:rPr lang="en-US" dirty="0"/>
              <a:t> </a:t>
            </a:r>
            <a:r>
              <a:rPr lang="en-US" dirty="0" smtClean="0"/>
              <a:t>items, counts </a:t>
            </a:r>
            <a:r>
              <a:rPr lang="en-US" dirty="0"/>
              <a:t>are 4-byte </a:t>
            </a:r>
            <a:r>
              <a:rPr lang="en-US" dirty="0" smtClean="0"/>
              <a:t>integers</a:t>
            </a:r>
            <a:endParaRPr lang="en-US" dirty="0"/>
          </a:p>
          <a:p>
            <a:pPr lvl="2"/>
            <a:r>
              <a:rPr lang="en-US" dirty="0"/>
              <a:t>Number of pairs of items: 10</a:t>
            </a:r>
            <a:r>
              <a:rPr lang="en-US" baseline="30000" dirty="0"/>
              <a:t>5</a:t>
            </a:r>
            <a:r>
              <a:rPr lang="en-US" dirty="0"/>
              <a:t>(10</a:t>
            </a:r>
            <a:r>
              <a:rPr lang="en-US" baseline="30000" dirty="0"/>
              <a:t>5</a:t>
            </a:r>
            <a:r>
              <a:rPr lang="en-US" dirty="0"/>
              <a:t>-1)/2 = </a:t>
            </a:r>
            <a:r>
              <a:rPr lang="en-US" dirty="0" smtClean="0"/>
              <a:t>5*10</a:t>
            </a:r>
            <a:r>
              <a:rPr lang="en-US" baseline="30000" dirty="0" smtClean="0"/>
              <a:t>9</a:t>
            </a:r>
            <a:endParaRPr lang="en-US" dirty="0"/>
          </a:p>
          <a:p>
            <a:pPr lvl="2"/>
            <a:r>
              <a:rPr lang="en-US" dirty="0"/>
              <a:t>Therefore, 2*10</a:t>
            </a:r>
            <a:r>
              <a:rPr lang="en-US" baseline="30000" dirty="0"/>
              <a:t>10</a:t>
            </a:r>
            <a:r>
              <a:rPr lang="en-US" dirty="0"/>
              <a:t> (20 gigabytes) of </a:t>
            </a:r>
            <a:r>
              <a:rPr lang="en-US" dirty="0" smtClean="0"/>
              <a:t>memory needed</a:t>
            </a:r>
            <a:endParaRPr lang="en-US" dirty="0"/>
          </a:p>
        </p:txBody>
      </p:sp>
      <p:sp>
        <p:nvSpPr>
          <p:cNvPr id="6" name="Footer Placeholder 5"/>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B0537500-718E-CE42-A244-804D488297BF}" type="slidenum">
              <a:rPr lang="en-US"/>
              <a:pPr/>
              <a:t>24</a:t>
            </a:fld>
            <a:endParaRPr lang="en-US"/>
          </a:p>
        </p:txBody>
      </p:sp>
    </p:spTree>
    <p:extLst>
      <p:ext uri="{BB962C8B-B14F-4D97-AF65-F5344CB8AC3E}">
        <p14:creationId xmlns:p14="http://schemas.microsoft.com/office/powerpoint/2010/main" val="411392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3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Pairs in Memory</a:t>
            </a:r>
            <a:endParaRPr lang="en-US" dirty="0"/>
          </a:p>
        </p:txBody>
      </p:sp>
      <p:sp>
        <p:nvSpPr>
          <p:cNvPr id="3" name="Content Placeholder 2"/>
          <p:cNvSpPr>
            <a:spLocks noGrp="1"/>
          </p:cNvSpPr>
          <p:nvPr>
            <p:ph idx="1"/>
          </p:nvPr>
        </p:nvSpPr>
        <p:spPr>
          <a:xfrm>
            <a:off x="457200" y="1295400"/>
            <a:ext cx="8458200" cy="5410200"/>
          </a:xfrm>
        </p:spPr>
        <p:txBody>
          <a:bodyPr>
            <a:normAutofit lnSpcReduction="10000"/>
          </a:bodyPr>
          <a:lstStyle/>
          <a:p>
            <a:pPr marL="118872" indent="0">
              <a:buNone/>
            </a:pPr>
            <a:r>
              <a:rPr lang="en-US" b="1" dirty="0">
                <a:solidFill>
                  <a:srgbClr val="008000"/>
                </a:solidFill>
              </a:rPr>
              <a:t>Two </a:t>
            </a:r>
            <a:r>
              <a:rPr lang="en-US" b="1" dirty="0" smtClean="0">
                <a:solidFill>
                  <a:srgbClr val="008000"/>
                </a:solidFill>
              </a:rPr>
              <a:t>approaches</a:t>
            </a:r>
            <a:r>
              <a:rPr lang="en-US" b="1" dirty="0">
                <a:solidFill>
                  <a:srgbClr val="008000"/>
                </a:solidFill>
              </a:rPr>
              <a:t>:</a:t>
            </a:r>
          </a:p>
          <a:p>
            <a:r>
              <a:rPr lang="en-US" b="1" dirty="0">
                <a:solidFill>
                  <a:srgbClr val="0000FF"/>
                </a:solidFill>
              </a:rPr>
              <a:t>Approach </a:t>
            </a:r>
            <a:r>
              <a:rPr lang="en-US" b="1" dirty="0" smtClean="0">
                <a:solidFill>
                  <a:srgbClr val="0000FF"/>
                </a:solidFill>
              </a:rPr>
              <a:t>1:</a:t>
            </a:r>
            <a:r>
              <a:rPr lang="en-US" b="1" dirty="0" smtClean="0">
                <a:solidFill>
                  <a:schemeClr val="accent2"/>
                </a:solidFill>
              </a:rPr>
              <a:t> </a:t>
            </a:r>
            <a:r>
              <a:rPr lang="en-US" dirty="0"/>
              <a:t>Count all </a:t>
            </a:r>
            <a:r>
              <a:rPr lang="en-US" dirty="0" smtClean="0"/>
              <a:t>pairs using a matrix</a:t>
            </a:r>
          </a:p>
          <a:p>
            <a:r>
              <a:rPr lang="en-US" b="1" dirty="0" smtClean="0">
                <a:solidFill>
                  <a:srgbClr val="FF0066"/>
                </a:solidFill>
              </a:rPr>
              <a:t>Approach </a:t>
            </a:r>
            <a:r>
              <a:rPr lang="en-US" b="1" dirty="0">
                <a:solidFill>
                  <a:srgbClr val="FF0066"/>
                </a:solidFill>
              </a:rPr>
              <a:t>2:</a:t>
            </a:r>
            <a:r>
              <a:rPr lang="en-US" dirty="0"/>
              <a:t> Keep a table of triples </a:t>
            </a:r>
            <a:r>
              <a:rPr lang="en-US" dirty="0" smtClean="0"/>
              <a:t>[</a:t>
            </a:r>
            <a:r>
              <a:rPr lang="en-US" i="1" dirty="0" err="1"/>
              <a:t>i</a:t>
            </a:r>
            <a:r>
              <a:rPr lang="en-US" dirty="0"/>
              <a:t>,</a:t>
            </a:r>
            <a:r>
              <a:rPr lang="en-US" i="1" dirty="0"/>
              <a:t> j</a:t>
            </a:r>
            <a:r>
              <a:rPr lang="en-US" dirty="0"/>
              <a:t>,</a:t>
            </a:r>
            <a:r>
              <a:rPr lang="en-US" i="1" dirty="0"/>
              <a:t> c</a:t>
            </a:r>
            <a:r>
              <a:rPr lang="en-US" dirty="0"/>
              <a:t>] = “the count of the pair of items {</a:t>
            </a:r>
            <a:r>
              <a:rPr lang="en-US" i="1" dirty="0" err="1"/>
              <a:t>i</a:t>
            </a:r>
            <a:r>
              <a:rPr lang="en-US" dirty="0"/>
              <a:t>, </a:t>
            </a:r>
            <a:r>
              <a:rPr lang="en-US" i="1" dirty="0" smtClean="0"/>
              <a:t>j</a:t>
            </a:r>
            <a:r>
              <a:rPr lang="en-US" dirty="0" smtClean="0"/>
              <a:t>} </a:t>
            </a:r>
            <a:r>
              <a:rPr lang="en-US" dirty="0"/>
              <a:t>is </a:t>
            </a:r>
            <a:r>
              <a:rPr lang="en-US" i="1" dirty="0"/>
              <a:t>c</a:t>
            </a:r>
            <a:r>
              <a:rPr lang="en-US" dirty="0"/>
              <a:t>.”</a:t>
            </a:r>
          </a:p>
          <a:p>
            <a:pPr lvl="1"/>
            <a:r>
              <a:rPr lang="en-US" dirty="0" smtClean="0"/>
              <a:t>If </a:t>
            </a:r>
            <a:r>
              <a:rPr lang="en-US" dirty="0"/>
              <a:t>integers and item ids are 4 bytes, we need approximately 12 bytes for pairs with count &gt; 0</a:t>
            </a:r>
          </a:p>
          <a:p>
            <a:pPr lvl="1"/>
            <a:r>
              <a:rPr lang="en-US" dirty="0" smtClean="0"/>
              <a:t>Plus some additional overhead for the </a:t>
            </a:r>
            <a:r>
              <a:rPr lang="en-US" dirty="0" err="1" smtClean="0"/>
              <a:t>hashtable</a:t>
            </a:r>
            <a:endParaRPr lang="en-US" dirty="0" smtClean="0"/>
          </a:p>
          <a:p>
            <a:pPr marL="118872" indent="0">
              <a:buNone/>
            </a:pPr>
            <a:r>
              <a:rPr lang="en-US" b="1" dirty="0" smtClean="0">
                <a:solidFill>
                  <a:srgbClr val="008000"/>
                </a:solidFill>
              </a:rPr>
              <a:t>Note:</a:t>
            </a:r>
            <a:endParaRPr lang="en-US" b="1" dirty="0">
              <a:solidFill>
                <a:srgbClr val="008000"/>
              </a:solidFill>
            </a:endParaRPr>
          </a:p>
          <a:p>
            <a:r>
              <a:rPr lang="en-US" b="1" dirty="0">
                <a:solidFill>
                  <a:srgbClr val="0000FF"/>
                </a:solidFill>
              </a:rPr>
              <a:t>Approach </a:t>
            </a:r>
            <a:r>
              <a:rPr lang="en-US" b="1" dirty="0" smtClean="0">
                <a:solidFill>
                  <a:srgbClr val="0000FF"/>
                </a:solidFill>
              </a:rPr>
              <a:t>1</a:t>
            </a:r>
            <a:r>
              <a:rPr lang="en-US" dirty="0" smtClean="0"/>
              <a:t> </a:t>
            </a:r>
            <a:r>
              <a:rPr lang="en-US" dirty="0"/>
              <a:t>only requires 4 bytes per pair</a:t>
            </a:r>
          </a:p>
          <a:p>
            <a:r>
              <a:rPr lang="en-US" b="1" dirty="0">
                <a:solidFill>
                  <a:srgbClr val="FF0066"/>
                </a:solidFill>
              </a:rPr>
              <a:t>Approach </a:t>
            </a:r>
            <a:r>
              <a:rPr lang="en-US" b="1" dirty="0" smtClean="0">
                <a:solidFill>
                  <a:srgbClr val="FF0066"/>
                </a:solidFill>
              </a:rPr>
              <a:t>2</a:t>
            </a:r>
            <a:r>
              <a:rPr lang="en-US" dirty="0" smtClean="0">
                <a:solidFill>
                  <a:schemeClr val="accent3"/>
                </a:solidFill>
              </a:rPr>
              <a:t> </a:t>
            </a:r>
            <a:r>
              <a:rPr lang="en-US" dirty="0"/>
              <a:t>uses 12</a:t>
            </a:r>
            <a:r>
              <a:rPr lang="en-US" i="1" dirty="0"/>
              <a:t> </a:t>
            </a:r>
            <a:r>
              <a:rPr lang="en-US" dirty="0"/>
              <a:t>bytes per pair </a:t>
            </a:r>
            <a:r>
              <a:rPr lang="en-US" dirty="0" smtClean="0"/>
              <a:t/>
            </a:r>
            <a:br>
              <a:rPr lang="en-US" dirty="0" smtClean="0"/>
            </a:br>
            <a:r>
              <a:rPr lang="en-US" dirty="0" smtClean="0"/>
              <a:t>(</a:t>
            </a:r>
            <a:r>
              <a:rPr lang="en-US" dirty="0"/>
              <a:t>but only for </a:t>
            </a:r>
            <a:r>
              <a:rPr lang="en-US" dirty="0" smtClean="0"/>
              <a:t>pairs </a:t>
            </a:r>
            <a:r>
              <a:rPr lang="en-US" dirty="0"/>
              <a:t>with count &gt; </a:t>
            </a:r>
            <a:r>
              <a:rPr lang="en-US" dirty="0" smtClean="0"/>
              <a:t>0</a:t>
            </a:r>
            <a:r>
              <a:rPr lang="en-US" dirty="0"/>
              <a:t>)</a:t>
            </a:r>
          </a:p>
        </p:txBody>
      </p:sp>
      <p:sp>
        <p:nvSpPr>
          <p:cNvPr id="5" name="Footer Placeholder 4"/>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8ACF4755-8703-664B-BCD2-DDFADF26E571}" type="slidenum">
              <a:rPr lang="en-US" smtClean="0"/>
              <a:pPr/>
              <a:t>25</a:t>
            </a:fld>
            <a:endParaRPr lang="en-US"/>
          </a:p>
        </p:txBody>
      </p:sp>
    </p:spTree>
    <p:extLst>
      <p:ext uri="{BB962C8B-B14F-4D97-AF65-F5344CB8AC3E}">
        <p14:creationId xmlns:p14="http://schemas.microsoft.com/office/powerpoint/2010/main" val="20373211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normAutofit/>
          </a:bodyPr>
          <a:lstStyle/>
          <a:p>
            <a:pPr lvl="0"/>
            <a:r>
              <a:rPr lang="en-US" dirty="0" smtClean="0">
                <a:solidFill>
                  <a:srgbClr val="FFC800"/>
                </a:solidFill>
                <a:ea typeface="ＭＳ Ｐゴシック" pitchFamily="-107" charset="-128"/>
                <a:cs typeface="ＭＳ Ｐゴシック" pitchFamily="-107" charset="-128"/>
              </a:rPr>
              <a:t>Comparing the 2 Approaches</a:t>
            </a:r>
            <a:endParaRPr lang="en-US" dirty="0"/>
          </a:p>
        </p:txBody>
      </p:sp>
      <p:sp>
        <p:nvSpPr>
          <p:cNvPr id="20" name="Footer Placeholder 19"/>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17" name="Slide Number Placeholder 3"/>
          <p:cNvSpPr>
            <a:spLocks noGrp="1"/>
          </p:cNvSpPr>
          <p:nvPr>
            <p:ph type="sldNum" sz="quarter" idx="12"/>
          </p:nvPr>
        </p:nvSpPr>
        <p:spPr/>
        <p:txBody>
          <a:bodyPr/>
          <a:lstStyle/>
          <a:p>
            <a:fld id="{8DB1F193-A4C8-584F-92E1-BB8FD6ED4FFB}" type="slidenum">
              <a:rPr lang="en-US"/>
              <a:pPr/>
              <a:t>26</a:t>
            </a:fld>
            <a:endParaRPr lang="en-US"/>
          </a:p>
        </p:txBody>
      </p:sp>
      <p:sp>
        <p:nvSpPr>
          <p:cNvPr id="84994" name="AutoShape 2"/>
          <p:cNvSpPr>
            <a:spLocks noChangeArrowheads="1"/>
          </p:cNvSpPr>
          <p:nvPr/>
        </p:nvSpPr>
        <p:spPr bwMode="auto">
          <a:xfrm>
            <a:off x="1219200" y="1600200"/>
            <a:ext cx="3352800" cy="3352800"/>
          </a:xfrm>
          <a:prstGeom prst="rtTriangle">
            <a:avLst/>
          </a:prstGeom>
          <a:solidFill>
            <a:srgbClr val="FFCC00">
              <a:alpha val="50000"/>
            </a:srgbClr>
          </a:solidFill>
          <a:ln w="9525">
            <a:solidFill>
              <a:schemeClr val="tx1"/>
            </a:solidFill>
            <a:miter lim="800000"/>
            <a:headEnd/>
            <a:tailEnd/>
          </a:ln>
          <a:effectLst/>
        </p:spPr>
        <p:txBody>
          <a:bodyPr wrap="none" anchor="ctr">
            <a:prstTxWarp prst="textNoShape">
              <a:avLst/>
            </a:prstTxWarp>
          </a:bodyPr>
          <a:lstStyle/>
          <a:p>
            <a:pPr algn="ctr"/>
            <a:r>
              <a:rPr lang="en-US" sz="1800" dirty="0"/>
              <a:t>4</a:t>
            </a:r>
            <a:r>
              <a:rPr lang="en-US" sz="1800" dirty="0" smtClean="0"/>
              <a:t> bytes per </a:t>
            </a:r>
            <a:r>
              <a:rPr lang="en-US" sz="1800" dirty="0"/>
              <a:t>pair</a:t>
            </a:r>
          </a:p>
        </p:txBody>
      </p:sp>
      <p:sp>
        <p:nvSpPr>
          <p:cNvPr id="84995" name="Text Box 3"/>
          <p:cNvSpPr txBox="1">
            <a:spLocks noChangeArrowheads="1"/>
          </p:cNvSpPr>
          <p:nvPr/>
        </p:nvSpPr>
        <p:spPr bwMode="auto">
          <a:xfrm>
            <a:off x="1458441" y="5105400"/>
            <a:ext cx="2247988" cy="400110"/>
          </a:xfrm>
          <a:prstGeom prst="rect">
            <a:avLst/>
          </a:prstGeom>
          <a:noFill/>
          <a:ln w="9525">
            <a:noFill/>
            <a:miter lim="800000"/>
            <a:headEnd/>
            <a:tailEnd/>
          </a:ln>
          <a:effectLst/>
        </p:spPr>
        <p:txBody>
          <a:bodyPr wrap="none">
            <a:prstTxWarp prst="textNoShape">
              <a:avLst/>
            </a:prstTxWarp>
            <a:spAutoFit/>
          </a:bodyPr>
          <a:lstStyle/>
          <a:p>
            <a:r>
              <a:rPr lang="en-US" sz="2000" b="1" dirty="0" smtClean="0">
                <a:solidFill>
                  <a:srgbClr val="0000FF"/>
                </a:solidFill>
                <a:latin typeface="Arial" pitchFamily="34" charset="0"/>
                <a:cs typeface="Arial" pitchFamily="34" charset="0"/>
              </a:rPr>
              <a:t>Triangular Matrix</a:t>
            </a:r>
            <a:endParaRPr lang="en-US" sz="2000" b="1" dirty="0">
              <a:solidFill>
                <a:srgbClr val="0000FF"/>
              </a:solidFill>
              <a:latin typeface="Arial" pitchFamily="34" charset="0"/>
              <a:cs typeface="Arial" pitchFamily="34" charset="0"/>
            </a:endParaRPr>
          </a:p>
        </p:txBody>
      </p:sp>
      <p:sp>
        <p:nvSpPr>
          <p:cNvPr id="84996" name="Text Box 4"/>
          <p:cNvSpPr txBox="1">
            <a:spLocks noChangeArrowheads="1"/>
          </p:cNvSpPr>
          <p:nvPr/>
        </p:nvSpPr>
        <p:spPr bwMode="auto">
          <a:xfrm>
            <a:off x="5999931" y="5115480"/>
            <a:ext cx="1010469" cy="400110"/>
          </a:xfrm>
          <a:prstGeom prst="rect">
            <a:avLst/>
          </a:prstGeom>
          <a:noFill/>
          <a:ln w="9525">
            <a:noFill/>
            <a:miter lim="800000"/>
            <a:headEnd/>
            <a:tailEnd/>
          </a:ln>
          <a:effectLst/>
        </p:spPr>
        <p:txBody>
          <a:bodyPr wrap="none">
            <a:prstTxWarp prst="textNoShape">
              <a:avLst/>
            </a:prstTxWarp>
            <a:spAutoFit/>
          </a:bodyPr>
          <a:lstStyle/>
          <a:p>
            <a:r>
              <a:rPr lang="en-US" sz="2000" b="1" dirty="0" smtClean="0">
                <a:solidFill>
                  <a:srgbClr val="0000FF"/>
                </a:solidFill>
                <a:latin typeface="Arial" pitchFamily="34" charset="0"/>
                <a:cs typeface="Arial" pitchFamily="34" charset="0"/>
              </a:rPr>
              <a:t>Triples</a:t>
            </a:r>
            <a:endParaRPr lang="en-US" sz="2000" b="1" dirty="0">
              <a:solidFill>
                <a:srgbClr val="0000FF"/>
              </a:solidFill>
              <a:latin typeface="Arial" pitchFamily="34" charset="0"/>
              <a:cs typeface="Arial" pitchFamily="34" charset="0"/>
            </a:endParaRPr>
          </a:p>
        </p:txBody>
      </p:sp>
      <p:sp>
        <p:nvSpPr>
          <p:cNvPr id="84997" name="AutoShape 5"/>
          <p:cNvSpPr>
            <a:spLocks noChangeArrowheads="1"/>
          </p:cNvSpPr>
          <p:nvPr/>
        </p:nvSpPr>
        <p:spPr bwMode="auto">
          <a:xfrm>
            <a:off x="5181600" y="1600200"/>
            <a:ext cx="3352800" cy="3352800"/>
          </a:xfrm>
          <a:prstGeom prst="rtTriangle">
            <a:avLst/>
          </a:prstGeom>
          <a:solidFill>
            <a:srgbClr val="FFCC00">
              <a:alpha val="50000"/>
            </a:srgbClr>
          </a:solidFill>
          <a:ln w="9525">
            <a:solidFill>
              <a:schemeClr val="tx1"/>
            </a:solidFill>
            <a:miter lim="800000"/>
            <a:headEnd/>
            <a:tailEnd/>
          </a:ln>
          <a:effectLst/>
        </p:spPr>
        <p:txBody>
          <a:bodyPr wrap="none" anchor="ctr">
            <a:prstTxWarp prst="textNoShape">
              <a:avLst/>
            </a:prstTxWarp>
          </a:bodyPr>
          <a:lstStyle/>
          <a:p>
            <a:pPr algn="ctr"/>
            <a:r>
              <a:rPr lang="en-US" sz="1800"/>
              <a:t>12 per</a:t>
            </a:r>
          </a:p>
          <a:p>
            <a:pPr algn="ctr"/>
            <a:r>
              <a:rPr lang="en-US" sz="1800"/>
              <a:t>occurring pair</a:t>
            </a:r>
          </a:p>
        </p:txBody>
      </p:sp>
      <p:sp>
        <p:nvSpPr>
          <p:cNvPr id="84998" name="Oval 6"/>
          <p:cNvSpPr>
            <a:spLocks noChangeArrowheads="1"/>
          </p:cNvSpPr>
          <p:nvPr/>
        </p:nvSpPr>
        <p:spPr bwMode="auto">
          <a:xfrm>
            <a:off x="7239000" y="4038600"/>
            <a:ext cx="152400" cy="1524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84999" name="Oval 7"/>
          <p:cNvSpPr>
            <a:spLocks noChangeArrowheads="1"/>
          </p:cNvSpPr>
          <p:nvPr/>
        </p:nvSpPr>
        <p:spPr bwMode="auto">
          <a:xfrm>
            <a:off x="6324600" y="4495800"/>
            <a:ext cx="152400" cy="1524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85000" name="Oval 8"/>
          <p:cNvSpPr>
            <a:spLocks noChangeArrowheads="1"/>
          </p:cNvSpPr>
          <p:nvPr/>
        </p:nvSpPr>
        <p:spPr bwMode="auto">
          <a:xfrm>
            <a:off x="6400800" y="3124200"/>
            <a:ext cx="152400" cy="1524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85001" name="Oval 9"/>
          <p:cNvSpPr>
            <a:spLocks noChangeArrowheads="1"/>
          </p:cNvSpPr>
          <p:nvPr/>
        </p:nvSpPr>
        <p:spPr bwMode="auto">
          <a:xfrm>
            <a:off x="5486400" y="2590800"/>
            <a:ext cx="152400" cy="1524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85002" name="Oval 10"/>
          <p:cNvSpPr>
            <a:spLocks noChangeArrowheads="1"/>
          </p:cNvSpPr>
          <p:nvPr/>
        </p:nvSpPr>
        <p:spPr bwMode="auto">
          <a:xfrm>
            <a:off x="6858000" y="3733800"/>
            <a:ext cx="152400" cy="1524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85003" name="Oval 11"/>
          <p:cNvSpPr>
            <a:spLocks noChangeArrowheads="1"/>
          </p:cNvSpPr>
          <p:nvPr/>
        </p:nvSpPr>
        <p:spPr bwMode="auto">
          <a:xfrm>
            <a:off x="7162800" y="4572000"/>
            <a:ext cx="152400" cy="1524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85004" name="Oval 12"/>
          <p:cNvSpPr>
            <a:spLocks noChangeArrowheads="1"/>
          </p:cNvSpPr>
          <p:nvPr/>
        </p:nvSpPr>
        <p:spPr bwMode="auto">
          <a:xfrm>
            <a:off x="5562600" y="4648200"/>
            <a:ext cx="152400" cy="1524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85005" name="Oval 13"/>
          <p:cNvSpPr>
            <a:spLocks noChangeArrowheads="1"/>
          </p:cNvSpPr>
          <p:nvPr/>
        </p:nvSpPr>
        <p:spPr bwMode="auto">
          <a:xfrm>
            <a:off x="5791200" y="3581400"/>
            <a:ext cx="152400" cy="1524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85006" name="Oval 14"/>
          <p:cNvSpPr>
            <a:spLocks noChangeArrowheads="1"/>
          </p:cNvSpPr>
          <p:nvPr/>
        </p:nvSpPr>
        <p:spPr bwMode="auto">
          <a:xfrm>
            <a:off x="5943600" y="2971800"/>
            <a:ext cx="152400" cy="1524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85007" name="Oval 15"/>
          <p:cNvSpPr>
            <a:spLocks noChangeArrowheads="1"/>
          </p:cNvSpPr>
          <p:nvPr/>
        </p:nvSpPr>
        <p:spPr bwMode="auto">
          <a:xfrm>
            <a:off x="5334000" y="2133600"/>
            <a:ext cx="152400" cy="1524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85008" name="Oval 16"/>
          <p:cNvSpPr>
            <a:spLocks noChangeArrowheads="1"/>
          </p:cNvSpPr>
          <p:nvPr/>
        </p:nvSpPr>
        <p:spPr bwMode="auto">
          <a:xfrm>
            <a:off x="5334000" y="3276600"/>
            <a:ext cx="152400" cy="1524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Tree>
    <p:extLst>
      <p:ext uri="{BB962C8B-B14F-4D97-AF65-F5344CB8AC3E}">
        <p14:creationId xmlns:p14="http://schemas.microsoft.com/office/powerpoint/2010/main" val="3822416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the two approaches</a:t>
            </a:r>
            <a:endParaRPr lang="en-US" dirty="0"/>
          </a:p>
        </p:txBody>
      </p:sp>
      <p:sp>
        <p:nvSpPr>
          <p:cNvPr id="3" name="Content Placeholder 2"/>
          <p:cNvSpPr>
            <a:spLocks noGrp="1"/>
          </p:cNvSpPr>
          <p:nvPr>
            <p:ph idx="1"/>
          </p:nvPr>
        </p:nvSpPr>
        <p:spPr>
          <a:xfrm>
            <a:off x="457200" y="1295400"/>
            <a:ext cx="8229600" cy="5410200"/>
          </a:xfrm>
        </p:spPr>
        <p:txBody>
          <a:bodyPr>
            <a:normAutofit fontScale="92500" lnSpcReduction="10000"/>
          </a:bodyPr>
          <a:lstStyle/>
          <a:p>
            <a:r>
              <a:rPr lang="en-US" b="1" dirty="0" smtClean="0">
                <a:solidFill>
                  <a:srgbClr val="0000FF"/>
                </a:solidFill>
              </a:rPr>
              <a:t>Approach 1: Triangular Matrix</a:t>
            </a:r>
          </a:p>
          <a:p>
            <a:pPr lvl="1"/>
            <a:r>
              <a:rPr lang="en-US" b="1" dirty="0" smtClean="0"/>
              <a:t>n</a:t>
            </a:r>
            <a:r>
              <a:rPr lang="en-US" dirty="0" smtClean="0"/>
              <a:t> = total number items</a:t>
            </a:r>
            <a:endParaRPr lang="en-US" i="1" dirty="0" smtClean="0"/>
          </a:p>
          <a:p>
            <a:pPr lvl="1"/>
            <a:r>
              <a:rPr lang="en-US" dirty="0" smtClean="0"/>
              <a:t>Count pair of items {</a:t>
            </a:r>
            <a:r>
              <a:rPr lang="en-US" i="1" dirty="0" err="1" smtClean="0"/>
              <a:t>i</a:t>
            </a:r>
            <a:r>
              <a:rPr lang="en-US" dirty="0" smtClean="0"/>
              <a:t>, </a:t>
            </a:r>
            <a:r>
              <a:rPr lang="en-US" i="1" dirty="0" smtClean="0"/>
              <a:t>j</a:t>
            </a:r>
            <a:r>
              <a:rPr lang="en-US" dirty="0" smtClean="0"/>
              <a:t>} only if </a:t>
            </a:r>
            <a:r>
              <a:rPr lang="en-US" i="1" dirty="0" err="1" smtClean="0"/>
              <a:t>i</a:t>
            </a:r>
            <a:r>
              <a:rPr lang="en-US" dirty="0" smtClean="0"/>
              <a:t>&lt;</a:t>
            </a:r>
            <a:r>
              <a:rPr lang="en-US" i="1" dirty="0" smtClean="0"/>
              <a:t>j</a:t>
            </a:r>
            <a:endParaRPr lang="en-US" dirty="0" smtClean="0"/>
          </a:p>
          <a:p>
            <a:pPr lvl="1"/>
            <a:r>
              <a:rPr lang="en-US" dirty="0" smtClean="0"/>
              <a:t>Keep pair counts in lexicographic order:</a:t>
            </a:r>
          </a:p>
          <a:p>
            <a:pPr lvl="2"/>
            <a:r>
              <a:rPr lang="en-US" dirty="0" smtClean="0">
                <a:solidFill>
                  <a:srgbClr val="008000"/>
                </a:solidFill>
              </a:rPr>
              <a:t>{1,2}, {1,3},…, {1,</a:t>
            </a:r>
            <a:r>
              <a:rPr lang="en-US" i="1" dirty="0" smtClean="0">
                <a:solidFill>
                  <a:srgbClr val="008000"/>
                </a:solidFill>
              </a:rPr>
              <a:t>n</a:t>
            </a:r>
            <a:r>
              <a:rPr lang="en-US" dirty="0" smtClean="0">
                <a:solidFill>
                  <a:srgbClr val="008000"/>
                </a:solidFill>
              </a:rPr>
              <a:t>}, {2,3}, {2,4},…,{2,</a:t>
            </a:r>
            <a:r>
              <a:rPr lang="en-US" i="1" dirty="0" smtClean="0">
                <a:solidFill>
                  <a:srgbClr val="008000"/>
                </a:solidFill>
              </a:rPr>
              <a:t>n</a:t>
            </a:r>
            <a:r>
              <a:rPr lang="en-US" dirty="0" smtClean="0">
                <a:solidFill>
                  <a:srgbClr val="008000"/>
                </a:solidFill>
              </a:rPr>
              <a:t>}, {3,4},…</a:t>
            </a:r>
          </a:p>
          <a:p>
            <a:pPr lvl="1"/>
            <a:r>
              <a:rPr lang="en-US" dirty="0" smtClean="0"/>
              <a:t>Pair {</a:t>
            </a:r>
            <a:r>
              <a:rPr lang="en-US" i="1" dirty="0" err="1" smtClean="0"/>
              <a:t>i</a:t>
            </a:r>
            <a:r>
              <a:rPr lang="en-US" dirty="0" smtClean="0"/>
              <a:t>, </a:t>
            </a:r>
            <a:r>
              <a:rPr lang="en-US" i="1" dirty="0" smtClean="0"/>
              <a:t>j</a:t>
            </a:r>
            <a:r>
              <a:rPr lang="en-US" dirty="0" smtClean="0"/>
              <a:t>} is at position </a:t>
            </a:r>
            <a:r>
              <a:rPr lang="en-US" dirty="0" smtClean="0">
                <a:solidFill>
                  <a:srgbClr val="008000"/>
                </a:solidFill>
              </a:rPr>
              <a:t>(</a:t>
            </a:r>
            <a:r>
              <a:rPr lang="en-US" i="1" dirty="0" err="1" smtClean="0">
                <a:solidFill>
                  <a:srgbClr val="008000"/>
                </a:solidFill>
              </a:rPr>
              <a:t>i</a:t>
            </a:r>
            <a:r>
              <a:rPr lang="en-US" dirty="0" smtClean="0">
                <a:solidFill>
                  <a:srgbClr val="008000"/>
                </a:solidFill>
              </a:rPr>
              <a:t> –1)(</a:t>
            </a:r>
            <a:r>
              <a:rPr lang="en-US" i="1" dirty="0" smtClean="0">
                <a:solidFill>
                  <a:srgbClr val="008000"/>
                </a:solidFill>
              </a:rPr>
              <a:t>n</a:t>
            </a:r>
            <a:r>
              <a:rPr lang="en-US" dirty="0" smtClean="0">
                <a:solidFill>
                  <a:srgbClr val="008000"/>
                </a:solidFill>
              </a:rPr>
              <a:t>– </a:t>
            </a:r>
            <a:r>
              <a:rPr lang="en-US" i="1" dirty="0" err="1" smtClean="0">
                <a:solidFill>
                  <a:srgbClr val="008000"/>
                </a:solidFill>
              </a:rPr>
              <a:t>i</a:t>
            </a:r>
            <a:r>
              <a:rPr lang="en-US" dirty="0" smtClean="0">
                <a:solidFill>
                  <a:srgbClr val="008000"/>
                </a:solidFill>
              </a:rPr>
              <a:t>/2) + </a:t>
            </a:r>
            <a:r>
              <a:rPr lang="en-US" i="1" dirty="0" smtClean="0">
                <a:solidFill>
                  <a:srgbClr val="008000"/>
                </a:solidFill>
              </a:rPr>
              <a:t>j</a:t>
            </a:r>
            <a:r>
              <a:rPr lang="en-US" dirty="0" smtClean="0">
                <a:solidFill>
                  <a:srgbClr val="008000"/>
                </a:solidFill>
              </a:rPr>
              <a:t> –</a:t>
            </a:r>
            <a:r>
              <a:rPr lang="en-US" i="1" dirty="0" smtClean="0">
                <a:solidFill>
                  <a:srgbClr val="008000"/>
                </a:solidFill>
              </a:rPr>
              <a:t>1</a:t>
            </a:r>
          </a:p>
          <a:p>
            <a:pPr lvl="1"/>
            <a:r>
              <a:rPr lang="en-US" dirty="0"/>
              <a:t>Total number of pairs </a:t>
            </a:r>
            <a:r>
              <a:rPr lang="en-US" b="1" i="1" dirty="0" smtClean="0"/>
              <a:t>n</a:t>
            </a:r>
            <a:r>
              <a:rPr lang="en-US" b="1" dirty="0" smtClean="0"/>
              <a:t>(</a:t>
            </a:r>
            <a:r>
              <a:rPr lang="en-US" b="1" i="1" dirty="0" smtClean="0"/>
              <a:t>n</a:t>
            </a:r>
            <a:r>
              <a:rPr lang="en-US" b="1" dirty="0" smtClean="0"/>
              <a:t> </a:t>
            </a:r>
            <a:r>
              <a:rPr lang="en-US" b="1" dirty="0"/>
              <a:t>–1)/2</a:t>
            </a:r>
            <a:r>
              <a:rPr lang="en-US" dirty="0"/>
              <a:t>; total </a:t>
            </a:r>
            <a:r>
              <a:rPr lang="en-US" dirty="0" smtClean="0"/>
              <a:t>bytes= </a:t>
            </a:r>
            <a:r>
              <a:rPr lang="en-US" b="1" dirty="0" smtClean="0"/>
              <a:t>2</a:t>
            </a:r>
            <a:r>
              <a:rPr lang="en-US" b="1" i="1" dirty="0" smtClean="0"/>
              <a:t>n</a:t>
            </a:r>
            <a:r>
              <a:rPr lang="en-US" b="1" baseline="30000" dirty="0" smtClean="0"/>
              <a:t>2</a:t>
            </a:r>
            <a:endParaRPr lang="en-US" b="1" dirty="0"/>
          </a:p>
          <a:p>
            <a:pPr lvl="1"/>
            <a:r>
              <a:rPr lang="en-US" b="1" dirty="0" smtClean="0">
                <a:solidFill>
                  <a:srgbClr val="0000FF"/>
                </a:solidFill>
              </a:rPr>
              <a:t>Triangular Matrix</a:t>
            </a:r>
            <a:r>
              <a:rPr lang="en-US" dirty="0" smtClean="0"/>
              <a:t> requires </a:t>
            </a:r>
            <a:r>
              <a:rPr lang="en-US" dirty="0"/>
              <a:t>4 bytes per </a:t>
            </a:r>
            <a:r>
              <a:rPr lang="en-US" dirty="0" smtClean="0"/>
              <a:t>pair</a:t>
            </a:r>
          </a:p>
          <a:p>
            <a:r>
              <a:rPr lang="en-US" b="1" dirty="0">
                <a:solidFill>
                  <a:srgbClr val="FF0066"/>
                </a:solidFill>
              </a:rPr>
              <a:t>Approach </a:t>
            </a:r>
            <a:r>
              <a:rPr lang="en-US" b="1" dirty="0" smtClean="0">
                <a:solidFill>
                  <a:srgbClr val="FF0066"/>
                </a:solidFill>
              </a:rPr>
              <a:t>2</a:t>
            </a:r>
            <a:r>
              <a:rPr lang="en-US" dirty="0" smtClean="0">
                <a:solidFill>
                  <a:schemeClr val="accent3"/>
                </a:solidFill>
              </a:rPr>
              <a:t> </a:t>
            </a:r>
            <a:r>
              <a:rPr lang="en-US" dirty="0"/>
              <a:t>uses </a:t>
            </a:r>
            <a:r>
              <a:rPr lang="en-US" b="1" dirty="0"/>
              <a:t>12</a:t>
            </a:r>
            <a:r>
              <a:rPr lang="en-US" b="1" i="1" dirty="0"/>
              <a:t> bytes</a:t>
            </a:r>
            <a:r>
              <a:rPr lang="en-US" dirty="0"/>
              <a:t> per </a:t>
            </a:r>
            <a:r>
              <a:rPr lang="en-US" dirty="0" smtClean="0"/>
              <a:t>occurring pair </a:t>
            </a:r>
            <a:br>
              <a:rPr lang="en-US" dirty="0" smtClean="0"/>
            </a:br>
            <a:r>
              <a:rPr lang="en-US" i="1" dirty="0" smtClean="0"/>
              <a:t>(but only for pairs with count &gt; 0)</a:t>
            </a:r>
            <a:endParaRPr lang="en-US" i="1" dirty="0"/>
          </a:p>
          <a:p>
            <a:pPr lvl="1"/>
            <a:r>
              <a:rPr lang="en-US" dirty="0" smtClean="0"/>
              <a:t>Beats Approach 1 if less than </a:t>
            </a:r>
            <a:r>
              <a:rPr lang="en-US" b="1" dirty="0" smtClean="0"/>
              <a:t>1/3</a:t>
            </a:r>
            <a:r>
              <a:rPr lang="en-US" dirty="0" smtClean="0"/>
              <a:t> of </a:t>
            </a:r>
            <a:br>
              <a:rPr lang="en-US" dirty="0" smtClean="0"/>
            </a:br>
            <a:r>
              <a:rPr lang="en-US" dirty="0" smtClean="0"/>
              <a:t>possible pairs actually occur</a:t>
            </a:r>
            <a:endParaRPr lang="en-US" dirty="0"/>
          </a:p>
        </p:txBody>
      </p:sp>
      <p:sp>
        <p:nvSpPr>
          <p:cNvPr id="5" name="Footer Placeholder 4"/>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8ACF4755-8703-664B-BCD2-DDFADF26E571}" type="slidenum">
              <a:rPr lang="en-US" smtClean="0"/>
              <a:pPr/>
              <a:t>27</a:t>
            </a:fld>
            <a:endParaRPr lang="en-US"/>
          </a:p>
        </p:txBody>
      </p:sp>
    </p:spTree>
    <p:extLst>
      <p:ext uri="{BB962C8B-B14F-4D97-AF65-F5344CB8AC3E}">
        <p14:creationId xmlns:p14="http://schemas.microsoft.com/office/powerpoint/2010/main" val="4246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the two approaches</a:t>
            </a:r>
            <a:endParaRPr lang="en-US" dirty="0"/>
          </a:p>
        </p:txBody>
      </p:sp>
      <p:sp>
        <p:nvSpPr>
          <p:cNvPr id="3" name="Content Placeholder 2"/>
          <p:cNvSpPr>
            <a:spLocks noGrp="1"/>
          </p:cNvSpPr>
          <p:nvPr>
            <p:ph idx="1"/>
          </p:nvPr>
        </p:nvSpPr>
        <p:spPr>
          <a:xfrm>
            <a:off x="457200" y="1295400"/>
            <a:ext cx="8229600" cy="5410200"/>
          </a:xfrm>
        </p:spPr>
        <p:txBody>
          <a:bodyPr>
            <a:normAutofit fontScale="92500" lnSpcReduction="10000"/>
          </a:bodyPr>
          <a:lstStyle/>
          <a:p>
            <a:r>
              <a:rPr lang="en-US" b="1" dirty="0" smtClean="0">
                <a:solidFill>
                  <a:srgbClr val="0000FF"/>
                </a:solidFill>
              </a:rPr>
              <a:t>Approach 1: Triangular Matrix</a:t>
            </a:r>
          </a:p>
          <a:p>
            <a:pPr lvl="1"/>
            <a:r>
              <a:rPr lang="en-US" b="1" dirty="0" smtClean="0"/>
              <a:t>n</a:t>
            </a:r>
            <a:r>
              <a:rPr lang="en-US" dirty="0" smtClean="0"/>
              <a:t> = total number items</a:t>
            </a:r>
            <a:endParaRPr lang="en-US" i="1" dirty="0" smtClean="0"/>
          </a:p>
          <a:p>
            <a:pPr lvl="1"/>
            <a:r>
              <a:rPr lang="en-US" dirty="0" smtClean="0"/>
              <a:t>Count pair of items {</a:t>
            </a:r>
            <a:r>
              <a:rPr lang="en-US" i="1" dirty="0" err="1" smtClean="0"/>
              <a:t>i</a:t>
            </a:r>
            <a:r>
              <a:rPr lang="en-US" dirty="0" smtClean="0"/>
              <a:t>, </a:t>
            </a:r>
            <a:r>
              <a:rPr lang="en-US" i="1" dirty="0" smtClean="0"/>
              <a:t>j</a:t>
            </a:r>
            <a:r>
              <a:rPr lang="en-US" dirty="0" smtClean="0"/>
              <a:t>} only if </a:t>
            </a:r>
            <a:r>
              <a:rPr lang="en-US" i="1" dirty="0" err="1" smtClean="0"/>
              <a:t>i</a:t>
            </a:r>
            <a:r>
              <a:rPr lang="en-US" dirty="0" smtClean="0"/>
              <a:t>&lt;</a:t>
            </a:r>
            <a:r>
              <a:rPr lang="en-US" i="1" dirty="0" smtClean="0"/>
              <a:t>j</a:t>
            </a:r>
            <a:endParaRPr lang="en-US" dirty="0" smtClean="0"/>
          </a:p>
          <a:p>
            <a:pPr lvl="1"/>
            <a:r>
              <a:rPr lang="en-US" dirty="0" smtClean="0"/>
              <a:t>Keep pair counts in lexicographic order:</a:t>
            </a:r>
          </a:p>
          <a:p>
            <a:pPr lvl="2"/>
            <a:r>
              <a:rPr lang="en-US" dirty="0" smtClean="0">
                <a:solidFill>
                  <a:srgbClr val="008000"/>
                </a:solidFill>
              </a:rPr>
              <a:t>{1,2}, {1,3},…, {1,</a:t>
            </a:r>
            <a:r>
              <a:rPr lang="en-US" i="1" dirty="0" smtClean="0">
                <a:solidFill>
                  <a:srgbClr val="008000"/>
                </a:solidFill>
              </a:rPr>
              <a:t>n</a:t>
            </a:r>
            <a:r>
              <a:rPr lang="en-US" dirty="0" smtClean="0">
                <a:solidFill>
                  <a:srgbClr val="008000"/>
                </a:solidFill>
              </a:rPr>
              <a:t>}, {2,3}, {2,4},…,{2,</a:t>
            </a:r>
            <a:r>
              <a:rPr lang="en-US" i="1" dirty="0" smtClean="0">
                <a:solidFill>
                  <a:srgbClr val="008000"/>
                </a:solidFill>
              </a:rPr>
              <a:t>n</a:t>
            </a:r>
            <a:r>
              <a:rPr lang="en-US" dirty="0" smtClean="0">
                <a:solidFill>
                  <a:srgbClr val="008000"/>
                </a:solidFill>
              </a:rPr>
              <a:t>}, {3,4},…</a:t>
            </a:r>
          </a:p>
          <a:p>
            <a:pPr lvl="1"/>
            <a:r>
              <a:rPr lang="en-US" dirty="0" smtClean="0"/>
              <a:t>Pair {</a:t>
            </a:r>
            <a:r>
              <a:rPr lang="en-US" i="1" dirty="0" err="1" smtClean="0"/>
              <a:t>i</a:t>
            </a:r>
            <a:r>
              <a:rPr lang="en-US" dirty="0" smtClean="0"/>
              <a:t>, </a:t>
            </a:r>
            <a:r>
              <a:rPr lang="en-US" i="1" dirty="0" smtClean="0"/>
              <a:t>j</a:t>
            </a:r>
            <a:r>
              <a:rPr lang="en-US" dirty="0" smtClean="0"/>
              <a:t>} is at position </a:t>
            </a:r>
            <a:r>
              <a:rPr lang="en-US" dirty="0" smtClean="0">
                <a:solidFill>
                  <a:srgbClr val="008000"/>
                </a:solidFill>
              </a:rPr>
              <a:t>(</a:t>
            </a:r>
            <a:r>
              <a:rPr lang="en-US" i="1" dirty="0" err="1" smtClean="0">
                <a:solidFill>
                  <a:srgbClr val="008000"/>
                </a:solidFill>
              </a:rPr>
              <a:t>i</a:t>
            </a:r>
            <a:r>
              <a:rPr lang="en-US" dirty="0" smtClean="0">
                <a:solidFill>
                  <a:srgbClr val="008000"/>
                </a:solidFill>
              </a:rPr>
              <a:t> –1)(</a:t>
            </a:r>
            <a:r>
              <a:rPr lang="en-US" i="1" dirty="0" smtClean="0">
                <a:solidFill>
                  <a:srgbClr val="008000"/>
                </a:solidFill>
              </a:rPr>
              <a:t>n</a:t>
            </a:r>
            <a:r>
              <a:rPr lang="en-US" dirty="0" smtClean="0">
                <a:solidFill>
                  <a:srgbClr val="008000"/>
                </a:solidFill>
              </a:rPr>
              <a:t>– </a:t>
            </a:r>
            <a:r>
              <a:rPr lang="en-US" i="1" dirty="0" err="1" smtClean="0">
                <a:solidFill>
                  <a:srgbClr val="008000"/>
                </a:solidFill>
              </a:rPr>
              <a:t>i</a:t>
            </a:r>
            <a:r>
              <a:rPr lang="en-US" dirty="0" smtClean="0">
                <a:solidFill>
                  <a:srgbClr val="008000"/>
                </a:solidFill>
              </a:rPr>
              <a:t>/2) + </a:t>
            </a:r>
            <a:r>
              <a:rPr lang="en-US" i="1" dirty="0" smtClean="0">
                <a:solidFill>
                  <a:srgbClr val="008000"/>
                </a:solidFill>
              </a:rPr>
              <a:t>j</a:t>
            </a:r>
            <a:r>
              <a:rPr lang="en-US" dirty="0" smtClean="0">
                <a:solidFill>
                  <a:srgbClr val="008000"/>
                </a:solidFill>
              </a:rPr>
              <a:t> –</a:t>
            </a:r>
            <a:r>
              <a:rPr lang="en-US" i="1" dirty="0" smtClean="0">
                <a:solidFill>
                  <a:srgbClr val="008000"/>
                </a:solidFill>
              </a:rPr>
              <a:t>1</a:t>
            </a:r>
          </a:p>
          <a:p>
            <a:pPr lvl="1"/>
            <a:r>
              <a:rPr lang="en-US" dirty="0"/>
              <a:t>Total number of pairs </a:t>
            </a:r>
            <a:r>
              <a:rPr lang="en-US" b="1" i="1" dirty="0" smtClean="0"/>
              <a:t>n</a:t>
            </a:r>
            <a:r>
              <a:rPr lang="en-US" b="1" dirty="0" smtClean="0"/>
              <a:t>(</a:t>
            </a:r>
            <a:r>
              <a:rPr lang="en-US" b="1" i="1" dirty="0" smtClean="0"/>
              <a:t>n</a:t>
            </a:r>
            <a:r>
              <a:rPr lang="en-US" b="1" dirty="0" smtClean="0"/>
              <a:t> </a:t>
            </a:r>
            <a:r>
              <a:rPr lang="en-US" b="1" dirty="0"/>
              <a:t>–1)/2</a:t>
            </a:r>
            <a:r>
              <a:rPr lang="en-US" dirty="0"/>
              <a:t>; total </a:t>
            </a:r>
            <a:r>
              <a:rPr lang="en-US" dirty="0" smtClean="0"/>
              <a:t>bytes= </a:t>
            </a:r>
            <a:r>
              <a:rPr lang="en-US" b="1" dirty="0" smtClean="0"/>
              <a:t>2</a:t>
            </a:r>
            <a:r>
              <a:rPr lang="en-US" b="1" i="1" dirty="0" smtClean="0"/>
              <a:t>n</a:t>
            </a:r>
            <a:r>
              <a:rPr lang="en-US" b="1" baseline="30000" dirty="0" smtClean="0"/>
              <a:t>2</a:t>
            </a:r>
            <a:endParaRPr lang="en-US" b="1" dirty="0"/>
          </a:p>
          <a:p>
            <a:pPr lvl="1"/>
            <a:r>
              <a:rPr lang="en-US" b="1" dirty="0" smtClean="0">
                <a:solidFill>
                  <a:srgbClr val="0000FF"/>
                </a:solidFill>
              </a:rPr>
              <a:t>Triangular Matrix</a:t>
            </a:r>
            <a:r>
              <a:rPr lang="en-US" dirty="0" smtClean="0"/>
              <a:t> requires </a:t>
            </a:r>
            <a:r>
              <a:rPr lang="en-US" dirty="0"/>
              <a:t>4 bytes per </a:t>
            </a:r>
            <a:r>
              <a:rPr lang="en-US" dirty="0" smtClean="0"/>
              <a:t>pair</a:t>
            </a:r>
          </a:p>
          <a:p>
            <a:r>
              <a:rPr lang="en-US" b="1" dirty="0">
                <a:solidFill>
                  <a:srgbClr val="FF0066"/>
                </a:solidFill>
              </a:rPr>
              <a:t>Approach </a:t>
            </a:r>
            <a:r>
              <a:rPr lang="en-US" b="1" dirty="0" smtClean="0">
                <a:solidFill>
                  <a:srgbClr val="FF0066"/>
                </a:solidFill>
              </a:rPr>
              <a:t>2</a:t>
            </a:r>
            <a:r>
              <a:rPr lang="en-US" dirty="0" smtClean="0">
                <a:solidFill>
                  <a:schemeClr val="accent3"/>
                </a:solidFill>
              </a:rPr>
              <a:t> </a:t>
            </a:r>
            <a:r>
              <a:rPr lang="en-US" dirty="0"/>
              <a:t>uses 12</a:t>
            </a:r>
            <a:r>
              <a:rPr lang="en-US" i="1" dirty="0"/>
              <a:t> bytes</a:t>
            </a:r>
            <a:r>
              <a:rPr lang="en-US" dirty="0"/>
              <a:t> per pair </a:t>
            </a:r>
            <a:r>
              <a:rPr lang="en-US" dirty="0" smtClean="0"/>
              <a:t/>
            </a:r>
            <a:br>
              <a:rPr lang="en-US" dirty="0" smtClean="0"/>
            </a:br>
            <a:r>
              <a:rPr lang="en-US" i="1" dirty="0" smtClean="0"/>
              <a:t>(but only for pairs with count &gt; 0)</a:t>
            </a:r>
            <a:endParaRPr lang="en-US" i="1" dirty="0"/>
          </a:p>
          <a:p>
            <a:pPr lvl="1"/>
            <a:r>
              <a:rPr lang="en-US" dirty="0"/>
              <a:t>Beats Approach 1 if less than </a:t>
            </a:r>
            <a:r>
              <a:rPr lang="en-US" b="1" dirty="0"/>
              <a:t>1/3</a:t>
            </a:r>
            <a:r>
              <a:rPr lang="en-US" dirty="0"/>
              <a:t> of </a:t>
            </a:r>
            <a:br>
              <a:rPr lang="en-US" dirty="0"/>
            </a:br>
            <a:r>
              <a:rPr lang="en-US" dirty="0"/>
              <a:t>possible </a:t>
            </a:r>
            <a:r>
              <a:rPr lang="en-US" dirty="0" smtClean="0"/>
              <a:t>pairs actually occur</a:t>
            </a:r>
            <a:endParaRPr lang="en-US" dirty="0"/>
          </a:p>
        </p:txBody>
      </p:sp>
      <p:sp>
        <p:nvSpPr>
          <p:cNvPr id="5" name="Footer Placeholder 4"/>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8ACF4755-8703-664B-BCD2-DDFADF26E571}" type="slidenum">
              <a:rPr lang="en-US" smtClean="0"/>
              <a:pPr/>
              <a:t>28</a:t>
            </a:fld>
            <a:endParaRPr lang="en-US"/>
          </a:p>
        </p:txBody>
      </p:sp>
      <p:sp>
        <p:nvSpPr>
          <p:cNvPr id="7" name="Rounded Rectangle 6"/>
          <p:cNvSpPr/>
          <p:nvPr/>
        </p:nvSpPr>
        <p:spPr>
          <a:xfrm>
            <a:off x="1371600" y="2286000"/>
            <a:ext cx="5867400" cy="3505200"/>
          </a:xfrm>
          <a:prstGeom prst="round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b="1" dirty="0" smtClean="0"/>
              <a:t>Problem is if we have too many items so the pairs </a:t>
            </a:r>
            <a:br>
              <a:rPr lang="en-US" sz="3600" b="1" dirty="0" smtClean="0"/>
            </a:br>
            <a:r>
              <a:rPr lang="en-US" sz="3600" b="1" dirty="0" smtClean="0"/>
              <a:t>do not fit into memory.</a:t>
            </a:r>
          </a:p>
          <a:p>
            <a:pPr algn="ctr"/>
            <a:endParaRPr lang="en-US" sz="1000" b="1" dirty="0" smtClean="0"/>
          </a:p>
          <a:p>
            <a:pPr algn="ctr"/>
            <a:r>
              <a:rPr lang="en-US" sz="4000" b="1" dirty="0" smtClean="0"/>
              <a:t>Can we do better?</a:t>
            </a:r>
            <a:endParaRPr lang="en-US" sz="4000" b="1" dirty="0"/>
          </a:p>
        </p:txBody>
      </p:sp>
    </p:spTree>
    <p:extLst>
      <p:ext uri="{BB962C8B-B14F-4D97-AF65-F5344CB8AC3E}">
        <p14:creationId xmlns:p14="http://schemas.microsoft.com/office/powerpoint/2010/main" val="35499989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
            </a:r>
            <a:br>
              <a:rPr lang="en-US" dirty="0" smtClean="0"/>
            </a:br>
            <a:r>
              <a:rPr lang="en-US" dirty="0" smtClean="0"/>
              <a:t>A-Priori Algorithm</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190185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Market-Basket Model</a:t>
            </a:r>
          </a:p>
        </p:txBody>
      </p:sp>
      <p:sp>
        <p:nvSpPr>
          <p:cNvPr id="3" name="Content Placeholder 2"/>
          <p:cNvSpPr>
            <a:spLocks noGrp="1"/>
          </p:cNvSpPr>
          <p:nvPr>
            <p:ph idx="1"/>
          </p:nvPr>
        </p:nvSpPr>
        <p:spPr>
          <a:xfrm>
            <a:off x="457200" y="1295400"/>
            <a:ext cx="8229600" cy="5486400"/>
          </a:xfrm>
        </p:spPr>
        <p:txBody>
          <a:bodyPr>
            <a:normAutofit fontScale="92500" lnSpcReduction="10000"/>
          </a:bodyPr>
          <a:lstStyle/>
          <a:p>
            <a:r>
              <a:rPr lang="en-US" dirty="0"/>
              <a:t>A large set of </a:t>
            </a:r>
            <a:r>
              <a:rPr lang="en-US" b="1" dirty="0">
                <a:solidFill>
                  <a:srgbClr val="FF0066"/>
                </a:solidFill>
              </a:rPr>
              <a:t>items</a:t>
            </a:r>
            <a:endParaRPr lang="en-US" b="1" dirty="0"/>
          </a:p>
          <a:p>
            <a:pPr lvl="1"/>
            <a:r>
              <a:rPr lang="en-US" dirty="0"/>
              <a:t>e.g., things sold in a </a:t>
            </a:r>
            <a:br>
              <a:rPr lang="en-US" dirty="0"/>
            </a:br>
            <a:r>
              <a:rPr lang="en-US" dirty="0"/>
              <a:t>supermarket</a:t>
            </a:r>
          </a:p>
          <a:p>
            <a:r>
              <a:rPr lang="en-US" dirty="0"/>
              <a:t>A </a:t>
            </a:r>
            <a:r>
              <a:rPr lang="en-US" b="1" dirty="0"/>
              <a:t>large set</a:t>
            </a:r>
            <a:r>
              <a:rPr lang="en-US" dirty="0"/>
              <a:t> of </a:t>
            </a:r>
            <a:r>
              <a:rPr lang="en-US" b="1" dirty="0">
                <a:solidFill>
                  <a:srgbClr val="FF0066"/>
                </a:solidFill>
              </a:rPr>
              <a:t>baskets</a:t>
            </a:r>
            <a:r>
              <a:rPr lang="en-US" dirty="0"/>
              <a:t> </a:t>
            </a:r>
          </a:p>
          <a:p>
            <a:r>
              <a:rPr lang="en-US" dirty="0"/>
              <a:t>Each basket is a </a:t>
            </a:r>
            <a:r>
              <a:rPr lang="en-US" dirty="0" smtClean="0"/>
              <a:t/>
            </a:r>
            <a:br>
              <a:rPr lang="en-US" dirty="0" smtClean="0"/>
            </a:br>
            <a:r>
              <a:rPr lang="en-US" b="1" dirty="0" smtClean="0"/>
              <a:t>small </a:t>
            </a:r>
            <a:r>
              <a:rPr lang="en-US" b="1" dirty="0"/>
              <a:t>subset of items</a:t>
            </a:r>
          </a:p>
          <a:p>
            <a:pPr lvl="1"/>
            <a:r>
              <a:rPr lang="en-US" dirty="0"/>
              <a:t>e.g., the things one </a:t>
            </a:r>
            <a:r>
              <a:rPr lang="en-US" dirty="0" smtClean="0"/>
              <a:t/>
            </a:r>
            <a:br>
              <a:rPr lang="en-US" dirty="0" smtClean="0"/>
            </a:br>
            <a:r>
              <a:rPr lang="en-US" dirty="0" smtClean="0"/>
              <a:t>customer buys </a:t>
            </a:r>
            <a:r>
              <a:rPr lang="en-US" dirty="0"/>
              <a:t>on one day</a:t>
            </a:r>
          </a:p>
          <a:p>
            <a:r>
              <a:rPr lang="en-US" dirty="0"/>
              <a:t>Want to discover </a:t>
            </a:r>
            <a:r>
              <a:rPr lang="en-US" dirty="0" smtClean="0"/>
              <a:t/>
            </a:r>
            <a:br>
              <a:rPr lang="en-US" dirty="0" smtClean="0"/>
            </a:br>
            <a:r>
              <a:rPr lang="en-US" b="1" dirty="0" smtClean="0">
                <a:solidFill>
                  <a:srgbClr val="D60093"/>
                </a:solidFill>
              </a:rPr>
              <a:t>association </a:t>
            </a:r>
            <a:r>
              <a:rPr lang="en-US" b="1" dirty="0">
                <a:solidFill>
                  <a:srgbClr val="D60093"/>
                </a:solidFill>
              </a:rPr>
              <a:t>rules</a:t>
            </a:r>
            <a:endParaRPr lang="en-US" dirty="0">
              <a:solidFill>
                <a:srgbClr val="D60093"/>
              </a:solidFill>
            </a:endParaRPr>
          </a:p>
          <a:p>
            <a:pPr lvl="1"/>
            <a:r>
              <a:rPr lang="en-US" dirty="0"/>
              <a:t>People who bought {</a:t>
            </a:r>
            <a:r>
              <a:rPr lang="en-US" dirty="0" err="1"/>
              <a:t>x,y,z</a:t>
            </a:r>
            <a:r>
              <a:rPr lang="en-US" dirty="0"/>
              <a:t>} tend to buy {</a:t>
            </a:r>
            <a:r>
              <a:rPr lang="en-US" dirty="0" err="1"/>
              <a:t>v,w</a:t>
            </a:r>
            <a:r>
              <a:rPr lang="en-US" dirty="0"/>
              <a:t>}</a:t>
            </a:r>
          </a:p>
          <a:p>
            <a:pPr lvl="2"/>
            <a:r>
              <a:rPr lang="en-US" dirty="0"/>
              <a:t>Amazon!</a:t>
            </a:r>
          </a:p>
          <a:p>
            <a:pPr lvl="8"/>
            <a:endParaRPr lang="en-US" dirty="0"/>
          </a:p>
          <a:p>
            <a:endParaRPr lang="en-US" dirty="0"/>
          </a:p>
          <a:p>
            <a:pPr lvl="8"/>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a:t>
            </a:fld>
            <a:endParaRPr lang="en-US"/>
          </a:p>
        </p:txBody>
      </p:sp>
      <p:sp>
        <p:nvSpPr>
          <p:cNvPr id="7" name="Text Box 5"/>
          <p:cNvSpPr txBox="1">
            <a:spLocks noChangeArrowheads="1"/>
          </p:cNvSpPr>
          <p:nvPr/>
        </p:nvSpPr>
        <p:spPr bwMode="auto">
          <a:xfrm>
            <a:off x="5548312" y="4129087"/>
            <a:ext cx="3035575" cy="984885"/>
          </a:xfrm>
          <a:prstGeom prst="rect">
            <a:avLst/>
          </a:prstGeom>
          <a:solidFill>
            <a:srgbClr val="CCCCFF"/>
          </a:solidFill>
          <a:ln w="9525">
            <a:noFill/>
            <a:miter lim="800000"/>
            <a:headEnd/>
            <a:tailEnd/>
          </a:ln>
          <a:effectLst>
            <a:outerShdw dist="107763" dir="2700000" algn="ctr" rotWithShape="0">
              <a:schemeClr val="bg2"/>
            </a:outerShdw>
          </a:effectLst>
        </p:spPr>
        <p:txBody>
          <a:bodyPr wrap="none">
            <a:spAutoFit/>
          </a:bodyPr>
          <a:lstStyle/>
          <a:p>
            <a:r>
              <a:rPr lang="en-US" sz="2000" b="1" dirty="0">
                <a:latin typeface="Arial" pitchFamily="34" charset="0"/>
                <a:cs typeface="Arial" pitchFamily="34" charset="0"/>
              </a:rPr>
              <a:t>Rules Discovered:</a:t>
            </a:r>
          </a:p>
          <a:p>
            <a:r>
              <a:rPr lang="en-US" sz="2000" b="0" dirty="0">
                <a:latin typeface="Times New Roman" pitchFamily="18" charset="0"/>
              </a:rPr>
              <a:t>    </a:t>
            </a:r>
            <a:r>
              <a:rPr lang="en-US" sz="1800" dirty="0">
                <a:solidFill>
                  <a:srgbClr val="CC0000"/>
                </a:solidFill>
                <a:latin typeface="Tahoma" pitchFamily="34" charset="0"/>
              </a:rPr>
              <a:t>{Milk} --&gt; {Coke}</a:t>
            </a:r>
          </a:p>
          <a:p>
            <a:r>
              <a:rPr lang="en-US" sz="1800" dirty="0">
                <a:solidFill>
                  <a:srgbClr val="CC0000"/>
                </a:solidFill>
                <a:latin typeface="Tahoma" pitchFamily="34" charset="0"/>
              </a:rPr>
              <a:t>    {Diaper, Milk} --&gt; {Beer}</a:t>
            </a:r>
            <a:endParaRPr lang="en-US" sz="2400" b="0" dirty="0">
              <a:latin typeface="Times New Roman" pitchFamily="18" charset="0"/>
            </a:endParaRPr>
          </a:p>
        </p:txBody>
      </p:sp>
      <p:graphicFrame>
        <p:nvGraphicFramePr>
          <p:cNvPr id="21506" name="Object 2"/>
          <p:cNvGraphicFramePr>
            <a:graphicFrameLocks noChangeAspect="1"/>
          </p:cNvGraphicFramePr>
          <p:nvPr>
            <p:extLst>
              <p:ext uri="{D42A27DB-BD31-4B8C-83A1-F6EECF244321}">
                <p14:modId xmlns:p14="http://schemas.microsoft.com/office/powerpoint/2010/main" val="1651241456"/>
              </p:ext>
            </p:extLst>
          </p:nvPr>
        </p:nvGraphicFramePr>
        <p:xfrm>
          <a:off x="5299075" y="1652588"/>
          <a:ext cx="3690938" cy="2159000"/>
        </p:xfrm>
        <a:graphic>
          <a:graphicData uri="http://schemas.openxmlformats.org/presentationml/2006/ole">
            <mc:AlternateContent xmlns:mc="http://schemas.openxmlformats.org/markup-compatibility/2006">
              <mc:Choice xmlns:v="urn:schemas-microsoft-com:vml" Requires="v">
                <p:oleObj spid="_x0000_s3235" name="Document" r:id="rId3" imgW="3942893" imgH="2306673" progId="Word.Document.8">
                  <p:embed/>
                </p:oleObj>
              </mc:Choice>
              <mc:Fallback>
                <p:oleObj name="Document" r:id="rId3" imgW="3942893" imgH="2306673" progId="Word.Document.8">
                  <p:embed/>
                  <p:pic>
                    <p:nvPicPr>
                      <p:cNvPr id="0" name=""/>
                      <p:cNvPicPr>
                        <a:picLocks noChangeAspect="1" noChangeArrowheads="1"/>
                      </p:cNvPicPr>
                      <p:nvPr/>
                    </p:nvPicPr>
                    <p:blipFill>
                      <a:blip r:embed="rId4"/>
                      <a:srcRect/>
                      <a:stretch>
                        <a:fillRect/>
                      </a:stretch>
                    </p:blipFill>
                    <p:spPr bwMode="auto">
                      <a:xfrm>
                        <a:off x="5299075" y="1652588"/>
                        <a:ext cx="3690938" cy="215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5486400" y="1295400"/>
            <a:ext cx="784189" cy="369332"/>
          </a:xfrm>
          <a:prstGeom prst="rect">
            <a:avLst/>
          </a:prstGeom>
          <a:noFill/>
        </p:spPr>
        <p:txBody>
          <a:bodyPr wrap="none" rtlCol="0">
            <a:spAutoFit/>
          </a:bodyPr>
          <a:lstStyle/>
          <a:p>
            <a:r>
              <a:rPr lang="en-US" b="1" dirty="0" smtClean="0"/>
              <a:t>Input:</a:t>
            </a:r>
            <a:endParaRPr lang="en-US" b="1" dirty="0"/>
          </a:p>
        </p:txBody>
      </p:sp>
      <p:sp>
        <p:nvSpPr>
          <p:cNvPr id="10" name="TextBox 9"/>
          <p:cNvSpPr txBox="1"/>
          <p:nvPr/>
        </p:nvSpPr>
        <p:spPr>
          <a:xfrm>
            <a:off x="5486400" y="3745468"/>
            <a:ext cx="974947" cy="369332"/>
          </a:xfrm>
          <a:prstGeom prst="rect">
            <a:avLst/>
          </a:prstGeom>
          <a:noFill/>
        </p:spPr>
        <p:txBody>
          <a:bodyPr wrap="none" rtlCol="0">
            <a:spAutoFit/>
          </a:bodyPr>
          <a:lstStyle/>
          <a:p>
            <a:r>
              <a:rPr lang="en-US" b="1" dirty="0" smtClean="0"/>
              <a:t>Output:</a:t>
            </a:r>
            <a:endParaRPr lang="en-US" b="1" dirty="0"/>
          </a:p>
        </p:txBody>
      </p:sp>
    </p:spTree>
    <p:extLst>
      <p:ext uri="{BB962C8B-B14F-4D97-AF65-F5344CB8AC3E}">
        <p14:creationId xmlns:p14="http://schemas.microsoft.com/office/powerpoint/2010/main" val="2233590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A-Priori Algorithm – (1)</a:t>
            </a:r>
          </a:p>
        </p:txBody>
      </p:sp>
      <p:sp>
        <p:nvSpPr>
          <p:cNvPr id="16387" name="Rectangle 3"/>
          <p:cNvSpPr>
            <a:spLocks noGrp="1" noChangeArrowheads="1"/>
          </p:cNvSpPr>
          <p:nvPr>
            <p:ph idx="1"/>
          </p:nvPr>
        </p:nvSpPr>
        <p:spPr>
          <a:xfrm>
            <a:off x="457200" y="1295400"/>
            <a:ext cx="8229600" cy="5334000"/>
          </a:xfrm>
        </p:spPr>
        <p:txBody>
          <a:bodyPr>
            <a:normAutofit/>
          </a:bodyPr>
          <a:lstStyle/>
          <a:p>
            <a:r>
              <a:rPr lang="en-US" dirty="0"/>
              <a:t>A </a:t>
            </a:r>
            <a:r>
              <a:rPr lang="en-US" b="1" dirty="0"/>
              <a:t>two-pass</a:t>
            </a:r>
            <a:r>
              <a:rPr lang="en-US" dirty="0"/>
              <a:t> approach called </a:t>
            </a:r>
            <a:r>
              <a:rPr lang="en-US" dirty="0" smtClean="0"/>
              <a:t/>
            </a:r>
            <a:br>
              <a:rPr lang="en-US" dirty="0" smtClean="0"/>
            </a:br>
            <a:r>
              <a:rPr lang="en-US" b="1" i="1" dirty="0" smtClean="0">
                <a:solidFill>
                  <a:srgbClr val="0000FF"/>
                </a:solidFill>
              </a:rPr>
              <a:t>A-Priori</a:t>
            </a:r>
            <a:r>
              <a:rPr lang="en-US" i="1" dirty="0" smtClean="0">
                <a:solidFill>
                  <a:srgbClr val="0064E2"/>
                </a:solidFill>
              </a:rPr>
              <a:t> </a:t>
            </a:r>
            <a:r>
              <a:rPr lang="en-US" dirty="0" smtClean="0"/>
              <a:t>limits </a:t>
            </a:r>
            <a:r>
              <a:rPr lang="en-US" dirty="0"/>
              <a:t>the need for </a:t>
            </a:r>
            <a:r>
              <a:rPr lang="en-US" dirty="0" smtClean="0"/>
              <a:t/>
            </a:r>
            <a:br>
              <a:rPr lang="en-US" dirty="0" smtClean="0"/>
            </a:br>
            <a:r>
              <a:rPr lang="en-US" dirty="0" smtClean="0"/>
              <a:t>main memory</a:t>
            </a:r>
            <a:endParaRPr lang="en-US" dirty="0"/>
          </a:p>
          <a:p>
            <a:r>
              <a:rPr lang="en-US" b="1" dirty="0">
                <a:solidFill>
                  <a:srgbClr val="008000"/>
                </a:solidFill>
              </a:rPr>
              <a:t>Key idea:</a:t>
            </a:r>
            <a:r>
              <a:rPr lang="en-US" b="1" dirty="0"/>
              <a:t> </a:t>
            </a:r>
            <a:r>
              <a:rPr lang="en-US" b="1" i="1" dirty="0" err="1" smtClean="0">
                <a:solidFill>
                  <a:srgbClr val="FF0066"/>
                </a:solidFill>
              </a:rPr>
              <a:t>monotonicity</a:t>
            </a:r>
            <a:endParaRPr lang="en-US" b="1" dirty="0" smtClean="0">
              <a:solidFill>
                <a:srgbClr val="FF0066"/>
              </a:solidFill>
            </a:endParaRPr>
          </a:p>
          <a:p>
            <a:pPr lvl="1"/>
            <a:r>
              <a:rPr lang="en-US" dirty="0" smtClean="0"/>
              <a:t>If </a:t>
            </a:r>
            <a:r>
              <a:rPr lang="en-US" dirty="0"/>
              <a:t>a set of </a:t>
            </a:r>
            <a:r>
              <a:rPr lang="en-US" dirty="0" smtClean="0"/>
              <a:t>items </a:t>
            </a:r>
            <a:r>
              <a:rPr lang="en-US" b="1" i="1" dirty="0" smtClean="0">
                <a:latin typeface="Times New Roman" pitchFamily="18" charset="0"/>
                <a:cs typeface="Times New Roman" pitchFamily="18" charset="0"/>
              </a:rPr>
              <a:t>I</a:t>
            </a:r>
            <a:r>
              <a:rPr lang="en-US" dirty="0" smtClean="0"/>
              <a:t> </a:t>
            </a:r>
            <a:r>
              <a:rPr lang="en-US" dirty="0"/>
              <a:t>appears at </a:t>
            </a:r>
            <a:r>
              <a:rPr lang="en-US" dirty="0" smtClean="0"/>
              <a:t/>
            </a:r>
            <a:br>
              <a:rPr lang="en-US" dirty="0" smtClean="0"/>
            </a:br>
            <a:r>
              <a:rPr lang="en-US" dirty="0" smtClean="0"/>
              <a:t>least </a:t>
            </a:r>
            <a:r>
              <a:rPr lang="en-US" b="1" i="1" dirty="0" smtClean="0">
                <a:latin typeface="Times New Roman" pitchFamily="18" charset="0"/>
                <a:cs typeface="Times New Roman" pitchFamily="18" charset="0"/>
              </a:rPr>
              <a:t>s</a:t>
            </a:r>
            <a:r>
              <a:rPr lang="en-US" dirty="0" smtClean="0"/>
              <a:t> </a:t>
            </a:r>
            <a:r>
              <a:rPr lang="en-US" dirty="0"/>
              <a:t>times, </a:t>
            </a:r>
            <a:r>
              <a:rPr lang="en-US" dirty="0" smtClean="0"/>
              <a:t>so </a:t>
            </a:r>
            <a:r>
              <a:rPr lang="en-US" dirty="0"/>
              <a:t>does every </a:t>
            </a:r>
            <a:r>
              <a:rPr lang="en-US" b="1" dirty="0" smtClean="0"/>
              <a:t>subset </a:t>
            </a:r>
            <a:r>
              <a:rPr lang="en-US" b="1" i="1" dirty="0" smtClean="0">
                <a:latin typeface="Times New Roman" pitchFamily="18" charset="0"/>
                <a:cs typeface="Times New Roman" pitchFamily="18" charset="0"/>
              </a:rPr>
              <a:t>J</a:t>
            </a:r>
            <a:r>
              <a:rPr lang="en-US" dirty="0" smtClean="0"/>
              <a:t> of </a:t>
            </a:r>
            <a:r>
              <a:rPr lang="en-US" b="1" i="1" dirty="0" smtClean="0">
                <a:latin typeface="Times New Roman" pitchFamily="18" charset="0"/>
                <a:cs typeface="Times New Roman" pitchFamily="18" charset="0"/>
              </a:rPr>
              <a:t>I</a:t>
            </a:r>
            <a:endParaRPr lang="en-US" dirty="0"/>
          </a:p>
          <a:p>
            <a:r>
              <a:rPr lang="en-US" b="1" dirty="0">
                <a:solidFill>
                  <a:srgbClr val="008000"/>
                </a:solidFill>
              </a:rPr>
              <a:t>Contrapositive for </a:t>
            </a:r>
            <a:r>
              <a:rPr lang="en-US" b="1" dirty="0" smtClean="0">
                <a:solidFill>
                  <a:srgbClr val="008000"/>
                </a:solidFill>
              </a:rPr>
              <a:t>pairs:</a:t>
            </a:r>
            <a:r>
              <a:rPr lang="en-US" dirty="0" smtClean="0">
                <a:solidFill>
                  <a:srgbClr val="008000"/>
                </a:solidFill>
              </a:rPr>
              <a:t> </a:t>
            </a:r>
            <a:br>
              <a:rPr lang="en-US" dirty="0" smtClean="0">
                <a:solidFill>
                  <a:srgbClr val="008000"/>
                </a:solidFill>
              </a:rPr>
            </a:br>
            <a:r>
              <a:rPr lang="en-US" dirty="0" smtClean="0"/>
              <a:t>If item</a:t>
            </a:r>
            <a:r>
              <a:rPr lang="en-US" i="1" dirty="0" smtClean="0"/>
              <a:t> </a:t>
            </a:r>
            <a:r>
              <a:rPr lang="en-US" b="1" i="1" dirty="0" err="1" smtClean="0">
                <a:latin typeface="Times New Roman" pitchFamily="18" charset="0"/>
                <a:cs typeface="Times New Roman" pitchFamily="18" charset="0"/>
              </a:rPr>
              <a:t>i</a:t>
            </a:r>
            <a:r>
              <a:rPr lang="en-US" dirty="0" smtClean="0"/>
              <a:t> </a:t>
            </a:r>
            <a:r>
              <a:rPr lang="en-US" dirty="0"/>
              <a:t>does not appear in </a:t>
            </a:r>
            <a:r>
              <a:rPr lang="en-US" b="1" i="1" dirty="0" smtClean="0">
                <a:latin typeface="Times New Roman" pitchFamily="18" charset="0"/>
                <a:cs typeface="Times New Roman" pitchFamily="18" charset="0"/>
              </a:rPr>
              <a:t>s</a:t>
            </a:r>
            <a:r>
              <a:rPr lang="en-US" dirty="0" smtClean="0"/>
              <a:t> </a:t>
            </a:r>
            <a:r>
              <a:rPr lang="en-US" dirty="0"/>
              <a:t>baskets, then no pair including </a:t>
            </a:r>
            <a:r>
              <a:rPr lang="en-US" b="1" i="1" dirty="0" err="1" smtClean="0">
                <a:latin typeface="Times New Roman" pitchFamily="18" charset="0"/>
                <a:cs typeface="Times New Roman" pitchFamily="18" charset="0"/>
              </a:rPr>
              <a:t>i</a:t>
            </a:r>
            <a:r>
              <a:rPr lang="en-US" dirty="0" smtClean="0"/>
              <a:t> can </a:t>
            </a:r>
            <a:r>
              <a:rPr lang="en-US" dirty="0"/>
              <a:t>appear in </a:t>
            </a:r>
            <a:r>
              <a:rPr lang="en-US" b="1" i="1" dirty="0" smtClean="0">
                <a:latin typeface="Times New Roman" pitchFamily="18" charset="0"/>
                <a:cs typeface="Times New Roman" pitchFamily="18" charset="0"/>
              </a:rPr>
              <a:t>s</a:t>
            </a:r>
            <a:r>
              <a:rPr lang="en-US" dirty="0" smtClean="0"/>
              <a:t> baskets</a:t>
            </a:r>
          </a:p>
          <a:p>
            <a:pPr lvl="8"/>
            <a:endParaRPr lang="en-US" dirty="0" smtClean="0"/>
          </a:p>
          <a:p>
            <a:r>
              <a:rPr lang="en-US" b="1" dirty="0" smtClean="0">
                <a:solidFill>
                  <a:srgbClr val="FF0066"/>
                </a:solidFill>
              </a:rPr>
              <a:t>So, how does A-Priori find freq. pairs?</a:t>
            </a:r>
            <a:endParaRPr lang="en-US" b="1" dirty="0">
              <a:solidFill>
                <a:srgbClr val="FF0066"/>
              </a:solidFill>
            </a:endParaRPr>
          </a:p>
        </p:txBody>
      </p:sp>
      <p:sp>
        <p:nvSpPr>
          <p:cNvPr id="6" name="Footer Placeholder 5"/>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86E2A82A-E784-FD40-8FA8-E1A2CD5D41F7}" type="slidenum">
              <a:rPr lang="en-US"/>
              <a:pPr/>
              <a:t>30</a:t>
            </a:fld>
            <a:endParaRPr lang="en-US"/>
          </a:p>
        </p:txBody>
      </p:sp>
      <p:pic>
        <p:nvPicPr>
          <p:cNvPr id="57346" name="Picture 2" descr="File:FrequentItems.png"/>
          <p:cNvPicPr>
            <a:picLocks noChangeAspect="1" noChangeArrowheads="1"/>
          </p:cNvPicPr>
          <p:nvPr/>
        </p:nvPicPr>
        <p:blipFill>
          <a:blip r:embed="rId2" cstate="print"/>
          <a:srcRect/>
          <a:stretch>
            <a:fillRect/>
          </a:stretch>
        </p:blipFill>
        <p:spPr bwMode="auto">
          <a:xfrm>
            <a:off x="5668406" y="1295400"/>
            <a:ext cx="3475594" cy="2514600"/>
          </a:xfrm>
          <a:prstGeom prst="rect">
            <a:avLst/>
          </a:prstGeom>
          <a:noFill/>
        </p:spPr>
      </p:pic>
    </p:spTree>
    <p:extLst>
      <p:ext uri="{BB962C8B-B14F-4D97-AF65-F5344CB8AC3E}">
        <p14:creationId xmlns:p14="http://schemas.microsoft.com/office/powerpoint/2010/main" val="23235920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A-Priori Algorithm – (2)</a:t>
            </a:r>
          </a:p>
        </p:txBody>
      </p:sp>
      <mc:AlternateContent xmlns:mc="http://schemas.openxmlformats.org/markup-compatibility/2006" xmlns:a14="http://schemas.microsoft.com/office/drawing/2010/main">
        <mc:Choice Requires="a14">
          <p:sp>
            <p:nvSpPr>
              <p:cNvPr id="17411" name="Rectangle 3"/>
              <p:cNvSpPr>
                <a:spLocks noGrp="1" noChangeArrowheads="1"/>
              </p:cNvSpPr>
              <p:nvPr>
                <p:ph idx="1"/>
              </p:nvPr>
            </p:nvSpPr>
            <p:spPr>
              <a:xfrm>
                <a:off x="457200" y="1295400"/>
                <a:ext cx="8686800" cy="5410200"/>
              </a:xfrm>
            </p:spPr>
            <p:txBody>
              <a:bodyPr>
                <a:normAutofit fontScale="92500" lnSpcReduction="10000"/>
              </a:bodyPr>
              <a:lstStyle/>
              <a:p>
                <a:r>
                  <a:rPr lang="en-US" b="1" dirty="0" smtClean="0">
                    <a:solidFill>
                      <a:srgbClr val="FF0066"/>
                    </a:solidFill>
                  </a:rPr>
                  <a:t>Pass 1:</a:t>
                </a:r>
                <a:r>
                  <a:rPr lang="en-US" dirty="0">
                    <a:solidFill>
                      <a:srgbClr val="CC0066"/>
                    </a:solidFill>
                  </a:rPr>
                  <a:t> </a:t>
                </a:r>
                <a:r>
                  <a:rPr lang="en-US" dirty="0" smtClean="0"/>
                  <a:t>Read </a:t>
                </a:r>
                <a:r>
                  <a:rPr lang="en-US" dirty="0"/>
                  <a:t>baskets and count in main memory </a:t>
                </a:r>
                <a:r>
                  <a:rPr lang="en-US" dirty="0" smtClean="0"/>
                  <a:t/>
                </a:r>
                <a:br>
                  <a:rPr lang="en-US" dirty="0" smtClean="0"/>
                </a:br>
                <a:r>
                  <a:rPr lang="en-US" dirty="0" smtClean="0"/>
                  <a:t>the </a:t>
                </a:r>
                <a:r>
                  <a:rPr lang="en-US" dirty="0"/>
                  <a:t>occurrences of </a:t>
                </a:r>
                <a:r>
                  <a:rPr lang="en-US" dirty="0" smtClean="0"/>
                  <a:t>each </a:t>
                </a:r>
                <a:r>
                  <a:rPr lang="en-US" b="1" dirty="0" smtClean="0">
                    <a:solidFill>
                      <a:srgbClr val="FF0066"/>
                    </a:solidFill>
                  </a:rPr>
                  <a:t>individual item</a:t>
                </a:r>
                <a:endParaRPr lang="en-US" b="1" dirty="0">
                  <a:solidFill>
                    <a:srgbClr val="FF0066"/>
                  </a:solidFill>
                </a:endParaRPr>
              </a:p>
              <a:p>
                <a:pPr lvl="2"/>
                <a:r>
                  <a:rPr lang="en-US" dirty="0"/>
                  <a:t>Requires only memory proportional to #</a:t>
                </a:r>
                <a:r>
                  <a:rPr lang="en-US" dirty="0" smtClean="0"/>
                  <a:t>items</a:t>
                </a:r>
              </a:p>
              <a:p>
                <a:pPr lvl="8"/>
                <a:endParaRPr lang="en-US" b="1" dirty="0" smtClean="0">
                  <a:solidFill>
                    <a:srgbClr val="008000"/>
                  </a:solidFill>
                </a:endParaRPr>
              </a:p>
              <a:p>
                <a:r>
                  <a:rPr lang="en-US" b="1" dirty="0" smtClean="0">
                    <a:solidFill>
                      <a:srgbClr val="008000"/>
                    </a:solidFill>
                  </a:rPr>
                  <a:t>Items that appear </a:t>
                </a:r>
                <a14:m>
                  <m:oMath xmlns:m="http://schemas.openxmlformats.org/officeDocument/2006/math">
                    <m:r>
                      <a:rPr lang="en-US" b="1" i="1" smtClean="0">
                        <a:solidFill>
                          <a:srgbClr val="008000"/>
                        </a:solidFill>
                        <a:latin typeface="Cambria Math"/>
                      </a:rPr>
                      <m:t>≥</m:t>
                    </m:r>
                    <m:r>
                      <a:rPr lang="en-US" b="1" i="1" smtClean="0">
                        <a:solidFill>
                          <a:srgbClr val="008000"/>
                        </a:solidFill>
                        <a:latin typeface="Cambria Math"/>
                      </a:rPr>
                      <m:t>𝒔</m:t>
                    </m:r>
                  </m:oMath>
                </a14:m>
                <a:r>
                  <a:rPr lang="en-US" b="1" dirty="0" smtClean="0">
                    <a:solidFill>
                      <a:srgbClr val="008000"/>
                    </a:solidFill>
                  </a:rPr>
                  <a:t> </a:t>
                </a:r>
                <a:r>
                  <a:rPr lang="en-US" b="1" dirty="0">
                    <a:solidFill>
                      <a:srgbClr val="008000"/>
                    </a:solidFill>
                  </a:rPr>
                  <a:t>times are </a:t>
                </a:r>
                <a:r>
                  <a:rPr lang="en-US" b="1" dirty="0" smtClean="0">
                    <a:solidFill>
                      <a:srgbClr val="008000"/>
                    </a:solidFill>
                  </a:rPr>
                  <a:t>the </a:t>
                </a:r>
                <a:r>
                  <a:rPr lang="en-US" b="1" u="sng" dirty="0" smtClean="0">
                    <a:solidFill>
                      <a:srgbClr val="008000"/>
                    </a:solidFill>
                  </a:rPr>
                  <a:t>frequent items</a:t>
                </a:r>
              </a:p>
              <a:p>
                <a:pPr lvl="8"/>
                <a:endParaRPr lang="en-US" b="1" u="sng" dirty="0" smtClean="0">
                  <a:solidFill>
                    <a:srgbClr val="008000"/>
                  </a:solidFill>
                </a:endParaRPr>
              </a:p>
              <a:p>
                <a:r>
                  <a:rPr lang="en-US" b="1" dirty="0" smtClean="0">
                    <a:solidFill>
                      <a:srgbClr val="0000FF"/>
                    </a:solidFill>
                  </a:rPr>
                  <a:t>Pass 2:</a:t>
                </a:r>
                <a:r>
                  <a:rPr lang="en-US" dirty="0" smtClean="0">
                    <a:solidFill>
                      <a:srgbClr val="0000FF"/>
                    </a:solidFill>
                  </a:rPr>
                  <a:t> </a:t>
                </a:r>
                <a:r>
                  <a:rPr lang="en-US" dirty="0" smtClean="0"/>
                  <a:t>Read baskets again and count in main memory </a:t>
                </a:r>
                <a:r>
                  <a:rPr lang="en-US" u="sng" dirty="0" smtClean="0"/>
                  <a:t>only</a:t>
                </a:r>
                <a:r>
                  <a:rPr lang="en-US" dirty="0" smtClean="0"/>
                  <a:t> those pairs where both elements </a:t>
                </a:r>
                <a:br>
                  <a:rPr lang="en-US" dirty="0" smtClean="0"/>
                </a:br>
                <a:r>
                  <a:rPr lang="en-US" dirty="0" smtClean="0"/>
                  <a:t>are frequent (from Pass 1)</a:t>
                </a:r>
              </a:p>
              <a:p>
                <a:pPr lvl="1"/>
                <a:r>
                  <a:rPr lang="en-US" dirty="0" smtClean="0"/>
                  <a:t>Requires memory proportional to square of </a:t>
                </a:r>
                <a:r>
                  <a:rPr lang="en-US" b="1" dirty="0" smtClean="0">
                    <a:solidFill>
                      <a:srgbClr val="008000"/>
                    </a:solidFill>
                  </a:rPr>
                  <a:t>frequent</a:t>
                </a:r>
                <a:r>
                  <a:rPr lang="en-US" dirty="0" smtClean="0">
                    <a:solidFill>
                      <a:srgbClr val="008000"/>
                    </a:solidFill>
                  </a:rPr>
                  <a:t> </a:t>
                </a:r>
                <a:r>
                  <a:rPr lang="en-US" dirty="0" smtClean="0"/>
                  <a:t>items only (for counts)</a:t>
                </a:r>
              </a:p>
              <a:p>
                <a:pPr lvl="1"/>
                <a:r>
                  <a:rPr lang="en-US" dirty="0" smtClean="0"/>
                  <a:t>Plus a list of the frequent items (so you know what must be counted)</a:t>
                </a:r>
              </a:p>
              <a:p>
                <a:endParaRPr lang="en-US" dirty="0"/>
              </a:p>
            </p:txBody>
          </p:sp>
        </mc:Choice>
        <mc:Fallback xmlns="">
          <p:sp>
            <p:nvSpPr>
              <p:cNvPr id="17411" name="Rectangle 3"/>
              <p:cNvSpPr>
                <a:spLocks noGrp="1" noRot="1" noChangeAspect="1" noMove="1" noResize="1" noEditPoints="1" noAdjustHandles="1" noChangeArrowheads="1" noChangeShapeType="1" noTextEdit="1"/>
              </p:cNvSpPr>
              <p:nvPr>
                <p:ph idx="1"/>
              </p:nvPr>
            </p:nvSpPr>
            <p:spPr>
              <a:xfrm>
                <a:off x="457200" y="1295400"/>
                <a:ext cx="8686800" cy="5410200"/>
              </a:xfrm>
              <a:blipFill rotWithShape="1">
                <a:blip r:embed="rId2"/>
                <a:stretch>
                  <a:fillRect t="-1466" r="-1404"/>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AB5CAA87-5E5F-6947-A72F-81B1DEEA0FCC}" type="slidenum">
              <a:rPr lang="en-US"/>
              <a:pPr/>
              <a:t>31</a:t>
            </a:fld>
            <a:endParaRPr lang="en-US"/>
          </a:p>
        </p:txBody>
      </p:sp>
    </p:spTree>
    <p:extLst>
      <p:ext uri="{BB962C8B-B14F-4D97-AF65-F5344CB8AC3E}">
        <p14:creationId xmlns:p14="http://schemas.microsoft.com/office/powerpoint/2010/main" val="11540689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2"/>
          </p:nvPr>
        </p:nvSpPr>
        <p:spPr/>
        <p:txBody>
          <a:bodyPr/>
          <a:lstStyle/>
          <a:p>
            <a:fld id="{3DD2B718-B030-CB4D-810E-36A44B749976}" type="slidenum">
              <a:rPr lang="en-US"/>
              <a:pPr/>
              <a:t>32</a:t>
            </a:fld>
            <a:endParaRPr lang="en-US"/>
          </a:p>
        </p:txBody>
      </p:sp>
      <p:sp>
        <p:nvSpPr>
          <p:cNvPr id="19458" name="Rectangle 2"/>
          <p:cNvSpPr>
            <a:spLocks noGrp="1" noChangeArrowheads="1"/>
          </p:cNvSpPr>
          <p:nvPr>
            <p:ph type="title"/>
          </p:nvPr>
        </p:nvSpPr>
        <p:spPr>
          <a:xfrm>
            <a:off x="457200" y="76200"/>
            <a:ext cx="8458200" cy="990600"/>
          </a:xfrm>
        </p:spPr>
        <p:txBody>
          <a:bodyPr>
            <a:normAutofit/>
          </a:bodyPr>
          <a:lstStyle/>
          <a:p>
            <a:r>
              <a:rPr lang="en-US" dirty="0" smtClean="0"/>
              <a:t>Main-Memory: Picture </a:t>
            </a:r>
            <a:r>
              <a:rPr lang="en-US" dirty="0"/>
              <a:t>of A-Priori</a:t>
            </a:r>
          </a:p>
        </p:txBody>
      </p:sp>
      <p:sp>
        <p:nvSpPr>
          <p:cNvPr id="19459" name="Rectangle 3"/>
          <p:cNvSpPr>
            <a:spLocks noChangeArrowheads="1"/>
          </p:cNvSpPr>
          <p:nvPr/>
        </p:nvSpPr>
        <p:spPr bwMode="auto">
          <a:xfrm>
            <a:off x="2209800" y="2209800"/>
            <a:ext cx="2057400" cy="3124200"/>
          </a:xfrm>
          <a:prstGeom prst="rect">
            <a:avLst/>
          </a:prstGeom>
          <a:solidFill>
            <a:srgbClr val="CCFFCC"/>
          </a:solidFill>
          <a:ln w="9525">
            <a:solidFill>
              <a:schemeClr val="tx1"/>
            </a:solidFill>
            <a:miter lim="800000"/>
            <a:headEnd/>
            <a:tailEnd/>
          </a:ln>
          <a:effectLst/>
        </p:spPr>
        <p:txBody>
          <a:bodyPr wrap="none" anchor="ctr">
            <a:prstTxWarp prst="textNoShape">
              <a:avLst/>
            </a:prstTxWarp>
          </a:bodyPr>
          <a:lstStyle/>
          <a:p>
            <a:pPr algn="ctr"/>
            <a:endParaRPr lang="en-US">
              <a:latin typeface="Arial" pitchFamily="34" charset="0"/>
              <a:cs typeface="Arial" pitchFamily="34" charset="0"/>
            </a:endParaRPr>
          </a:p>
        </p:txBody>
      </p:sp>
      <p:sp>
        <p:nvSpPr>
          <p:cNvPr id="19460" name="Rectangle 4"/>
          <p:cNvSpPr>
            <a:spLocks noChangeArrowheads="1"/>
          </p:cNvSpPr>
          <p:nvPr/>
        </p:nvSpPr>
        <p:spPr bwMode="auto">
          <a:xfrm>
            <a:off x="5257800" y="2209800"/>
            <a:ext cx="1981200" cy="3124200"/>
          </a:xfrm>
          <a:prstGeom prst="rect">
            <a:avLst/>
          </a:prstGeom>
          <a:solidFill>
            <a:srgbClr val="CCFFCC"/>
          </a:solidFill>
          <a:ln w="9525">
            <a:solidFill>
              <a:schemeClr val="tx1"/>
            </a:solidFill>
            <a:miter lim="800000"/>
            <a:headEnd/>
            <a:tailEnd/>
          </a:ln>
          <a:effectLst/>
        </p:spPr>
        <p:txBody>
          <a:bodyPr wrap="none" anchor="ctr">
            <a:prstTxWarp prst="textNoShape">
              <a:avLst/>
            </a:prstTxWarp>
          </a:bodyPr>
          <a:lstStyle/>
          <a:p>
            <a:pPr algn="ctr"/>
            <a:endParaRPr>
              <a:latin typeface="Arial" pitchFamily="34" charset="0"/>
              <a:cs typeface="Arial" pitchFamily="34" charset="0"/>
            </a:endParaRPr>
          </a:p>
        </p:txBody>
      </p:sp>
      <p:sp>
        <p:nvSpPr>
          <p:cNvPr id="19461" name="Rectangle 5"/>
          <p:cNvSpPr>
            <a:spLocks noChangeArrowheads="1"/>
          </p:cNvSpPr>
          <p:nvPr/>
        </p:nvSpPr>
        <p:spPr bwMode="auto">
          <a:xfrm>
            <a:off x="2286000" y="2286000"/>
            <a:ext cx="1905000" cy="685800"/>
          </a:xfrm>
          <a:prstGeom prst="rect">
            <a:avLst/>
          </a:prstGeom>
          <a:solidFill>
            <a:srgbClr val="99CCFF"/>
          </a:solidFill>
          <a:ln w="9525">
            <a:solidFill>
              <a:schemeClr val="tx1"/>
            </a:solidFill>
            <a:miter lim="800000"/>
            <a:headEnd/>
            <a:tailEnd/>
          </a:ln>
          <a:effectLst/>
        </p:spPr>
        <p:txBody>
          <a:bodyPr wrap="none" anchor="ctr">
            <a:prstTxWarp prst="textNoShape">
              <a:avLst/>
            </a:prstTxWarp>
          </a:bodyPr>
          <a:lstStyle/>
          <a:p>
            <a:pPr algn="ctr"/>
            <a:r>
              <a:rPr lang="en-US" dirty="0">
                <a:latin typeface="Arial" pitchFamily="34" charset="0"/>
                <a:cs typeface="Arial" pitchFamily="34" charset="0"/>
              </a:rPr>
              <a:t>Item counts</a:t>
            </a:r>
          </a:p>
        </p:txBody>
      </p:sp>
      <p:sp>
        <p:nvSpPr>
          <p:cNvPr id="19463" name="Text Box 7"/>
          <p:cNvSpPr txBox="1">
            <a:spLocks noChangeArrowheads="1"/>
          </p:cNvSpPr>
          <p:nvPr/>
        </p:nvSpPr>
        <p:spPr bwMode="auto">
          <a:xfrm>
            <a:off x="2649105" y="5410200"/>
            <a:ext cx="1160895" cy="461665"/>
          </a:xfrm>
          <a:prstGeom prst="rect">
            <a:avLst/>
          </a:prstGeom>
          <a:noFill/>
          <a:ln w="9525">
            <a:noFill/>
            <a:miter lim="800000"/>
            <a:headEnd/>
            <a:tailEnd/>
          </a:ln>
          <a:effectLst/>
        </p:spPr>
        <p:txBody>
          <a:bodyPr wrap="none">
            <a:prstTxWarp prst="textNoShape">
              <a:avLst/>
            </a:prstTxWarp>
            <a:spAutoFit/>
          </a:bodyPr>
          <a:lstStyle/>
          <a:p>
            <a:r>
              <a:rPr lang="en-US" sz="2400" b="1">
                <a:latin typeface="Arial" pitchFamily="34" charset="0"/>
                <a:cs typeface="Arial" pitchFamily="34" charset="0"/>
              </a:rPr>
              <a:t>Pass 1</a:t>
            </a:r>
          </a:p>
        </p:txBody>
      </p:sp>
      <p:sp>
        <p:nvSpPr>
          <p:cNvPr id="19464" name="Text Box 8"/>
          <p:cNvSpPr txBox="1">
            <a:spLocks noChangeArrowheads="1"/>
          </p:cNvSpPr>
          <p:nvPr/>
        </p:nvSpPr>
        <p:spPr bwMode="auto">
          <a:xfrm>
            <a:off x="5697105" y="5410200"/>
            <a:ext cx="1160895" cy="461665"/>
          </a:xfrm>
          <a:prstGeom prst="rect">
            <a:avLst/>
          </a:prstGeom>
          <a:noFill/>
          <a:ln w="9525">
            <a:noFill/>
            <a:miter lim="800000"/>
            <a:headEnd/>
            <a:tailEnd/>
          </a:ln>
          <a:effectLst/>
        </p:spPr>
        <p:txBody>
          <a:bodyPr wrap="none">
            <a:prstTxWarp prst="textNoShape">
              <a:avLst/>
            </a:prstTxWarp>
            <a:spAutoFit/>
          </a:bodyPr>
          <a:lstStyle/>
          <a:p>
            <a:r>
              <a:rPr lang="en-US" sz="2400" b="1" dirty="0">
                <a:latin typeface="Arial" pitchFamily="34" charset="0"/>
                <a:cs typeface="Arial" pitchFamily="34" charset="0"/>
              </a:rPr>
              <a:t>Pass 2</a:t>
            </a:r>
          </a:p>
        </p:txBody>
      </p:sp>
      <p:sp>
        <p:nvSpPr>
          <p:cNvPr id="19465" name="Rectangle 9"/>
          <p:cNvSpPr>
            <a:spLocks noChangeArrowheads="1"/>
          </p:cNvSpPr>
          <p:nvPr/>
        </p:nvSpPr>
        <p:spPr bwMode="auto">
          <a:xfrm>
            <a:off x="5334000" y="2286000"/>
            <a:ext cx="1828800" cy="457200"/>
          </a:xfrm>
          <a:prstGeom prst="rect">
            <a:avLst/>
          </a:prstGeom>
          <a:solidFill>
            <a:srgbClr val="99CCFF"/>
          </a:solidFill>
          <a:ln w="9525">
            <a:solidFill>
              <a:schemeClr val="tx1"/>
            </a:solidFill>
            <a:miter lim="800000"/>
            <a:headEnd/>
            <a:tailEnd/>
          </a:ln>
          <a:effectLst/>
        </p:spPr>
        <p:txBody>
          <a:bodyPr wrap="none" anchor="ctr">
            <a:prstTxWarp prst="textNoShape">
              <a:avLst/>
            </a:prstTxWarp>
          </a:bodyPr>
          <a:lstStyle/>
          <a:p>
            <a:pPr algn="ctr"/>
            <a:r>
              <a:rPr lang="en-US" dirty="0">
                <a:latin typeface="Arial" pitchFamily="34" charset="0"/>
                <a:cs typeface="Arial" pitchFamily="34" charset="0"/>
              </a:rPr>
              <a:t>Frequent items</a:t>
            </a:r>
          </a:p>
        </p:txBody>
      </p:sp>
      <p:sp>
        <p:nvSpPr>
          <p:cNvPr id="19466" name="Line 10"/>
          <p:cNvSpPr>
            <a:spLocks noChangeShapeType="1"/>
          </p:cNvSpPr>
          <p:nvPr/>
        </p:nvSpPr>
        <p:spPr bwMode="auto">
          <a:xfrm flipV="1">
            <a:off x="4172712" y="2743200"/>
            <a:ext cx="1161288" cy="219456"/>
          </a:xfrm>
          <a:prstGeom prst="line">
            <a:avLst/>
          </a:prstGeom>
          <a:noFill/>
          <a:ln w="19050">
            <a:solidFill>
              <a:srgbClr val="008000"/>
            </a:solidFill>
            <a:round/>
            <a:headEnd/>
            <a:tailEnd/>
          </a:ln>
          <a:effectLst/>
        </p:spPr>
        <p:txBody>
          <a:bodyPr wrap="none" anchor="ctr">
            <a:prstTxWarp prst="textNoShape">
              <a:avLst/>
            </a:prstTxWarp>
          </a:bodyPr>
          <a:lstStyle/>
          <a:p>
            <a:endParaRPr lang="en-US">
              <a:latin typeface="Arial" pitchFamily="34" charset="0"/>
              <a:cs typeface="Arial" pitchFamily="34" charset="0"/>
            </a:endParaRPr>
          </a:p>
        </p:txBody>
      </p:sp>
      <p:sp>
        <p:nvSpPr>
          <p:cNvPr id="19469" name="Line 13"/>
          <p:cNvSpPr>
            <a:spLocks noChangeShapeType="1"/>
          </p:cNvSpPr>
          <p:nvPr/>
        </p:nvSpPr>
        <p:spPr bwMode="auto">
          <a:xfrm>
            <a:off x="4191000" y="2286000"/>
            <a:ext cx="1143000" cy="0"/>
          </a:xfrm>
          <a:prstGeom prst="line">
            <a:avLst/>
          </a:prstGeom>
          <a:noFill/>
          <a:ln w="19050">
            <a:solidFill>
              <a:srgbClr val="008000"/>
            </a:solidFill>
            <a:round/>
            <a:headEnd/>
            <a:tailEnd/>
          </a:ln>
          <a:effectLst/>
        </p:spPr>
        <p:txBody>
          <a:bodyPr wrap="none" anchor="ctr">
            <a:prstTxWarp prst="textNoShape">
              <a:avLst/>
            </a:prstTxWarp>
          </a:bodyPr>
          <a:lstStyle/>
          <a:p>
            <a:endParaRPr lang="en-US">
              <a:latin typeface="Arial" pitchFamily="34" charset="0"/>
              <a:cs typeface="Arial" pitchFamily="34" charset="0"/>
            </a:endParaRPr>
          </a:p>
        </p:txBody>
      </p:sp>
      <p:sp>
        <p:nvSpPr>
          <p:cNvPr id="14" name="Footer Placeholder 13"/>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2" name="TextBox 1"/>
          <p:cNvSpPr txBox="1"/>
          <p:nvPr/>
        </p:nvSpPr>
        <p:spPr>
          <a:xfrm rot="16200000">
            <a:off x="1233891" y="3773269"/>
            <a:ext cx="1582484"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Main memory</a:t>
            </a:r>
          </a:p>
        </p:txBody>
      </p:sp>
      <p:sp>
        <p:nvSpPr>
          <p:cNvPr id="17" name="Rectangle 9"/>
          <p:cNvSpPr>
            <a:spLocks noChangeArrowheads="1"/>
          </p:cNvSpPr>
          <p:nvPr/>
        </p:nvSpPr>
        <p:spPr bwMode="auto">
          <a:xfrm>
            <a:off x="5334000" y="2848356"/>
            <a:ext cx="1828800" cy="2180844"/>
          </a:xfrm>
          <a:prstGeom prst="rect">
            <a:avLst/>
          </a:prstGeom>
          <a:solidFill>
            <a:schemeClr val="accent1">
              <a:lumMod val="60000"/>
              <a:lumOff val="40000"/>
            </a:schemeClr>
          </a:solidFill>
          <a:ln w="9525">
            <a:solidFill>
              <a:schemeClr val="tx1"/>
            </a:solidFill>
            <a:miter lim="800000"/>
            <a:headEnd/>
            <a:tailEnd/>
          </a:ln>
          <a:effectLst/>
        </p:spPr>
        <p:txBody>
          <a:bodyPr wrap="square" anchor="ctr">
            <a:prstTxWarp prst="textNoShape">
              <a:avLst/>
            </a:prstTxWarp>
          </a:bodyPr>
          <a:lstStyle/>
          <a:p>
            <a:pPr algn="ctr"/>
            <a:r>
              <a:rPr lang="en-US" dirty="0">
                <a:latin typeface="Arial" pitchFamily="34" charset="0"/>
                <a:cs typeface="Arial" pitchFamily="34" charset="0"/>
              </a:rPr>
              <a:t>Counts of </a:t>
            </a:r>
            <a:r>
              <a:rPr lang="en-US" dirty="0" smtClean="0">
                <a:latin typeface="Arial" pitchFamily="34" charset="0"/>
                <a:cs typeface="Arial" pitchFamily="34" charset="0"/>
              </a:rPr>
              <a:t/>
            </a:r>
            <a:br>
              <a:rPr lang="en-US" dirty="0" smtClean="0">
                <a:latin typeface="Arial" pitchFamily="34" charset="0"/>
                <a:cs typeface="Arial" pitchFamily="34" charset="0"/>
              </a:rPr>
            </a:br>
            <a:r>
              <a:rPr lang="en-US" dirty="0" smtClean="0">
                <a:latin typeface="Arial" pitchFamily="34" charset="0"/>
                <a:cs typeface="Arial" pitchFamily="34" charset="0"/>
              </a:rPr>
              <a:t>pairs </a:t>
            </a:r>
            <a:r>
              <a:rPr lang="en-US" dirty="0">
                <a:latin typeface="Arial" pitchFamily="34" charset="0"/>
                <a:cs typeface="Arial" pitchFamily="34" charset="0"/>
              </a:rPr>
              <a:t>of frequent items (candidate pairs)</a:t>
            </a:r>
          </a:p>
        </p:txBody>
      </p:sp>
    </p:spTree>
    <p:extLst>
      <p:ext uri="{BB962C8B-B14F-4D97-AF65-F5344CB8AC3E}">
        <p14:creationId xmlns:p14="http://schemas.microsoft.com/office/powerpoint/2010/main" val="2675906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dirty="0"/>
              <a:t>Detail for A-Priori</a:t>
            </a:r>
          </a:p>
        </p:txBody>
      </p:sp>
      <p:sp>
        <p:nvSpPr>
          <p:cNvPr id="80899" name="Rectangle 3"/>
          <p:cNvSpPr>
            <a:spLocks noGrp="1" noChangeArrowheads="1"/>
          </p:cNvSpPr>
          <p:nvPr>
            <p:ph idx="1"/>
          </p:nvPr>
        </p:nvSpPr>
        <p:spPr>
          <a:xfrm>
            <a:off x="457200" y="1295400"/>
            <a:ext cx="4724400" cy="5410200"/>
          </a:xfrm>
        </p:spPr>
        <p:txBody>
          <a:bodyPr>
            <a:normAutofit lnSpcReduction="10000"/>
          </a:bodyPr>
          <a:lstStyle/>
          <a:p>
            <a:r>
              <a:rPr lang="en-US" dirty="0"/>
              <a:t>You can use the triangular matrix method with </a:t>
            </a:r>
            <a:r>
              <a:rPr lang="en-US" b="1" i="1" dirty="0" smtClean="0">
                <a:solidFill>
                  <a:srgbClr val="FF0066"/>
                </a:solidFill>
              </a:rPr>
              <a:t>n</a:t>
            </a:r>
            <a:r>
              <a:rPr lang="en-US" dirty="0" smtClean="0"/>
              <a:t> </a:t>
            </a:r>
            <a:r>
              <a:rPr lang="en-US" dirty="0"/>
              <a:t>= number of frequent </a:t>
            </a:r>
            <a:r>
              <a:rPr lang="en-US" dirty="0" smtClean="0"/>
              <a:t>items</a:t>
            </a:r>
            <a:endParaRPr lang="en-US" dirty="0"/>
          </a:p>
          <a:p>
            <a:pPr lvl="1"/>
            <a:r>
              <a:rPr lang="en-US" dirty="0"/>
              <a:t>May save space compared with storing </a:t>
            </a:r>
            <a:r>
              <a:rPr lang="en-US" dirty="0" smtClean="0"/>
              <a:t>triples</a:t>
            </a:r>
          </a:p>
          <a:p>
            <a:r>
              <a:rPr lang="en-US" b="1" dirty="0" smtClean="0">
                <a:solidFill>
                  <a:srgbClr val="FF0066"/>
                </a:solidFill>
              </a:rPr>
              <a:t>Trick:</a:t>
            </a:r>
            <a:r>
              <a:rPr lang="en-US" dirty="0" smtClean="0">
                <a:solidFill>
                  <a:schemeClr val="tx2"/>
                </a:solidFill>
              </a:rPr>
              <a:t> </a:t>
            </a:r>
            <a:r>
              <a:rPr lang="en-US" dirty="0" smtClean="0"/>
              <a:t>re-number </a:t>
            </a:r>
            <a:r>
              <a:rPr lang="en-US" dirty="0"/>
              <a:t>frequent items 1,2,… </a:t>
            </a:r>
            <a:r>
              <a:rPr lang="en-US" dirty="0" smtClean="0"/>
              <a:t>and </a:t>
            </a:r>
            <a:r>
              <a:rPr lang="en-US" dirty="0"/>
              <a:t>keep a table relating </a:t>
            </a:r>
            <a:r>
              <a:rPr lang="en-US" dirty="0" smtClean="0"/>
              <a:t>new numbers to </a:t>
            </a:r>
            <a:r>
              <a:rPr lang="en-US" dirty="0"/>
              <a:t>original item </a:t>
            </a:r>
            <a:r>
              <a:rPr lang="en-US" dirty="0" smtClean="0"/>
              <a:t>numbers</a:t>
            </a:r>
            <a:endParaRPr lang="en-US" dirty="0"/>
          </a:p>
        </p:txBody>
      </p:sp>
      <p:sp>
        <p:nvSpPr>
          <p:cNvPr id="6" name="Footer Placeholder 5"/>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D2B69686-EE27-574E-89D1-19391BBDE0F1}" type="slidenum">
              <a:rPr lang="en-US"/>
              <a:pPr/>
              <a:t>33</a:t>
            </a:fld>
            <a:endParaRPr lang="en-US"/>
          </a:p>
        </p:txBody>
      </p:sp>
      <p:sp>
        <p:nvSpPr>
          <p:cNvPr id="7" name="Rectangle 3"/>
          <p:cNvSpPr>
            <a:spLocks noChangeArrowheads="1"/>
          </p:cNvSpPr>
          <p:nvPr/>
        </p:nvSpPr>
        <p:spPr bwMode="auto">
          <a:xfrm>
            <a:off x="5257800" y="2167128"/>
            <a:ext cx="1523999" cy="3124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atin typeface="Arial" pitchFamily="34" charset="0"/>
              <a:cs typeface="Arial" pitchFamily="34" charset="0"/>
            </a:endParaRPr>
          </a:p>
        </p:txBody>
      </p:sp>
      <p:sp>
        <p:nvSpPr>
          <p:cNvPr id="8" name="Rectangle 4"/>
          <p:cNvSpPr>
            <a:spLocks noChangeArrowheads="1"/>
          </p:cNvSpPr>
          <p:nvPr/>
        </p:nvSpPr>
        <p:spPr bwMode="auto">
          <a:xfrm>
            <a:off x="7029450" y="2167128"/>
            <a:ext cx="1981200" cy="3124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atin typeface="Arial" pitchFamily="34" charset="0"/>
              <a:cs typeface="Arial" pitchFamily="34" charset="0"/>
            </a:endParaRPr>
          </a:p>
        </p:txBody>
      </p:sp>
      <p:sp>
        <p:nvSpPr>
          <p:cNvPr id="9" name="Rectangle 5"/>
          <p:cNvSpPr>
            <a:spLocks noChangeArrowheads="1"/>
          </p:cNvSpPr>
          <p:nvPr/>
        </p:nvSpPr>
        <p:spPr bwMode="auto">
          <a:xfrm>
            <a:off x="5334000" y="2243328"/>
            <a:ext cx="1371600" cy="6858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Arial" pitchFamily="34" charset="0"/>
                <a:cs typeface="Arial" pitchFamily="34" charset="0"/>
              </a:rPr>
              <a:t>Item counts</a:t>
            </a:r>
          </a:p>
        </p:txBody>
      </p:sp>
      <p:sp>
        <p:nvSpPr>
          <p:cNvPr id="10" name="Text Box 6"/>
          <p:cNvSpPr txBox="1">
            <a:spLocks noChangeArrowheads="1"/>
          </p:cNvSpPr>
          <p:nvPr/>
        </p:nvSpPr>
        <p:spPr bwMode="auto">
          <a:xfrm>
            <a:off x="5550068" y="5334000"/>
            <a:ext cx="11608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latin typeface="Arial" pitchFamily="34" charset="0"/>
                <a:cs typeface="Arial" pitchFamily="34" charset="0"/>
              </a:rPr>
              <a:t>Pass 1</a:t>
            </a:r>
          </a:p>
        </p:txBody>
      </p:sp>
      <p:sp>
        <p:nvSpPr>
          <p:cNvPr id="11" name="Text Box 7"/>
          <p:cNvSpPr txBox="1">
            <a:spLocks noChangeArrowheads="1"/>
          </p:cNvSpPr>
          <p:nvPr/>
        </p:nvSpPr>
        <p:spPr bwMode="auto">
          <a:xfrm>
            <a:off x="7592002" y="5326273"/>
            <a:ext cx="11608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latin typeface="Arial" pitchFamily="34" charset="0"/>
                <a:cs typeface="Arial" pitchFamily="34" charset="0"/>
              </a:rPr>
              <a:t>Pass 2</a:t>
            </a:r>
          </a:p>
        </p:txBody>
      </p:sp>
      <p:sp>
        <p:nvSpPr>
          <p:cNvPr id="12" name="Rectangle 8"/>
          <p:cNvSpPr>
            <a:spLocks noChangeArrowheads="1"/>
          </p:cNvSpPr>
          <p:nvPr/>
        </p:nvSpPr>
        <p:spPr bwMode="auto">
          <a:xfrm>
            <a:off x="7105650" y="2243328"/>
            <a:ext cx="1828800" cy="9144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latin typeface="Arial" pitchFamily="34" charset="0"/>
              <a:cs typeface="Arial" pitchFamily="34" charset="0"/>
            </a:endParaRPr>
          </a:p>
        </p:txBody>
      </p:sp>
      <p:sp>
        <p:nvSpPr>
          <p:cNvPr id="13" name="Line 9"/>
          <p:cNvSpPr>
            <a:spLocks noChangeShapeType="1"/>
          </p:cNvSpPr>
          <p:nvPr/>
        </p:nvSpPr>
        <p:spPr bwMode="auto">
          <a:xfrm>
            <a:off x="6705600" y="2929128"/>
            <a:ext cx="400050" cy="22860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4" name="Text Box 10"/>
          <p:cNvSpPr txBox="1">
            <a:spLocks noChangeArrowheads="1"/>
          </p:cNvSpPr>
          <p:nvPr/>
        </p:nvSpPr>
        <p:spPr bwMode="auto">
          <a:xfrm>
            <a:off x="7105650" y="3462528"/>
            <a:ext cx="18288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dirty="0">
                <a:latin typeface="Arial" pitchFamily="34" charset="0"/>
                <a:cs typeface="Arial" pitchFamily="34" charset="0"/>
              </a:rPr>
              <a:t>Counts </a:t>
            </a:r>
            <a:r>
              <a:rPr lang="en-US" dirty="0" smtClean="0">
                <a:latin typeface="Arial" pitchFamily="34" charset="0"/>
                <a:cs typeface="Arial" pitchFamily="34" charset="0"/>
              </a:rPr>
              <a:t>of </a:t>
            </a:r>
            <a:r>
              <a:rPr lang="en-US" dirty="0">
                <a:latin typeface="Arial" pitchFamily="34" charset="0"/>
                <a:cs typeface="Arial" pitchFamily="34" charset="0"/>
              </a:rPr>
              <a:t>pairs </a:t>
            </a:r>
            <a:r>
              <a:rPr lang="en-US" dirty="0" smtClean="0">
                <a:latin typeface="Arial" pitchFamily="34" charset="0"/>
                <a:cs typeface="Arial" pitchFamily="34" charset="0"/>
              </a:rPr>
              <a:t>of frequent </a:t>
            </a:r>
            <a:r>
              <a:rPr lang="en-US" dirty="0">
                <a:latin typeface="Arial" pitchFamily="34" charset="0"/>
                <a:cs typeface="Arial" pitchFamily="34" charset="0"/>
              </a:rPr>
              <a:t>items</a:t>
            </a:r>
          </a:p>
        </p:txBody>
      </p:sp>
      <p:sp>
        <p:nvSpPr>
          <p:cNvPr id="15" name="Line 11"/>
          <p:cNvSpPr>
            <a:spLocks noChangeShapeType="1"/>
          </p:cNvSpPr>
          <p:nvPr/>
        </p:nvSpPr>
        <p:spPr bwMode="auto">
          <a:xfrm>
            <a:off x="6710962" y="2243328"/>
            <a:ext cx="394687" cy="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 name="Line 12"/>
          <p:cNvSpPr>
            <a:spLocks noChangeShapeType="1"/>
          </p:cNvSpPr>
          <p:nvPr/>
        </p:nvSpPr>
        <p:spPr bwMode="auto">
          <a:xfrm>
            <a:off x="8172450" y="2243328"/>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itchFamily="34" charset="0"/>
              <a:cs typeface="Arial" pitchFamily="34" charset="0"/>
            </a:endParaRPr>
          </a:p>
        </p:txBody>
      </p:sp>
      <p:sp>
        <p:nvSpPr>
          <p:cNvPr id="2" name="TextBox 1"/>
          <p:cNvSpPr txBox="1"/>
          <p:nvPr/>
        </p:nvSpPr>
        <p:spPr>
          <a:xfrm>
            <a:off x="7087362" y="2331196"/>
            <a:ext cx="1123950" cy="646331"/>
          </a:xfrm>
          <a:prstGeom prst="rect">
            <a:avLst/>
          </a:prstGeom>
          <a:noFill/>
        </p:spPr>
        <p:txBody>
          <a:bodyPr wrap="square" rtlCol="0">
            <a:spAutoFit/>
          </a:bodyPr>
          <a:lstStyle/>
          <a:p>
            <a:pPr algn="ctr"/>
            <a:r>
              <a:rPr lang="en-US" dirty="0" smtClean="0">
                <a:latin typeface="Arial" pitchFamily="34" charset="0"/>
                <a:cs typeface="Arial" pitchFamily="34" charset="0"/>
              </a:rPr>
              <a:t>Frequent items</a:t>
            </a:r>
          </a:p>
        </p:txBody>
      </p:sp>
      <p:sp>
        <p:nvSpPr>
          <p:cNvPr id="3" name="TextBox 2"/>
          <p:cNvSpPr txBox="1"/>
          <p:nvPr/>
        </p:nvSpPr>
        <p:spPr>
          <a:xfrm>
            <a:off x="8248446" y="2237232"/>
            <a:ext cx="620683" cy="923330"/>
          </a:xfrm>
          <a:prstGeom prst="rect">
            <a:avLst/>
          </a:prstGeom>
          <a:noFill/>
        </p:spPr>
        <p:txBody>
          <a:bodyPr wrap="none" rtlCol="0">
            <a:spAutoFit/>
          </a:bodyPr>
          <a:lstStyle/>
          <a:p>
            <a:pPr algn="ctr"/>
            <a:r>
              <a:rPr lang="en-US" dirty="0" smtClean="0">
                <a:latin typeface="Arial" pitchFamily="34" charset="0"/>
                <a:cs typeface="Arial" pitchFamily="34" charset="0"/>
              </a:rPr>
              <a:t>Old</a:t>
            </a:r>
            <a:br>
              <a:rPr lang="en-US" dirty="0" smtClean="0">
                <a:latin typeface="Arial" pitchFamily="34" charset="0"/>
                <a:cs typeface="Arial" pitchFamily="34" charset="0"/>
              </a:rPr>
            </a:br>
            <a:r>
              <a:rPr lang="en-US" dirty="0" smtClean="0">
                <a:latin typeface="Arial" pitchFamily="34" charset="0"/>
                <a:cs typeface="Arial" pitchFamily="34" charset="0"/>
              </a:rPr>
              <a:t>item</a:t>
            </a:r>
            <a:br>
              <a:rPr lang="en-US" dirty="0" smtClean="0">
                <a:latin typeface="Arial" pitchFamily="34" charset="0"/>
                <a:cs typeface="Arial" pitchFamily="34" charset="0"/>
              </a:rPr>
            </a:br>
            <a:r>
              <a:rPr lang="en-US" dirty="0" smtClean="0">
                <a:latin typeface="Arial" pitchFamily="34" charset="0"/>
                <a:cs typeface="Arial" pitchFamily="34" charset="0"/>
              </a:rPr>
              <a:t>#s</a:t>
            </a:r>
          </a:p>
        </p:txBody>
      </p:sp>
      <p:sp>
        <p:nvSpPr>
          <p:cNvPr id="19" name="TextBox 18"/>
          <p:cNvSpPr txBox="1"/>
          <p:nvPr/>
        </p:nvSpPr>
        <p:spPr>
          <a:xfrm rot="16200000">
            <a:off x="4662892" y="4053292"/>
            <a:ext cx="1582484"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Main memory</a:t>
            </a:r>
          </a:p>
        </p:txBody>
      </p:sp>
      <p:sp>
        <p:nvSpPr>
          <p:cNvPr id="20" name="Rectangle 5"/>
          <p:cNvSpPr>
            <a:spLocks noChangeArrowheads="1"/>
          </p:cNvSpPr>
          <p:nvPr/>
        </p:nvSpPr>
        <p:spPr bwMode="auto">
          <a:xfrm>
            <a:off x="7086600" y="3200400"/>
            <a:ext cx="1847850" cy="1981200"/>
          </a:xfrm>
          <a:prstGeom prst="rect">
            <a:avLst/>
          </a:prstGeom>
          <a:solidFill>
            <a:schemeClr val="accent1">
              <a:lumMod val="60000"/>
              <a:lumOff val="40000"/>
            </a:schemeClr>
          </a:solidFill>
          <a:ln w="9525">
            <a:solidFill>
              <a:schemeClr val="tx1"/>
            </a:solidFill>
            <a:miter lim="800000"/>
            <a:headEnd/>
            <a:tailEnd/>
          </a:ln>
          <a:effectLst/>
          <a:extLst/>
        </p:spPr>
        <p:txBody>
          <a:bodyPr wrap="none" anchor="ctr"/>
          <a:lstStyle/>
          <a:p>
            <a:pPr algn="ctr"/>
            <a:r>
              <a:rPr lang="en-US" dirty="0">
                <a:latin typeface="Arial" pitchFamily="34" charset="0"/>
                <a:cs typeface="Arial" pitchFamily="34" charset="0"/>
              </a:rPr>
              <a:t>Counts of </a:t>
            </a:r>
            <a:r>
              <a:rPr lang="en-US" dirty="0" smtClean="0">
                <a:latin typeface="Arial" pitchFamily="34" charset="0"/>
                <a:cs typeface="Arial" pitchFamily="34" charset="0"/>
              </a:rPr>
              <a:t/>
            </a:r>
            <a:br>
              <a:rPr lang="en-US" dirty="0" smtClean="0">
                <a:latin typeface="Arial" pitchFamily="34" charset="0"/>
                <a:cs typeface="Arial" pitchFamily="34" charset="0"/>
              </a:rPr>
            </a:br>
            <a:r>
              <a:rPr lang="en-US" dirty="0" smtClean="0">
                <a:latin typeface="Arial" pitchFamily="34" charset="0"/>
                <a:cs typeface="Arial" pitchFamily="34" charset="0"/>
              </a:rPr>
              <a:t>pairs </a:t>
            </a:r>
            <a:r>
              <a:rPr lang="en-US" dirty="0">
                <a:latin typeface="Arial" pitchFamily="34" charset="0"/>
                <a:cs typeface="Arial" pitchFamily="34" charset="0"/>
              </a:rPr>
              <a:t>of </a:t>
            </a:r>
            <a:r>
              <a:rPr lang="en-US" dirty="0" smtClean="0">
                <a:latin typeface="Arial" pitchFamily="34" charset="0"/>
                <a:cs typeface="Arial" pitchFamily="34" charset="0"/>
              </a:rPr>
              <a:t/>
            </a:r>
            <a:br>
              <a:rPr lang="en-US" dirty="0" smtClean="0">
                <a:latin typeface="Arial" pitchFamily="34" charset="0"/>
                <a:cs typeface="Arial" pitchFamily="34" charset="0"/>
              </a:rPr>
            </a:br>
            <a:r>
              <a:rPr lang="en-US" dirty="0" smtClean="0">
                <a:latin typeface="Arial" pitchFamily="34" charset="0"/>
                <a:cs typeface="Arial" pitchFamily="34" charset="0"/>
              </a:rPr>
              <a:t>frequent </a:t>
            </a:r>
            <a:r>
              <a:rPr lang="en-US" dirty="0">
                <a:latin typeface="Arial" pitchFamily="34" charset="0"/>
                <a:cs typeface="Arial" pitchFamily="34" charset="0"/>
              </a:rPr>
              <a:t>items</a:t>
            </a:r>
          </a:p>
        </p:txBody>
      </p:sp>
    </p:spTree>
    <p:extLst>
      <p:ext uri="{BB962C8B-B14F-4D97-AF65-F5344CB8AC3E}">
        <p14:creationId xmlns:p14="http://schemas.microsoft.com/office/powerpoint/2010/main" val="37950361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EF88805-0685-9347-AD4E-7559ADF5DFC2}" type="slidenum">
              <a:rPr lang="en-US"/>
              <a:pPr/>
              <a:t>34</a:t>
            </a:fld>
            <a:endParaRPr lang="en-US"/>
          </a:p>
        </p:txBody>
      </p:sp>
      <p:sp>
        <p:nvSpPr>
          <p:cNvPr id="81922" name="Rectangle 2"/>
          <p:cNvSpPr>
            <a:spLocks noGrp="1" noChangeArrowheads="1"/>
          </p:cNvSpPr>
          <p:nvPr>
            <p:ph type="title"/>
          </p:nvPr>
        </p:nvSpPr>
        <p:spPr/>
        <p:txBody>
          <a:bodyPr/>
          <a:lstStyle/>
          <a:p>
            <a:r>
              <a:rPr lang="en-US"/>
              <a:t>Frequent Triples, Etc.</a:t>
            </a:r>
          </a:p>
        </p:txBody>
      </p:sp>
      <p:sp>
        <p:nvSpPr>
          <p:cNvPr id="81923" name="Rectangle 3"/>
          <p:cNvSpPr>
            <a:spLocks noGrp="1" noChangeArrowheads="1"/>
          </p:cNvSpPr>
          <p:nvPr>
            <p:ph type="body" idx="1"/>
          </p:nvPr>
        </p:nvSpPr>
        <p:spPr/>
        <p:txBody>
          <a:bodyPr/>
          <a:lstStyle/>
          <a:p>
            <a:r>
              <a:rPr lang="en-US" b="1" dirty="0"/>
              <a:t>For each </a:t>
            </a:r>
            <a:r>
              <a:rPr lang="en-US" b="1" i="1" dirty="0">
                <a:solidFill>
                  <a:srgbClr val="FF0066"/>
                </a:solidFill>
              </a:rPr>
              <a:t>k</a:t>
            </a:r>
            <a:r>
              <a:rPr lang="en-US" b="1" dirty="0"/>
              <a:t>, we construct two sets </a:t>
            </a:r>
            <a:r>
              <a:rPr lang="en-US" b="1" dirty="0" smtClean="0"/>
              <a:t>of</a:t>
            </a:r>
            <a:br>
              <a:rPr lang="en-US" b="1" dirty="0" smtClean="0"/>
            </a:br>
            <a:r>
              <a:rPr lang="en-US" b="1" i="1" dirty="0" smtClean="0">
                <a:solidFill>
                  <a:srgbClr val="FF0066"/>
                </a:solidFill>
              </a:rPr>
              <a:t>k</a:t>
            </a:r>
            <a:r>
              <a:rPr lang="en-US" b="1" dirty="0" smtClean="0">
                <a:solidFill>
                  <a:srgbClr val="FF0066"/>
                </a:solidFill>
              </a:rPr>
              <a:t>-</a:t>
            </a:r>
            <a:r>
              <a:rPr lang="en-US" b="1" i="1" dirty="0" err="1" smtClean="0">
                <a:solidFill>
                  <a:srgbClr val="FF0066"/>
                </a:solidFill>
              </a:rPr>
              <a:t>tuples</a:t>
            </a:r>
            <a:r>
              <a:rPr lang="en-US" i="1" dirty="0" smtClean="0">
                <a:solidFill>
                  <a:srgbClr val="0064E2"/>
                </a:solidFill>
              </a:rPr>
              <a:t>  </a:t>
            </a:r>
            <a:r>
              <a:rPr lang="en-US" dirty="0"/>
              <a:t>(sets of size </a:t>
            </a:r>
            <a:r>
              <a:rPr lang="en-US" i="1" dirty="0" smtClean="0"/>
              <a:t>k</a:t>
            </a:r>
            <a:r>
              <a:rPr lang="en-US" dirty="0" smtClean="0"/>
              <a:t>):</a:t>
            </a:r>
            <a:endParaRPr lang="en-US" dirty="0"/>
          </a:p>
          <a:p>
            <a:pPr lvl="1"/>
            <a:r>
              <a:rPr lang="en-US" b="1" i="1" dirty="0" smtClean="0"/>
              <a:t>C</a:t>
            </a:r>
            <a:r>
              <a:rPr lang="en-US" b="1" i="1" baseline="-25000" dirty="0" smtClean="0"/>
              <a:t>k</a:t>
            </a:r>
            <a:r>
              <a:rPr lang="en-US" i="1" baseline="-25000" dirty="0" smtClean="0"/>
              <a:t> </a:t>
            </a:r>
            <a:r>
              <a:rPr lang="en-US" dirty="0" smtClean="0"/>
              <a:t>= </a:t>
            </a:r>
            <a:r>
              <a:rPr lang="en-US" b="1" i="1" dirty="0" smtClean="0">
                <a:solidFill>
                  <a:srgbClr val="FF0066"/>
                </a:solidFill>
              </a:rPr>
              <a:t>candidate</a:t>
            </a:r>
            <a:r>
              <a:rPr lang="en-US" b="1" i="1" dirty="0" smtClean="0">
                <a:solidFill>
                  <a:srgbClr val="0064E2"/>
                </a:solidFill>
              </a:rPr>
              <a:t> </a:t>
            </a:r>
            <a:r>
              <a:rPr lang="en-US" b="1" i="1" dirty="0" smtClean="0"/>
              <a:t>k-</a:t>
            </a:r>
            <a:r>
              <a:rPr lang="en-US" b="1" i="1" dirty="0" err="1" smtClean="0"/>
              <a:t>tuples</a:t>
            </a:r>
            <a:r>
              <a:rPr lang="en-US" dirty="0" smtClean="0"/>
              <a:t> </a:t>
            </a:r>
            <a:r>
              <a:rPr lang="en-US" dirty="0"/>
              <a:t>= those that might be frequent </a:t>
            </a:r>
            <a:r>
              <a:rPr lang="en-US" dirty="0" smtClean="0"/>
              <a:t>sets (support </a:t>
            </a:r>
            <a:r>
              <a:rPr lang="en-US" b="1" u="sng" dirty="0" smtClean="0"/>
              <a:t>&gt;</a:t>
            </a:r>
            <a:r>
              <a:rPr lang="en-US" b="1" dirty="0" smtClean="0"/>
              <a:t> s</a:t>
            </a:r>
            <a:r>
              <a:rPr lang="en-US" dirty="0" smtClean="0"/>
              <a:t>) based </a:t>
            </a:r>
            <a:r>
              <a:rPr lang="en-US" dirty="0"/>
              <a:t>on information from the pass for </a:t>
            </a:r>
            <a:r>
              <a:rPr lang="en-US" b="1" i="1" dirty="0" smtClean="0"/>
              <a:t>k</a:t>
            </a:r>
            <a:r>
              <a:rPr lang="en-US" b="1" dirty="0" smtClean="0"/>
              <a:t>–1</a:t>
            </a:r>
            <a:endParaRPr lang="en-US" b="1" dirty="0"/>
          </a:p>
          <a:p>
            <a:pPr lvl="1"/>
            <a:r>
              <a:rPr lang="en-US" b="1" i="1" dirty="0" err="1"/>
              <a:t>L</a:t>
            </a:r>
            <a:r>
              <a:rPr lang="en-US" b="1" i="1" baseline="-25000" dirty="0" err="1"/>
              <a:t>k</a:t>
            </a:r>
            <a:r>
              <a:rPr lang="en-US" dirty="0"/>
              <a:t> </a:t>
            </a:r>
            <a:r>
              <a:rPr lang="en-US" dirty="0" smtClean="0"/>
              <a:t>= </a:t>
            </a:r>
            <a:r>
              <a:rPr lang="en-US" dirty="0"/>
              <a:t>the set of truly frequent</a:t>
            </a:r>
            <a:r>
              <a:rPr lang="en-US" b="1" dirty="0"/>
              <a:t> </a:t>
            </a:r>
            <a:r>
              <a:rPr lang="en-US" b="1" i="1" dirty="0" smtClean="0"/>
              <a:t>k</a:t>
            </a:r>
            <a:r>
              <a:rPr lang="en-US" dirty="0" smtClean="0"/>
              <a:t>-</a:t>
            </a:r>
            <a:r>
              <a:rPr lang="en-US" dirty="0" err="1" smtClean="0"/>
              <a:t>tuples</a:t>
            </a:r>
            <a:endParaRPr lang="en-US" dirty="0"/>
          </a:p>
        </p:txBody>
      </p:sp>
      <p:sp>
        <p:nvSpPr>
          <p:cNvPr id="6" name="Footer Placeholder 5"/>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50" name="Text Box 2"/>
          <p:cNvSpPr txBox="1">
            <a:spLocks noChangeArrowheads="1"/>
          </p:cNvSpPr>
          <p:nvPr/>
        </p:nvSpPr>
        <p:spPr bwMode="auto">
          <a:xfrm>
            <a:off x="930275" y="5911850"/>
            <a:ext cx="436338" cy="369332"/>
          </a:xfrm>
          <a:prstGeom prst="rect">
            <a:avLst/>
          </a:prstGeom>
          <a:noFill/>
          <a:ln w="9525">
            <a:noFill/>
            <a:miter lim="800000"/>
            <a:headEnd/>
            <a:tailEnd/>
          </a:ln>
          <a:effectLst/>
        </p:spPr>
        <p:txBody>
          <a:bodyPr wrap="none">
            <a:spAutoFit/>
          </a:bodyPr>
          <a:lstStyle/>
          <a:p>
            <a:r>
              <a:rPr lang="en-US" sz="1800">
                <a:latin typeface="Arial" pitchFamily="34" charset="0"/>
                <a:cs typeface="Arial" pitchFamily="34" charset="0"/>
              </a:rPr>
              <a:t>C</a:t>
            </a:r>
            <a:r>
              <a:rPr lang="en-US" sz="1800" baseline="-25000">
                <a:latin typeface="Arial" pitchFamily="34" charset="0"/>
                <a:cs typeface="Arial" pitchFamily="34" charset="0"/>
              </a:rPr>
              <a:t>1</a:t>
            </a:r>
          </a:p>
        </p:txBody>
      </p:sp>
      <p:sp>
        <p:nvSpPr>
          <p:cNvPr id="51" name="Text Box 3"/>
          <p:cNvSpPr txBox="1">
            <a:spLocks noChangeArrowheads="1"/>
          </p:cNvSpPr>
          <p:nvPr/>
        </p:nvSpPr>
        <p:spPr bwMode="auto">
          <a:xfrm>
            <a:off x="2606675" y="5911850"/>
            <a:ext cx="397866" cy="369332"/>
          </a:xfrm>
          <a:prstGeom prst="rect">
            <a:avLst/>
          </a:prstGeom>
          <a:noFill/>
          <a:ln w="9525">
            <a:noFill/>
            <a:miter lim="800000"/>
            <a:headEnd/>
            <a:tailEnd/>
          </a:ln>
          <a:effectLst/>
        </p:spPr>
        <p:txBody>
          <a:bodyPr wrap="none">
            <a:spAutoFit/>
          </a:bodyPr>
          <a:lstStyle/>
          <a:p>
            <a:r>
              <a:rPr lang="en-US" sz="1800" dirty="0">
                <a:latin typeface="Arial" pitchFamily="34" charset="0"/>
                <a:cs typeface="Arial" pitchFamily="34" charset="0"/>
              </a:rPr>
              <a:t>L</a:t>
            </a:r>
            <a:r>
              <a:rPr lang="en-US" sz="1800" baseline="-25000" dirty="0">
                <a:latin typeface="Arial" pitchFamily="34" charset="0"/>
                <a:cs typeface="Arial" pitchFamily="34" charset="0"/>
              </a:rPr>
              <a:t>1</a:t>
            </a:r>
          </a:p>
        </p:txBody>
      </p:sp>
      <p:sp>
        <p:nvSpPr>
          <p:cNvPr id="52" name="Text Box 4"/>
          <p:cNvSpPr txBox="1">
            <a:spLocks noChangeArrowheads="1"/>
          </p:cNvSpPr>
          <p:nvPr/>
        </p:nvSpPr>
        <p:spPr bwMode="auto">
          <a:xfrm>
            <a:off x="4511675" y="5911850"/>
            <a:ext cx="436338" cy="369332"/>
          </a:xfrm>
          <a:prstGeom prst="rect">
            <a:avLst/>
          </a:prstGeom>
          <a:noFill/>
          <a:ln w="9525">
            <a:noFill/>
            <a:miter lim="800000"/>
            <a:headEnd/>
            <a:tailEnd/>
          </a:ln>
          <a:effectLst/>
        </p:spPr>
        <p:txBody>
          <a:bodyPr wrap="none">
            <a:spAutoFit/>
          </a:bodyPr>
          <a:lstStyle/>
          <a:p>
            <a:r>
              <a:rPr lang="en-US" sz="1800">
                <a:latin typeface="Arial" pitchFamily="34" charset="0"/>
                <a:cs typeface="Arial" pitchFamily="34" charset="0"/>
              </a:rPr>
              <a:t>C</a:t>
            </a:r>
            <a:r>
              <a:rPr lang="en-US" sz="1800" baseline="-25000">
                <a:latin typeface="Arial" pitchFamily="34" charset="0"/>
                <a:cs typeface="Arial" pitchFamily="34" charset="0"/>
              </a:rPr>
              <a:t>2</a:t>
            </a:r>
          </a:p>
        </p:txBody>
      </p:sp>
      <p:sp>
        <p:nvSpPr>
          <p:cNvPr id="53" name="Text Box 5"/>
          <p:cNvSpPr txBox="1">
            <a:spLocks noChangeArrowheads="1"/>
          </p:cNvSpPr>
          <p:nvPr/>
        </p:nvSpPr>
        <p:spPr bwMode="auto">
          <a:xfrm>
            <a:off x="6111875" y="5911850"/>
            <a:ext cx="397866" cy="369332"/>
          </a:xfrm>
          <a:prstGeom prst="rect">
            <a:avLst/>
          </a:prstGeom>
          <a:noFill/>
          <a:ln w="9525">
            <a:noFill/>
            <a:miter lim="800000"/>
            <a:headEnd/>
            <a:tailEnd/>
          </a:ln>
          <a:effectLst/>
        </p:spPr>
        <p:txBody>
          <a:bodyPr wrap="none">
            <a:spAutoFit/>
          </a:bodyPr>
          <a:lstStyle/>
          <a:p>
            <a:r>
              <a:rPr lang="en-US" sz="1800">
                <a:latin typeface="Arial" pitchFamily="34" charset="0"/>
                <a:cs typeface="Arial" pitchFamily="34" charset="0"/>
              </a:rPr>
              <a:t>L</a:t>
            </a:r>
            <a:r>
              <a:rPr lang="en-US" sz="1800" baseline="-25000">
                <a:latin typeface="Arial" pitchFamily="34" charset="0"/>
                <a:cs typeface="Arial" pitchFamily="34" charset="0"/>
              </a:rPr>
              <a:t>2</a:t>
            </a:r>
          </a:p>
        </p:txBody>
      </p:sp>
      <p:sp>
        <p:nvSpPr>
          <p:cNvPr id="54" name="Text Box 6"/>
          <p:cNvSpPr txBox="1">
            <a:spLocks noChangeArrowheads="1"/>
          </p:cNvSpPr>
          <p:nvPr/>
        </p:nvSpPr>
        <p:spPr bwMode="auto">
          <a:xfrm>
            <a:off x="8093075" y="5911850"/>
            <a:ext cx="436338" cy="369332"/>
          </a:xfrm>
          <a:prstGeom prst="rect">
            <a:avLst/>
          </a:prstGeom>
          <a:noFill/>
          <a:ln w="9525">
            <a:noFill/>
            <a:miter lim="800000"/>
            <a:headEnd/>
            <a:tailEnd/>
          </a:ln>
          <a:effectLst/>
        </p:spPr>
        <p:txBody>
          <a:bodyPr wrap="none">
            <a:spAutoFit/>
          </a:bodyPr>
          <a:lstStyle/>
          <a:p>
            <a:r>
              <a:rPr lang="en-US" sz="1800">
                <a:latin typeface="Arial" pitchFamily="34" charset="0"/>
                <a:cs typeface="Arial" pitchFamily="34" charset="0"/>
              </a:rPr>
              <a:t>C</a:t>
            </a:r>
            <a:r>
              <a:rPr lang="en-US" sz="1800" baseline="-25000">
                <a:latin typeface="Arial" pitchFamily="34" charset="0"/>
                <a:cs typeface="Arial" pitchFamily="34" charset="0"/>
              </a:rPr>
              <a:t>3</a:t>
            </a:r>
          </a:p>
        </p:txBody>
      </p:sp>
      <p:sp>
        <p:nvSpPr>
          <p:cNvPr id="55" name="AutoShape 7"/>
          <p:cNvSpPr>
            <a:spLocks noChangeArrowheads="1"/>
          </p:cNvSpPr>
          <p:nvPr/>
        </p:nvSpPr>
        <p:spPr bwMode="auto">
          <a:xfrm rot="16200000">
            <a:off x="1540668" y="5682457"/>
            <a:ext cx="912813" cy="762000"/>
          </a:xfrm>
          <a:custGeom>
            <a:avLst/>
            <a:gdLst>
              <a:gd name="G0" fmla="+- 7312 0 0"/>
              <a:gd name="G1" fmla="+- 21600 0 7312"/>
              <a:gd name="G2" fmla="*/ 7312 1 2"/>
              <a:gd name="G3" fmla="+- 21600 0 G2"/>
              <a:gd name="G4" fmla="+/ 7312 21600 2"/>
              <a:gd name="G5" fmla="+/ G1 0 2"/>
              <a:gd name="G6" fmla="*/ 21600 21600 7312"/>
              <a:gd name="G7" fmla="*/ G6 1 2"/>
              <a:gd name="G8" fmla="+- 21600 0 G7"/>
              <a:gd name="G9" fmla="*/ 21600 1 2"/>
              <a:gd name="G10" fmla="+- 7312 0 G9"/>
              <a:gd name="G11" fmla="?: G10 G8 0"/>
              <a:gd name="G12" fmla="?: G10 G7 21600"/>
              <a:gd name="T0" fmla="*/ 17944 w 21600"/>
              <a:gd name="T1" fmla="*/ 10800 h 21600"/>
              <a:gd name="T2" fmla="*/ 10800 w 21600"/>
              <a:gd name="T3" fmla="*/ 21600 h 21600"/>
              <a:gd name="T4" fmla="*/ 3656 w 21600"/>
              <a:gd name="T5" fmla="*/ 10800 h 21600"/>
              <a:gd name="T6" fmla="*/ 10800 w 21600"/>
              <a:gd name="T7" fmla="*/ 0 h 21600"/>
              <a:gd name="T8" fmla="*/ 5456 w 21600"/>
              <a:gd name="T9" fmla="*/ 5456 h 21600"/>
              <a:gd name="T10" fmla="*/ 16144 w 21600"/>
              <a:gd name="T11" fmla="*/ 16144 h 21600"/>
            </a:gdLst>
            <a:ahLst/>
            <a:cxnLst>
              <a:cxn ang="0">
                <a:pos x="T0" y="T1"/>
              </a:cxn>
              <a:cxn ang="0">
                <a:pos x="T2" y="T3"/>
              </a:cxn>
              <a:cxn ang="0">
                <a:pos x="T4" y="T5"/>
              </a:cxn>
              <a:cxn ang="0">
                <a:pos x="T6" y="T7"/>
              </a:cxn>
            </a:cxnLst>
            <a:rect l="T8" t="T9" r="T10" b="T11"/>
            <a:pathLst>
              <a:path w="21600" h="21600">
                <a:moveTo>
                  <a:pt x="0" y="0"/>
                </a:moveTo>
                <a:lnTo>
                  <a:pt x="7312" y="21600"/>
                </a:lnTo>
                <a:lnTo>
                  <a:pt x="14288" y="21600"/>
                </a:lnTo>
                <a:lnTo>
                  <a:pt x="21600" y="0"/>
                </a:lnTo>
                <a:close/>
              </a:path>
            </a:pathLst>
          </a:custGeom>
          <a:solidFill>
            <a:srgbClr val="FFCC00">
              <a:alpha val="50000"/>
            </a:srgbClr>
          </a:solidFill>
          <a:ln w="9525">
            <a:solidFill>
              <a:schemeClr val="tx1"/>
            </a:solidFill>
            <a:miter lim="800000"/>
            <a:headEnd/>
            <a:tailEnd/>
          </a:ln>
          <a:effectLst/>
        </p:spPr>
        <p:txBody>
          <a:bodyPr vert="eaVert" wrap="none" anchor="ctr"/>
          <a:lstStyle/>
          <a:p>
            <a:pPr algn="ctr"/>
            <a:r>
              <a:rPr lang="en-US" sz="1800" dirty="0">
                <a:latin typeface="Arial" pitchFamily="34" charset="0"/>
                <a:cs typeface="Arial" pitchFamily="34" charset="0"/>
              </a:rPr>
              <a:t>Filter</a:t>
            </a:r>
          </a:p>
        </p:txBody>
      </p:sp>
      <p:sp>
        <p:nvSpPr>
          <p:cNvPr id="56" name="AutoShape 8"/>
          <p:cNvSpPr>
            <a:spLocks noChangeArrowheads="1"/>
          </p:cNvSpPr>
          <p:nvPr/>
        </p:nvSpPr>
        <p:spPr bwMode="auto">
          <a:xfrm rot="16200000">
            <a:off x="5045868" y="5682457"/>
            <a:ext cx="912813" cy="762000"/>
          </a:xfrm>
          <a:custGeom>
            <a:avLst/>
            <a:gdLst>
              <a:gd name="G0" fmla="+- 7312 0 0"/>
              <a:gd name="G1" fmla="+- 21600 0 7312"/>
              <a:gd name="G2" fmla="*/ 7312 1 2"/>
              <a:gd name="G3" fmla="+- 21600 0 G2"/>
              <a:gd name="G4" fmla="+/ 7312 21600 2"/>
              <a:gd name="G5" fmla="+/ G1 0 2"/>
              <a:gd name="G6" fmla="*/ 21600 21600 7312"/>
              <a:gd name="G7" fmla="*/ G6 1 2"/>
              <a:gd name="G8" fmla="+- 21600 0 G7"/>
              <a:gd name="G9" fmla="*/ 21600 1 2"/>
              <a:gd name="G10" fmla="+- 7312 0 G9"/>
              <a:gd name="G11" fmla="?: G10 G8 0"/>
              <a:gd name="G12" fmla="?: G10 G7 21600"/>
              <a:gd name="T0" fmla="*/ 17944 w 21600"/>
              <a:gd name="T1" fmla="*/ 10800 h 21600"/>
              <a:gd name="T2" fmla="*/ 10800 w 21600"/>
              <a:gd name="T3" fmla="*/ 21600 h 21600"/>
              <a:gd name="T4" fmla="*/ 3656 w 21600"/>
              <a:gd name="T5" fmla="*/ 10800 h 21600"/>
              <a:gd name="T6" fmla="*/ 10800 w 21600"/>
              <a:gd name="T7" fmla="*/ 0 h 21600"/>
              <a:gd name="T8" fmla="*/ 5456 w 21600"/>
              <a:gd name="T9" fmla="*/ 5456 h 21600"/>
              <a:gd name="T10" fmla="*/ 16144 w 21600"/>
              <a:gd name="T11" fmla="*/ 16144 h 21600"/>
            </a:gdLst>
            <a:ahLst/>
            <a:cxnLst>
              <a:cxn ang="0">
                <a:pos x="T0" y="T1"/>
              </a:cxn>
              <a:cxn ang="0">
                <a:pos x="T2" y="T3"/>
              </a:cxn>
              <a:cxn ang="0">
                <a:pos x="T4" y="T5"/>
              </a:cxn>
              <a:cxn ang="0">
                <a:pos x="T6" y="T7"/>
              </a:cxn>
            </a:cxnLst>
            <a:rect l="T8" t="T9" r="T10" b="T11"/>
            <a:pathLst>
              <a:path w="21600" h="21600">
                <a:moveTo>
                  <a:pt x="0" y="0"/>
                </a:moveTo>
                <a:lnTo>
                  <a:pt x="7312" y="21600"/>
                </a:lnTo>
                <a:lnTo>
                  <a:pt x="14288" y="21600"/>
                </a:lnTo>
                <a:lnTo>
                  <a:pt x="21600" y="0"/>
                </a:lnTo>
                <a:close/>
              </a:path>
            </a:pathLst>
          </a:custGeom>
          <a:solidFill>
            <a:srgbClr val="FFCC00">
              <a:alpha val="50000"/>
            </a:srgbClr>
          </a:solidFill>
          <a:ln w="9525">
            <a:solidFill>
              <a:schemeClr val="tx1"/>
            </a:solidFill>
            <a:miter lim="800000"/>
            <a:headEnd/>
            <a:tailEnd/>
          </a:ln>
          <a:effectLst/>
        </p:spPr>
        <p:txBody>
          <a:bodyPr vert="eaVert" wrap="none" anchor="ctr"/>
          <a:lstStyle/>
          <a:p>
            <a:pPr algn="ctr"/>
            <a:r>
              <a:rPr lang="en-US" sz="1800">
                <a:latin typeface="Arial" pitchFamily="34" charset="0"/>
                <a:cs typeface="Arial" pitchFamily="34" charset="0"/>
              </a:rPr>
              <a:t>Filter</a:t>
            </a:r>
          </a:p>
        </p:txBody>
      </p:sp>
      <p:sp>
        <p:nvSpPr>
          <p:cNvPr id="57" name="Rectangle 9"/>
          <p:cNvSpPr>
            <a:spLocks noChangeArrowheads="1"/>
          </p:cNvSpPr>
          <p:nvPr/>
        </p:nvSpPr>
        <p:spPr bwMode="auto">
          <a:xfrm>
            <a:off x="6721475" y="5759450"/>
            <a:ext cx="1143000" cy="6096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800">
                <a:latin typeface="Arial" pitchFamily="34" charset="0"/>
                <a:cs typeface="Arial" pitchFamily="34" charset="0"/>
              </a:rPr>
              <a:t>Construct</a:t>
            </a:r>
          </a:p>
        </p:txBody>
      </p:sp>
      <p:sp>
        <p:nvSpPr>
          <p:cNvPr id="58" name="Rectangle 10"/>
          <p:cNvSpPr>
            <a:spLocks noChangeArrowheads="1"/>
          </p:cNvSpPr>
          <p:nvPr/>
        </p:nvSpPr>
        <p:spPr bwMode="auto">
          <a:xfrm>
            <a:off x="3140075" y="5759450"/>
            <a:ext cx="1143000" cy="6096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800">
                <a:latin typeface="Arial" pitchFamily="34" charset="0"/>
                <a:cs typeface="Arial" pitchFamily="34" charset="0"/>
              </a:rPr>
              <a:t>Construct</a:t>
            </a:r>
          </a:p>
        </p:txBody>
      </p:sp>
      <p:sp>
        <p:nvSpPr>
          <p:cNvPr id="63" name="Line 16"/>
          <p:cNvSpPr>
            <a:spLocks noChangeShapeType="1"/>
          </p:cNvSpPr>
          <p:nvPr/>
        </p:nvSpPr>
        <p:spPr bwMode="auto">
          <a:xfrm>
            <a:off x="1387475" y="6064250"/>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64" name="Line 17"/>
          <p:cNvSpPr>
            <a:spLocks noChangeShapeType="1"/>
          </p:cNvSpPr>
          <p:nvPr/>
        </p:nvSpPr>
        <p:spPr bwMode="auto">
          <a:xfrm>
            <a:off x="2378075" y="6064250"/>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65" name="Line 18"/>
          <p:cNvSpPr>
            <a:spLocks noChangeShapeType="1"/>
          </p:cNvSpPr>
          <p:nvPr/>
        </p:nvSpPr>
        <p:spPr bwMode="auto">
          <a:xfrm>
            <a:off x="2911475" y="6064250"/>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66" name="Line 19"/>
          <p:cNvSpPr>
            <a:spLocks noChangeShapeType="1"/>
          </p:cNvSpPr>
          <p:nvPr/>
        </p:nvSpPr>
        <p:spPr bwMode="auto">
          <a:xfrm>
            <a:off x="5883275" y="6064250"/>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67" name="Line 20"/>
          <p:cNvSpPr>
            <a:spLocks noChangeShapeType="1"/>
          </p:cNvSpPr>
          <p:nvPr/>
        </p:nvSpPr>
        <p:spPr bwMode="auto">
          <a:xfrm>
            <a:off x="4892675" y="6064250"/>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68" name="Line 21"/>
          <p:cNvSpPr>
            <a:spLocks noChangeShapeType="1"/>
          </p:cNvSpPr>
          <p:nvPr/>
        </p:nvSpPr>
        <p:spPr bwMode="auto">
          <a:xfrm>
            <a:off x="4283075" y="6064250"/>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69" name="Line 22"/>
          <p:cNvSpPr>
            <a:spLocks noChangeShapeType="1"/>
          </p:cNvSpPr>
          <p:nvPr/>
        </p:nvSpPr>
        <p:spPr bwMode="auto">
          <a:xfrm>
            <a:off x="7864475" y="6064250"/>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70" name="Line 23"/>
          <p:cNvSpPr>
            <a:spLocks noChangeShapeType="1"/>
          </p:cNvSpPr>
          <p:nvPr/>
        </p:nvSpPr>
        <p:spPr bwMode="auto">
          <a:xfrm>
            <a:off x="6492875" y="6064250"/>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71" name="Line 24"/>
          <p:cNvSpPr>
            <a:spLocks noChangeShapeType="1"/>
          </p:cNvSpPr>
          <p:nvPr/>
        </p:nvSpPr>
        <p:spPr bwMode="auto">
          <a:xfrm>
            <a:off x="8550275" y="6064250"/>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grpSp>
        <p:nvGrpSpPr>
          <p:cNvPr id="72" name="Group 34"/>
          <p:cNvGrpSpPr>
            <a:grpSpLocks/>
          </p:cNvGrpSpPr>
          <p:nvPr/>
        </p:nvGrpSpPr>
        <p:grpSpPr bwMode="auto">
          <a:xfrm>
            <a:off x="838200" y="4572000"/>
            <a:ext cx="736600" cy="1339850"/>
            <a:chOff x="326" y="260"/>
            <a:chExt cx="464" cy="844"/>
          </a:xfrm>
        </p:grpSpPr>
        <p:sp>
          <p:nvSpPr>
            <p:cNvPr id="73" name="Text Box 25"/>
            <p:cNvSpPr txBox="1">
              <a:spLocks noChangeArrowheads="1"/>
            </p:cNvSpPr>
            <p:nvPr/>
          </p:nvSpPr>
          <p:spPr bwMode="auto">
            <a:xfrm>
              <a:off x="326" y="260"/>
              <a:ext cx="464" cy="407"/>
            </a:xfrm>
            <a:prstGeom prst="rect">
              <a:avLst/>
            </a:prstGeom>
            <a:noFill/>
            <a:ln w="9525">
              <a:noFill/>
              <a:miter lim="800000"/>
              <a:headEnd/>
              <a:tailEnd/>
            </a:ln>
            <a:effectLst/>
          </p:spPr>
          <p:txBody>
            <a:bodyPr wrap="none">
              <a:spAutoFit/>
            </a:bodyPr>
            <a:lstStyle/>
            <a:p>
              <a:pPr algn="ctr"/>
              <a:r>
                <a:rPr lang="en-US" sz="1800" dirty="0">
                  <a:solidFill>
                    <a:srgbClr val="008000"/>
                  </a:solidFill>
                  <a:latin typeface="Arial" pitchFamily="34" charset="0"/>
                  <a:cs typeface="Arial" pitchFamily="34" charset="0"/>
                </a:rPr>
                <a:t>All</a:t>
              </a:r>
            </a:p>
            <a:p>
              <a:pPr algn="ctr"/>
              <a:r>
                <a:rPr lang="en-US" sz="1800" dirty="0">
                  <a:solidFill>
                    <a:srgbClr val="008000"/>
                  </a:solidFill>
                  <a:latin typeface="Arial" pitchFamily="34" charset="0"/>
                  <a:cs typeface="Arial" pitchFamily="34" charset="0"/>
                </a:rPr>
                <a:t>items</a:t>
              </a:r>
            </a:p>
          </p:txBody>
        </p:sp>
        <p:sp>
          <p:nvSpPr>
            <p:cNvPr id="74" name="Line 26"/>
            <p:cNvSpPr>
              <a:spLocks noChangeShapeType="1"/>
            </p:cNvSpPr>
            <p:nvPr/>
          </p:nvSpPr>
          <p:spPr bwMode="auto">
            <a:xfrm flipH="1">
              <a:off x="480" y="720"/>
              <a:ext cx="48" cy="384"/>
            </a:xfrm>
            <a:prstGeom prst="line">
              <a:avLst/>
            </a:prstGeom>
            <a:noFill/>
            <a:ln w="9525">
              <a:solidFill>
                <a:schemeClr val="tx1"/>
              </a:solidFill>
              <a:round/>
              <a:headEnd/>
              <a:tailEnd type="triangle" w="med" len="med"/>
            </a:ln>
            <a:effectLst/>
          </p:spPr>
          <p:txBody>
            <a:bodyPr/>
            <a:lstStyle/>
            <a:p>
              <a:pPr algn="ctr"/>
              <a:endParaRPr lang="en-US">
                <a:solidFill>
                  <a:srgbClr val="008000"/>
                </a:solidFill>
                <a:latin typeface="Arial" pitchFamily="34" charset="0"/>
                <a:cs typeface="Arial" pitchFamily="34" charset="0"/>
              </a:endParaRPr>
            </a:p>
          </p:txBody>
        </p:sp>
      </p:grpSp>
      <p:grpSp>
        <p:nvGrpSpPr>
          <p:cNvPr id="75" name="Group 35"/>
          <p:cNvGrpSpPr>
            <a:grpSpLocks/>
          </p:cNvGrpSpPr>
          <p:nvPr/>
        </p:nvGrpSpPr>
        <p:grpSpPr bwMode="auto">
          <a:xfrm>
            <a:off x="3216275" y="4311650"/>
            <a:ext cx="1004888" cy="1447800"/>
            <a:chOff x="1824" y="96"/>
            <a:chExt cx="633" cy="912"/>
          </a:xfrm>
        </p:grpSpPr>
        <p:sp>
          <p:nvSpPr>
            <p:cNvPr id="76" name="Text Box 27"/>
            <p:cNvSpPr txBox="1">
              <a:spLocks noChangeArrowheads="1"/>
            </p:cNvSpPr>
            <p:nvPr/>
          </p:nvSpPr>
          <p:spPr bwMode="auto">
            <a:xfrm>
              <a:off x="1824" y="96"/>
              <a:ext cx="633" cy="582"/>
            </a:xfrm>
            <a:prstGeom prst="rect">
              <a:avLst/>
            </a:prstGeom>
            <a:noFill/>
            <a:ln w="9525">
              <a:noFill/>
              <a:miter lim="800000"/>
              <a:headEnd/>
              <a:tailEnd/>
            </a:ln>
            <a:effectLst/>
          </p:spPr>
          <p:txBody>
            <a:bodyPr wrap="none">
              <a:spAutoFit/>
            </a:bodyPr>
            <a:lstStyle/>
            <a:p>
              <a:pPr algn="ctr"/>
              <a:r>
                <a:rPr lang="en-US" sz="1800">
                  <a:solidFill>
                    <a:srgbClr val="008000"/>
                  </a:solidFill>
                  <a:latin typeface="Arial" pitchFamily="34" charset="0"/>
                  <a:cs typeface="Arial" pitchFamily="34" charset="0"/>
                </a:rPr>
                <a:t>All pairs</a:t>
              </a:r>
            </a:p>
            <a:p>
              <a:pPr algn="ctr"/>
              <a:r>
                <a:rPr lang="en-US" sz="1800">
                  <a:solidFill>
                    <a:srgbClr val="008000"/>
                  </a:solidFill>
                  <a:latin typeface="Arial" pitchFamily="34" charset="0"/>
                  <a:cs typeface="Arial" pitchFamily="34" charset="0"/>
                </a:rPr>
                <a:t>of items</a:t>
              </a:r>
            </a:p>
            <a:p>
              <a:pPr algn="ctr"/>
              <a:r>
                <a:rPr lang="en-US" sz="1800">
                  <a:solidFill>
                    <a:srgbClr val="008000"/>
                  </a:solidFill>
                  <a:latin typeface="Arial" pitchFamily="34" charset="0"/>
                  <a:cs typeface="Arial" pitchFamily="34" charset="0"/>
                </a:rPr>
                <a:t>from L</a:t>
              </a:r>
              <a:r>
                <a:rPr lang="en-US" sz="1800" baseline="-25000">
                  <a:solidFill>
                    <a:srgbClr val="008000"/>
                  </a:solidFill>
                  <a:latin typeface="Arial" pitchFamily="34" charset="0"/>
                  <a:cs typeface="Arial" pitchFamily="34" charset="0"/>
                </a:rPr>
                <a:t>1</a:t>
              </a:r>
            </a:p>
          </p:txBody>
        </p:sp>
        <p:sp>
          <p:nvSpPr>
            <p:cNvPr id="77" name="Line 28"/>
            <p:cNvSpPr>
              <a:spLocks noChangeShapeType="1"/>
            </p:cNvSpPr>
            <p:nvPr/>
          </p:nvSpPr>
          <p:spPr bwMode="auto">
            <a:xfrm flipH="1">
              <a:off x="2112" y="672"/>
              <a:ext cx="48" cy="336"/>
            </a:xfrm>
            <a:prstGeom prst="line">
              <a:avLst/>
            </a:prstGeom>
            <a:noFill/>
            <a:ln w="9525">
              <a:solidFill>
                <a:schemeClr val="tx1"/>
              </a:solidFill>
              <a:round/>
              <a:headEnd/>
              <a:tailEnd type="triangle" w="med" len="med"/>
            </a:ln>
            <a:effectLst/>
          </p:spPr>
          <p:txBody>
            <a:bodyPr/>
            <a:lstStyle/>
            <a:p>
              <a:pPr algn="ctr"/>
              <a:endParaRPr lang="en-US">
                <a:solidFill>
                  <a:srgbClr val="008000"/>
                </a:solidFill>
                <a:latin typeface="Arial" pitchFamily="34" charset="0"/>
                <a:cs typeface="Arial" pitchFamily="34" charset="0"/>
              </a:endParaRPr>
            </a:p>
          </p:txBody>
        </p:sp>
      </p:grpSp>
      <p:grpSp>
        <p:nvGrpSpPr>
          <p:cNvPr id="78" name="Group 36"/>
          <p:cNvGrpSpPr>
            <a:grpSpLocks/>
          </p:cNvGrpSpPr>
          <p:nvPr/>
        </p:nvGrpSpPr>
        <p:grpSpPr bwMode="auto">
          <a:xfrm>
            <a:off x="4953000" y="4419600"/>
            <a:ext cx="1063625" cy="1263650"/>
            <a:chOff x="2918" y="164"/>
            <a:chExt cx="670" cy="796"/>
          </a:xfrm>
        </p:grpSpPr>
        <p:sp>
          <p:nvSpPr>
            <p:cNvPr id="79" name="Text Box 30"/>
            <p:cNvSpPr txBox="1">
              <a:spLocks noChangeArrowheads="1"/>
            </p:cNvSpPr>
            <p:nvPr/>
          </p:nvSpPr>
          <p:spPr bwMode="auto">
            <a:xfrm>
              <a:off x="2918" y="164"/>
              <a:ext cx="670" cy="404"/>
            </a:xfrm>
            <a:prstGeom prst="rect">
              <a:avLst/>
            </a:prstGeom>
            <a:noFill/>
            <a:ln w="9525">
              <a:noFill/>
              <a:miter lim="800000"/>
              <a:headEnd/>
              <a:tailEnd/>
            </a:ln>
            <a:effectLst/>
          </p:spPr>
          <p:txBody>
            <a:bodyPr wrap="none">
              <a:spAutoFit/>
            </a:bodyPr>
            <a:lstStyle/>
            <a:p>
              <a:pPr algn="ctr"/>
              <a:r>
                <a:rPr lang="en-US" sz="1800" dirty="0" smtClean="0">
                  <a:solidFill>
                    <a:srgbClr val="008000"/>
                  </a:solidFill>
                  <a:latin typeface="Arial" pitchFamily="34" charset="0"/>
                  <a:cs typeface="Arial" pitchFamily="34" charset="0"/>
                </a:rPr>
                <a:t>Count</a:t>
              </a:r>
              <a:endParaRPr lang="en-US" sz="1800" dirty="0">
                <a:solidFill>
                  <a:srgbClr val="008000"/>
                </a:solidFill>
                <a:latin typeface="Arial" pitchFamily="34" charset="0"/>
                <a:cs typeface="Arial" pitchFamily="34" charset="0"/>
              </a:endParaRPr>
            </a:p>
            <a:p>
              <a:pPr algn="ctr"/>
              <a:r>
                <a:rPr lang="en-US" sz="1800" dirty="0">
                  <a:solidFill>
                    <a:srgbClr val="008000"/>
                  </a:solidFill>
                  <a:latin typeface="Arial" pitchFamily="34" charset="0"/>
                  <a:cs typeface="Arial" pitchFamily="34" charset="0"/>
                </a:rPr>
                <a:t>the pairs</a:t>
              </a:r>
            </a:p>
          </p:txBody>
        </p:sp>
        <p:sp>
          <p:nvSpPr>
            <p:cNvPr id="80" name="Line 31"/>
            <p:cNvSpPr>
              <a:spLocks noChangeShapeType="1"/>
            </p:cNvSpPr>
            <p:nvPr/>
          </p:nvSpPr>
          <p:spPr bwMode="auto">
            <a:xfrm flipH="1">
              <a:off x="3168" y="624"/>
              <a:ext cx="96" cy="336"/>
            </a:xfrm>
            <a:prstGeom prst="line">
              <a:avLst/>
            </a:prstGeom>
            <a:noFill/>
            <a:ln w="9525">
              <a:solidFill>
                <a:schemeClr val="tx1"/>
              </a:solidFill>
              <a:round/>
              <a:headEnd/>
              <a:tailEnd type="triangle" w="med" len="med"/>
            </a:ln>
            <a:effectLst/>
          </p:spPr>
          <p:txBody>
            <a:bodyPr/>
            <a:lstStyle/>
            <a:p>
              <a:pPr algn="ctr"/>
              <a:endParaRPr lang="en-US">
                <a:solidFill>
                  <a:srgbClr val="008000"/>
                </a:solidFill>
                <a:latin typeface="Arial" pitchFamily="34" charset="0"/>
                <a:cs typeface="Arial" pitchFamily="34" charset="0"/>
              </a:endParaRPr>
            </a:p>
          </p:txBody>
        </p:sp>
      </p:grpSp>
      <p:grpSp>
        <p:nvGrpSpPr>
          <p:cNvPr id="81" name="Group 37"/>
          <p:cNvGrpSpPr>
            <a:grpSpLocks/>
          </p:cNvGrpSpPr>
          <p:nvPr/>
        </p:nvGrpSpPr>
        <p:grpSpPr bwMode="auto">
          <a:xfrm>
            <a:off x="6781803" y="4495800"/>
            <a:ext cx="1171576" cy="1263650"/>
            <a:chOff x="4070" y="212"/>
            <a:chExt cx="738" cy="796"/>
          </a:xfrm>
        </p:grpSpPr>
        <p:sp>
          <p:nvSpPr>
            <p:cNvPr id="82" name="Text Box 32"/>
            <p:cNvSpPr txBox="1">
              <a:spLocks noChangeArrowheads="1"/>
            </p:cNvSpPr>
            <p:nvPr/>
          </p:nvSpPr>
          <p:spPr bwMode="auto">
            <a:xfrm>
              <a:off x="4070" y="212"/>
              <a:ext cx="738" cy="407"/>
            </a:xfrm>
            <a:prstGeom prst="rect">
              <a:avLst/>
            </a:prstGeom>
            <a:noFill/>
            <a:ln w="9525">
              <a:noFill/>
              <a:miter lim="800000"/>
              <a:headEnd/>
              <a:tailEnd/>
            </a:ln>
            <a:effectLst/>
          </p:spPr>
          <p:txBody>
            <a:bodyPr wrap="none">
              <a:spAutoFit/>
            </a:bodyPr>
            <a:lstStyle/>
            <a:p>
              <a:pPr algn="ctr"/>
              <a:r>
                <a:rPr lang="en-US" sz="1800" dirty="0">
                  <a:solidFill>
                    <a:srgbClr val="008000"/>
                  </a:solidFill>
                  <a:latin typeface="Arial" pitchFamily="34" charset="0"/>
                  <a:cs typeface="Arial" pitchFamily="34" charset="0"/>
                </a:rPr>
                <a:t>To be</a:t>
              </a:r>
            </a:p>
            <a:p>
              <a:pPr algn="ctr"/>
              <a:r>
                <a:rPr lang="en-US" sz="1800" dirty="0">
                  <a:solidFill>
                    <a:srgbClr val="008000"/>
                  </a:solidFill>
                  <a:latin typeface="Arial" pitchFamily="34" charset="0"/>
                  <a:cs typeface="Arial" pitchFamily="34" charset="0"/>
                </a:rPr>
                <a:t>explained</a:t>
              </a:r>
            </a:p>
          </p:txBody>
        </p:sp>
        <p:sp>
          <p:nvSpPr>
            <p:cNvPr id="83" name="Line 33"/>
            <p:cNvSpPr>
              <a:spLocks noChangeShapeType="1"/>
            </p:cNvSpPr>
            <p:nvPr/>
          </p:nvSpPr>
          <p:spPr bwMode="auto">
            <a:xfrm flipH="1">
              <a:off x="4368" y="672"/>
              <a:ext cx="48" cy="336"/>
            </a:xfrm>
            <a:prstGeom prst="line">
              <a:avLst/>
            </a:prstGeom>
            <a:noFill/>
            <a:ln w="9525">
              <a:solidFill>
                <a:schemeClr val="tx1"/>
              </a:solidFill>
              <a:round/>
              <a:headEnd/>
              <a:tailEnd type="triangle" w="med" len="med"/>
            </a:ln>
            <a:effectLst/>
          </p:spPr>
          <p:txBody>
            <a:bodyPr/>
            <a:lstStyle/>
            <a:p>
              <a:pPr algn="ctr"/>
              <a:endParaRPr lang="en-US">
                <a:solidFill>
                  <a:srgbClr val="008000"/>
                </a:solidFill>
                <a:latin typeface="Arial" pitchFamily="34" charset="0"/>
                <a:cs typeface="Arial" pitchFamily="34" charset="0"/>
              </a:endParaRPr>
            </a:p>
          </p:txBody>
        </p:sp>
      </p:grpSp>
      <p:grpSp>
        <p:nvGrpSpPr>
          <p:cNvPr id="84" name="Group 40"/>
          <p:cNvGrpSpPr>
            <a:grpSpLocks/>
          </p:cNvGrpSpPr>
          <p:nvPr/>
        </p:nvGrpSpPr>
        <p:grpSpPr bwMode="auto">
          <a:xfrm>
            <a:off x="1692275" y="4387850"/>
            <a:ext cx="1122363" cy="1371600"/>
            <a:chOff x="864" y="144"/>
            <a:chExt cx="707" cy="864"/>
          </a:xfrm>
        </p:grpSpPr>
        <p:sp>
          <p:nvSpPr>
            <p:cNvPr id="85" name="Text Box 38"/>
            <p:cNvSpPr txBox="1">
              <a:spLocks noChangeArrowheads="1"/>
            </p:cNvSpPr>
            <p:nvPr/>
          </p:nvSpPr>
          <p:spPr bwMode="auto">
            <a:xfrm>
              <a:off x="864" y="144"/>
              <a:ext cx="707" cy="404"/>
            </a:xfrm>
            <a:prstGeom prst="rect">
              <a:avLst/>
            </a:prstGeom>
            <a:noFill/>
            <a:ln w="9525">
              <a:noFill/>
              <a:miter lim="800000"/>
              <a:headEnd/>
              <a:tailEnd/>
            </a:ln>
            <a:effectLst/>
          </p:spPr>
          <p:txBody>
            <a:bodyPr wrap="none">
              <a:spAutoFit/>
            </a:bodyPr>
            <a:lstStyle/>
            <a:p>
              <a:pPr algn="ctr"/>
              <a:r>
                <a:rPr lang="en-US" sz="1800" dirty="0" smtClean="0">
                  <a:solidFill>
                    <a:srgbClr val="008000"/>
                  </a:solidFill>
                  <a:latin typeface="Arial" pitchFamily="34" charset="0"/>
                  <a:cs typeface="Arial" pitchFamily="34" charset="0"/>
                </a:rPr>
                <a:t>Count</a:t>
              </a:r>
              <a:endParaRPr lang="en-US" sz="1800" dirty="0">
                <a:solidFill>
                  <a:srgbClr val="008000"/>
                </a:solidFill>
                <a:latin typeface="Arial" pitchFamily="34" charset="0"/>
                <a:cs typeface="Arial" pitchFamily="34" charset="0"/>
              </a:endParaRPr>
            </a:p>
            <a:p>
              <a:pPr algn="ctr"/>
              <a:r>
                <a:rPr lang="en-US" sz="1800" dirty="0">
                  <a:solidFill>
                    <a:srgbClr val="008000"/>
                  </a:solidFill>
                  <a:latin typeface="Arial" pitchFamily="34" charset="0"/>
                  <a:cs typeface="Arial" pitchFamily="34" charset="0"/>
                </a:rPr>
                <a:t>the items</a:t>
              </a:r>
            </a:p>
          </p:txBody>
        </p:sp>
        <p:sp>
          <p:nvSpPr>
            <p:cNvPr id="86" name="Line 39"/>
            <p:cNvSpPr>
              <a:spLocks noChangeShapeType="1"/>
            </p:cNvSpPr>
            <p:nvPr/>
          </p:nvSpPr>
          <p:spPr bwMode="auto">
            <a:xfrm flipH="1">
              <a:off x="1056" y="528"/>
              <a:ext cx="96" cy="480"/>
            </a:xfrm>
            <a:prstGeom prst="line">
              <a:avLst/>
            </a:prstGeom>
            <a:noFill/>
            <a:ln w="9525">
              <a:solidFill>
                <a:schemeClr val="tx1"/>
              </a:solidFill>
              <a:round/>
              <a:headEnd/>
              <a:tailEnd type="triangle" w="med" len="med"/>
            </a:ln>
            <a:effectLst/>
          </p:spPr>
          <p:txBody>
            <a:bodyPr/>
            <a:lstStyle/>
            <a:p>
              <a:pPr algn="ctr"/>
              <a:endParaRPr lang="en-US">
                <a:solidFill>
                  <a:srgbClr val="008000"/>
                </a:solidFill>
                <a:latin typeface="Arial" pitchFamily="34" charset="0"/>
                <a:cs typeface="Arial" pitchFamily="34" charset="0"/>
              </a:endParaRPr>
            </a:p>
          </p:txBody>
        </p:sp>
      </p:grpSp>
    </p:spTree>
    <p:extLst>
      <p:ext uri="{BB962C8B-B14F-4D97-AF65-F5344CB8AC3E}">
        <p14:creationId xmlns:p14="http://schemas.microsoft.com/office/powerpoint/2010/main" val="2629132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US" b="1" dirty="0" smtClean="0">
                <a:solidFill>
                  <a:srgbClr val="0000FF"/>
                </a:solidFill>
              </a:rPr>
              <a:t>Hypothetical steps of the A-Priori algorithm</a:t>
            </a:r>
          </a:p>
          <a:p>
            <a:pPr lvl="1"/>
            <a:r>
              <a:rPr lang="en-US" dirty="0" smtClean="0"/>
              <a:t>C</a:t>
            </a:r>
            <a:r>
              <a:rPr lang="en-US" baseline="-25000" dirty="0" smtClean="0"/>
              <a:t>1</a:t>
            </a:r>
            <a:r>
              <a:rPr lang="en-US" dirty="0" smtClean="0"/>
              <a:t> = { {b} {c} {j} {m} {n</a:t>
            </a:r>
            <a:r>
              <a:rPr lang="en-US" dirty="0"/>
              <a:t>}</a:t>
            </a:r>
            <a:r>
              <a:rPr lang="en-US" dirty="0" smtClean="0"/>
              <a:t> {p} }</a:t>
            </a:r>
          </a:p>
          <a:p>
            <a:pPr lvl="1"/>
            <a:r>
              <a:rPr lang="en-US" dirty="0" smtClean="0"/>
              <a:t>Count the support of </a:t>
            </a:r>
            <a:r>
              <a:rPr lang="en-US" dirty="0" err="1" smtClean="0"/>
              <a:t>itemsets</a:t>
            </a:r>
            <a:r>
              <a:rPr lang="en-US" dirty="0" smtClean="0"/>
              <a:t> in C</a:t>
            </a:r>
            <a:r>
              <a:rPr lang="en-US" baseline="-25000" dirty="0" smtClean="0"/>
              <a:t>1</a:t>
            </a:r>
          </a:p>
          <a:p>
            <a:pPr lvl="1"/>
            <a:r>
              <a:rPr lang="en-US" dirty="0" smtClean="0"/>
              <a:t>Prune non-frequent: L</a:t>
            </a:r>
            <a:r>
              <a:rPr lang="en-US" baseline="-25000" dirty="0" smtClean="0"/>
              <a:t>1</a:t>
            </a:r>
            <a:r>
              <a:rPr lang="en-US" dirty="0" smtClean="0"/>
              <a:t> = { b, c, j, m }</a:t>
            </a:r>
          </a:p>
          <a:p>
            <a:pPr lvl="1"/>
            <a:r>
              <a:rPr lang="en-US" dirty="0" smtClean="0"/>
              <a:t>Generate C</a:t>
            </a:r>
            <a:r>
              <a:rPr lang="en-US" baseline="-25000" dirty="0" smtClean="0"/>
              <a:t>2</a:t>
            </a:r>
            <a:r>
              <a:rPr lang="en-US" dirty="0" smtClean="0"/>
              <a:t> = { {</a:t>
            </a:r>
            <a:r>
              <a:rPr lang="en-US" dirty="0" err="1" smtClean="0"/>
              <a:t>b,c</a:t>
            </a:r>
            <a:r>
              <a:rPr lang="en-US" dirty="0" smtClean="0"/>
              <a:t>} {</a:t>
            </a:r>
            <a:r>
              <a:rPr lang="en-US" dirty="0" err="1" smtClean="0"/>
              <a:t>b,j</a:t>
            </a:r>
            <a:r>
              <a:rPr lang="en-US" dirty="0" smtClean="0"/>
              <a:t>} {</a:t>
            </a:r>
            <a:r>
              <a:rPr lang="en-US" dirty="0" err="1" smtClean="0"/>
              <a:t>b,m</a:t>
            </a:r>
            <a:r>
              <a:rPr lang="en-US" dirty="0" smtClean="0"/>
              <a:t>} {</a:t>
            </a:r>
            <a:r>
              <a:rPr lang="en-US" dirty="0" err="1" smtClean="0"/>
              <a:t>c,j</a:t>
            </a:r>
            <a:r>
              <a:rPr lang="en-US" dirty="0" smtClean="0"/>
              <a:t>} {</a:t>
            </a:r>
            <a:r>
              <a:rPr lang="en-US" dirty="0" err="1" smtClean="0"/>
              <a:t>c,m</a:t>
            </a:r>
            <a:r>
              <a:rPr lang="en-US" dirty="0" smtClean="0"/>
              <a:t>} {</a:t>
            </a:r>
            <a:r>
              <a:rPr lang="en-US" dirty="0" err="1" smtClean="0"/>
              <a:t>j,m</a:t>
            </a:r>
            <a:r>
              <a:rPr lang="en-US" dirty="0" smtClean="0"/>
              <a:t>} }</a:t>
            </a:r>
          </a:p>
          <a:p>
            <a:pPr lvl="1"/>
            <a:r>
              <a:rPr lang="en-US" dirty="0" smtClean="0"/>
              <a:t>Count the support of </a:t>
            </a:r>
            <a:r>
              <a:rPr lang="en-US" dirty="0" err="1" smtClean="0"/>
              <a:t>itemsets</a:t>
            </a:r>
            <a:r>
              <a:rPr lang="en-US" dirty="0" smtClean="0"/>
              <a:t> in C</a:t>
            </a:r>
            <a:r>
              <a:rPr lang="en-US" baseline="-25000" dirty="0" smtClean="0"/>
              <a:t>2</a:t>
            </a:r>
          </a:p>
          <a:p>
            <a:pPr lvl="1"/>
            <a:r>
              <a:rPr lang="en-US" dirty="0" smtClean="0"/>
              <a:t>Prune non-frequent: L</a:t>
            </a:r>
            <a:r>
              <a:rPr lang="en-US" baseline="-25000" dirty="0" smtClean="0"/>
              <a:t>2</a:t>
            </a:r>
            <a:r>
              <a:rPr lang="en-US" dirty="0" smtClean="0"/>
              <a:t> = { {</a:t>
            </a:r>
            <a:r>
              <a:rPr lang="en-US" dirty="0" err="1"/>
              <a:t>b,m</a:t>
            </a:r>
            <a:r>
              <a:rPr lang="en-US" dirty="0"/>
              <a:t>} {</a:t>
            </a:r>
            <a:r>
              <a:rPr lang="en-US" dirty="0" err="1"/>
              <a:t>b,c</a:t>
            </a:r>
            <a:r>
              <a:rPr lang="en-US" dirty="0"/>
              <a:t>}  {</a:t>
            </a:r>
            <a:r>
              <a:rPr lang="en-US" dirty="0" err="1"/>
              <a:t>c,m</a:t>
            </a:r>
            <a:r>
              <a:rPr lang="en-US" dirty="0"/>
              <a:t>}  {</a:t>
            </a:r>
            <a:r>
              <a:rPr lang="en-US" dirty="0" err="1"/>
              <a:t>c,j</a:t>
            </a:r>
            <a:r>
              <a:rPr lang="en-US" dirty="0" smtClean="0"/>
              <a:t>} }</a:t>
            </a:r>
          </a:p>
          <a:p>
            <a:pPr lvl="1"/>
            <a:r>
              <a:rPr lang="en-US" dirty="0"/>
              <a:t>Generate </a:t>
            </a:r>
            <a:r>
              <a:rPr lang="en-US" dirty="0" smtClean="0"/>
              <a:t>C</a:t>
            </a:r>
            <a:r>
              <a:rPr lang="en-US" baseline="-25000" dirty="0" smtClean="0"/>
              <a:t>3</a:t>
            </a:r>
            <a:r>
              <a:rPr lang="en-US" dirty="0" smtClean="0"/>
              <a:t> </a:t>
            </a:r>
            <a:r>
              <a:rPr lang="en-US" dirty="0"/>
              <a:t>= </a:t>
            </a:r>
            <a:r>
              <a:rPr lang="en-US" dirty="0" smtClean="0"/>
              <a:t>{ {</a:t>
            </a:r>
            <a:r>
              <a:rPr lang="en-US" dirty="0" err="1" smtClean="0"/>
              <a:t>b,c,m</a:t>
            </a:r>
            <a:r>
              <a:rPr lang="en-US" dirty="0" smtClean="0"/>
              <a:t>} {</a:t>
            </a:r>
            <a:r>
              <a:rPr lang="en-US" dirty="0" err="1" smtClean="0"/>
              <a:t>b,c,j</a:t>
            </a:r>
            <a:r>
              <a:rPr lang="en-US" dirty="0" smtClean="0"/>
              <a:t>} {</a:t>
            </a:r>
            <a:r>
              <a:rPr lang="en-US" dirty="0" err="1" smtClean="0"/>
              <a:t>b,m,j</a:t>
            </a:r>
            <a:r>
              <a:rPr lang="en-US" dirty="0" smtClean="0"/>
              <a:t>} {</a:t>
            </a:r>
            <a:r>
              <a:rPr lang="en-US" dirty="0" err="1" smtClean="0"/>
              <a:t>c,m,j</a:t>
            </a:r>
            <a:r>
              <a:rPr lang="en-US" dirty="0" smtClean="0"/>
              <a:t>} }</a:t>
            </a:r>
            <a:endParaRPr lang="en-US" dirty="0"/>
          </a:p>
          <a:p>
            <a:pPr lvl="1"/>
            <a:r>
              <a:rPr lang="en-US" dirty="0"/>
              <a:t>Count the support of </a:t>
            </a:r>
            <a:r>
              <a:rPr lang="en-US" dirty="0" err="1"/>
              <a:t>itemsets</a:t>
            </a:r>
            <a:r>
              <a:rPr lang="en-US" dirty="0"/>
              <a:t> in </a:t>
            </a:r>
            <a:r>
              <a:rPr lang="en-US" dirty="0" smtClean="0"/>
              <a:t>C</a:t>
            </a:r>
            <a:r>
              <a:rPr lang="en-US" baseline="-25000" dirty="0" smtClean="0"/>
              <a:t>3</a:t>
            </a:r>
            <a:endParaRPr lang="en-US" baseline="-25000" dirty="0"/>
          </a:p>
          <a:p>
            <a:pPr lvl="1"/>
            <a:r>
              <a:rPr lang="en-US" dirty="0"/>
              <a:t>Prune non-frequent: </a:t>
            </a:r>
            <a:r>
              <a:rPr lang="en-US" dirty="0" smtClean="0"/>
              <a:t>L</a:t>
            </a:r>
            <a:r>
              <a:rPr lang="en-US" baseline="-25000" dirty="0" smtClean="0"/>
              <a:t>3</a:t>
            </a:r>
            <a:r>
              <a:rPr lang="en-US" dirty="0" smtClean="0"/>
              <a:t> </a:t>
            </a:r>
            <a:r>
              <a:rPr lang="en-US" dirty="0"/>
              <a:t>= { {</a:t>
            </a:r>
            <a:r>
              <a:rPr lang="en-US" dirty="0" err="1" smtClean="0"/>
              <a:t>b,c,m</a:t>
            </a:r>
            <a:r>
              <a:rPr lang="en-US" dirty="0" smtClean="0"/>
              <a:t>} </a:t>
            </a:r>
            <a:r>
              <a:rPr lang="en-US" dirty="0"/>
              <a:t>}</a:t>
            </a:r>
          </a:p>
          <a:p>
            <a:pPr lvl="1"/>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35</a:t>
            </a:fld>
            <a:endParaRPr lang="en-US"/>
          </a:p>
        </p:txBody>
      </p:sp>
      <p:sp>
        <p:nvSpPr>
          <p:cNvPr id="8" name="Rectangle 7"/>
          <p:cNvSpPr/>
          <p:nvPr/>
        </p:nvSpPr>
        <p:spPr>
          <a:xfrm>
            <a:off x="5105400" y="0"/>
            <a:ext cx="4038600" cy="1169551"/>
          </a:xfrm>
          <a:prstGeom prst="rect">
            <a:avLst/>
          </a:prstGeom>
          <a:solidFill>
            <a:schemeClr val="bg1"/>
          </a:solidFill>
        </p:spPr>
        <p:txBody>
          <a:bodyPr wrap="square">
            <a:spAutoFit/>
          </a:bodyPr>
          <a:lstStyle/>
          <a:p>
            <a:r>
              <a:rPr lang="en-US" sz="1400" b="1" dirty="0" smtClean="0">
                <a:solidFill>
                  <a:srgbClr val="008000"/>
                </a:solidFill>
                <a:latin typeface="Arial" pitchFamily="34" charset="0"/>
                <a:cs typeface="Arial" pitchFamily="34" charset="0"/>
              </a:rPr>
              <a:t>**</a:t>
            </a:r>
            <a:r>
              <a:rPr lang="en-US" sz="1400" dirty="0" smtClean="0">
                <a:solidFill>
                  <a:srgbClr val="008000"/>
                </a:solidFill>
                <a:latin typeface="Arial" pitchFamily="34" charset="0"/>
                <a:cs typeface="Arial" pitchFamily="34" charset="0"/>
              </a:rPr>
              <a:t> Note here we generate new candidates by generating </a:t>
            </a:r>
            <a:r>
              <a:rPr lang="en-US" sz="1400" dirty="0" err="1" smtClean="0">
                <a:solidFill>
                  <a:srgbClr val="008000"/>
                </a:solidFill>
                <a:latin typeface="Arial" pitchFamily="34" charset="0"/>
                <a:cs typeface="Arial" pitchFamily="34" charset="0"/>
              </a:rPr>
              <a:t>C</a:t>
            </a:r>
            <a:r>
              <a:rPr lang="en-US" sz="1400" baseline="-25000" dirty="0" err="1" smtClean="0">
                <a:solidFill>
                  <a:srgbClr val="008000"/>
                </a:solidFill>
                <a:latin typeface="Arial" pitchFamily="34" charset="0"/>
                <a:cs typeface="Arial" pitchFamily="34" charset="0"/>
              </a:rPr>
              <a:t>k</a:t>
            </a:r>
            <a:r>
              <a:rPr lang="en-US" sz="1400" dirty="0" smtClean="0">
                <a:solidFill>
                  <a:srgbClr val="008000"/>
                </a:solidFill>
                <a:latin typeface="Arial" pitchFamily="34" charset="0"/>
                <a:cs typeface="Arial" pitchFamily="34" charset="0"/>
              </a:rPr>
              <a:t> from L</a:t>
            </a:r>
            <a:r>
              <a:rPr lang="en-US" sz="1400" baseline="-25000" dirty="0" smtClean="0">
                <a:solidFill>
                  <a:srgbClr val="008000"/>
                </a:solidFill>
                <a:latin typeface="Arial" pitchFamily="34" charset="0"/>
                <a:cs typeface="Arial" pitchFamily="34" charset="0"/>
              </a:rPr>
              <a:t>k-1</a:t>
            </a:r>
            <a:r>
              <a:rPr lang="en-US" sz="1400" dirty="0" smtClean="0">
                <a:solidFill>
                  <a:srgbClr val="008000"/>
                </a:solidFill>
                <a:latin typeface="Arial" pitchFamily="34" charset="0"/>
                <a:cs typeface="Arial" pitchFamily="34" charset="0"/>
              </a:rPr>
              <a:t> and L</a:t>
            </a:r>
            <a:r>
              <a:rPr lang="en-US" sz="1400" baseline="-25000" dirty="0" smtClean="0">
                <a:solidFill>
                  <a:srgbClr val="008000"/>
                </a:solidFill>
                <a:latin typeface="Arial" pitchFamily="34" charset="0"/>
                <a:cs typeface="Arial" pitchFamily="34" charset="0"/>
              </a:rPr>
              <a:t>1</a:t>
            </a:r>
            <a:r>
              <a:rPr lang="en-US" sz="1400" dirty="0" smtClean="0">
                <a:solidFill>
                  <a:srgbClr val="008000"/>
                </a:solidFill>
                <a:latin typeface="Arial" pitchFamily="34" charset="0"/>
                <a:cs typeface="Arial" pitchFamily="34" charset="0"/>
              </a:rPr>
              <a:t>.</a:t>
            </a:r>
            <a:br>
              <a:rPr lang="en-US" sz="1400" dirty="0" smtClean="0">
                <a:solidFill>
                  <a:srgbClr val="008000"/>
                </a:solidFill>
                <a:latin typeface="Arial" pitchFamily="34" charset="0"/>
                <a:cs typeface="Arial" pitchFamily="34" charset="0"/>
              </a:rPr>
            </a:br>
            <a:r>
              <a:rPr lang="en-US" sz="1400" dirty="0" smtClean="0">
                <a:solidFill>
                  <a:srgbClr val="008000"/>
                </a:solidFill>
                <a:latin typeface="Arial" pitchFamily="34" charset="0"/>
                <a:cs typeface="Arial" pitchFamily="34" charset="0"/>
              </a:rPr>
              <a:t> But that </a:t>
            </a:r>
            <a:r>
              <a:rPr lang="en-US" sz="1400" dirty="0">
                <a:solidFill>
                  <a:srgbClr val="008000"/>
                </a:solidFill>
                <a:latin typeface="Arial" pitchFamily="34" charset="0"/>
                <a:cs typeface="Arial" pitchFamily="34" charset="0"/>
              </a:rPr>
              <a:t>one can be more </a:t>
            </a:r>
            <a:r>
              <a:rPr lang="en-US" sz="1400" dirty="0" smtClean="0">
                <a:solidFill>
                  <a:srgbClr val="008000"/>
                </a:solidFill>
                <a:latin typeface="Arial" pitchFamily="34" charset="0"/>
                <a:cs typeface="Arial" pitchFamily="34" charset="0"/>
              </a:rPr>
              <a:t>careful with candidate generation. For example, in C</a:t>
            </a:r>
            <a:r>
              <a:rPr lang="en-US" sz="1400" baseline="-25000" dirty="0" smtClean="0">
                <a:solidFill>
                  <a:srgbClr val="008000"/>
                </a:solidFill>
                <a:latin typeface="Arial" pitchFamily="34" charset="0"/>
                <a:cs typeface="Arial" pitchFamily="34" charset="0"/>
              </a:rPr>
              <a:t>3</a:t>
            </a:r>
            <a:r>
              <a:rPr lang="en-US" sz="1400" dirty="0" smtClean="0">
                <a:solidFill>
                  <a:srgbClr val="008000"/>
                </a:solidFill>
                <a:latin typeface="Arial" pitchFamily="34" charset="0"/>
                <a:cs typeface="Arial" pitchFamily="34" charset="0"/>
              </a:rPr>
              <a:t> </a:t>
            </a:r>
            <a:r>
              <a:rPr lang="en-US" sz="1400" dirty="0">
                <a:solidFill>
                  <a:srgbClr val="008000"/>
                </a:solidFill>
                <a:latin typeface="Arial" pitchFamily="34" charset="0"/>
                <a:cs typeface="Arial" pitchFamily="34" charset="0"/>
              </a:rPr>
              <a:t>we know {</a:t>
            </a:r>
            <a:r>
              <a:rPr lang="en-US" sz="1400" dirty="0" err="1" smtClean="0">
                <a:solidFill>
                  <a:srgbClr val="008000"/>
                </a:solidFill>
                <a:latin typeface="Arial" pitchFamily="34" charset="0"/>
                <a:cs typeface="Arial" pitchFamily="34" charset="0"/>
              </a:rPr>
              <a:t>b,m,j</a:t>
            </a:r>
            <a:r>
              <a:rPr lang="en-US" sz="1400" dirty="0" smtClean="0">
                <a:solidFill>
                  <a:srgbClr val="008000"/>
                </a:solidFill>
                <a:latin typeface="Arial" pitchFamily="34" charset="0"/>
                <a:cs typeface="Arial" pitchFamily="34" charset="0"/>
              </a:rPr>
              <a:t>} cannot be frequent </a:t>
            </a:r>
            <a:r>
              <a:rPr lang="en-US" sz="1400" dirty="0">
                <a:solidFill>
                  <a:srgbClr val="008000"/>
                </a:solidFill>
                <a:latin typeface="Arial" pitchFamily="34" charset="0"/>
                <a:cs typeface="Arial" pitchFamily="34" charset="0"/>
              </a:rPr>
              <a:t>since {</a:t>
            </a:r>
            <a:r>
              <a:rPr lang="en-US" sz="1400" dirty="0" err="1" smtClean="0">
                <a:solidFill>
                  <a:srgbClr val="008000"/>
                </a:solidFill>
                <a:latin typeface="Arial" pitchFamily="34" charset="0"/>
                <a:cs typeface="Arial" pitchFamily="34" charset="0"/>
              </a:rPr>
              <a:t>m,j</a:t>
            </a:r>
            <a:r>
              <a:rPr lang="en-US" sz="1400" dirty="0">
                <a:solidFill>
                  <a:srgbClr val="008000"/>
                </a:solidFill>
                <a:latin typeface="Arial" pitchFamily="34" charset="0"/>
                <a:cs typeface="Arial" pitchFamily="34" charset="0"/>
              </a:rPr>
              <a:t>} is not frequent</a:t>
            </a:r>
          </a:p>
        </p:txBody>
      </p:sp>
      <p:cxnSp>
        <p:nvCxnSpPr>
          <p:cNvPr id="11" name="Straight Connector 10"/>
          <p:cNvCxnSpPr/>
          <p:nvPr/>
        </p:nvCxnSpPr>
        <p:spPr>
          <a:xfrm>
            <a:off x="4648200" y="5486400"/>
            <a:ext cx="2895600" cy="0"/>
          </a:xfrm>
          <a:prstGeom prst="line">
            <a:avLst/>
          </a:prstGeom>
          <a:ln w="28575">
            <a:solidFill>
              <a:srgbClr val="008000"/>
            </a:solidFill>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7467600" y="5405735"/>
            <a:ext cx="425116" cy="461665"/>
          </a:xfrm>
          <a:prstGeom prst="rect">
            <a:avLst/>
          </a:prstGeom>
          <a:noFill/>
        </p:spPr>
        <p:txBody>
          <a:bodyPr wrap="none" rtlCol="0">
            <a:spAutoFit/>
          </a:bodyPr>
          <a:lstStyle/>
          <a:p>
            <a:r>
              <a:rPr lang="en-US" sz="2400" b="1" dirty="0" smtClean="0">
                <a:solidFill>
                  <a:srgbClr val="008000"/>
                </a:solidFill>
                <a:latin typeface="Arial" pitchFamily="34" charset="0"/>
                <a:cs typeface="Arial" pitchFamily="34" charset="0"/>
              </a:rPr>
              <a:t>**</a:t>
            </a:r>
          </a:p>
        </p:txBody>
      </p:sp>
    </p:spTree>
    <p:extLst>
      <p:ext uri="{BB962C8B-B14F-4D97-AF65-F5344CB8AC3E}">
        <p14:creationId xmlns:p14="http://schemas.microsoft.com/office/powerpoint/2010/main" val="39610393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76200"/>
            <a:ext cx="8686800" cy="987552"/>
          </a:xfrm>
        </p:spPr>
        <p:txBody>
          <a:bodyPr>
            <a:normAutofit/>
          </a:bodyPr>
          <a:lstStyle/>
          <a:p>
            <a:r>
              <a:rPr lang="en-US" dirty="0"/>
              <a:t>A-Priori for All Frequent </a:t>
            </a:r>
            <a:r>
              <a:rPr lang="en-US" dirty="0" err="1"/>
              <a:t>Itemsets</a:t>
            </a:r>
            <a:endParaRPr lang="en-US" dirty="0"/>
          </a:p>
        </p:txBody>
      </p:sp>
      <p:sp>
        <p:nvSpPr>
          <p:cNvPr id="83971" name="Rectangle 3"/>
          <p:cNvSpPr>
            <a:spLocks noGrp="1" noChangeArrowheads="1"/>
          </p:cNvSpPr>
          <p:nvPr>
            <p:ph idx="1"/>
          </p:nvPr>
        </p:nvSpPr>
        <p:spPr>
          <a:xfrm>
            <a:off x="457200" y="1295400"/>
            <a:ext cx="8534400" cy="5486400"/>
          </a:xfrm>
        </p:spPr>
        <p:txBody>
          <a:bodyPr>
            <a:normAutofit fontScale="92500" lnSpcReduction="10000"/>
          </a:bodyPr>
          <a:lstStyle/>
          <a:p>
            <a:r>
              <a:rPr lang="en-US" dirty="0"/>
              <a:t>One pass for each </a:t>
            </a:r>
            <a:r>
              <a:rPr lang="en-US" b="1" i="1" dirty="0" smtClean="0"/>
              <a:t>k</a:t>
            </a:r>
            <a:r>
              <a:rPr lang="en-US" i="1" dirty="0" smtClean="0"/>
              <a:t> </a:t>
            </a:r>
            <a:r>
              <a:rPr lang="en-US" dirty="0" smtClean="0"/>
              <a:t>(</a:t>
            </a:r>
            <a:r>
              <a:rPr lang="en-US" dirty="0" err="1" smtClean="0"/>
              <a:t>itemset</a:t>
            </a:r>
            <a:r>
              <a:rPr lang="en-US" dirty="0" smtClean="0"/>
              <a:t> size)</a:t>
            </a:r>
            <a:endParaRPr lang="en-US" i="1" dirty="0" smtClean="0"/>
          </a:p>
          <a:p>
            <a:r>
              <a:rPr lang="en-US" dirty="0" smtClean="0"/>
              <a:t>Needs </a:t>
            </a:r>
            <a:r>
              <a:rPr lang="en-US" dirty="0"/>
              <a:t>room in main memory to count </a:t>
            </a:r>
            <a:r>
              <a:rPr lang="en-US" dirty="0" smtClean="0"/>
              <a:t/>
            </a:r>
            <a:br>
              <a:rPr lang="en-US" dirty="0" smtClean="0"/>
            </a:br>
            <a:r>
              <a:rPr lang="en-US" dirty="0" smtClean="0"/>
              <a:t>each </a:t>
            </a:r>
            <a:r>
              <a:rPr lang="en-US" dirty="0"/>
              <a:t>candidate </a:t>
            </a:r>
            <a:r>
              <a:rPr lang="en-US" b="1" i="1" dirty="0" smtClean="0"/>
              <a:t>k</a:t>
            </a:r>
            <a:r>
              <a:rPr lang="en-US" dirty="0" smtClean="0"/>
              <a:t>–tuple</a:t>
            </a:r>
          </a:p>
          <a:p>
            <a:r>
              <a:rPr lang="en-US" dirty="0" smtClean="0"/>
              <a:t>For </a:t>
            </a:r>
            <a:r>
              <a:rPr lang="en-US" dirty="0"/>
              <a:t>typical market-basket data and reasonable support (e.g., 1%), </a:t>
            </a:r>
            <a:r>
              <a:rPr lang="en-US" b="1" i="1" dirty="0"/>
              <a:t>k</a:t>
            </a:r>
            <a:r>
              <a:rPr lang="en-US" b="1" dirty="0"/>
              <a:t> = 2</a:t>
            </a:r>
            <a:r>
              <a:rPr lang="en-US" dirty="0"/>
              <a:t> requires </a:t>
            </a:r>
            <a:r>
              <a:rPr lang="en-US" dirty="0" smtClean="0"/>
              <a:t>the most memory</a:t>
            </a:r>
          </a:p>
          <a:p>
            <a:pPr lvl="8"/>
            <a:endParaRPr lang="en-US" b="1" dirty="0" smtClean="0">
              <a:solidFill>
                <a:srgbClr val="D60093"/>
              </a:solidFill>
            </a:endParaRPr>
          </a:p>
          <a:p>
            <a:r>
              <a:rPr lang="en-US" b="1" dirty="0" smtClean="0">
                <a:solidFill>
                  <a:srgbClr val="D60093"/>
                </a:solidFill>
              </a:rPr>
              <a:t>Many possible extensions:</a:t>
            </a:r>
          </a:p>
          <a:p>
            <a:pPr lvl="1"/>
            <a:r>
              <a:rPr lang="en-US" dirty="0" smtClean="0">
                <a:solidFill>
                  <a:srgbClr val="0000FF"/>
                </a:solidFill>
              </a:rPr>
              <a:t>Association </a:t>
            </a:r>
            <a:r>
              <a:rPr lang="en-US" dirty="0">
                <a:solidFill>
                  <a:srgbClr val="0000FF"/>
                </a:solidFill>
              </a:rPr>
              <a:t>rules with intervals: </a:t>
            </a:r>
            <a:endParaRPr lang="en-US" dirty="0" smtClean="0">
              <a:solidFill>
                <a:srgbClr val="0000FF"/>
              </a:solidFill>
            </a:endParaRPr>
          </a:p>
          <a:p>
            <a:pPr lvl="2"/>
            <a:r>
              <a:rPr lang="en-US" dirty="0" smtClean="0"/>
              <a:t>For example: Men </a:t>
            </a:r>
            <a:r>
              <a:rPr lang="en-US" dirty="0"/>
              <a:t>over 65 have 2 </a:t>
            </a:r>
            <a:r>
              <a:rPr lang="en-US" dirty="0" smtClean="0"/>
              <a:t>cars</a:t>
            </a:r>
          </a:p>
          <a:p>
            <a:pPr lvl="1"/>
            <a:r>
              <a:rPr lang="en-US" dirty="0">
                <a:solidFill>
                  <a:srgbClr val="0000FF"/>
                </a:solidFill>
              </a:rPr>
              <a:t>Association rules when items are in a taxonomy</a:t>
            </a:r>
          </a:p>
          <a:p>
            <a:pPr lvl="2"/>
            <a:r>
              <a:rPr lang="en-US" dirty="0" smtClean="0"/>
              <a:t>Bread, Butter </a:t>
            </a:r>
            <a:r>
              <a:rPr lang="en-US" dirty="0" smtClean="0">
                <a:solidFill>
                  <a:srgbClr val="0064E2"/>
                </a:solidFill>
                <a:latin typeface="Times New Roman" pitchFamily="18" charset="0"/>
                <a:cs typeface="Times New Roman" pitchFamily="18" charset="0"/>
              </a:rPr>
              <a:t>→ </a:t>
            </a:r>
            <a:r>
              <a:rPr lang="en-US" dirty="0" err="1" smtClean="0"/>
              <a:t>FruitJam</a:t>
            </a:r>
            <a:endParaRPr lang="en-US" dirty="0" smtClean="0"/>
          </a:p>
          <a:p>
            <a:pPr lvl="2"/>
            <a:r>
              <a:rPr lang="en-US" dirty="0" err="1" smtClean="0"/>
              <a:t>BakedGoods</a:t>
            </a:r>
            <a:r>
              <a:rPr lang="en-US" dirty="0" smtClean="0"/>
              <a:t>, </a:t>
            </a:r>
            <a:r>
              <a:rPr lang="en-US" dirty="0" err="1" smtClean="0"/>
              <a:t>MilkProduct</a:t>
            </a:r>
            <a:r>
              <a:rPr lang="en-US" dirty="0" smtClean="0"/>
              <a:t> </a:t>
            </a:r>
            <a:r>
              <a:rPr lang="en-US" dirty="0" smtClean="0">
                <a:solidFill>
                  <a:srgbClr val="0064E2"/>
                </a:solidFill>
                <a:latin typeface="Times New Roman" pitchFamily="18" charset="0"/>
                <a:cs typeface="Times New Roman" pitchFamily="18" charset="0"/>
              </a:rPr>
              <a:t>→ </a:t>
            </a:r>
            <a:r>
              <a:rPr lang="en-US" dirty="0" err="1" smtClean="0"/>
              <a:t>PreservedGoods</a:t>
            </a:r>
            <a:endParaRPr lang="en-US" dirty="0" smtClean="0"/>
          </a:p>
          <a:p>
            <a:pPr lvl="1"/>
            <a:r>
              <a:rPr lang="en-US" dirty="0">
                <a:solidFill>
                  <a:srgbClr val="0000FF"/>
                </a:solidFill>
              </a:rPr>
              <a:t>Lower the support </a:t>
            </a:r>
            <a:r>
              <a:rPr lang="en-US" b="1" i="1" dirty="0">
                <a:solidFill>
                  <a:srgbClr val="0000FF"/>
                </a:solidFill>
              </a:rPr>
              <a:t>s</a:t>
            </a:r>
            <a:r>
              <a:rPr lang="en-US" dirty="0">
                <a:solidFill>
                  <a:srgbClr val="0000FF"/>
                </a:solidFill>
              </a:rPr>
              <a:t> as </a:t>
            </a:r>
            <a:r>
              <a:rPr lang="en-US" dirty="0" err="1">
                <a:solidFill>
                  <a:srgbClr val="0000FF"/>
                </a:solidFill>
              </a:rPr>
              <a:t>itemset</a:t>
            </a:r>
            <a:r>
              <a:rPr lang="en-US" dirty="0">
                <a:solidFill>
                  <a:srgbClr val="0000FF"/>
                </a:solidFill>
              </a:rPr>
              <a:t> gets </a:t>
            </a:r>
            <a:r>
              <a:rPr lang="en-US" dirty="0" smtClean="0">
                <a:solidFill>
                  <a:srgbClr val="0000FF"/>
                </a:solidFill>
              </a:rPr>
              <a:t>bigger</a:t>
            </a:r>
            <a:endParaRPr lang="en-US" dirty="0"/>
          </a:p>
          <a:p>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264A41F8-00CB-4FD6-B982-6869CAC3BAD5}" type="slidenum">
              <a:rPr lang="en-US"/>
              <a:pPr/>
              <a:t>36</a:t>
            </a:fld>
            <a:endParaRPr lang="en-US"/>
          </a:p>
        </p:txBody>
      </p:sp>
    </p:spTree>
    <p:extLst>
      <p:ext uri="{BB962C8B-B14F-4D97-AF65-F5344CB8AC3E}">
        <p14:creationId xmlns:p14="http://schemas.microsoft.com/office/powerpoint/2010/main" val="5606073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685800" y="3355848"/>
            <a:ext cx="8229600" cy="1673352"/>
          </a:xfrm>
        </p:spPr>
        <p:txBody>
          <a:bodyPr/>
          <a:lstStyle/>
          <a:p>
            <a:r>
              <a:rPr lang="en-US" dirty="0" smtClean="0"/>
              <a:t/>
            </a:r>
            <a:br>
              <a:rPr lang="en-US" dirty="0" smtClean="0"/>
            </a:br>
            <a:r>
              <a:rPr lang="en-US" dirty="0" smtClean="0"/>
              <a:t>PCY </a:t>
            </a:r>
            <a:r>
              <a:rPr lang="en-US" dirty="0"/>
              <a:t>(Park-Chen-Yu) Algorithm</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561955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PCY (Park-Chen-Yu) Algorithm</a:t>
            </a:r>
            <a:endParaRPr lang="en-US" dirty="0"/>
          </a:p>
        </p:txBody>
      </p:sp>
      <p:sp>
        <p:nvSpPr>
          <p:cNvPr id="3" name="Content Placeholder 2"/>
          <p:cNvSpPr>
            <a:spLocks noGrp="1"/>
          </p:cNvSpPr>
          <p:nvPr>
            <p:ph idx="1"/>
          </p:nvPr>
        </p:nvSpPr>
        <p:spPr/>
        <p:txBody>
          <a:bodyPr>
            <a:normAutofit lnSpcReduction="10000"/>
          </a:bodyPr>
          <a:lstStyle/>
          <a:p>
            <a:r>
              <a:rPr lang="en-US" b="1" dirty="0" smtClean="0">
                <a:solidFill>
                  <a:srgbClr val="FF0066"/>
                </a:solidFill>
              </a:rPr>
              <a:t>Observation: </a:t>
            </a:r>
            <a:br>
              <a:rPr lang="en-US" b="1" dirty="0" smtClean="0">
                <a:solidFill>
                  <a:srgbClr val="FF0066"/>
                </a:solidFill>
              </a:rPr>
            </a:br>
            <a:r>
              <a:rPr lang="en-US" dirty="0" smtClean="0"/>
              <a:t>In pass 1 of A-Priori, most memory is idle</a:t>
            </a:r>
          </a:p>
          <a:p>
            <a:pPr lvl="1"/>
            <a:r>
              <a:rPr lang="en-US" dirty="0" smtClean="0"/>
              <a:t>We store only individual item counts</a:t>
            </a:r>
          </a:p>
          <a:p>
            <a:pPr lvl="1"/>
            <a:r>
              <a:rPr lang="en-US" b="1" dirty="0" smtClean="0">
                <a:solidFill>
                  <a:srgbClr val="0000FF"/>
                </a:solidFill>
              </a:rPr>
              <a:t>Can we use the idle memory to reduce </a:t>
            </a:r>
            <a:br>
              <a:rPr lang="en-US" b="1" dirty="0" smtClean="0">
                <a:solidFill>
                  <a:srgbClr val="0000FF"/>
                </a:solidFill>
              </a:rPr>
            </a:br>
            <a:r>
              <a:rPr lang="en-US" b="1" dirty="0" smtClean="0">
                <a:solidFill>
                  <a:srgbClr val="0000FF"/>
                </a:solidFill>
              </a:rPr>
              <a:t>memory required in pass 2?</a:t>
            </a:r>
          </a:p>
          <a:p>
            <a:r>
              <a:rPr lang="en-US" b="1" dirty="0" smtClean="0">
                <a:solidFill>
                  <a:srgbClr val="FF0066"/>
                </a:solidFill>
              </a:rPr>
              <a:t>Pass 1 of PCY:</a:t>
            </a:r>
            <a:r>
              <a:rPr lang="en-US" dirty="0" smtClean="0">
                <a:solidFill>
                  <a:schemeClr val="accent3"/>
                </a:solidFill>
              </a:rPr>
              <a:t> </a:t>
            </a:r>
            <a:r>
              <a:rPr lang="en-US" dirty="0" smtClean="0"/>
              <a:t>In addition to item counts, maintain a hash table with as many </a:t>
            </a:r>
            <a:br>
              <a:rPr lang="en-US" dirty="0" smtClean="0"/>
            </a:br>
            <a:r>
              <a:rPr lang="en-US" dirty="0" smtClean="0"/>
              <a:t>buckets as fit in memory </a:t>
            </a:r>
          </a:p>
          <a:p>
            <a:pPr lvl="1">
              <a:lnSpc>
                <a:spcPct val="90000"/>
              </a:lnSpc>
            </a:pPr>
            <a:r>
              <a:rPr lang="en-US" dirty="0" smtClean="0"/>
              <a:t>Keep a </a:t>
            </a:r>
            <a:r>
              <a:rPr lang="en-US" b="1" dirty="0" smtClean="0"/>
              <a:t>count</a:t>
            </a:r>
            <a:r>
              <a:rPr lang="en-US" dirty="0" smtClean="0"/>
              <a:t> for each bucket into which </a:t>
            </a:r>
            <a:br>
              <a:rPr lang="en-US" dirty="0" smtClean="0"/>
            </a:br>
            <a:r>
              <a:rPr lang="en-US" b="1" dirty="0" smtClean="0"/>
              <a:t>pairs</a:t>
            </a:r>
            <a:r>
              <a:rPr lang="en-US" dirty="0" smtClean="0"/>
              <a:t> of items are hashed</a:t>
            </a:r>
          </a:p>
          <a:p>
            <a:pPr lvl="2">
              <a:lnSpc>
                <a:spcPct val="90000"/>
              </a:lnSpc>
            </a:pPr>
            <a:r>
              <a:rPr lang="en-US" b="1" dirty="0" smtClean="0">
                <a:solidFill>
                  <a:srgbClr val="FF0066"/>
                </a:solidFill>
              </a:rPr>
              <a:t>For each bucket just keep the count, not the actual </a:t>
            </a:r>
            <a:br>
              <a:rPr lang="en-US" b="1" dirty="0" smtClean="0">
                <a:solidFill>
                  <a:srgbClr val="FF0066"/>
                </a:solidFill>
              </a:rPr>
            </a:br>
            <a:r>
              <a:rPr lang="en-US" b="1" dirty="0" smtClean="0">
                <a:solidFill>
                  <a:srgbClr val="FF0066"/>
                </a:solidFill>
              </a:rPr>
              <a:t>pairs that hash to the bucket!</a:t>
            </a:r>
            <a:endParaRPr lang="en-US" b="1" dirty="0"/>
          </a:p>
        </p:txBody>
      </p:sp>
      <p:sp>
        <p:nvSpPr>
          <p:cNvPr id="5" name="Footer Placeholder 4"/>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8ACF4755-8703-664B-BCD2-DDFADF26E571}" type="slidenum">
              <a:rPr lang="en-US" smtClean="0"/>
              <a:pPr/>
              <a:t>38</a:t>
            </a:fld>
            <a:endParaRPr lang="en-US"/>
          </a:p>
        </p:txBody>
      </p:sp>
    </p:spTree>
    <p:extLst>
      <p:ext uri="{BB962C8B-B14F-4D97-AF65-F5344CB8AC3E}">
        <p14:creationId xmlns:p14="http://schemas.microsoft.com/office/powerpoint/2010/main" val="128030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t>PCY Algorithm – First Pass  </a:t>
            </a:r>
            <a:endParaRPr lang="en-US" dirty="0"/>
          </a:p>
        </p:txBody>
      </p:sp>
      <p:sp>
        <p:nvSpPr>
          <p:cNvPr id="26627" name="Rectangle 3"/>
          <p:cNvSpPr>
            <a:spLocks noGrp="1" noChangeArrowheads="1"/>
          </p:cNvSpPr>
          <p:nvPr>
            <p:ph idx="1"/>
          </p:nvPr>
        </p:nvSpPr>
        <p:spPr>
          <a:xfrm>
            <a:off x="457200" y="1295400"/>
            <a:ext cx="8686800" cy="5410200"/>
          </a:xfrm>
        </p:spPr>
        <p:txBody>
          <a:bodyPr>
            <a:normAutofit/>
          </a:bodyPr>
          <a:lstStyle/>
          <a:p>
            <a:pPr marL="210312" indent="0">
              <a:buNone/>
            </a:pPr>
            <a:r>
              <a:rPr lang="en-US" sz="2400" dirty="0" smtClean="0">
                <a:latin typeface="Courier New" pitchFamily="49" charset="0"/>
                <a:cs typeface="Courier New" pitchFamily="49" charset="0"/>
              </a:rPr>
              <a:t>FOR (each basket) :</a:t>
            </a:r>
          </a:p>
          <a:p>
            <a:pPr marL="210312" indent="0">
              <a:buNone/>
            </a:pPr>
            <a:r>
              <a:rPr lang="en-US" sz="2400" dirty="0" smtClean="0">
                <a:latin typeface="Courier New" pitchFamily="49" charset="0"/>
                <a:cs typeface="Courier New" pitchFamily="49" charset="0"/>
              </a:rPr>
              <a:t>	FOR (each item in the basket) :</a:t>
            </a:r>
          </a:p>
          <a:p>
            <a:pPr marL="210312" indent="0">
              <a:buNone/>
            </a:pPr>
            <a:r>
              <a:rPr lang="en-US" sz="2400" dirty="0" smtClean="0">
                <a:latin typeface="Courier New" pitchFamily="49" charset="0"/>
                <a:cs typeface="Courier New" pitchFamily="49" charset="0"/>
              </a:rPr>
              <a:t>		add 1 to item’s count;</a:t>
            </a:r>
          </a:p>
          <a:p>
            <a:pPr marL="210312" indent="0">
              <a:buNone/>
            </a:pPr>
            <a:r>
              <a:rPr lang="en-US" sz="2400" dirty="0" smtClean="0">
                <a:latin typeface="Courier New" pitchFamily="49" charset="0"/>
                <a:cs typeface="Courier New" pitchFamily="49" charset="0"/>
              </a:rPr>
              <a:t>	FOR (each pair of items) :</a:t>
            </a:r>
          </a:p>
          <a:p>
            <a:pPr marL="210312" indent="0">
              <a:buNone/>
            </a:pPr>
            <a:r>
              <a:rPr lang="en-US" sz="2400" dirty="0" smtClean="0">
                <a:latin typeface="Courier New" pitchFamily="49" charset="0"/>
                <a:cs typeface="Courier New" pitchFamily="49" charset="0"/>
              </a:rPr>
              <a:t>		hash the pair to a bucket;</a:t>
            </a:r>
          </a:p>
          <a:p>
            <a:pPr marL="210312" indent="0">
              <a:buNone/>
            </a:pPr>
            <a:r>
              <a:rPr lang="en-US" sz="2400" dirty="0" smtClean="0">
                <a:latin typeface="Courier New" pitchFamily="49" charset="0"/>
                <a:cs typeface="Courier New" pitchFamily="49" charset="0"/>
              </a:rPr>
              <a:t>		add 1 to the count for that bucket;</a:t>
            </a:r>
          </a:p>
          <a:p>
            <a:pPr lvl="8"/>
            <a:endParaRPr lang="en-US" sz="800" dirty="0" smtClean="0"/>
          </a:p>
          <a:p>
            <a:r>
              <a:rPr lang="en-US" b="1" dirty="0" smtClean="0"/>
              <a:t>Few things to note:</a:t>
            </a:r>
          </a:p>
          <a:p>
            <a:pPr lvl="1"/>
            <a:r>
              <a:rPr lang="en-US" dirty="0" smtClean="0"/>
              <a:t>Pairs of items need to be generated from the input file; they are not present in the file</a:t>
            </a:r>
          </a:p>
          <a:p>
            <a:pPr lvl="1"/>
            <a:r>
              <a:rPr lang="en-US" dirty="0" smtClean="0"/>
              <a:t>We are not just interested in the presence of a pair, but we need to see whether it is present at least </a:t>
            </a:r>
            <a:r>
              <a:rPr lang="en-US" b="1" i="1" dirty="0" smtClean="0"/>
              <a:t>s</a:t>
            </a:r>
            <a:r>
              <a:rPr lang="en-US" dirty="0" smtClean="0"/>
              <a:t> (support) times</a:t>
            </a:r>
          </a:p>
          <a:p>
            <a:endParaRPr lang="en-US" dirty="0"/>
          </a:p>
        </p:txBody>
      </p:sp>
      <p:sp>
        <p:nvSpPr>
          <p:cNvPr id="6" name="Footer Placeholder 5"/>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26C93B73-63DB-FA49-9D56-55CDD439EC99}" type="slidenum">
              <a:rPr lang="en-US" smtClean="0"/>
              <a:pPr/>
              <a:t>39</a:t>
            </a:fld>
            <a:endParaRPr lang="en-US"/>
          </a:p>
        </p:txBody>
      </p:sp>
      <p:sp>
        <p:nvSpPr>
          <p:cNvPr id="2" name="Left Brace 1"/>
          <p:cNvSpPr/>
          <p:nvPr/>
        </p:nvSpPr>
        <p:spPr>
          <a:xfrm>
            <a:off x="990600" y="2514600"/>
            <a:ext cx="152400" cy="990600"/>
          </a:xfrm>
          <a:prstGeom prst="leftBrace">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 name="TextBox 2"/>
          <p:cNvSpPr txBox="1"/>
          <p:nvPr/>
        </p:nvSpPr>
        <p:spPr>
          <a:xfrm>
            <a:off x="228600" y="2590800"/>
            <a:ext cx="714298" cy="923330"/>
          </a:xfrm>
          <a:prstGeom prst="rect">
            <a:avLst/>
          </a:prstGeom>
          <a:noFill/>
        </p:spPr>
        <p:txBody>
          <a:bodyPr wrap="square" rtlCol="0">
            <a:spAutoFit/>
          </a:bodyPr>
          <a:lstStyle/>
          <a:p>
            <a:pPr algn="ctr"/>
            <a:r>
              <a:rPr lang="en-US" b="1" dirty="0" smtClean="0">
                <a:solidFill>
                  <a:srgbClr val="008000"/>
                </a:solidFill>
                <a:latin typeface="Arial" pitchFamily="34" charset="0"/>
                <a:cs typeface="Arial" pitchFamily="34" charset="0"/>
              </a:rPr>
              <a:t>New in PCY</a:t>
            </a:r>
          </a:p>
        </p:txBody>
      </p:sp>
    </p:spTree>
    <p:extLst>
      <p:ext uri="{BB962C8B-B14F-4D97-AF65-F5344CB8AC3E}">
        <p14:creationId xmlns:p14="http://schemas.microsoft.com/office/powerpoint/2010/main" val="4883973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Applications – (1)</a:t>
            </a:r>
          </a:p>
        </p:txBody>
      </p:sp>
      <p:sp>
        <p:nvSpPr>
          <p:cNvPr id="10243" name="Rectangle 3"/>
          <p:cNvSpPr>
            <a:spLocks noGrp="1" noChangeArrowheads="1"/>
          </p:cNvSpPr>
          <p:nvPr>
            <p:ph idx="1"/>
          </p:nvPr>
        </p:nvSpPr>
        <p:spPr>
          <a:xfrm>
            <a:off x="457200" y="1295400"/>
            <a:ext cx="8534400" cy="5257801"/>
          </a:xfrm>
        </p:spPr>
        <p:txBody>
          <a:bodyPr>
            <a:normAutofit/>
          </a:bodyPr>
          <a:lstStyle/>
          <a:p>
            <a:r>
              <a:rPr lang="en-US" b="1" dirty="0">
                <a:solidFill>
                  <a:srgbClr val="FF0066"/>
                </a:solidFill>
              </a:rPr>
              <a:t>Items</a:t>
            </a:r>
            <a:r>
              <a:rPr lang="en-US" dirty="0">
                <a:solidFill>
                  <a:schemeClr val="tx2"/>
                </a:solidFill>
              </a:rPr>
              <a:t> </a:t>
            </a:r>
            <a:r>
              <a:rPr lang="en-US" dirty="0"/>
              <a:t>= products; </a:t>
            </a:r>
            <a:r>
              <a:rPr lang="en-US" b="1" dirty="0">
                <a:solidFill>
                  <a:srgbClr val="0000FF"/>
                </a:solidFill>
              </a:rPr>
              <a:t>B</a:t>
            </a:r>
            <a:r>
              <a:rPr lang="en-US" b="1" dirty="0" smtClean="0">
                <a:solidFill>
                  <a:srgbClr val="0000FF"/>
                </a:solidFill>
              </a:rPr>
              <a:t>askets</a:t>
            </a:r>
            <a:r>
              <a:rPr lang="en-US" dirty="0" smtClean="0">
                <a:solidFill>
                  <a:srgbClr val="0000FF"/>
                </a:solidFill>
              </a:rPr>
              <a:t> </a:t>
            </a:r>
            <a:r>
              <a:rPr lang="en-US" dirty="0"/>
              <a:t>= sets of products someone bought in one trip to the </a:t>
            </a:r>
            <a:r>
              <a:rPr lang="en-US" dirty="0" smtClean="0"/>
              <a:t>store</a:t>
            </a:r>
          </a:p>
          <a:p>
            <a:r>
              <a:rPr lang="en-US" b="1" dirty="0" smtClean="0">
                <a:solidFill>
                  <a:srgbClr val="FF0066"/>
                </a:solidFill>
              </a:rPr>
              <a:t>Real market baskets:</a:t>
            </a:r>
            <a:r>
              <a:rPr lang="en-US" dirty="0" smtClean="0"/>
              <a:t> Chain stores keep TBs of data about what customers buy together</a:t>
            </a:r>
          </a:p>
          <a:p>
            <a:pPr lvl="1"/>
            <a:r>
              <a:rPr lang="en-US" dirty="0" smtClean="0"/>
              <a:t>Tells how typical customers navigate stores, lets them position tempting items</a:t>
            </a:r>
          </a:p>
          <a:p>
            <a:pPr lvl="1"/>
            <a:r>
              <a:rPr lang="en-US" dirty="0" smtClean="0"/>
              <a:t>Suggests tie-in “tricks”, e.g., run sale on diapers </a:t>
            </a:r>
            <a:br>
              <a:rPr lang="en-US" dirty="0" smtClean="0"/>
            </a:br>
            <a:r>
              <a:rPr lang="en-US" dirty="0" smtClean="0"/>
              <a:t>and raise the price of beer</a:t>
            </a:r>
          </a:p>
          <a:p>
            <a:pPr lvl="1"/>
            <a:r>
              <a:rPr lang="en-US" dirty="0" smtClean="0"/>
              <a:t>Need the rule to occur frequently, or no $$’s</a:t>
            </a:r>
          </a:p>
          <a:p>
            <a:r>
              <a:rPr lang="en-US" b="1" dirty="0" smtClean="0">
                <a:solidFill>
                  <a:srgbClr val="0000FF"/>
                </a:solidFill>
              </a:rPr>
              <a:t>Amazon’s people who bought </a:t>
            </a:r>
            <a:r>
              <a:rPr lang="en-US" b="1" i="1" dirty="0" smtClean="0">
                <a:solidFill>
                  <a:srgbClr val="0000FF"/>
                </a:solidFill>
              </a:rPr>
              <a:t>X</a:t>
            </a:r>
            <a:r>
              <a:rPr lang="en-US" b="1" dirty="0" smtClean="0">
                <a:solidFill>
                  <a:srgbClr val="0000FF"/>
                </a:solidFill>
              </a:rPr>
              <a:t> also bought </a:t>
            </a:r>
            <a:r>
              <a:rPr lang="en-US" b="1" i="1" dirty="0" smtClean="0">
                <a:solidFill>
                  <a:srgbClr val="0000FF"/>
                </a:solidFill>
              </a:rPr>
              <a:t>Y</a:t>
            </a:r>
            <a:endParaRPr lang="en-US" b="1" i="1" dirty="0">
              <a:solidFill>
                <a:srgbClr val="0000FF"/>
              </a:solidFill>
            </a:endParaRPr>
          </a:p>
        </p:txBody>
      </p:sp>
      <p:sp>
        <p:nvSpPr>
          <p:cNvPr id="6" name="Footer Placeholder 5"/>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82FA90F5-2266-0245-B835-28A12AD72AE7}" type="slidenum">
              <a:rPr lang="en-US"/>
              <a:pPr/>
              <a:t>4</a:t>
            </a:fld>
            <a:endParaRPr lang="en-US"/>
          </a:p>
        </p:txBody>
      </p:sp>
    </p:spTree>
    <p:extLst>
      <p:ext uri="{BB962C8B-B14F-4D97-AF65-F5344CB8AC3E}">
        <p14:creationId xmlns:p14="http://schemas.microsoft.com/office/powerpoint/2010/main" val="22784259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 about Buckets</a:t>
            </a:r>
            <a:endParaRPr lang="en-US" dirty="0"/>
          </a:p>
        </p:txBody>
      </p:sp>
      <p:sp>
        <p:nvSpPr>
          <p:cNvPr id="3" name="Content Placeholder 2"/>
          <p:cNvSpPr>
            <a:spLocks noGrp="1"/>
          </p:cNvSpPr>
          <p:nvPr>
            <p:ph idx="1"/>
          </p:nvPr>
        </p:nvSpPr>
        <p:spPr>
          <a:xfrm>
            <a:off x="457200" y="1295400"/>
            <a:ext cx="8610600" cy="5410200"/>
          </a:xfrm>
        </p:spPr>
        <p:txBody>
          <a:bodyPr>
            <a:normAutofit fontScale="92500" lnSpcReduction="10000"/>
          </a:bodyPr>
          <a:lstStyle/>
          <a:p>
            <a:r>
              <a:rPr lang="en-US" b="1" dirty="0" smtClean="0">
                <a:solidFill>
                  <a:srgbClr val="FF0066"/>
                </a:solidFill>
              </a:rPr>
              <a:t>Observation:</a:t>
            </a:r>
            <a:r>
              <a:rPr lang="en-US" b="1" dirty="0" smtClean="0"/>
              <a:t> If a bucket contains a </a:t>
            </a:r>
            <a:r>
              <a:rPr lang="en-US" b="1" dirty="0" smtClean="0">
                <a:solidFill>
                  <a:srgbClr val="0000FF"/>
                </a:solidFill>
              </a:rPr>
              <a:t>frequent pair</a:t>
            </a:r>
            <a:r>
              <a:rPr lang="en-US" b="1" dirty="0" smtClean="0"/>
              <a:t>, then the bucket is surely </a:t>
            </a:r>
            <a:r>
              <a:rPr lang="en-US" b="1" dirty="0" smtClean="0">
                <a:solidFill>
                  <a:srgbClr val="0000FF"/>
                </a:solidFill>
              </a:rPr>
              <a:t>frequent</a:t>
            </a:r>
          </a:p>
          <a:p>
            <a:r>
              <a:rPr lang="en-US" dirty="0" smtClean="0"/>
              <a:t>However, even without any frequent pair, </a:t>
            </a:r>
            <a:br>
              <a:rPr lang="en-US" dirty="0" smtClean="0"/>
            </a:br>
            <a:r>
              <a:rPr lang="en-US" dirty="0" smtClean="0"/>
              <a:t>a bucket can still be frequent </a:t>
            </a:r>
            <a:r>
              <a:rPr lang="en-US" dirty="0" smtClean="0">
                <a:sym typeface="Wingdings" pitchFamily="2" charset="2"/>
              </a:rPr>
              <a:t> </a:t>
            </a:r>
          </a:p>
          <a:p>
            <a:pPr lvl="1"/>
            <a:r>
              <a:rPr lang="en-US" dirty="0" smtClean="0"/>
              <a:t>So, we </a:t>
            </a:r>
            <a:r>
              <a:rPr lang="en-US" dirty="0"/>
              <a:t>cannot use the hash to eliminate any </a:t>
            </a:r>
            <a:br>
              <a:rPr lang="en-US" dirty="0"/>
            </a:br>
            <a:r>
              <a:rPr lang="en-US" dirty="0" smtClean="0"/>
              <a:t>member (pair) </a:t>
            </a:r>
            <a:r>
              <a:rPr lang="en-US" dirty="0"/>
              <a:t>of </a:t>
            </a:r>
            <a:r>
              <a:rPr lang="en-US" dirty="0" smtClean="0"/>
              <a:t>a “frequent” </a:t>
            </a:r>
            <a:r>
              <a:rPr lang="en-US" dirty="0"/>
              <a:t>bucket</a:t>
            </a:r>
          </a:p>
          <a:p>
            <a:r>
              <a:rPr lang="en-US" b="1" dirty="0" smtClean="0">
                <a:solidFill>
                  <a:srgbClr val="FF0066"/>
                </a:solidFill>
              </a:rPr>
              <a:t>But, for a bucket with total count less than </a:t>
            </a:r>
            <a:r>
              <a:rPr lang="en-US" b="1" i="1" dirty="0" smtClean="0">
                <a:solidFill>
                  <a:srgbClr val="FF0066"/>
                </a:solidFill>
                <a:latin typeface="Times New Roman" pitchFamily="18" charset="0"/>
                <a:cs typeface="Times New Roman" pitchFamily="18" charset="0"/>
              </a:rPr>
              <a:t>s</a:t>
            </a:r>
            <a:r>
              <a:rPr lang="en-US" b="1" dirty="0" smtClean="0">
                <a:solidFill>
                  <a:srgbClr val="FF0066"/>
                </a:solidFill>
              </a:rPr>
              <a:t>, </a:t>
            </a:r>
            <a:br>
              <a:rPr lang="en-US" b="1" dirty="0" smtClean="0">
                <a:solidFill>
                  <a:srgbClr val="FF0066"/>
                </a:solidFill>
              </a:rPr>
            </a:br>
            <a:r>
              <a:rPr lang="en-US" b="1" dirty="0" smtClean="0">
                <a:solidFill>
                  <a:srgbClr val="FF0066"/>
                </a:solidFill>
              </a:rPr>
              <a:t>none of its pairs can be frequent </a:t>
            </a:r>
            <a:r>
              <a:rPr lang="en-US" b="1" dirty="0" smtClean="0">
                <a:solidFill>
                  <a:srgbClr val="FF0066"/>
                </a:solidFill>
                <a:sym typeface="Wingdings" pitchFamily="2" charset="2"/>
              </a:rPr>
              <a:t></a:t>
            </a:r>
            <a:endParaRPr lang="en-US" b="1" dirty="0" smtClean="0">
              <a:solidFill>
                <a:srgbClr val="FF0066"/>
              </a:solidFill>
            </a:endParaRPr>
          </a:p>
          <a:p>
            <a:pPr lvl="1"/>
            <a:r>
              <a:rPr lang="en-US" dirty="0" smtClean="0"/>
              <a:t>Pairs that hash to this bucket can be eliminated as candidates (even if the pair consists of 2 frequent items)</a:t>
            </a:r>
          </a:p>
          <a:p>
            <a:pPr lvl="8"/>
            <a:endParaRPr lang="en-US" b="1" dirty="0" smtClean="0"/>
          </a:p>
          <a:p>
            <a:r>
              <a:rPr lang="en-US" b="1" dirty="0" smtClean="0">
                <a:solidFill>
                  <a:srgbClr val="008000"/>
                </a:solidFill>
              </a:rPr>
              <a:t>Pass 2:</a:t>
            </a:r>
            <a:r>
              <a:rPr lang="en-US" dirty="0" smtClean="0">
                <a:solidFill>
                  <a:srgbClr val="008000"/>
                </a:solidFill>
              </a:rPr>
              <a:t> </a:t>
            </a:r>
            <a:r>
              <a:rPr lang="en-US" dirty="0" smtClean="0"/>
              <a:t/>
            </a:r>
            <a:br>
              <a:rPr lang="en-US" dirty="0" smtClean="0"/>
            </a:br>
            <a:r>
              <a:rPr lang="en-US" dirty="0" smtClean="0"/>
              <a:t>Only </a:t>
            </a:r>
            <a:r>
              <a:rPr lang="en-US" dirty="0"/>
              <a:t>count pairs that </a:t>
            </a:r>
            <a:r>
              <a:rPr lang="en-US" dirty="0" smtClean="0"/>
              <a:t>hash </a:t>
            </a:r>
            <a:r>
              <a:rPr lang="en-US" dirty="0"/>
              <a:t>to </a:t>
            </a:r>
            <a:r>
              <a:rPr lang="en-US" dirty="0" smtClean="0"/>
              <a:t>frequent buckets</a:t>
            </a:r>
            <a:endParaRPr lang="en-US" dirty="0"/>
          </a:p>
          <a:p>
            <a:endParaRPr lang="en-US" b="1"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40</a:t>
            </a:fld>
            <a:endParaRPr lang="en-US"/>
          </a:p>
        </p:txBody>
      </p:sp>
    </p:spTree>
    <p:extLst>
      <p:ext uri="{BB962C8B-B14F-4D97-AF65-F5344CB8AC3E}">
        <p14:creationId xmlns:p14="http://schemas.microsoft.com/office/powerpoint/2010/main" val="1174484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76200"/>
            <a:ext cx="8686800" cy="987552"/>
          </a:xfrm>
        </p:spPr>
        <p:txBody>
          <a:bodyPr>
            <a:normAutofit/>
          </a:bodyPr>
          <a:lstStyle/>
          <a:p>
            <a:r>
              <a:rPr lang="en-US" dirty="0"/>
              <a:t>PCY Algorithm – Between Passes</a:t>
            </a:r>
          </a:p>
        </p:txBody>
      </p:sp>
      <p:sp>
        <p:nvSpPr>
          <p:cNvPr id="27651" name="Rectangle 3"/>
          <p:cNvSpPr>
            <a:spLocks noGrp="1" noChangeArrowheads="1"/>
          </p:cNvSpPr>
          <p:nvPr>
            <p:ph idx="1"/>
          </p:nvPr>
        </p:nvSpPr>
        <p:spPr/>
        <p:txBody>
          <a:bodyPr/>
          <a:lstStyle/>
          <a:p>
            <a:r>
              <a:rPr lang="en-US" b="1" dirty="0">
                <a:solidFill>
                  <a:srgbClr val="0000FF"/>
                </a:solidFill>
              </a:rPr>
              <a:t>Replace the buckets by a bit-vector:</a:t>
            </a:r>
          </a:p>
          <a:p>
            <a:pPr lvl="1"/>
            <a:r>
              <a:rPr lang="en-US" b="1" dirty="0" smtClean="0"/>
              <a:t>1</a:t>
            </a:r>
            <a:r>
              <a:rPr lang="en-US" dirty="0" smtClean="0"/>
              <a:t> means the bucket count exceeded the support </a:t>
            </a:r>
            <a:r>
              <a:rPr lang="en-US" b="1" i="1" dirty="0" smtClean="0">
                <a:latin typeface="Times New Roman" pitchFamily="18" charset="0"/>
                <a:cs typeface="Times New Roman" pitchFamily="18" charset="0"/>
              </a:rPr>
              <a:t>s</a:t>
            </a:r>
            <a:r>
              <a:rPr lang="en-US" dirty="0" smtClean="0"/>
              <a:t> </a:t>
            </a:r>
            <a:br>
              <a:rPr lang="en-US" dirty="0" smtClean="0"/>
            </a:br>
            <a:r>
              <a:rPr lang="en-US" dirty="0" smtClean="0"/>
              <a:t>(call it a </a:t>
            </a:r>
            <a:r>
              <a:rPr lang="en-US" b="1" dirty="0" smtClean="0">
                <a:solidFill>
                  <a:srgbClr val="FF0066"/>
                </a:solidFill>
              </a:rPr>
              <a:t>frequent bucket</a:t>
            </a:r>
            <a:r>
              <a:rPr lang="en-US" dirty="0" smtClean="0"/>
              <a:t>); </a:t>
            </a:r>
            <a:r>
              <a:rPr lang="en-US" b="1" dirty="0" smtClean="0"/>
              <a:t>0</a:t>
            </a:r>
            <a:r>
              <a:rPr lang="en-US" dirty="0" smtClean="0"/>
              <a:t> means it did not</a:t>
            </a:r>
          </a:p>
          <a:p>
            <a:pPr lvl="8"/>
            <a:endParaRPr lang="en-US" dirty="0" smtClean="0"/>
          </a:p>
          <a:p>
            <a:r>
              <a:rPr lang="en-US" b="1" dirty="0" smtClean="0"/>
              <a:t>4-byte integer counts </a:t>
            </a:r>
            <a:r>
              <a:rPr lang="en-US" b="1" dirty="0"/>
              <a:t>are replaced by bits, </a:t>
            </a:r>
            <a:r>
              <a:rPr lang="en-US" b="1" dirty="0" smtClean="0"/>
              <a:t/>
            </a:r>
            <a:br>
              <a:rPr lang="en-US" b="1" dirty="0" smtClean="0"/>
            </a:br>
            <a:r>
              <a:rPr lang="en-US" b="1" dirty="0" smtClean="0"/>
              <a:t>so </a:t>
            </a:r>
            <a:r>
              <a:rPr lang="en-US" b="1" dirty="0"/>
              <a:t>the bit-vector requires 1/32 of </a:t>
            </a:r>
            <a:r>
              <a:rPr lang="en-US" b="1" dirty="0" smtClean="0"/>
              <a:t>memory</a:t>
            </a:r>
          </a:p>
          <a:p>
            <a:pPr lvl="8"/>
            <a:endParaRPr lang="en-US" dirty="0" smtClean="0"/>
          </a:p>
          <a:p>
            <a:r>
              <a:rPr lang="en-US" dirty="0" smtClean="0"/>
              <a:t>Also, decide which items are frequent </a:t>
            </a:r>
            <a:br>
              <a:rPr lang="en-US" dirty="0" smtClean="0"/>
            </a:br>
            <a:r>
              <a:rPr lang="en-US" dirty="0" smtClean="0"/>
              <a:t>and list them for the second pass</a:t>
            </a:r>
          </a:p>
        </p:txBody>
      </p:sp>
      <p:sp>
        <p:nvSpPr>
          <p:cNvPr id="6" name="Footer Placeholder 5"/>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588610B8-7040-E44D-972F-C35A155A273E}" type="slidenum">
              <a:rPr lang="en-US"/>
              <a:pPr/>
              <a:t>41</a:t>
            </a:fld>
            <a:endParaRPr lang="en-US"/>
          </a:p>
        </p:txBody>
      </p:sp>
    </p:spTree>
    <p:extLst>
      <p:ext uri="{BB962C8B-B14F-4D97-AF65-F5344CB8AC3E}">
        <p14:creationId xmlns:p14="http://schemas.microsoft.com/office/powerpoint/2010/main" val="18053721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FD3E4C6-3387-F448-B07B-9D874378C17F}" type="slidenum">
              <a:rPr lang="en-US"/>
              <a:pPr/>
              <a:t>42</a:t>
            </a:fld>
            <a:endParaRPr lang="en-US"/>
          </a:p>
        </p:txBody>
      </p:sp>
      <p:sp>
        <p:nvSpPr>
          <p:cNvPr id="29698" name="Rectangle 2"/>
          <p:cNvSpPr>
            <a:spLocks noGrp="1" noChangeArrowheads="1"/>
          </p:cNvSpPr>
          <p:nvPr>
            <p:ph type="title"/>
          </p:nvPr>
        </p:nvSpPr>
        <p:spPr/>
        <p:txBody>
          <a:bodyPr/>
          <a:lstStyle/>
          <a:p>
            <a:r>
              <a:rPr lang="en-US"/>
              <a:t>PCY Algorithm – Pass 2</a:t>
            </a:r>
          </a:p>
        </p:txBody>
      </p:sp>
      <p:sp>
        <p:nvSpPr>
          <p:cNvPr id="29699" name="Rectangle 3"/>
          <p:cNvSpPr>
            <a:spLocks noGrp="1" noChangeArrowheads="1"/>
          </p:cNvSpPr>
          <p:nvPr>
            <p:ph type="body" idx="1"/>
          </p:nvPr>
        </p:nvSpPr>
        <p:spPr/>
        <p:txBody>
          <a:bodyPr/>
          <a:lstStyle/>
          <a:p>
            <a:pPr marL="609600" indent="-609600"/>
            <a:r>
              <a:rPr lang="en-US" dirty="0"/>
              <a:t>Count all pairs </a:t>
            </a:r>
            <a:r>
              <a:rPr lang="en-US" b="1" i="1" dirty="0">
                <a:latin typeface="Times New Roman" pitchFamily="18" charset="0"/>
                <a:cs typeface="Times New Roman" pitchFamily="18" charset="0"/>
              </a:rPr>
              <a:t>{</a:t>
            </a:r>
            <a:r>
              <a:rPr lang="en-US" b="1" i="1" dirty="0" err="1">
                <a:latin typeface="Times New Roman" pitchFamily="18" charset="0"/>
                <a:cs typeface="Times New Roman" pitchFamily="18" charset="0"/>
              </a:rPr>
              <a:t>i</a:t>
            </a:r>
            <a:r>
              <a:rPr lang="en-US" b="1" i="1" dirty="0">
                <a:latin typeface="Times New Roman" pitchFamily="18" charset="0"/>
                <a:cs typeface="Times New Roman" pitchFamily="18" charset="0"/>
              </a:rPr>
              <a:t>, </a:t>
            </a:r>
            <a:r>
              <a:rPr lang="en-US" b="1" i="1" dirty="0" smtClean="0">
                <a:latin typeface="Times New Roman" pitchFamily="18" charset="0"/>
                <a:cs typeface="Times New Roman" pitchFamily="18" charset="0"/>
              </a:rPr>
              <a:t>j}</a:t>
            </a:r>
            <a:r>
              <a:rPr lang="en-US" dirty="0" smtClean="0"/>
              <a:t> </a:t>
            </a:r>
            <a:r>
              <a:rPr lang="en-US" dirty="0"/>
              <a:t>that meet the </a:t>
            </a:r>
            <a:r>
              <a:rPr lang="en-US" dirty="0" smtClean="0"/>
              <a:t/>
            </a:r>
            <a:br>
              <a:rPr lang="en-US" dirty="0" smtClean="0"/>
            </a:br>
            <a:r>
              <a:rPr lang="en-US" dirty="0" smtClean="0"/>
              <a:t>conditions </a:t>
            </a:r>
            <a:r>
              <a:rPr lang="en-US" dirty="0"/>
              <a:t>for being a </a:t>
            </a:r>
            <a:r>
              <a:rPr lang="en-US" b="1" dirty="0">
                <a:solidFill>
                  <a:srgbClr val="FF0066"/>
                </a:solidFill>
              </a:rPr>
              <a:t>candidate pair</a:t>
            </a:r>
            <a:r>
              <a:rPr lang="en-US" dirty="0">
                <a:solidFill>
                  <a:srgbClr val="FF0066"/>
                </a:solidFill>
              </a:rPr>
              <a:t>:</a:t>
            </a:r>
          </a:p>
          <a:p>
            <a:pPr marL="990600" lvl="1" indent="-533400">
              <a:buFont typeface="Monotype Sorts" pitchFamily="-107" charset="2"/>
              <a:buAutoNum type="arabicPeriod"/>
            </a:pPr>
            <a:r>
              <a:rPr lang="en-US" b="1" dirty="0" smtClean="0"/>
              <a:t> </a:t>
            </a:r>
            <a:r>
              <a:rPr lang="en-US" dirty="0" smtClean="0"/>
              <a:t>Both </a:t>
            </a:r>
            <a:r>
              <a:rPr lang="en-US" b="1" i="1" dirty="0" err="1" smtClean="0">
                <a:latin typeface="Times New Roman" pitchFamily="18" charset="0"/>
                <a:cs typeface="Times New Roman" pitchFamily="18" charset="0"/>
              </a:rPr>
              <a:t>i</a:t>
            </a:r>
            <a:r>
              <a:rPr lang="en-US" dirty="0" smtClean="0"/>
              <a:t> </a:t>
            </a:r>
            <a:r>
              <a:rPr lang="en-US" dirty="0"/>
              <a:t>and </a:t>
            </a:r>
            <a:r>
              <a:rPr lang="en-US" b="1" i="1" dirty="0" smtClean="0">
                <a:latin typeface="Times New Roman" pitchFamily="18" charset="0"/>
                <a:cs typeface="Times New Roman" pitchFamily="18" charset="0"/>
              </a:rPr>
              <a:t>j</a:t>
            </a:r>
            <a:r>
              <a:rPr lang="en-US" i="1" dirty="0" smtClean="0">
                <a:latin typeface="Times New Roman" pitchFamily="18" charset="0"/>
                <a:cs typeface="Times New Roman" pitchFamily="18" charset="0"/>
              </a:rPr>
              <a:t> </a:t>
            </a:r>
            <a:r>
              <a:rPr lang="en-US" dirty="0" smtClean="0"/>
              <a:t>are </a:t>
            </a:r>
            <a:r>
              <a:rPr lang="en-US" dirty="0"/>
              <a:t>frequent </a:t>
            </a:r>
            <a:r>
              <a:rPr lang="en-US" dirty="0" smtClean="0"/>
              <a:t>items</a:t>
            </a:r>
            <a:endParaRPr lang="en-US" dirty="0"/>
          </a:p>
          <a:p>
            <a:pPr marL="990600" lvl="1" indent="-533400">
              <a:buFont typeface="Monotype Sorts" pitchFamily="-107" charset="2"/>
              <a:buAutoNum type="arabicPeriod"/>
            </a:pPr>
            <a:r>
              <a:rPr lang="en-US" b="1" dirty="0" smtClean="0"/>
              <a:t> </a:t>
            </a:r>
            <a:r>
              <a:rPr lang="en-US" dirty="0" smtClean="0"/>
              <a:t>The </a:t>
            </a:r>
            <a:r>
              <a:rPr lang="en-US" dirty="0"/>
              <a:t>pair </a:t>
            </a:r>
            <a:r>
              <a:rPr lang="en-US" b="1" i="1" dirty="0" smtClean="0">
                <a:latin typeface="Times New Roman" pitchFamily="18" charset="0"/>
                <a:cs typeface="Times New Roman" pitchFamily="18" charset="0"/>
              </a:rPr>
              <a:t>{</a:t>
            </a:r>
            <a:r>
              <a:rPr lang="en-US" b="1" i="1" dirty="0" err="1" smtClean="0">
                <a:latin typeface="Times New Roman" pitchFamily="18" charset="0"/>
                <a:cs typeface="Times New Roman" pitchFamily="18" charset="0"/>
              </a:rPr>
              <a:t>i</a:t>
            </a:r>
            <a:r>
              <a:rPr lang="en-US" b="1" i="1" dirty="0" smtClean="0">
                <a:latin typeface="Times New Roman" pitchFamily="18" charset="0"/>
                <a:cs typeface="Times New Roman" pitchFamily="18" charset="0"/>
              </a:rPr>
              <a:t>, j}</a:t>
            </a:r>
            <a:r>
              <a:rPr lang="en-US" dirty="0" smtClean="0"/>
              <a:t> </a:t>
            </a:r>
            <a:r>
              <a:rPr lang="en-US" dirty="0"/>
              <a:t>hashes to a bucket </a:t>
            </a:r>
            <a:r>
              <a:rPr lang="en-US" dirty="0" smtClean="0"/>
              <a:t>whose </a:t>
            </a:r>
            <a:r>
              <a:rPr lang="en-US" dirty="0"/>
              <a:t>bit in the bit vector is </a:t>
            </a:r>
            <a:r>
              <a:rPr lang="en-US" b="1" dirty="0" smtClean="0"/>
              <a:t>1</a:t>
            </a:r>
            <a:r>
              <a:rPr lang="en-US" dirty="0" smtClean="0"/>
              <a:t> (i.e., a </a:t>
            </a:r>
            <a:r>
              <a:rPr lang="en-US" b="1" dirty="0" smtClean="0"/>
              <a:t>frequent bucket</a:t>
            </a:r>
            <a:r>
              <a:rPr lang="en-US" dirty="0" smtClean="0"/>
              <a:t>)</a:t>
            </a:r>
          </a:p>
          <a:p>
            <a:pPr marL="2490216" lvl="8" indent="-533400">
              <a:buFont typeface="Monotype Sorts" pitchFamily="-107" charset="2"/>
              <a:buAutoNum type="arabicPeriod"/>
            </a:pPr>
            <a:endParaRPr lang="en-US" dirty="0"/>
          </a:p>
          <a:p>
            <a:pPr marL="697992" indent="-533400"/>
            <a:r>
              <a:rPr lang="en-US" b="1" dirty="0" smtClean="0">
                <a:solidFill>
                  <a:srgbClr val="0000FF"/>
                </a:solidFill>
              </a:rPr>
              <a:t>Both </a:t>
            </a:r>
            <a:r>
              <a:rPr lang="en-US" b="1" dirty="0">
                <a:solidFill>
                  <a:srgbClr val="0000FF"/>
                </a:solidFill>
              </a:rPr>
              <a:t>conditions are necessary for </a:t>
            </a:r>
            <a:r>
              <a:rPr lang="en-US" b="1" dirty="0" smtClean="0">
                <a:solidFill>
                  <a:srgbClr val="0000FF"/>
                </a:solidFill>
              </a:rPr>
              <a:t>the </a:t>
            </a:r>
            <a:br>
              <a:rPr lang="en-US" b="1" dirty="0" smtClean="0">
                <a:solidFill>
                  <a:srgbClr val="0000FF"/>
                </a:solidFill>
              </a:rPr>
            </a:br>
            <a:r>
              <a:rPr lang="en-US" b="1" dirty="0" smtClean="0">
                <a:solidFill>
                  <a:srgbClr val="0000FF"/>
                </a:solidFill>
              </a:rPr>
              <a:t>pair </a:t>
            </a:r>
            <a:r>
              <a:rPr lang="en-US" b="1" dirty="0">
                <a:solidFill>
                  <a:srgbClr val="0000FF"/>
                </a:solidFill>
              </a:rPr>
              <a:t>to have a chance of being </a:t>
            </a:r>
            <a:r>
              <a:rPr lang="en-US" b="1" dirty="0" smtClean="0">
                <a:solidFill>
                  <a:srgbClr val="0000FF"/>
                </a:solidFill>
              </a:rPr>
              <a:t>frequent</a:t>
            </a:r>
            <a:endParaRPr lang="en-US" b="1" dirty="0">
              <a:solidFill>
                <a:srgbClr val="0000FF"/>
              </a:solidFill>
            </a:endParaRPr>
          </a:p>
        </p:txBody>
      </p:sp>
      <p:sp>
        <p:nvSpPr>
          <p:cNvPr id="6" name="Footer Placeholder 5"/>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Tree>
    <p:extLst>
      <p:ext uri="{BB962C8B-B14F-4D97-AF65-F5344CB8AC3E}">
        <p14:creationId xmlns:p14="http://schemas.microsoft.com/office/powerpoint/2010/main" val="14897716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2"/>
          </p:nvPr>
        </p:nvSpPr>
        <p:spPr/>
        <p:txBody>
          <a:bodyPr/>
          <a:lstStyle/>
          <a:p>
            <a:fld id="{0989ABA3-1660-6142-BA9E-2606C6D6A960}" type="slidenum">
              <a:rPr lang="en-US"/>
              <a:pPr/>
              <a:t>43</a:t>
            </a:fld>
            <a:endParaRPr lang="en-US"/>
          </a:p>
        </p:txBody>
      </p:sp>
      <p:sp>
        <p:nvSpPr>
          <p:cNvPr id="10242" name="Rectangle 2"/>
          <p:cNvSpPr>
            <a:spLocks noGrp="1" noChangeArrowheads="1"/>
          </p:cNvSpPr>
          <p:nvPr>
            <p:ph type="title"/>
          </p:nvPr>
        </p:nvSpPr>
        <p:spPr/>
        <p:txBody>
          <a:bodyPr/>
          <a:lstStyle/>
          <a:p>
            <a:r>
              <a:rPr lang="en-US" dirty="0" smtClean="0"/>
              <a:t>Main-Memory: Picture </a:t>
            </a:r>
            <a:r>
              <a:rPr lang="en-US" dirty="0"/>
              <a:t>of PCY</a:t>
            </a:r>
          </a:p>
        </p:txBody>
      </p:sp>
      <p:sp>
        <p:nvSpPr>
          <p:cNvPr id="10243" name="Rectangle 3"/>
          <p:cNvSpPr>
            <a:spLocks noChangeArrowheads="1"/>
          </p:cNvSpPr>
          <p:nvPr/>
        </p:nvSpPr>
        <p:spPr bwMode="auto">
          <a:xfrm>
            <a:off x="2209800" y="2362200"/>
            <a:ext cx="2057400" cy="3124200"/>
          </a:xfrm>
          <a:prstGeom prst="rect">
            <a:avLst/>
          </a:prstGeom>
          <a:solidFill>
            <a:srgbClr val="CCFFCC"/>
          </a:solidFill>
          <a:ln w="9525">
            <a:solidFill>
              <a:schemeClr val="tx1"/>
            </a:solidFill>
            <a:miter lim="800000"/>
            <a:headEnd/>
            <a:tailEnd/>
          </a:ln>
          <a:effectLst/>
        </p:spPr>
        <p:txBody>
          <a:bodyPr wrap="none" anchor="ctr">
            <a:prstTxWarp prst="textNoShape">
              <a:avLst/>
            </a:prstTxWarp>
          </a:bodyPr>
          <a:lstStyle/>
          <a:p>
            <a:pPr algn="ctr"/>
            <a:r>
              <a:rPr lang="en-US" dirty="0">
                <a:latin typeface="Arial" pitchFamily="34" charset="0"/>
                <a:cs typeface="Arial" pitchFamily="34" charset="0"/>
              </a:rPr>
              <a:t>Hash</a:t>
            </a:r>
          </a:p>
          <a:p>
            <a:pPr algn="ctr"/>
            <a:r>
              <a:rPr lang="en-US" dirty="0">
                <a:latin typeface="Arial" pitchFamily="34" charset="0"/>
                <a:cs typeface="Arial" pitchFamily="34" charset="0"/>
              </a:rPr>
              <a:t>table</a:t>
            </a:r>
          </a:p>
        </p:txBody>
      </p:sp>
      <p:sp>
        <p:nvSpPr>
          <p:cNvPr id="10244" name="Rectangle 4"/>
          <p:cNvSpPr>
            <a:spLocks noChangeArrowheads="1"/>
          </p:cNvSpPr>
          <p:nvPr/>
        </p:nvSpPr>
        <p:spPr bwMode="auto">
          <a:xfrm>
            <a:off x="5257800" y="2362200"/>
            <a:ext cx="1981200" cy="3124200"/>
          </a:xfrm>
          <a:prstGeom prst="rect">
            <a:avLst/>
          </a:prstGeom>
          <a:solidFill>
            <a:srgbClr val="CCFFCC"/>
          </a:solidFill>
          <a:ln w="9525">
            <a:solidFill>
              <a:schemeClr val="tx1"/>
            </a:solidFill>
            <a:miter lim="800000"/>
            <a:headEnd/>
            <a:tailEnd/>
          </a:ln>
          <a:effectLst/>
        </p:spPr>
        <p:txBody>
          <a:bodyPr wrap="none" anchor="ctr">
            <a:prstTxWarp prst="textNoShape">
              <a:avLst/>
            </a:prstTxWarp>
          </a:bodyPr>
          <a:lstStyle/>
          <a:p>
            <a:pPr algn="ctr"/>
            <a:endParaRPr lang="en-US">
              <a:latin typeface="Arial" pitchFamily="34" charset="0"/>
              <a:cs typeface="Arial" pitchFamily="34" charset="0"/>
            </a:endParaRPr>
          </a:p>
        </p:txBody>
      </p:sp>
      <p:sp>
        <p:nvSpPr>
          <p:cNvPr id="10245" name="Rectangle 5"/>
          <p:cNvSpPr>
            <a:spLocks noChangeArrowheads="1"/>
          </p:cNvSpPr>
          <p:nvPr/>
        </p:nvSpPr>
        <p:spPr bwMode="auto">
          <a:xfrm>
            <a:off x="2286000" y="2438400"/>
            <a:ext cx="1905000" cy="685800"/>
          </a:xfrm>
          <a:prstGeom prst="rect">
            <a:avLst/>
          </a:prstGeom>
          <a:solidFill>
            <a:srgbClr val="99CCFF"/>
          </a:solidFill>
          <a:ln w="9525">
            <a:solidFill>
              <a:schemeClr val="tx1"/>
            </a:solidFill>
            <a:miter lim="800000"/>
            <a:headEnd/>
            <a:tailEnd/>
          </a:ln>
          <a:effectLst/>
        </p:spPr>
        <p:txBody>
          <a:bodyPr wrap="none" anchor="ctr">
            <a:prstTxWarp prst="textNoShape">
              <a:avLst/>
            </a:prstTxWarp>
          </a:bodyPr>
          <a:lstStyle/>
          <a:p>
            <a:pPr algn="ctr"/>
            <a:r>
              <a:rPr lang="en-US">
                <a:latin typeface="Arial" pitchFamily="34" charset="0"/>
                <a:cs typeface="Arial" pitchFamily="34" charset="0"/>
              </a:rPr>
              <a:t>Item counts</a:t>
            </a:r>
          </a:p>
        </p:txBody>
      </p:sp>
      <p:sp>
        <p:nvSpPr>
          <p:cNvPr id="10246" name="Rectangle 6"/>
          <p:cNvSpPr>
            <a:spLocks noChangeArrowheads="1"/>
          </p:cNvSpPr>
          <p:nvPr/>
        </p:nvSpPr>
        <p:spPr bwMode="auto">
          <a:xfrm>
            <a:off x="5334000" y="3048000"/>
            <a:ext cx="18288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a:r>
              <a:rPr lang="en-US">
                <a:latin typeface="Arial" pitchFamily="34" charset="0"/>
                <a:cs typeface="Arial" pitchFamily="34" charset="0"/>
              </a:rPr>
              <a:t>Bitmap</a:t>
            </a:r>
          </a:p>
        </p:txBody>
      </p:sp>
      <p:sp>
        <p:nvSpPr>
          <p:cNvPr id="10247" name="Text Box 7"/>
          <p:cNvSpPr txBox="1">
            <a:spLocks noChangeArrowheads="1"/>
          </p:cNvSpPr>
          <p:nvPr/>
        </p:nvSpPr>
        <p:spPr bwMode="auto">
          <a:xfrm>
            <a:off x="2590800" y="5562600"/>
            <a:ext cx="1160895" cy="461665"/>
          </a:xfrm>
          <a:prstGeom prst="rect">
            <a:avLst/>
          </a:prstGeom>
          <a:noFill/>
          <a:ln w="9525">
            <a:noFill/>
            <a:miter lim="800000"/>
            <a:headEnd/>
            <a:tailEnd/>
          </a:ln>
          <a:effectLst/>
        </p:spPr>
        <p:txBody>
          <a:bodyPr wrap="none">
            <a:prstTxWarp prst="textNoShape">
              <a:avLst/>
            </a:prstTxWarp>
            <a:spAutoFit/>
          </a:bodyPr>
          <a:lstStyle/>
          <a:p>
            <a:r>
              <a:rPr lang="en-US" sz="2400" b="1" dirty="0">
                <a:latin typeface="Arial" pitchFamily="34" charset="0"/>
                <a:cs typeface="Arial" pitchFamily="34" charset="0"/>
              </a:rPr>
              <a:t>Pass 1</a:t>
            </a:r>
          </a:p>
        </p:txBody>
      </p:sp>
      <p:sp>
        <p:nvSpPr>
          <p:cNvPr id="10248" name="Text Box 8"/>
          <p:cNvSpPr txBox="1">
            <a:spLocks noChangeArrowheads="1"/>
          </p:cNvSpPr>
          <p:nvPr/>
        </p:nvSpPr>
        <p:spPr bwMode="auto">
          <a:xfrm>
            <a:off x="5638800" y="5562600"/>
            <a:ext cx="1160895" cy="461665"/>
          </a:xfrm>
          <a:prstGeom prst="rect">
            <a:avLst/>
          </a:prstGeom>
          <a:noFill/>
          <a:ln w="9525">
            <a:noFill/>
            <a:miter lim="800000"/>
            <a:headEnd/>
            <a:tailEnd/>
          </a:ln>
          <a:effectLst/>
        </p:spPr>
        <p:txBody>
          <a:bodyPr wrap="none">
            <a:prstTxWarp prst="textNoShape">
              <a:avLst/>
            </a:prstTxWarp>
            <a:spAutoFit/>
          </a:bodyPr>
          <a:lstStyle/>
          <a:p>
            <a:r>
              <a:rPr lang="en-US" sz="2400" b="1">
                <a:latin typeface="Arial" pitchFamily="34" charset="0"/>
                <a:cs typeface="Arial" pitchFamily="34" charset="0"/>
              </a:rPr>
              <a:t>Pass 2</a:t>
            </a:r>
          </a:p>
        </p:txBody>
      </p:sp>
      <p:sp>
        <p:nvSpPr>
          <p:cNvPr id="10249" name="Rectangle 9"/>
          <p:cNvSpPr>
            <a:spLocks noChangeArrowheads="1"/>
          </p:cNvSpPr>
          <p:nvPr/>
        </p:nvSpPr>
        <p:spPr bwMode="auto">
          <a:xfrm>
            <a:off x="5334000" y="2438400"/>
            <a:ext cx="1828800" cy="533400"/>
          </a:xfrm>
          <a:prstGeom prst="rect">
            <a:avLst/>
          </a:prstGeom>
          <a:solidFill>
            <a:srgbClr val="99CCFF"/>
          </a:solidFill>
          <a:ln w="9525">
            <a:solidFill>
              <a:schemeClr val="tx1"/>
            </a:solidFill>
            <a:miter lim="800000"/>
            <a:headEnd/>
            <a:tailEnd/>
          </a:ln>
          <a:effectLst/>
        </p:spPr>
        <p:txBody>
          <a:bodyPr wrap="none" anchor="ctr">
            <a:prstTxWarp prst="textNoShape">
              <a:avLst/>
            </a:prstTxWarp>
          </a:bodyPr>
          <a:lstStyle/>
          <a:p>
            <a:pPr algn="ctr"/>
            <a:r>
              <a:rPr lang="en-US">
                <a:latin typeface="Arial" pitchFamily="34" charset="0"/>
                <a:cs typeface="Arial" pitchFamily="34" charset="0"/>
              </a:rPr>
              <a:t>Frequent items</a:t>
            </a:r>
          </a:p>
        </p:txBody>
      </p:sp>
      <p:sp>
        <p:nvSpPr>
          <p:cNvPr id="10250" name="Line 10"/>
          <p:cNvSpPr>
            <a:spLocks noChangeShapeType="1"/>
          </p:cNvSpPr>
          <p:nvPr/>
        </p:nvSpPr>
        <p:spPr bwMode="auto">
          <a:xfrm flipV="1">
            <a:off x="4191000" y="2971800"/>
            <a:ext cx="1143000" cy="152400"/>
          </a:xfrm>
          <a:prstGeom prst="line">
            <a:avLst/>
          </a:prstGeom>
          <a:noFill/>
          <a:ln w="19050">
            <a:solidFill>
              <a:srgbClr val="008000"/>
            </a:solidFill>
            <a:round/>
            <a:headEnd/>
            <a:tailEnd/>
          </a:ln>
          <a:effectLst/>
        </p:spPr>
        <p:txBody>
          <a:bodyPr wrap="none" anchor="ctr">
            <a:prstTxWarp prst="textNoShape">
              <a:avLst/>
            </a:prstTxWarp>
          </a:bodyPr>
          <a:lstStyle/>
          <a:p>
            <a:endParaRPr lang="en-US">
              <a:latin typeface="Arial" pitchFamily="34" charset="0"/>
              <a:cs typeface="Arial" pitchFamily="34" charset="0"/>
            </a:endParaRPr>
          </a:p>
        </p:txBody>
      </p:sp>
      <p:sp>
        <p:nvSpPr>
          <p:cNvPr id="10251" name="Line 11"/>
          <p:cNvSpPr>
            <a:spLocks noChangeShapeType="1"/>
          </p:cNvSpPr>
          <p:nvPr/>
        </p:nvSpPr>
        <p:spPr bwMode="auto">
          <a:xfrm flipV="1">
            <a:off x="4205601" y="3429000"/>
            <a:ext cx="1128399" cy="1981200"/>
          </a:xfrm>
          <a:prstGeom prst="line">
            <a:avLst/>
          </a:prstGeom>
          <a:noFill/>
          <a:ln w="19050">
            <a:solidFill>
              <a:srgbClr val="008000"/>
            </a:solidFill>
            <a:round/>
            <a:headEnd/>
            <a:tailEnd/>
          </a:ln>
          <a:effectLst/>
        </p:spPr>
        <p:txBody>
          <a:bodyPr wrap="none" anchor="ctr">
            <a:prstTxWarp prst="textNoShape">
              <a:avLst/>
            </a:prstTxWarp>
          </a:bodyPr>
          <a:lstStyle/>
          <a:p>
            <a:endParaRPr lang="en-US">
              <a:latin typeface="Arial" pitchFamily="34" charset="0"/>
              <a:cs typeface="Arial" pitchFamily="34" charset="0"/>
            </a:endParaRPr>
          </a:p>
        </p:txBody>
      </p:sp>
      <p:sp>
        <p:nvSpPr>
          <p:cNvPr id="10253" name="Line 13"/>
          <p:cNvSpPr>
            <a:spLocks noChangeShapeType="1"/>
          </p:cNvSpPr>
          <p:nvPr/>
        </p:nvSpPr>
        <p:spPr bwMode="auto">
          <a:xfrm>
            <a:off x="4191000" y="2438400"/>
            <a:ext cx="1143000" cy="0"/>
          </a:xfrm>
          <a:prstGeom prst="line">
            <a:avLst/>
          </a:prstGeom>
          <a:noFill/>
          <a:ln w="19050">
            <a:solidFill>
              <a:srgbClr val="008000"/>
            </a:solidFill>
            <a:round/>
            <a:headEnd/>
            <a:tailEnd/>
          </a:ln>
          <a:effectLst/>
        </p:spPr>
        <p:txBody>
          <a:bodyPr>
            <a:prstTxWarp prst="textNoShape">
              <a:avLst/>
            </a:prstTxWarp>
          </a:bodyPr>
          <a:lstStyle/>
          <a:p>
            <a:endParaRPr lang="en-US">
              <a:latin typeface="Arial" pitchFamily="34" charset="0"/>
              <a:cs typeface="Arial" pitchFamily="34" charset="0"/>
            </a:endParaRPr>
          </a:p>
        </p:txBody>
      </p:sp>
      <p:sp>
        <p:nvSpPr>
          <p:cNvPr id="10254" name="Line 14"/>
          <p:cNvSpPr>
            <a:spLocks noChangeShapeType="1"/>
          </p:cNvSpPr>
          <p:nvPr/>
        </p:nvSpPr>
        <p:spPr bwMode="auto">
          <a:xfrm flipV="1">
            <a:off x="4191000" y="3048000"/>
            <a:ext cx="1143000" cy="152400"/>
          </a:xfrm>
          <a:prstGeom prst="line">
            <a:avLst/>
          </a:prstGeom>
          <a:noFill/>
          <a:ln w="19050">
            <a:solidFill>
              <a:srgbClr val="008000"/>
            </a:solidFill>
            <a:round/>
            <a:headEnd/>
            <a:tailEnd/>
          </a:ln>
          <a:effectLst/>
        </p:spPr>
        <p:txBody>
          <a:bodyPr>
            <a:prstTxWarp prst="textNoShape">
              <a:avLst/>
            </a:prstTxWarp>
          </a:bodyPr>
          <a:lstStyle/>
          <a:p>
            <a:endParaRPr lang="en-US">
              <a:latin typeface="Arial" pitchFamily="34" charset="0"/>
              <a:cs typeface="Arial" pitchFamily="34" charset="0"/>
            </a:endParaRPr>
          </a:p>
        </p:txBody>
      </p:sp>
      <p:sp>
        <p:nvSpPr>
          <p:cNvPr id="17" name="Footer Placeholder 16"/>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19" name="Rectangle 6"/>
          <p:cNvSpPr>
            <a:spLocks noChangeArrowheads="1"/>
          </p:cNvSpPr>
          <p:nvPr/>
        </p:nvSpPr>
        <p:spPr bwMode="auto">
          <a:xfrm>
            <a:off x="2286000" y="3200400"/>
            <a:ext cx="1919601" cy="22098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a:r>
              <a:rPr lang="en-US" dirty="0" smtClean="0">
                <a:latin typeface="Arial" pitchFamily="34" charset="0"/>
                <a:cs typeface="Arial" pitchFamily="34" charset="0"/>
              </a:rPr>
              <a:t>Hash table</a:t>
            </a:r>
            <a:br>
              <a:rPr lang="en-US" dirty="0" smtClean="0">
                <a:latin typeface="Arial" pitchFamily="34" charset="0"/>
                <a:cs typeface="Arial" pitchFamily="34" charset="0"/>
              </a:rPr>
            </a:br>
            <a:r>
              <a:rPr lang="en-US" dirty="0" smtClean="0">
                <a:latin typeface="Arial" pitchFamily="34" charset="0"/>
                <a:cs typeface="Arial" pitchFamily="34" charset="0"/>
              </a:rPr>
              <a:t>for pairs</a:t>
            </a:r>
            <a:br>
              <a:rPr lang="en-US" dirty="0" smtClean="0">
                <a:latin typeface="Arial" pitchFamily="34" charset="0"/>
                <a:cs typeface="Arial" pitchFamily="34" charset="0"/>
              </a:rPr>
            </a:br>
            <a:endParaRPr lang="en-US" dirty="0">
              <a:latin typeface="Arial" pitchFamily="34" charset="0"/>
              <a:cs typeface="Arial" pitchFamily="34" charset="0"/>
            </a:endParaRPr>
          </a:p>
        </p:txBody>
      </p:sp>
      <p:sp>
        <p:nvSpPr>
          <p:cNvPr id="20" name="TextBox 19"/>
          <p:cNvSpPr txBox="1"/>
          <p:nvPr/>
        </p:nvSpPr>
        <p:spPr>
          <a:xfrm rot="16200000">
            <a:off x="1146024" y="3737091"/>
            <a:ext cx="1582484"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Main memory</a:t>
            </a:r>
          </a:p>
        </p:txBody>
      </p:sp>
      <p:sp>
        <p:nvSpPr>
          <p:cNvPr id="21" name="Rectangle 6"/>
          <p:cNvSpPr>
            <a:spLocks noChangeArrowheads="1"/>
          </p:cNvSpPr>
          <p:nvPr/>
        </p:nvSpPr>
        <p:spPr bwMode="auto">
          <a:xfrm>
            <a:off x="5334000" y="3505200"/>
            <a:ext cx="1828800" cy="1828800"/>
          </a:xfrm>
          <a:prstGeom prst="rect">
            <a:avLst/>
          </a:prstGeom>
          <a:solidFill>
            <a:schemeClr val="accent1">
              <a:lumMod val="60000"/>
              <a:lumOff val="40000"/>
            </a:schemeClr>
          </a:solidFill>
          <a:ln w="9525">
            <a:solidFill>
              <a:schemeClr val="tx1"/>
            </a:solidFill>
            <a:miter lim="800000"/>
            <a:headEnd/>
            <a:tailEnd/>
          </a:ln>
          <a:effectLst/>
        </p:spPr>
        <p:txBody>
          <a:bodyPr wrap="none" anchor="ctr">
            <a:prstTxWarp prst="textNoShape">
              <a:avLst/>
            </a:prstTxWarp>
          </a:bodyPr>
          <a:lstStyle/>
          <a:p>
            <a:pPr algn="ctr"/>
            <a:r>
              <a:rPr lang="en-US" dirty="0">
                <a:latin typeface="Arial" pitchFamily="34" charset="0"/>
                <a:cs typeface="Arial" pitchFamily="34" charset="0"/>
              </a:rPr>
              <a:t>Counts of</a:t>
            </a:r>
          </a:p>
          <a:p>
            <a:pPr algn="ctr"/>
            <a:r>
              <a:rPr lang="en-US" dirty="0">
                <a:latin typeface="Arial" pitchFamily="34" charset="0"/>
                <a:cs typeface="Arial" pitchFamily="34" charset="0"/>
              </a:rPr>
              <a:t>candidate</a:t>
            </a:r>
          </a:p>
          <a:p>
            <a:pPr algn="ctr"/>
            <a:r>
              <a:rPr lang="en-US" dirty="0" smtClean="0">
                <a:latin typeface="Arial" pitchFamily="34" charset="0"/>
                <a:cs typeface="Arial" pitchFamily="34" charset="0"/>
              </a:rPr>
              <a:t>pairs</a:t>
            </a:r>
            <a:endParaRPr lang="en-US" dirty="0">
              <a:latin typeface="Arial" pitchFamily="34" charset="0"/>
              <a:cs typeface="Arial" pitchFamily="34" charset="0"/>
            </a:endParaRPr>
          </a:p>
        </p:txBody>
      </p:sp>
    </p:spTree>
    <p:extLst>
      <p:ext uri="{BB962C8B-B14F-4D97-AF65-F5344CB8AC3E}">
        <p14:creationId xmlns:p14="http://schemas.microsoft.com/office/powerpoint/2010/main" val="37086881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70B264A-BCBB-5040-B462-25D6635FCCFD}" type="slidenum">
              <a:rPr lang="en-US"/>
              <a:pPr/>
              <a:t>44</a:t>
            </a:fld>
            <a:endParaRPr lang="en-US"/>
          </a:p>
        </p:txBody>
      </p:sp>
      <p:sp>
        <p:nvSpPr>
          <p:cNvPr id="25602" name="Rectangle 2"/>
          <p:cNvSpPr>
            <a:spLocks noGrp="1" noChangeArrowheads="1"/>
          </p:cNvSpPr>
          <p:nvPr>
            <p:ph type="title"/>
          </p:nvPr>
        </p:nvSpPr>
        <p:spPr/>
        <p:txBody>
          <a:bodyPr/>
          <a:lstStyle/>
          <a:p>
            <a:r>
              <a:rPr lang="en-US" dirty="0" smtClean="0"/>
              <a:t>Main-Memory </a:t>
            </a:r>
            <a:r>
              <a:rPr lang="en-US" dirty="0"/>
              <a:t>Details</a:t>
            </a:r>
          </a:p>
        </p:txBody>
      </p:sp>
      <p:sp>
        <p:nvSpPr>
          <p:cNvPr id="25603" name="Rectangle 3"/>
          <p:cNvSpPr>
            <a:spLocks noGrp="1" noChangeArrowheads="1"/>
          </p:cNvSpPr>
          <p:nvPr>
            <p:ph type="body" idx="1"/>
          </p:nvPr>
        </p:nvSpPr>
        <p:spPr/>
        <p:txBody>
          <a:bodyPr/>
          <a:lstStyle/>
          <a:p>
            <a:r>
              <a:rPr lang="en-US" b="1" dirty="0">
                <a:solidFill>
                  <a:srgbClr val="D60093"/>
                </a:solidFill>
              </a:rPr>
              <a:t>Buckets require a few bytes </a:t>
            </a:r>
            <a:r>
              <a:rPr lang="en-US" b="1" dirty="0" smtClean="0">
                <a:solidFill>
                  <a:srgbClr val="D60093"/>
                </a:solidFill>
              </a:rPr>
              <a:t>each:</a:t>
            </a:r>
            <a:endParaRPr lang="en-US" b="1" dirty="0">
              <a:solidFill>
                <a:srgbClr val="D60093"/>
              </a:solidFill>
            </a:endParaRPr>
          </a:p>
          <a:p>
            <a:pPr lvl="1"/>
            <a:r>
              <a:rPr lang="en-US" b="1" dirty="0">
                <a:solidFill>
                  <a:srgbClr val="0000FF"/>
                </a:solidFill>
              </a:rPr>
              <a:t>Note:</a:t>
            </a:r>
            <a:r>
              <a:rPr lang="en-US" dirty="0">
                <a:solidFill>
                  <a:srgbClr val="0064E2"/>
                </a:solidFill>
              </a:rPr>
              <a:t> </a:t>
            </a:r>
            <a:r>
              <a:rPr lang="en-US" dirty="0"/>
              <a:t>we </a:t>
            </a:r>
            <a:r>
              <a:rPr lang="en-US" dirty="0" smtClean="0"/>
              <a:t>do not </a:t>
            </a:r>
            <a:r>
              <a:rPr lang="en-US" dirty="0"/>
              <a:t>have to count past </a:t>
            </a:r>
            <a:r>
              <a:rPr lang="en-US" b="1" i="1" dirty="0" smtClean="0">
                <a:latin typeface="Times New Roman" pitchFamily="18" charset="0"/>
                <a:cs typeface="Times New Roman" pitchFamily="18" charset="0"/>
              </a:rPr>
              <a:t>s</a:t>
            </a:r>
            <a:endParaRPr lang="en-US" b="1" dirty="0"/>
          </a:p>
          <a:p>
            <a:pPr lvl="1"/>
            <a:r>
              <a:rPr lang="en-US" dirty="0" smtClean="0"/>
              <a:t>#buckets </a:t>
            </a:r>
            <a:r>
              <a:rPr lang="en-US" dirty="0"/>
              <a:t>is </a:t>
            </a:r>
            <a:r>
              <a:rPr lang="en-US" i="1" dirty="0"/>
              <a:t>O(main-memory size</a:t>
            </a:r>
            <a:r>
              <a:rPr lang="en-US" i="1" dirty="0" smtClean="0"/>
              <a:t>)</a:t>
            </a:r>
          </a:p>
          <a:p>
            <a:pPr lvl="8"/>
            <a:endParaRPr lang="en-US" dirty="0" smtClean="0"/>
          </a:p>
          <a:p>
            <a:r>
              <a:rPr lang="en-US" dirty="0"/>
              <a:t>On second pass, a table of </a:t>
            </a:r>
            <a:r>
              <a:rPr lang="en-US" dirty="0" smtClean="0">
                <a:solidFill>
                  <a:srgbClr val="0000FF"/>
                </a:solidFill>
              </a:rPr>
              <a:t>(</a:t>
            </a:r>
            <a:r>
              <a:rPr lang="en-US" dirty="0">
                <a:solidFill>
                  <a:srgbClr val="0000FF"/>
                </a:solidFill>
              </a:rPr>
              <a:t>item, item, count) </a:t>
            </a:r>
            <a:r>
              <a:rPr lang="en-US" dirty="0"/>
              <a:t>triples is essential </a:t>
            </a:r>
            <a:r>
              <a:rPr lang="en-US" dirty="0" smtClean="0"/>
              <a:t>(we cannot use triangular matrix approach, </a:t>
            </a:r>
            <a:r>
              <a:rPr lang="en-US" dirty="0" smtClean="0">
                <a:solidFill>
                  <a:schemeClr val="accent3"/>
                </a:solidFill>
              </a:rPr>
              <a:t>why</a:t>
            </a:r>
            <a:r>
              <a:rPr lang="en-US" dirty="0">
                <a:solidFill>
                  <a:schemeClr val="accent3"/>
                </a:solidFill>
              </a:rPr>
              <a:t>?</a:t>
            </a:r>
            <a:r>
              <a:rPr lang="en-US" dirty="0"/>
              <a:t>)</a:t>
            </a:r>
          </a:p>
          <a:p>
            <a:pPr lvl="1"/>
            <a:r>
              <a:rPr lang="en-US" dirty="0" smtClean="0"/>
              <a:t>Thus, hash </a:t>
            </a:r>
            <a:r>
              <a:rPr lang="en-US" dirty="0"/>
              <a:t>table must eliminate</a:t>
            </a:r>
            <a:r>
              <a:rPr lang="en-US" dirty="0" smtClean="0"/>
              <a:t> approx. 2</a:t>
            </a:r>
            <a:r>
              <a:rPr lang="en-US" dirty="0"/>
              <a:t>/3 </a:t>
            </a:r>
            <a:r>
              <a:rPr lang="en-US" dirty="0" smtClean="0"/>
              <a:t/>
            </a:r>
            <a:br>
              <a:rPr lang="en-US" dirty="0" smtClean="0"/>
            </a:br>
            <a:r>
              <a:rPr lang="en-US" dirty="0" smtClean="0"/>
              <a:t>of </a:t>
            </a:r>
            <a:r>
              <a:rPr lang="en-US" dirty="0"/>
              <a:t>the candidate pairs for PCY to beat </a:t>
            </a:r>
            <a:r>
              <a:rPr lang="en-US" dirty="0" smtClean="0"/>
              <a:t>A-Priori</a:t>
            </a:r>
            <a:endParaRPr lang="en-US" dirty="0"/>
          </a:p>
        </p:txBody>
      </p:sp>
      <p:sp>
        <p:nvSpPr>
          <p:cNvPr id="6" name="Footer Placeholder 5"/>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Tree>
    <p:extLst>
      <p:ext uri="{BB962C8B-B14F-4D97-AF65-F5344CB8AC3E}">
        <p14:creationId xmlns:p14="http://schemas.microsoft.com/office/powerpoint/2010/main" val="27080421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76200"/>
            <a:ext cx="8610600" cy="987552"/>
          </a:xfrm>
        </p:spPr>
        <p:txBody>
          <a:bodyPr>
            <a:normAutofit/>
          </a:bodyPr>
          <a:lstStyle/>
          <a:p>
            <a:r>
              <a:rPr lang="en-US" dirty="0" smtClean="0"/>
              <a:t>Refinement: Multistage </a:t>
            </a:r>
            <a:r>
              <a:rPr lang="en-US" dirty="0"/>
              <a:t>Algorithm</a:t>
            </a:r>
          </a:p>
        </p:txBody>
      </p:sp>
      <p:sp>
        <p:nvSpPr>
          <p:cNvPr id="12291" name="Rectangle 3"/>
          <p:cNvSpPr>
            <a:spLocks noGrp="1" noChangeArrowheads="1"/>
          </p:cNvSpPr>
          <p:nvPr>
            <p:ph idx="1"/>
          </p:nvPr>
        </p:nvSpPr>
        <p:spPr>
          <a:xfrm>
            <a:off x="457200" y="1295400"/>
            <a:ext cx="8229600" cy="5410200"/>
          </a:xfrm>
        </p:spPr>
        <p:txBody>
          <a:bodyPr>
            <a:normAutofit fontScale="92500"/>
          </a:bodyPr>
          <a:lstStyle/>
          <a:p>
            <a:r>
              <a:rPr lang="en-US" b="1" dirty="0" smtClean="0">
                <a:solidFill>
                  <a:srgbClr val="D60093"/>
                </a:solidFill>
              </a:rPr>
              <a:t>Limit the number of candidates to be counted</a:t>
            </a:r>
          </a:p>
          <a:p>
            <a:pPr lvl="1"/>
            <a:r>
              <a:rPr lang="en-US" b="1" dirty="0" smtClean="0"/>
              <a:t>Remember:</a:t>
            </a:r>
            <a:r>
              <a:rPr lang="en-US" dirty="0" smtClean="0"/>
              <a:t> Memory is the bottleneck</a:t>
            </a:r>
          </a:p>
          <a:p>
            <a:pPr lvl="1"/>
            <a:r>
              <a:rPr lang="en-US" dirty="0" smtClean="0"/>
              <a:t>Still need to generate all the </a:t>
            </a:r>
            <a:r>
              <a:rPr lang="en-US" dirty="0" err="1" smtClean="0"/>
              <a:t>itemsets</a:t>
            </a:r>
            <a:r>
              <a:rPr lang="en-US" dirty="0" smtClean="0"/>
              <a:t> but we only want to count/keep track of the ones that are frequent</a:t>
            </a:r>
          </a:p>
          <a:p>
            <a:r>
              <a:rPr lang="en-US" b="1" dirty="0" smtClean="0">
                <a:solidFill>
                  <a:srgbClr val="D60093"/>
                </a:solidFill>
              </a:rPr>
              <a:t>Key </a:t>
            </a:r>
            <a:r>
              <a:rPr lang="en-US" b="1" dirty="0">
                <a:solidFill>
                  <a:srgbClr val="D60093"/>
                </a:solidFill>
              </a:rPr>
              <a:t>idea:</a:t>
            </a:r>
            <a:r>
              <a:rPr lang="en-US" dirty="0">
                <a:solidFill>
                  <a:srgbClr val="D60093"/>
                </a:solidFill>
              </a:rPr>
              <a:t> </a:t>
            </a:r>
            <a:r>
              <a:rPr lang="en-US" dirty="0">
                <a:solidFill>
                  <a:srgbClr val="0000FF"/>
                </a:solidFill>
              </a:rPr>
              <a:t>After Pass 1 of PCY, </a:t>
            </a:r>
            <a:r>
              <a:rPr lang="en-US" dirty="0" smtClean="0">
                <a:solidFill>
                  <a:srgbClr val="0000FF"/>
                </a:solidFill>
              </a:rPr>
              <a:t>rehash </a:t>
            </a:r>
            <a:r>
              <a:rPr lang="en-US" dirty="0">
                <a:solidFill>
                  <a:srgbClr val="0000FF"/>
                </a:solidFill>
              </a:rPr>
              <a:t>only those pairs that </a:t>
            </a:r>
            <a:r>
              <a:rPr lang="en-US" b="1" dirty="0">
                <a:solidFill>
                  <a:srgbClr val="0000FF"/>
                </a:solidFill>
              </a:rPr>
              <a:t>qualify</a:t>
            </a:r>
            <a:r>
              <a:rPr lang="en-US" dirty="0">
                <a:solidFill>
                  <a:srgbClr val="0000FF"/>
                </a:solidFill>
              </a:rPr>
              <a:t> for Pass 2 of </a:t>
            </a:r>
            <a:r>
              <a:rPr lang="en-US" dirty="0" smtClean="0">
                <a:solidFill>
                  <a:srgbClr val="0000FF"/>
                </a:solidFill>
              </a:rPr>
              <a:t>PCY</a:t>
            </a:r>
          </a:p>
          <a:p>
            <a:pPr lvl="1"/>
            <a:r>
              <a:rPr lang="en-US" b="1" i="1" dirty="0" err="1"/>
              <a:t>i</a:t>
            </a:r>
            <a:r>
              <a:rPr lang="en-US" dirty="0" smtClean="0"/>
              <a:t> and </a:t>
            </a:r>
            <a:r>
              <a:rPr lang="en-US" b="1" i="1" dirty="0" smtClean="0"/>
              <a:t>j</a:t>
            </a:r>
            <a:r>
              <a:rPr lang="en-US" dirty="0" smtClean="0"/>
              <a:t> are frequent, and </a:t>
            </a:r>
          </a:p>
          <a:p>
            <a:pPr lvl="1"/>
            <a:r>
              <a:rPr lang="en-US" b="1" i="1" dirty="0" smtClean="0"/>
              <a:t>{</a:t>
            </a:r>
            <a:r>
              <a:rPr lang="en-US" b="1" i="1" dirty="0" err="1"/>
              <a:t>i</a:t>
            </a:r>
            <a:r>
              <a:rPr lang="en-US" b="1" i="1" dirty="0" smtClean="0"/>
              <a:t>, j}</a:t>
            </a:r>
            <a:r>
              <a:rPr lang="en-US" i="1" dirty="0" smtClean="0"/>
              <a:t> </a:t>
            </a:r>
            <a:r>
              <a:rPr lang="en-US" dirty="0" smtClean="0"/>
              <a:t>hashes to a frequent bucket from </a:t>
            </a:r>
            <a:r>
              <a:rPr lang="en-US" b="1" dirty="0" smtClean="0"/>
              <a:t>Pass 1</a:t>
            </a:r>
          </a:p>
          <a:p>
            <a:r>
              <a:rPr lang="en-US" dirty="0" smtClean="0"/>
              <a:t>On </a:t>
            </a:r>
            <a:r>
              <a:rPr lang="en-US" dirty="0"/>
              <a:t>middle pass, fewer pairs contribute to buckets, so fewer </a:t>
            </a:r>
            <a:r>
              <a:rPr lang="en-US" b="1" i="1" dirty="0">
                <a:solidFill>
                  <a:srgbClr val="0000FF"/>
                </a:solidFill>
              </a:rPr>
              <a:t>false </a:t>
            </a:r>
            <a:r>
              <a:rPr lang="en-US" b="1" i="1" dirty="0" smtClean="0">
                <a:solidFill>
                  <a:srgbClr val="0000FF"/>
                </a:solidFill>
              </a:rPr>
              <a:t>positives</a:t>
            </a:r>
            <a:endParaRPr lang="en-US" dirty="0" smtClean="0">
              <a:solidFill>
                <a:srgbClr val="0000FF"/>
              </a:solidFill>
            </a:endParaRPr>
          </a:p>
          <a:p>
            <a:r>
              <a:rPr lang="en-US" b="1" dirty="0" smtClean="0">
                <a:solidFill>
                  <a:srgbClr val="008000"/>
                </a:solidFill>
              </a:rPr>
              <a:t>Requires 3 passes over the data</a:t>
            </a:r>
            <a:endParaRPr lang="en-US" b="1" dirty="0">
              <a:solidFill>
                <a:srgbClr val="008000"/>
              </a:solidFill>
            </a:endParaRPr>
          </a:p>
        </p:txBody>
      </p:sp>
      <p:sp>
        <p:nvSpPr>
          <p:cNvPr id="6" name="Footer Placeholder 5"/>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E1BA075B-7809-C44A-A26C-5F216A97CC93}" type="slidenum">
              <a:rPr lang="en-US"/>
              <a:pPr/>
              <a:t>45</a:t>
            </a:fld>
            <a:endParaRPr lang="en-US"/>
          </a:p>
        </p:txBody>
      </p:sp>
    </p:spTree>
    <p:extLst>
      <p:ext uri="{BB962C8B-B14F-4D97-AF65-F5344CB8AC3E}">
        <p14:creationId xmlns:p14="http://schemas.microsoft.com/office/powerpoint/2010/main" val="39065761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p:cNvSpPr>
            <a:spLocks noChangeArrowheads="1"/>
          </p:cNvSpPr>
          <p:nvPr/>
        </p:nvSpPr>
        <p:spPr bwMode="auto">
          <a:xfrm>
            <a:off x="6019800" y="1371600"/>
            <a:ext cx="1524000" cy="2895600"/>
          </a:xfrm>
          <a:prstGeom prst="rect">
            <a:avLst/>
          </a:prstGeom>
          <a:solidFill>
            <a:srgbClr val="CCFFCC"/>
          </a:solidFill>
          <a:ln w="9525">
            <a:solidFill>
              <a:schemeClr val="tx1"/>
            </a:solidFill>
            <a:miter lim="800000"/>
            <a:headEnd/>
            <a:tailEnd/>
          </a:ln>
          <a:effectLst/>
        </p:spPr>
        <p:txBody>
          <a:bodyPr wrap="none" anchor="ctr">
            <a:prstTxWarp prst="textNoShape">
              <a:avLst/>
            </a:prstTxWarp>
          </a:bodyPr>
          <a:lstStyle/>
          <a:p>
            <a:pPr algn="ctr"/>
            <a:endParaRPr lang="en-US" dirty="0">
              <a:latin typeface="Arial" pitchFamily="34" charset="0"/>
              <a:cs typeface="Arial" pitchFamily="34" charset="0"/>
            </a:endParaRPr>
          </a:p>
        </p:txBody>
      </p:sp>
      <p:sp>
        <p:nvSpPr>
          <p:cNvPr id="30" name="Rectangle 3"/>
          <p:cNvSpPr>
            <a:spLocks noChangeArrowheads="1"/>
          </p:cNvSpPr>
          <p:nvPr/>
        </p:nvSpPr>
        <p:spPr bwMode="auto">
          <a:xfrm>
            <a:off x="3657600" y="1371600"/>
            <a:ext cx="1524000" cy="2895600"/>
          </a:xfrm>
          <a:prstGeom prst="rect">
            <a:avLst/>
          </a:prstGeom>
          <a:solidFill>
            <a:srgbClr val="CCFFCC"/>
          </a:solidFill>
          <a:ln w="9525">
            <a:solidFill>
              <a:schemeClr val="tx1"/>
            </a:solidFill>
            <a:miter lim="800000"/>
            <a:headEnd/>
            <a:tailEnd/>
          </a:ln>
          <a:effectLst/>
        </p:spPr>
        <p:txBody>
          <a:bodyPr wrap="none" anchor="ctr">
            <a:prstTxWarp prst="textNoShape">
              <a:avLst/>
            </a:prstTxWarp>
          </a:bodyPr>
          <a:lstStyle/>
          <a:p>
            <a:pPr algn="ctr"/>
            <a:endParaRPr lang="en-US" dirty="0">
              <a:latin typeface="Arial" pitchFamily="34" charset="0"/>
              <a:cs typeface="Arial" pitchFamily="34" charset="0"/>
            </a:endParaRPr>
          </a:p>
        </p:txBody>
      </p:sp>
      <p:sp>
        <p:nvSpPr>
          <p:cNvPr id="22" name="Slide Number Placeholder 4"/>
          <p:cNvSpPr>
            <a:spLocks noGrp="1"/>
          </p:cNvSpPr>
          <p:nvPr>
            <p:ph type="sldNum" sz="quarter" idx="12"/>
          </p:nvPr>
        </p:nvSpPr>
        <p:spPr/>
        <p:txBody>
          <a:bodyPr/>
          <a:lstStyle/>
          <a:p>
            <a:fld id="{ABF3C64C-3D5D-7446-B13E-E55EDFF2DD00}" type="slidenum">
              <a:rPr lang="en-US"/>
              <a:pPr/>
              <a:t>46</a:t>
            </a:fld>
            <a:endParaRPr lang="en-US"/>
          </a:p>
        </p:txBody>
      </p:sp>
      <p:sp>
        <p:nvSpPr>
          <p:cNvPr id="13314" name="Rectangle 2"/>
          <p:cNvSpPr>
            <a:spLocks noGrp="1" noChangeArrowheads="1"/>
          </p:cNvSpPr>
          <p:nvPr>
            <p:ph type="title"/>
          </p:nvPr>
        </p:nvSpPr>
        <p:spPr/>
        <p:txBody>
          <a:bodyPr>
            <a:normAutofit/>
          </a:bodyPr>
          <a:lstStyle/>
          <a:p>
            <a:r>
              <a:rPr lang="en-US" dirty="0" smtClean="0"/>
              <a:t>Main-Memory: Multistage</a:t>
            </a:r>
            <a:endParaRPr lang="en-US" dirty="0"/>
          </a:p>
        </p:txBody>
      </p:sp>
      <p:sp>
        <p:nvSpPr>
          <p:cNvPr id="13315" name="Rectangle 3"/>
          <p:cNvSpPr>
            <a:spLocks noChangeArrowheads="1"/>
          </p:cNvSpPr>
          <p:nvPr/>
        </p:nvSpPr>
        <p:spPr bwMode="auto">
          <a:xfrm>
            <a:off x="1295400" y="1371600"/>
            <a:ext cx="1524000" cy="2895600"/>
          </a:xfrm>
          <a:prstGeom prst="rect">
            <a:avLst/>
          </a:prstGeom>
          <a:solidFill>
            <a:srgbClr val="CCFFCC"/>
          </a:solidFill>
          <a:ln w="9525">
            <a:solidFill>
              <a:schemeClr val="tx1"/>
            </a:solidFill>
            <a:miter lim="800000"/>
            <a:headEnd/>
            <a:tailEnd/>
          </a:ln>
          <a:effectLst/>
        </p:spPr>
        <p:txBody>
          <a:bodyPr wrap="none" anchor="ctr">
            <a:prstTxWarp prst="textNoShape">
              <a:avLst/>
            </a:prstTxWarp>
          </a:bodyPr>
          <a:lstStyle/>
          <a:p>
            <a:pPr algn="ctr"/>
            <a:r>
              <a:rPr lang="en-US">
                <a:latin typeface="Arial" pitchFamily="34" charset="0"/>
                <a:cs typeface="Arial" pitchFamily="34" charset="0"/>
              </a:rPr>
              <a:t>First</a:t>
            </a:r>
          </a:p>
          <a:p>
            <a:pPr algn="ctr"/>
            <a:r>
              <a:rPr lang="en-US">
                <a:latin typeface="Arial" pitchFamily="34" charset="0"/>
                <a:cs typeface="Arial" pitchFamily="34" charset="0"/>
              </a:rPr>
              <a:t>hash table</a:t>
            </a:r>
          </a:p>
        </p:txBody>
      </p:sp>
      <p:sp>
        <p:nvSpPr>
          <p:cNvPr id="13318" name="Rectangle 6"/>
          <p:cNvSpPr>
            <a:spLocks noChangeArrowheads="1"/>
          </p:cNvSpPr>
          <p:nvPr/>
        </p:nvSpPr>
        <p:spPr bwMode="auto">
          <a:xfrm>
            <a:off x="1371600" y="1447800"/>
            <a:ext cx="1371600" cy="609600"/>
          </a:xfrm>
          <a:prstGeom prst="rect">
            <a:avLst/>
          </a:prstGeom>
          <a:solidFill>
            <a:srgbClr val="00CCFF"/>
          </a:solidFill>
          <a:ln w="9525">
            <a:solidFill>
              <a:schemeClr val="tx1"/>
            </a:solidFill>
            <a:miter lim="800000"/>
            <a:headEnd/>
            <a:tailEnd/>
          </a:ln>
          <a:effectLst/>
        </p:spPr>
        <p:txBody>
          <a:bodyPr wrap="none" anchor="ctr">
            <a:prstTxWarp prst="textNoShape">
              <a:avLst/>
            </a:prstTxWarp>
          </a:bodyPr>
          <a:lstStyle/>
          <a:p>
            <a:pPr algn="ctr"/>
            <a:r>
              <a:rPr lang="en-US">
                <a:latin typeface="Arial" pitchFamily="34" charset="0"/>
                <a:cs typeface="Arial" pitchFamily="34" charset="0"/>
              </a:rPr>
              <a:t>Item counts</a:t>
            </a:r>
          </a:p>
        </p:txBody>
      </p:sp>
      <p:sp>
        <p:nvSpPr>
          <p:cNvPr id="13319" name="Rectangle 7"/>
          <p:cNvSpPr>
            <a:spLocks noChangeArrowheads="1"/>
          </p:cNvSpPr>
          <p:nvPr/>
        </p:nvSpPr>
        <p:spPr bwMode="auto">
          <a:xfrm>
            <a:off x="3733800" y="2057400"/>
            <a:ext cx="1371600" cy="3048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a:r>
              <a:rPr lang="en-US">
                <a:latin typeface="Arial" pitchFamily="34" charset="0"/>
                <a:cs typeface="Arial" pitchFamily="34" charset="0"/>
              </a:rPr>
              <a:t>Bitmap 1</a:t>
            </a:r>
          </a:p>
        </p:txBody>
      </p:sp>
      <p:sp>
        <p:nvSpPr>
          <p:cNvPr id="13320" name="Rectangle 8"/>
          <p:cNvSpPr>
            <a:spLocks noChangeArrowheads="1"/>
          </p:cNvSpPr>
          <p:nvPr/>
        </p:nvSpPr>
        <p:spPr bwMode="auto">
          <a:xfrm>
            <a:off x="6096000" y="2057400"/>
            <a:ext cx="1371600" cy="3048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a:r>
              <a:rPr lang="en-US">
                <a:latin typeface="Arial" pitchFamily="34" charset="0"/>
                <a:cs typeface="Arial" pitchFamily="34" charset="0"/>
              </a:rPr>
              <a:t>Bitmap 1</a:t>
            </a:r>
          </a:p>
        </p:txBody>
      </p:sp>
      <p:sp>
        <p:nvSpPr>
          <p:cNvPr id="13321" name="Rectangle 9"/>
          <p:cNvSpPr>
            <a:spLocks noChangeArrowheads="1"/>
          </p:cNvSpPr>
          <p:nvPr/>
        </p:nvSpPr>
        <p:spPr bwMode="auto">
          <a:xfrm>
            <a:off x="6096000" y="2590800"/>
            <a:ext cx="1371600" cy="3048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a:r>
              <a:rPr lang="en-US">
                <a:latin typeface="Arial" pitchFamily="34" charset="0"/>
                <a:cs typeface="Arial" pitchFamily="34" charset="0"/>
              </a:rPr>
              <a:t>Bitmap 2</a:t>
            </a:r>
          </a:p>
        </p:txBody>
      </p:sp>
      <p:sp>
        <p:nvSpPr>
          <p:cNvPr id="13322" name="Rectangle 10"/>
          <p:cNvSpPr>
            <a:spLocks noChangeArrowheads="1"/>
          </p:cNvSpPr>
          <p:nvPr/>
        </p:nvSpPr>
        <p:spPr bwMode="auto">
          <a:xfrm>
            <a:off x="3733800" y="1447800"/>
            <a:ext cx="1371600" cy="457200"/>
          </a:xfrm>
          <a:prstGeom prst="rect">
            <a:avLst/>
          </a:prstGeom>
          <a:solidFill>
            <a:srgbClr val="00CCFF"/>
          </a:solidFill>
          <a:ln w="9525">
            <a:solidFill>
              <a:srgbClr val="333333"/>
            </a:solidFill>
            <a:miter lim="800000"/>
            <a:headEnd/>
            <a:tailEnd/>
          </a:ln>
          <a:effectLst/>
        </p:spPr>
        <p:txBody>
          <a:bodyPr wrap="none" anchor="ctr">
            <a:prstTxWarp prst="textNoShape">
              <a:avLst/>
            </a:prstTxWarp>
          </a:bodyPr>
          <a:lstStyle/>
          <a:p>
            <a:pPr algn="ctr"/>
            <a:r>
              <a:rPr lang="en-US">
                <a:latin typeface="Arial" pitchFamily="34" charset="0"/>
                <a:cs typeface="Arial" pitchFamily="34" charset="0"/>
              </a:rPr>
              <a:t>Freq. items</a:t>
            </a:r>
          </a:p>
        </p:txBody>
      </p:sp>
      <p:sp>
        <p:nvSpPr>
          <p:cNvPr id="13323" name="Rectangle 11"/>
          <p:cNvSpPr>
            <a:spLocks noChangeArrowheads="1"/>
          </p:cNvSpPr>
          <p:nvPr/>
        </p:nvSpPr>
        <p:spPr bwMode="auto">
          <a:xfrm>
            <a:off x="6096000" y="1447800"/>
            <a:ext cx="1371600" cy="457200"/>
          </a:xfrm>
          <a:prstGeom prst="rect">
            <a:avLst/>
          </a:prstGeom>
          <a:solidFill>
            <a:srgbClr val="00CCFF"/>
          </a:solidFill>
          <a:ln w="9525">
            <a:solidFill>
              <a:srgbClr val="333333"/>
            </a:solidFill>
            <a:miter lim="800000"/>
            <a:headEnd/>
            <a:tailEnd/>
          </a:ln>
          <a:effectLst/>
        </p:spPr>
        <p:txBody>
          <a:bodyPr wrap="none" anchor="ctr">
            <a:prstTxWarp prst="textNoShape">
              <a:avLst/>
            </a:prstTxWarp>
          </a:bodyPr>
          <a:lstStyle/>
          <a:p>
            <a:pPr algn="ctr"/>
            <a:r>
              <a:rPr lang="en-US">
                <a:latin typeface="Arial" pitchFamily="34" charset="0"/>
                <a:cs typeface="Arial" pitchFamily="34" charset="0"/>
              </a:rPr>
              <a:t>Freq. items</a:t>
            </a:r>
          </a:p>
        </p:txBody>
      </p:sp>
      <p:sp>
        <p:nvSpPr>
          <p:cNvPr id="13324" name="Text Box 12"/>
          <p:cNvSpPr txBox="1">
            <a:spLocks noChangeArrowheads="1"/>
          </p:cNvSpPr>
          <p:nvPr/>
        </p:nvSpPr>
        <p:spPr bwMode="auto">
          <a:xfrm>
            <a:off x="6189330" y="3040063"/>
            <a:ext cx="1184940" cy="923330"/>
          </a:xfrm>
          <a:prstGeom prst="rect">
            <a:avLst/>
          </a:prstGeom>
          <a:noFill/>
          <a:ln w="9525">
            <a:noFill/>
            <a:miter lim="800000"/>
            <a:headEnd/>
            <a:tailEnd/>
          </a:ln>
          <a:effectLst/>
        </p:spPr>
        <p:txBody>
          <a:bodyPr wrap="none">
            <a:prstTxWarp prst="textNoShape">
              <a:avLst/>
            </a:prstTxWarp>
            <a:spAutoFit/>
          </a:bodyPr>
          <a:lstStyle/>
          <a:p>
            <a:r>
              <a:rPr lang="en-US" dirty="0">
                <a:latin typeface="Arial" pitchFamily="34" charset="0"/>
                <a:cs typeface="Arial" pitchFamily="34" charset="0"/>
              </a:rPr>
              <a:t>Counts of</a:t>
            </a:r>
          </a:p>
          <a:p>
            <a:r>
              <a:rPr lang="en-US" dirty="0">
                <a:latin typeface="Arial" pitchFamily="34" charset="0"/>
                <a:cs typeface="Arial" pitchFamily="34" charset="0"/>
              </a:rPr>
              <a:t>candidate</a:t>
            </a:r>
          </a:p>
          <a:p>
            <a:r>
              <a:rPr lang="en-US" dirty="0">
                <a:latin typeface="Arial" pitchFamily="34" charset="0"/>
                <a:cs typeface="Arial" pitchFamily="34" charset="0"/>
              </a:rPr>
              <a:t>   pairs</a:t>
            </a:r>
          </a:p>
        </p:txBody>
      </p:sp>
      <p:sp>
        <p:nvSpPr>
          <p:cNvPr id="13325" name="Line 13"/>
          <p:cNvSpPr>
            <a:spLocks noChangeShapeType="1"/>
          </p:cNvSpPr>
          <p:nvPr/>
        </p:nvSpPr>
        <p:spPr bwMode="auto">
          <a:xfrm flipV="1">
            <a:off x="2819400" y="2362200"/>
            <a:ext cx="914400" cy="1905000"/>
          </a:xfrm>
          <a:prstGeom prst="line">
            <a:avLst/>
          </a:prstGeom>
          <a:noFill/>
          <a:ln w="19050">
            <a:solidFill>
              <a:srgbClr val="008000"/>
            </a:solidFill>
            <a:round/>
            <a:headEnd/>
            <a:tailEnd/>
          </a:ln>
          <a:effectLst/>
        </p:spPr>
        <p:txBody>
          <a:bodyPr wrap="none" anchor="ctr">
            <a:prstTxWarp prst="textNoShape">
              <a:avLst/>
            </a:prstTxWarp>
          </a:bodyPr>
          <a:lstStyle/>
          <a:p>
            <a:endParaRPr lang="en-US">
              <a:latin typeface="Arial" pitchFamily="34" charset="0"/>
              <a:cs typeface="Arial" pitchFamily="34" charset="0"/>
            </a:endParaRPr>
          </a:p>
        </p:txBody>
      </p:sp>
      <p:sp>
        <p:nvSpPr>
          <p:cNvPr id="13326" name="Line 14"/>
          <p:cNvSpPr>
            <a:spLocks noChangeShapeType="1"/>
          </p:cNvSpPr>
          <p:nvPr/>
        </p:nvSpPr>
        <p:spPr bwMode="auto">
          <a:xfrm flipV="1">
            <a:off x="2743200" y="2057400"/>
            <a:ext cx="990600" cy="29400"/>
          </a:xfrm>
          <a:prstGeom prst="line">
            <a:avLst/>
          </a:prstGeom>
          <a:noFill/>
          <a:ln w="19050">
            <a:solidFill>
              <a:srgbClr val="008000"/>
            </a:solidFill>
            <a:round/>
            <a:headEnd/>
            <a:tailEnd/>
          </a:ln>
          <a:effectLst/>
        </p:spPr>
        <p:txBody>
          <a:bodyPr wrap="none" anchor="ctr">
            <a:prstTxWarp prst="textNoShape">
              <a:avLst/>
            </a:prstTxWarp>
          </a:bodyPr>
          <a:lstStyle/>
          <a:p>
            <a:endParaRPr lang="en-US">
              <a:latin typeface="Arial" pitchFamily="34" charset="0"/>
              <a:cs typeface="Arial" pitchFamily="34" charset="0"/>
            </a:endParaRPr>
          </a:p>
        </p:txBody>
      </p:sp>
      <p:sp>
        <p:nvSpPr>
          <p:cNvPr id="13327" name="Line 15"/>
          <p:cNvSpPr>
            <a:spLocks noChangeShapeType="1"/>
          </p:cNvSpPr>
          <p:nvPr/>
        </p:nvSpPr>
        <p:spPr bwMode="auto">
          <a:xfrm>
            <a:off x="5105400" y="2444034"/>
            <a:ext cx="990600" cy="146766"/>
          </a:xfrm>
          <a:prstGeom prst="line">
            <a:avLst/>
          </a:prstGeom>
          <a:noFill/>
          <a:ln w="19050">
            <a:solidFill>
              <a:srgbClr val="008000"/>
            </a:solidFill>
            <a:round/>
            <a:headEnd/>
            <a:tailEnd/>
          </a:ln>
          <a:effectLst/>
        </p:spPr>
        <p:txBody>
          <a:bodyPr wrap="none" anchor="ctr">
            <a:prstTxWarp prst="textNoShape">
              <a:avLst/>
            </a:prstTxWarp>
          </a:bodyPr>
          <a:lstStyle/>
          <a:p>
            <a:endParaRPr lang="en-US">
              <a:latin typeface="Arial" pitchFamily="34" charset="0"/>
              <a:cs typeface="Arial" pitchFamily="34" charset="0"/>
            </a:endParaRPr>
          </a:p>
        </p:txBody>
      </p:sp>
      <p:sp>
        <p:nvSpPr>
          <p:cNvPr id="13328" name="Line 16"/>
          <p:cNvSpPr>
            <a:spLocks noChangeShapeType="1"/>
          </p:cNvSpPr>
          <p:nvPr/>
        </p:nvSpPr>
        <p:spPr bwMode="auto">
          <a:xfrm flipV="1">
            <a:off x="5105400" y="2895600"/>
            <a:ext cx="990600" cy="1309734"/>
          </a:xfrm>
          <a:prstGeom prst="line">
            <a:avLst/>
          </a:prstGeom>
          <a:noFill/>
          <a:ln w="19050">
            <a:solidFill>
              <a:srgbClr val="008000"/>
            </a:solidFill>
            <a:round/>
            <a:headEnd/>
            <a:tailEnd/>
          </a:ln>
          <a:effectLst/>
        </p:spPr>
        <p:txBody>
          <a:bodyPr wrap="none" anchor="ctr">
            <a:prstTxWarp prst="textNoShape">
              <a:avLst/>
            </a:prstTxWarp>
          </a:bodyPr>
          <a:lstStyle/>
          <a:p>
            <a:endParaRPr lang="en-US">
              <a:latin typeface="Arial" pitchFamily="34" charset="0"/>
              <a:cs typeface="Arial" pitchFamily="34" charset="0"/>
            </a:endParaRPr>
          </a:p>
        </p:txBody>
      </p:sp>
      <p:sp>
        <p:nvSpPr>
          <p:cNvPr id="13329" name="Line 17"/>
          <p:cNvSpPr>
            <a:spLocks noChangeShapeType="1"/>
          </p:cNvSpPr>
          <p:nvPr/>
        </p:nvSpPr>
        <p:spPr bwMode="auto">
          <a:xfrm flipV="1">
            <a:off x="2743200" y="1905000"/>
            <a:ext cx="990600" cy="152400"/>
          </a:xfrm>
          <a:prstGeom prst="line">
            <a:avLst/>
          </a:prstGeom>
          <a:noFill/>
          <a:ln w="19050">
            <a:solidFill>
              <a:srgbClr val="008000"/>
            </a:solidFill>
            <a:round/>
            <a:headEnd/>
            <a:tailEnd/>
          </a:ln>
          <a:effectLst/>
        </p:spPr>
        <p:txBody>
          <a:bodyPr>
            <a:prstTxWarp prst="textNoShape">
              <a:avLst/>
            </a:prstTxWarp>
          </a:bodyPr>
          <a:lstStyle/>
          <a:p>
            <a:endParaRPr lang="en-US">
              <a:latin typeface="Arial" pitchFamily="34" charset="0"/>
              <a:cs typeface="Arial" pitchFamily="34" charset="0"/>
            </a:endParaRPr>
          </a:p>
        </p:txBody>
      </p:sp>
      <p:sp>
        <p:nvSpPr>
          <p:cNvPr id="13330" name="Line 18"/>
          <p:cNvSpPr>
            <a:spLocks noChangeShapeType="1"/>
          </p:cNvSpPr>
          <p:nvPr/>
        </p:nvSpPr>
        <p:spPr bwMode="auto">
          <a:xfrm>
            <a:off x="2743200" y="1447800"/>
            <a:ext cx="990600" cy="0"/>
          </a:xfrm>
          <a:prstGeom prst="line">
            <a:avLst/>
          </a:prstGeom>
          <a:noFill/>
          <a:ln w="19050">
            <a:solidFill>
              <a:srgbClr val="008000"/>
            </a:solidFill>
            <a:round/>
            <a:headEnd/>
            <a:tailEnd/>
          </a:ln>
          <a:effectLst/>
        </p:spPr>
        <p:txBody>
          <a:bodyPr>
            <a:prstTxWarp prst="textNoShape">
              <a:avLst/>
            </a:prstTxWarp>
          </a:bodyPr>
          <a:lstStyle/>
          <a:p>
            <a:endParaRPr lang="en-US">
              <a:latin typeface="Arial" pitchFamily="34" charset="0"/>
              <a:cs typeface="Arial" pitchFamily="34" charset="0"/>
            </a:endParaRPr>
          </a:p>
        </p:txBody>
      </p:sp>
      <p:sp>
        <p:nvSpPr>
          <p:cNvPr id="13331" name="Text Box 19"/>
          <p:cNvSpPr txBox="1">
            <a:spLocks noChangeArrowheads="1"/>
          </p:cNvSpPr>
          <p:nvPr/>
        </p:nvSpPr>
        <p:spPr bwMode="auto">
          <a:xfrm>
            <a:off x="1431925" y="4343400"/>
            <a:ext cx="1160895" cy="461665"/>
          </a:xfrm>
          <a:prstGeom prst="rect">
            <a:avLst/>
          </a:prstGeom>
          <a:noFill/>
          <a:ln w="9525">
            <a:noFill/>
            <a:miter lim="800000"/>
            <a:headEnd/>
            <a:tailEnd/>
          </a:ln>
          <a:effectLst/>
        </p:spPr>
        <p:txBody>
          <a:bodyPr wrap="none">
            <a:prstTxWarp prst="textNoShape">
              <a:avLst/>
            </a:prstTxWarp>
            <a:spAutoFit/>
          </a:bodyPr>
          <a:lstStyle/>
          <a:p>
            <a:r>
              <a:rPr lang="en-US" sz="2400" b="1">
                <a:latin typeface="Arial" pitchFamily="34" charset="0"/>
                <a:cs typeface="Arial" pitchFamily="34" charset="0"/>
              </a:rPr>
              <a:t>Pass 1</a:t>
            </a:r>
          </a:p>
        </p:txBody>
      </p:sp>
      <p:sp>
        <p:nvSpPr>
          <p:cNvPr id="13332" name="Text Box 20"/>
          <p:cNvSpPr txBox="1">
            <a:spLocks noChangeArrowheads="1"/>
          </p:cNvSpPr>
          <p:nvPr/>
        </p:nvSpPr>
        <p:spPr bwMode="auto">
          <a:xfrm>
            <a:off x="3886200" y="4386262"/>
            <a:ext cx="1160895" cy="461665"/>
          </a:xfrm>
          <a:prstGeom prst="rect">
            <a:avLst/>
          </a:prstGeom>
          <a:noFill/>
          <a:ln w="9525">
            <a:noFill/>
            <a:miter lim="800000"/>
            <a:headEnd/>
            <a:tailEnd/>
          </a:ln>
          <a:effectLst/>
        </p:spPr>
        <p:txBody>
          <a:bodyPr wrap="none">
            <a:prstTxWarp prst="textNoShape">
              <a:avLst/>
            </a:prstTxWarp>
            <a:spAutoFit/>
          </a:bodyPr>
          <a:lstStyle/>
          <a:p>
            <a:r>
              <a:rPr lang="en-US" sz="2400" b="1">
                <a:latin typeface="Arial" pitchFamily="34" charset="0"/>
                <a:cs typeface="Arial" pitchFamily="34" charset="0"/>
              </a:rPr>
              <a:t>Pass 2</a:t>
            </a:r>
          </a:p>
        </p:txBody>
      </p:sp>
      <p:sp>
        <p:nvSpPr>
          <p:cNvPr id="13333" name="Text Box 21"/>
          <p:cNvSpPr txBox="1">
            <a:spLocks noChangeArrowheads="1"/>
          </p:cNvSpPr>
          <p:nvPr/>
        </p:nvSpPr>
        <p:spPr bwMode="auto">
          <a:xfrm>
            <a:off x="6248400" y="4386262"/>
            <a:ext cx="1160895" cy="461665"/>
          </a:xfrm>
          <a:prstGeom prst="rect">
            <a:avLst/>
          </a:prstGeom>
          <a:noFill/>
          <a:ln w="9525">
            <a:noFill/>
            <a:miter lim="800000"/>
            <a:headEnd/>
            <a:tailEnd/>
          </a:ln>
          <a:effectLst/>
        </p:spPr>
        <p:txBody>
          <a:bodyPr wrap="none">
            <a:prstTxWarp prst="textNoShape">
              <a:avLst/>
            </a:prstTxWarp>
            <a:spAutoFit/>
          </a:bodyPr>
          <a:lstStyle/>
          <a:p>
            <a:r>
              <a:rPr lang="en-US" sz="2400" b="1">
                <a:latin typeface="Arial" pitchFamily="34" charset="0"/>
                <a:cs typeface="Arial" pitchFamily="34" charset="0"/>
              </a:rPr>
              <a:t>Pass 3</a:t>
            </a:r>
          </a:p>
        </p:txBody>
      </p:sp>
      <p:sp>
        <p:nvSpPr>
          <p:cNvPr id="24" name="Footer Placeholder 23"/>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2" name="TextBox 1"/>
          <p:cNvSpPr txBox="1"/>
          <p:nvPr/>
        </p:nvSpPr>
        <p:spPr>
          <a:xfrm>
            <a:off x="1123764" y="5144869"/>
            <a:ext cx="1710726" cy="646331"/>
          </a:xfrm>
          <a:prstGeom prst="rect">
            <a:avLst/>
          </a:prstGeom>
          <a:noFill/>
        </p:spPr>
        <p:txBody>
          <a:bodyPr wrap="none" rtlCol="0">
            <a:spAutoFit/>
          </a:bodyPr>
          <a:lstStyle/>
          <a:p>
            <a:pPr algn="ctr"/>
            <a:r>
              <a:rPr lang="en-US" dirty="0" smtClean="0">
                <a:solidFill>
                  <a:srgbClr val="008000"/>
                </a:solidFill>
                <a:latin typeface="Arial" pitchFamily="34" charset="0"/>
                <a:cs typeface="Arial" pitchFamily="34" charset="0"/>
              </a:rPr>
              <a:t>Count items</a:t>
            </a:r>
          </a:p>
          <a:p>
            <a:pPr algn="ctr"/>
            <a:r>
              <a:rPr lang="en-US" dirty="0" smtClean="0">
                <a:solidFill>
                  <a:srgbClr val="008000"/>
                </a:solidFill>
                <a:latin typeface="Arial" pitchFamily="34" charset="0"/>
                <a:cs typeface="Arial" pitchFamily="34" charset="0"/>
              </a:rPr>
              <a:t>Hash pairs </a:t>
            </a:r>
            <a:r>
              <a:rPr lang="en-US" dirty="0">
                <a:solidFill>
                  <a:srgbClr val="008000"/>
                </a:solidFill>
                <a:latin typeface="Arial" pitchFamily="34" charset="0"/>
                <a:cs typeface="Arial" pitchFamily="34" charset="0"/>
              </a:rPr>
              <a:t>{</a:t>
            </a:r>
            <a:r>
              <a:rPr lang="en-US" dirty="0" err="1">
                <a:solidFill>
                  <a:srgbClr val="008000"/>
                </a:solidFill>
                <a:latin typeface="Arial" pitchFamily="34" charset="0"/>
                <a:cs typeface="Arial" pitchFamily="34" charset="0"/>
              </a:rPr>
              <a:t>i,j</a:t>
            </a:r>
            <a:r>
              <a:rPr lang="en-US" dirty="0">
                <a:solidFill>
                  <a:srgbClr val="008000"/>
                </a:solidFill>
                <a:latin typeface="Arial" pitchFamily="34" charset="0"/>
                <a:cs typeface="Arial" pitchFamily="34" charset="0"/>
              </a:rPr>
              <a:t>}</a:t>
            </a:r>
            <a:endParaRPr lang="en-US" dirty="0" smtClean="0">
              <a:solidFill>
                <a:srgbClr val="008000"/>
              </a:solidFill>
              <a:latin typeface="Arial" pitchFamily="34" charset="0"/>
              <a:cs typeface="Arial" pitchFamily="34" charset="0"/>
            </a:endParaRPr>
          </a:p>
        </p:txBody>
      </p:sp>
      <p:sp>
        <p:nvSpPr>
          <p:cNvPr id="26" name="TextBox 25"/>
          <p:cNvSpPr txBox="1"/>
          <p:nvPr/>
        </p:nvSpPr>
        <p:spPr>
          <a:xfrm>
            <a:off x="3451086" y="4798875"/>
            <a:ext cx="2044149" cy="1477328"/>
          </a:xfrm>
          <a:prstGeom prst="rect">
            <a:avLst/>
          </a:prstGeom>
          <a:noFill/>
        </p:spPr>
        <p:txBody>
          <a:bodyPr wrap="none" rtlCol="0">
            <a:spAutoFit/>
          </a:bodyPr>
          <a:lstStyle/>
          <a:p>
            <a:pPr algn="ctr"/>
            <a:r>
              <a:rPr lang="en-US" dirty="0" smtClean="0">
                <a:solidFill>
                  <a:srgbClr val="008000"/>
                </a:solidFill>
                <a:latin typeface="Arial" pitchFamily="34" charset="0"/>
                <a:cs typeface="Arial" pitchFamily="34" charset="0"/>
              </a:rPr>
              <a:t>Hash pairs {</a:t>
            </a:r>
            <a:r>
              <a:rPr lang="en-US" dirty="0" err="1">
                <a:solidFill>
                  <a:srgbClr val="008000"/>
                </a:solidFill>
                <a:latin typeface="Arial" pitchFamily="34" charset="0"/>
                <a:cs typeface="Arial" pitchFamily="34" charset="0"/>
              </a:rPr>
              <a:t>i</a:t>
            </a:r>
            <a:r>
              <a:rPr lang="en-US" dirty="0" err="1" smtClean="0">
                <a:solidFill>
                  <a:srgbClr val="008000"/>
                </a:solidFill>
                <a:latin typeface="Arial" pitchFamily="34" charset="0"/>
                <a:cs typeface="Arial" pitchFamily="34" charset="0"/>
              </a:rPr>
              <a:t>,j</a:t>
            </a:r>
            <a:r>
              <a:rPr lang="en-US" dirty="0" smtClean="0">
                <a:solidFill>
                  <a:srgbClr val="008000"/>
                </a:solidFill>
                <a:latin typeface="Arial" pitchFamily="34" charset="0"/>
                <a:cs typeface="Arial" pitchFamily="34" charset="0"/>
              </a:rPr>
              <a:t>}</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into Hash2 </a:t>
            </a:r>
            <a:r>
              <a:rPr lang="en-US" dirty="0" err="1" smtClean="0">
                <a:solidFill>
                  <a:srgbClr val="008000"/>
                </a:solidFill>
                <a:latin typeface="Arial" pitchFamily="34" charset="0"/>
                <a:cs typeface="Arial" pitchFamily="34" charset="0"/>
              </a:rPr>
              <a:t>iff</a:t>
            </a:r>
            <a:r>
              <a:rPr lang="en-US" dirty="0" smtClean="0">
                <a:solidFill>
                  <a:srgbClr val="008000"/>
                </a:solidFill>
                <a:latin typeface="Arial" pitchFamily="34" charset="0"/>
                <a:cs typeface="Arial" pitchFamily="34" charset="0"/>
              </a:rPr>
              <a:t>:</a:t>
            </a:r>
          </a:p>
          <a:p>
            <a:pPr algn="ctr"/>
            <a:r>
              <a:rPr lang="en-US" dirty="0" err="1" smtClean="0">
                <a:solidFill>
                  <a:srgbClr val="008000"/>
                </a:solidFill>
                <a:latin typeface="Arial" pitchFamily="34" charset="0"/>
                <a:cs typeface="Arial" pitchFamily="34" charset="0"/>
              </a:rPr>
              <a:t>i,j</a:t>
            </a:r>
            <a:r>
              <a:rPr lang="en-US" dirty="0" smtClean="0">
                <a:solidFill>
                  <a:srgbClr val="008000"/>
                </a:solidFill>
                <a:latin typeface="Arial" pitchFamily="34" charset="0"/>
                <a:cs typeface="Arial" pitchFamily="34" charset="0"/>
              </a:rPr>
              <a:t> are frequent,</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a:t>
            </a:r>
            <a:r>
              <a:rPr lang="en-US" dirty="0" err="1" smtClean="0">
                <a:solidFill>
                  <a:srgbClr val="008000"/>
                </a:solidFill>
                <a:latin typeface="Arial" pitchFamily="34" charset="0"/>
                <a:cs typeface="Arial" pitchFamily="34" charset="0"/>
              </a:rPr>
              <a:t>i,j</a:t>
            </a:r>
            <a:r>
              <a:rPr lang="en-US" dirty="0" smtClean="0">
                <a:solidFill>
                  <a:srgbClr val="008000"/>
                </a:solidFill>
                <a:latin typeface="Arial" pitchFamily="34" charset="0"/>
                <a:cs typeface="Arial" pitchFamily="34" charset="0"/>
              </a:rPr>
              <a:t>} hashes to</a:t>
            </a:r>
          </a:p>
          <a:p>
            <a:pPr algn="ctr"/>
            <a:r>
              <a:rPr lang="en-US" dirty="0" smtClean="0">
                <a:solidFill>
                  <a:srgbClr val="008000"/>
                </a:solidFill>
                <a:latin typeface="Arial" pitchFamily="34" charset="0"/>
                <a:cs typeface="Arial" pitchFamily="34" charset="0"/>
              </a:rPr>
              <a:t>freq. bucket in B1</a:t>
            </a:r>
          </a:p>
        </p:txBody>
      </p:sp>
      <p:sp>
        <p:nvSpPr>
          <p:cNvPr id="27" name="TextBox 26"/>
          <p:cNvSpPr txBox="1"/>
          <p:nvPr/>
        </p:nvSpPr>
        <p:spPr>
          <a:xfrm>
            <a:off x="5790297" y="4798874"/>
            <a:ext cx="2052806" cy="1754326"/>
          </a:xfrm>
          <a:prstGeom prst="rect">
            <a:avLst/>
          </a:prstGeom>
          <a:noFill/>
        </p:spPr>
        <p:txBody>
          <a:bodyPr wrap="none" rtlCol="0">
            <a:spAutoFit/>
          </a:bodyPr>
          <a:lstStyle/>
          <a:p>
            <a:pPr algn="ctr"/>
            <a:r>
              <a:rPr lang="en-US" dirty="0" smtClean="0">
                <a:solidFill>
                  <a:srgbClr val="008000"/>
                </a:solidFill>
                <a:latin typeface="Arial" pitchFamily="34" charset="0"/>
                <a:cs typeface="Arial" pitchFamily="34" charset="0"/>
              </a:rPr>
              <a:t>Count pairs {</a:t>
            </a:r>
            <a:r>
              <a:rPr lang="en-US" dirty="0" err="1" smtClean="0">
                <a:solidFill>
                  <a:srgbClr val="008000"/>
                </a:solidFill>
                <a:latin typeface="Arial" pitchFamily="34" charset="0"/>
                <a:cs typeface="Arial" pitchFamily="34" charset="0"/>
              </a:rPr>
              <a:t>i,j</a:t>
            </a:r>
            <a:r>
              <a:rPr lang="en-US" dirty="0" smtClean="0">
                <a:solidFill>
                  <a:srgbClr val="008000"/>
                </a:solidFill>
                <a:latin typeface="Arial" pitchFamily="34" charset="0"/>
                <a:cs typeface="Arial" pitchFamily="34" charset="0"/>
              </a:rPr>
              <a:t>} </a:t>
            </a:r>
            <a:r>
              <a:rPr lang="en-US" dirty="0" err="1" smtClean="0">
                <a:solidFill>
                  <a:srgbClr val="008000"/>
                </a:solidFill>
                <a:latin typeface="Arial" pitchFamily="34" charset="0"/>
                <a:cs typeface="Arial" pitchFamily="34" charset="0"/>
              </a:rPr>
              <a:t>iff</a:t>
            </a:r>
            <a:r>
              <a:rPr lang="en-US" dirty="0" smtClean="0">
                <a:solidFill>
                  <a:srgbClr val="008000"/>
                </a:solidFill>
                <a:latin typeface="Arial" pitchFamily="34" charset="0"/>
                <a:cs typeface="Arial" pitchFamily="34" charset="0"/>
              </a:rPr>
              <a:t>:</a:t>
            </a:r>
          </a:p>
          <a:p>
            <a:pPr algn="ctr"/>
            <a:r>
              <a:rPr lang="en-US" dirty="0" err="1">
                <a:solidFill>
                  <a:srgbClr val="008000"/>
                </a:solidFill>
                <a:latin typeface="Arial" pitchFamily="34" charset="0"/>
                <a:cs typeface="Arial" pitchFamily="34" charset="0"/>
              </a:rPr>
              <a:t>i,j</a:t>
            </a:r>
            <a:r>
              <a:rPr lang="en-US" dirty="0">
                <a:solidFill>
                  <a:srgbClr val="008000"/>
                </a:solidFill>
                <a:latin typeface="Arial" pitchFamily="34" charset="0"/>
                <a:cs typeface="Arial" pitchFamily="34" charset="0"/>
              </a:rPr>
              <a:t> are frequent,</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a:t>
            </a:r>
            <a:r>
              <a:rPr lang="en-US" dirty="0" err="1">
                <a:solidFill>
                  <a:srgbClr val="008000"/>
                </a:solidFill>
                <a:latin typeface="Arial" pitchFamily="34" charset="0"/>
                <a:cs typeface="Arial" pitchFamily="34" charset="0"/>
              </a:rPr>
              <a:t>i,j</a:t>
            </a:r>
            <a:r>
              <a:rPr lang="en-US" dirty="0">
                <a:solidFill>
                  <a:srgbClr val="008000"/>
                </a:solidFill>
                <a:latin typeface="Arial" pitchFamily="34" charset="0"/>
                <a:cs typeface="Arial" pitchFamily="34" charset="0"/>
              </a:rPr>
              <a:t>} hashes to</a:t>
            </a:r>
          </a:p>
          <a:p>
            <a:pPr algn="ctr"/>
            <a:r>
              <a:rPr lang="en-US" dirty="0">
                <a:solidFill>
                  <a:srgbClr val="008000"/>
                </a:solidFill>
                <a:latin typeface="Arial" pitchFamily="34" charset="0"/>
                <a:cs typeface="Arial" pitchFamily="34" charset="0"/>
              </a:rPr>
              <a:t>freq. bucket in </a:t>
            </a:r>
            <a:r>
              <a:rPr lang="en-US" dirty="0" smtClean="0">
                <a:solidFill>
                  <a:srgbClr val="008000"/>
                </a:solidFill>
                <a:latin typeface="Arial" pitchFamily="34" charset="0"/>
                <a:cs typeface="Arial" pitchFamily="34" charset="0"/>
              </a:rPr>
              <a:t>B1</a:t>
            </a:r>
            <a:endParaRPr lang="en-US" dirty="0">
              <a:solidFill>
                <a:srgbClr val="008000"/>
              </a:solidFill>
              <a:latin typeface="Arial" pitchFamily="34" charset="0"/>
              <a:cs typeface="Arial" pitchFamily="34" charset="0"/>
            </a:endParaRPr>
          </a:p>
          <a:p>
            <a:pPr algn="ctr"/>
            <a:r>
              <a:rPr lang="en-US" dirty="0">
                <a:solidFill>
                  <a:srgbClr val="008000"/>
                </a:solidFill>
                <a:latin typeface="Arial" pitchFamily="34" charset="0"/>
                <a:cs typeface="Arial" pitchFamily="34" charset="0"/>
              </a:rPr>
              <a:t>{</a:t>
            </a:r>
            <a:r>
              <a:rPr lang="en-US" dirty="0" err="1">
                <a:solidFill>
                  <a:srgbClr val="008000"/>
                </a:solidFill>
                <a:latin typeface="Arial" pitchFamily="34" charset="0"/>
                <a:cs typeface="Arial" pitchFamily="34" charset="0"/>
              </a:rPr>
              <a:t>i,j</a:t>
            </a:r>
            <a:r>
              <a:rPr lang="en-US" dirty="0">
                <a:solidFill>
                  <a:srgbClr val="008000"/>
                </a:solidFill>
                <a:latin typeface="Arial" pitchFamily="34" charset="0"/>
                <a:cs typeface="Arial" pitchFamily="34" charset="0"/>
              </a:rPr>
              <a:t>} hashes to</a:t>
            </a:r>
          </a:p>
          <a:p>
            <a:pPr algn="ctr"/>
            <a:r>
              <a:rPr lang="en-US" dirty="0">
                <a:solidFill>
                  <a:srgbClr val="008000"/>
                </a:solidFill>
                <a:latin typeface="Arial" pitchFamily="34" charset="0"/>
                <a:cs typeface="Arial" pitchFamily="34" charset="0"/>
              </a:rPr>
              <a:t>freq. bucket in </a:t>
            </a:r>
            <a:r>
              <a:rPr lang="en-US" dirty="0" smtClean="0">
                <a:solidFill>
                  <a:srgbClr val="008000"/>
                </a:solidFill>
                <a:latin typeface="Arial" pitchFamily="34" charset="0"/>
                <a:cs typeface="Arial" pitchFamily="34" charset="0"/>
              </a:rPr>
              <a:t>B2</a:t>
            </a:r>
            <a:endParaRPr lang="en-US" dirty="0">
              <a:solidFill>
                <a:srgbClr val="008000"/>
              </a:solidFill>
              <a:latin typeface="Arial" pitchFamily="34" charset="0"/>
              <a:cs typeface="Arial" pitchFamily="34" charset="0"/>
            </a:endParaRPr>
          </a:p>
        </p:txBody>
      </p:sp>
      <p:sp>
        <p:nvSpPr>
          <p:cNvPr id="28" name="Rectangle 7"/>
          <p:cNvSpPr>
            <a:spLocks noChangeArrowheads="1"/>
          </p:cNvSpPr>
          <p:nvPr/>
        </p:nvSpPr>
        <p:spPr bwMode="auto">
          <a:xfrm>
            <a:off x="1371600" y="2086800"/>
            <a:ext cx="1371600" cy="21804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a:r>
              <a:rPr lang="en-US" dirty="0" smtClean="0">
                <a:latin typeface="Arial" pitchFamily="34" charset="0"/>
                <a:cs typeface="Arial" pitchFamily="34" charset="0"/>
              </a:rPr>
              <a:t>First </a:t>
            </a:r>
            <a:br>
              <a:rPr lang="en-US" dirty="0" smtClean="0">
                <a:latin typeface="Arial" pitchFamily="34" charset="0"/>
                <a:cs typeface="Arial" pitchFamily="34" charset="0"/>
              </a:rPr>
            </a:br>
            <a:r>
              <a:rPr lang="en-US" dirty="0" smtClean="0">
                <a:latin typeface="Arial" pitchFamily="34" charset="0"/>
                <a:cs typeface="Arial" pitchFamily="34" charset="0"/>
              </a:rPr>
              <a:t>hash table</a:t>
            </a:r>
            <a:endParaRPr lang="en-US" dirty="0">
              <a:latin typeface="Arial" pitchFamily="34" charset="0"/>
              <a:cs typeface="Arial" pitchFamily="34" charset="0"/>
            </a:endParaRPr>
          </a:p>
        </p:txBody>
      </p:sp>
      <p:sp>
        <p:nvSpPr>
          <p:cNvPr id="29" name="Rectangle 7"/>
          <p:cNvSpPr>
            <a:spLocks noChangeArrowheads="1"/>
          </p:cNvSpPr>
          <p:nvPr/>
        </p:nvSpPr>
        <p:spPr bwMode="auto">
          <a:xfrm>
            <a:off x="3733800" y="2444034"/>
            <a:ext cx="1371600" cy="17613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a:r>
              <a:rPr lang="en-US" dirty="0" smtClean="0">
                <a:latin typeface="Arial" pitchFamily="34" charset="0"/>
                <a:cs typeface="Arial" pitchFamily="34" charset="0"/>
              </a:rPr>
              <a:t>Second</a:t>
            </a:r>
            <a:br>
              <a:rPr lang="en-US" dirty="0" smtClean="0">
                <a:latin typeface="Arial" pitchFamily="34" charset="0"/>
                <a:cs typeface="Arial" pitchFamily="34" charset="0"/>
              </a:rPr>
            </a:br>
            <a:r>
              <a:rPr lang="en-US" dirty="0" smtClean="0">
                <a:latin typeface="Arial" pitchFamily="34" charset="0"/>
                <a:cs typeface="Arial" pitchFamily="34" charset="0"/>
              </a:rPr>
              <a:t>hash table</a:t>
            </a:r>
            <a:endParaRPr lang="en-US" dirty="0">
              <a:latin typeface="Arial" pitchFamily="34" charset="0"/>
              <a:cs typeface="Arial" pitchFamily="34" charset="0"/>
            </a:endParaRPr>
          </a:p>
        </p:txBody>
      </p:sp>
      <p:sp>
        <p:nvSpPr>
          <p:cNvPr id="32" name="Rectangle 6"/>
          <p:cNvSpPr>
            <a:spLocks noChangeArrowheads="1"/>
          </p:cNvSpPr>
          <p:nvPr/>
        </p:nvSpPr>
        <p:spPr bwMode="auto">
          <a:xfrm>
            <a:off x="6096000" y="2964074"/>
            <a:ext cx="1371600" cy="1241260"/>
          </a:xfrm>
          <a:prstGeom prst="rect">
            <a:avLst/>
          </a:prstGeom>
          <a:solidFill>
            <a:schemeClr val="accent1">
              <a:lumMod val="60000"/>
              <a:lumOff val="40000"/>
            </a:schemeClr>
          </a:solidFill>
          <a:ln w="9525">
            <a:solidFill>
              <a:schemeClr val="tx1"/>
            </a:solidFill>
            <a:miter lim="800000"/>
            <a:headEnd/>
            <a:tailEnd/>
          </a:ln>
          <a:effectLst/>
        </p:spPr>
        <p:txBody>
          <a:bodyPr wrap="none" anchor="ctr">
            <a:prstTxWarp prst="textNoShape">
              <a:avLst/>
            </a:prstTxWarp>
          </a:bodyPr>
          <a:lstStyle/>
          <a:p>
            <a:pPr algn="ctr"/>
            <a:r>
              <a:rPr lang="en-US" dirty="0">
                <a:latin typeface="Arial" pitchFamily="34" charset="0"/>
                <a:cs typeface="Arial" pitchFamily="34" charset="0"/>
              </a:rPr>
              <a:t>Counts of</a:t>
            </a:r>
          </a:p>
          <a:p>
            <a:pPr algn="ctr"/>
            <a:r>
              <a:rPr lang="en-US" dirty="0">
                <a:latin typeface="Arial" pitchFamily="34" charset="0"/>
                <a:cs typeface="Arial" pitchFamily="34" charset="0"/>
              </a:rPr>
              <a:t>candidate</a:t>
            </a:r>
          </a:p>
          <a:p>
            <a:pPr algn="ctr"/>
            <a:r>
              <a:rPr lang="en-US" dirty="0" smtClean="0">
                <a:latin typeface="Arial" pitchFamily="34" charset="0"/>
                <a:cs typeface="Arial" pitchFamily="34" charset="0"/>
              </a:rPr>
              <a:t>pairs</a:t>
            </a:r>
            <a:endParaRPr lang="en-US" dirty="0">
              <a:latin typeface="Arial" pitchFamily="34" charset="0"/>
              <a:cs typeface="Arial" pitchFamily="34" charset="0"/>
            </a:endParaRPr>
          </a:p>
        </p:txBody>
      </p:sp>
      <p:sp>
        <p:nvSpPr>
          <p:cNvPr id="33" name="TextBox 32"/>
          <p:cNvSpPr txBox="1"/>
          <p:nvPr/>
        </p:nvSpPr>
        <p:spPr>
          <a:xfrm rot="16200000">
            <a:off x="231625" y="2587776"/>
            <a:ext cx="1582484"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Main memory</a:t>
            </a:r>
          </a:p>
        </p:txBody>
      </p:sp>
    </p:spTree>
    <p:extLst>
      <p:ext uri="{BB962C8B-B14F-4D97-AF65-F5344CB8AC3E}">
        <p14:creationId xmlns:p14="http://schemas.microsoft.com/office/powerpoint/2010/main" val="8340329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Multistage – Pass 3</a:t>
            </a:r>
          </a:p>
        </p:txBody>
      </p:sp>
      <p:sp>
        <p:nvSpPr>
          <p:cNvPr id="30723" name="Rectangle 3"/>
          <p:cNvSpPr>
            <a:spLocks noGrp="1" noChangeArrowheads="1"/>
          </p:cNvSpPr>
          <p:nvPr>
            <p:ph idx="1"/>
          </p:nvPr>
        </p:nvSpPr>
        <p:spPr>
          <a:xfrm>
            <a:off x="457200" y="1295400"/>
            <a:ext cx="8534400" cy="5257801"/>
          </a:xfrm>
        </p:spPr>
        <p:txBody>
          <a:bodyPr>
            <a:normAutofit/>
          </a:bodyPr>
          <a:lstStyle/>
          <a:p>
            <a:pPr marL="609600" indent="-609600"/>
            <a:r>
              <a:rPr lang="en-US" b="1" dirty="0"/>
              <a:t>Count only those pairs </a:t>
            </a:r>
            <a:r>
              <a:rPr lang="en-US" b="1" dirty="0">
                <a:latin typeface="Times New Roman" pitchFamily="18" charset="0"/>
                <a:cs typeface="Times New Roman" pitchFamily="18" charset="0"/>
              </a:rPr>
              <a:t>{</a:t>
            </a:r>
            <a:r>
              <a:rPr lang="en-US" b="1" i="1" dirty="0" err="1">
                <a:latin typeface="Times New Roman" pitchFamily="18" charset="0"/>
                <a:cs typeface="Times New Roman" pitchFamily="18" charset="0"/>
              </a:rPr>
              <a:t>i</a:t>
            </a:r>
            <a:r>
              <a:rPr lang="en-US" b="1" dirty="0">
                <a:latin typeface="Times New Roman" pitchFamily="18" charset="0"/>
                <a:cs typeface="Times New Roman" pitchFamily="18" charset="0"/>
              </a:rPr>
              <a:t>, </a:t>
            </a:r>
            <a:r>
              <a:rPr lang="en-US" b="1" i="1" dirty="0" smtClean="0">
                <a:latin typeface="Times New Roman" pitchFamily="18" charset="0"/>
                <a:cs typeface="Times New Roman" pitchFamily="18" charset="0"/>
              </a:rPr>
              <a:t>j</a:t>
            </a:r>
            <a:r>
              <a:rPr lang="en-US" b="1" dirty="0" smtClean="0">
                <a:latin typeface="Times New Roman" pitchFamily="18" charset="0"/>
                <a:cs typeface="Times New Roman" pitchFamily="18" charset="0"/>
              </a:rPr>
              <a:t>}</a:t>
            </a:r>
            <a:r>
              <a:rPr lang="en-US" b="1" dirty="0" smtClean="0"/>
              <a:t> </a:t>
            </a:r>
            <a:r>
              <a:rPr lang="en-US" b="1" dirty="0"/>
              <a:t>that satisfy these </a:t>
            </a:r>
            <a:r>
              <a:rPr lang="en-US" b="1" dirty="0">
                <a:solidFill>
                  <a:srgbClr val="0000FF"/>
                </a:solidFill>
              </a:rPr>
              <a:t>candidate pair conditions</a:t>
            </a:r>
            <a:r>
              <a:rPr lang="en-US" b="1" dirty="0"/>
              <a:t>:</a:t>
            </a:r>
          </a:p>
          <a:p>
            <a:pPr marL="990600" lvl="1" indent="-533400">
              <a:buFont typeface="Monotype Sorts" pitchFamily="-107" charset="2"/>
              <a:buAutoNum type="arabicPeriod"/>
            </a:pPr>
            <a:r>
              <a:rPr lang="en-US" b="1" dirty="0" smtClean="0"/>
              <a:t> </a:t>
            </a:r>
            <a:r>
              <a:rPr lang="en-US" dirty="0" smtClean="0"/>
              <a:t>Both </a:t>
            </a:r>
            <a:r>
              <a:rPr lang="en-US" b="1" i="1" dirty="0" err="1" smtClean="0">
                <a:latin typeface="Times New Roman" pitchFamily="18" charset="0"/>
                <a:cs typeface="Times New Roman" pitchFamily="18" charset="0"/>
              </a:rPr>
              <a:t>i</a:t>
            </a:r>
            <a:r>
              <a:rPr lang="en-US" dirty="0" smtClean="0"/>
              <a:t> </a:t>
            </a:r>
            <a:r>
              <a:rPr lang="en-US" dirty="0"/>
              <a:t>and</a:t>
            </a:r>
            <a:r>
              <a:rPr lang="en-US" b="1" dirty="0"/>
              <a:t> </a:t>
            </a:r>
            <a:r>
              <a:rPr lang="en-US" b="1" i="1" dirty="0" smtClean="0">
                <a:latin typeface="Times New Roman" pitchFamily="18" charset="0"/>
                <a:cs typeface="Times New Roman" pitchFamily="18" charset="0"/>
              </a:rPr>
              <a:t>j</a:t>
            </a:r>
            <a:r>
              <a:rPr lang="en-US" dirty="0" smtClean="0"/>
              <a:t> </a:t>
            </a:r>
            <a:r>
              <a:rPr lang="en-US" dirty="0"/>
              <a:t>are frequent </a:t>
            </a:r>
            <a:r>
              <a:rPr lang="en-US" dirty="0" smtClean="0"/>
              <a:t>items</a:t>
            </a:r>
            <a:endParaRPr lang="en-US" dirty="0"/>
          </a:p>
          <a:p>
            <a:pPr marL="990600" lvl="1" indent="-533400">
              <a:buFont typeface="Monotype Sorts" pitchFamily="-107" charset="2"/>
              <a:buAutoNum type="arabicPeriod"/>
            </a:pPr>
            <a:r>
              <a:rPr lang="en-US" b="1" dirty="0" smtClean="0"/>
              <a:t> </a:t>
            </a:r>
            <a:r>
              <a:rPr lang="en-US" dirty="0" smtClean="0"/>
              <a:t>Using </a:t>
            </a:r>
            <a:r>
              <a:rPr lang="en-US" dirty="0"/>
              <a:t>the first hash function, the pair </a:t>
            </a:r>
            <a:r>
              <a:rPr lang="en-US" dirty="0" smtClean="0"/>
              <a:t>hashes </a:t>
            </a:r>
            <a:r>
              <a:rPr lang="en-US" dirty="0"/>
              <a:t>to </a:t>
            </a:r>
            <a:r>
              <a:rPr lang="en-US" dirty="0" smtClean="0"/>
              <a:t/>
            </a:r>
            <a:br>
              <a:rPr lang="en-US" dirty="0" smtClean="0"/>
            </a:br>
            <a:r>
              <a:rPr lang="en-US" dirty="0" smtClean="0"/>
              <a:t>a </a:t>
            </a:r>
            <a:r>
              <a:rPr lang="en-US" dirty="0"/>
              <a:t>bucket whose bit in the </a:t>
            </a:r>
            <a:r>
              <a:rPr lang="en-US" dirty="0" smtClean="0"/>
              <a:t>first </a:t>
            </a:r>
            <a:r>
              <a:rPr lang="en-US" dirty="0"/>
              <a:t>bit-vector is </a:t>
            </a:r>
            <a:r>
              <a:rPr lang="en-US" b="1" dirty="0" smtClean="0"/>
              <a:t>1</a:t>
            </a:r>
            <a:endParaRPr lang="en-US" b="1" dirty="0"/>
          </a:p>
          <a:p>
            <a:pPr marL="990600" lvl="1" indent="-533400">
              <a:buFont typeface="Monotype Sorts" pitchFamily="-107" charset="2"/>
              <a:buAutoNum type="arabicPeriod"/>
            </a:pPr>
            <a:r>
              <a:rPr lang="en-US" b="1" dirty="0" smtClean="0"/>
              <a:t> </a:t>
            </a:r>
            <a:r>
              <a:rPr lang="en-US" dirty="0" smtClean="0"/>
              <a:t>Using </a:t>
            </a:r>
            <a:r>
              <a:rPr lang="en-US" dirty="0"/>
              <a:t>the second hash function, the pair </a:t>
            </a:r>
            <a:r>
              <a:rPr lang="en-US" dirty="0" smtClean="0"/>
              <a:t>hashes </a:t>
            </a:r>
            <a:r>
              <a:rPr lang="en-US" dirty="0"/>
              <a:t>to a bucket whose bit in the </a:t>
            </a:r>
            <a:r>
              <a:rPr lang="en-US" dirty="0" smtClean="0"/>
              <a:t>second </a:t>
            </a:r>
            <a:r>
              <a:rPr lang="en-US" dirty="0"/>
              <a:t>bit-vector is </a:t>
            </a:r>
            <a:r>
              <a:rPr lang="en-US" b="1" dirty="0" smtClean="0"/>
              <a:t>1</a:t>
            </a:r>
            <a:endParaRPr lang="en-US" b="1" dirty="0"/>
          </a:p>
        </p:txBody>
      </p:sp>
      <p:sp>
        <p:nvSpPr>
          <p:cNvPr id="6" name="Footer Placeholder 5"/>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5D054D2F-9804-3E4F-9EDA-C693571C60A4}" type="slidenum">
              <a:rPr lang="en-US"/>
              <a:pPr/>
              <a:t>47</a:t>
            </a:fld>
            <a:endParaRPr lang="en-US"/>
          </a:p>
        </p:txBody>
      </p:sp>
    </p:spTree>
    <p:extLst>
      <p:ext uri="{BB962C8B-B14F-4D97-AF65-F5344CB8AC3E}">
        <p14:creationId xmlns:p14="http://schemas.microsoft.com/office/powerpoint/2010/main" val="33961237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Important Points</a:t>
            </a:r>
          </a:p>
        </p:txBody>
      </p:sp>
      <p:sp>
        <p:nvSpPr>
          <p:cNvPr id="31747" name="Rectangle 3"/>
          <p:cNvSpPr>
            <a:spLocks noGrp="1" noChangeArrowheads="1"/>
          </p:cNvSpPr>
          <p:nvPr>
            <p:ph idx="1"/>
          </p:nvPr>
        </p:nvSpPr>
        <p:spPr>
          <a:xfrm>
            <a:off x="457200" y="1295400"/>
            <a:ext cx="7620000" cy="5257801"/>
          </a:xfrm>
        </p:spPr>
        <p:txBody>
          <a:bodyPr/>
          <a:lstStyle/>
          <a:p>
            <a:pPr marL="609600" indent="-609600">
              <a:buFont typeface="Monotype Sorts" pitchFamily="2" charset="2"/>
              <a:buAutoNum type="arabicPeriod"/>
            </a:pPr>
            <a:r>
              <a:rPr lang="en-US" b="1" dirty="0" smtClean="0">
                <a:solidFill>
                  <a:srgbClr val="008000"/>
                </a:solidFill>
              </a:rPr>
              <a:t>The </a:t>
            </a:r>
            <a:r>
              <a:rPr lang="en-US" b="1" dirty="0">
                <a:solidFill>
                  <a:srgbClr val="008000"/>
                </a:solidFill>
              </a:rPr>
              <a:t>two hash functions have to be </a:t>
            </a:r>
            <a:r>
              <a:rPr lang="en-US" b="1" dirty="0" smtClean="0">
                <a:solidFill>
                  <a:srgbClr val="008000"/>
                </a:solidFill>
              </a:rPr>
              <a:t>independent</a:t>
            </a:r>
            <a:endParaRPr lang="en-US" dirty="0"/>
          </a:p>
          <a:p>
            <a:pPr marL="609600" indent="-609600">
              <a:buFont typeface="Monotype Sorts" pitchFamily="2" charset="2"/>
              <a:buAutoNum type="arabicPeriod"/>
            </a:pPr>
            <a:r>
              <a:rPr lang="en-US" b="1" dirty="0" smtClean="0">
                <a:solidFill>
                  <a:srgbClr val="0000FF"/>
                </a:solidFill>
              </a:rPr>
              <a:t>We </a:t>
            </a:r>
            <a:r>
              <a:rPr lang="en-US" b="1" dirty="0">
                <a:solidFill>
                  <a:srgbClr val="0000FF"/>
                </a:solidFill>
              </a:rPr>
              <a:t>need to check both hashes on the third </a:t>
            </a:r>
            <a:r>
              <a:rPr lang="en-US" b="1" dirty="0" smtClean="0">
                <a:solidFill>
                  <a:srgbClr val="0000FF"/>
                </a:solidFill>
              </a:rPr>
              <a:t>pass</a:t>
            </a:r>
            <a:endParaRPr lang="en-US" b="1" dirty="0">
              <a:solidFill>
                <a:srgbClr val="0000FF"/>
              </a:solidFill>
            </a:endParaRPr>
          </a:p>
          <a:p>
            <a:pPr marL="990600" lvl="1" indent="-533400"/>
            <a:r>
              <a:rPr lang="en-US" dirty="0"/>
              <a:t>If not, we would </a:t>
            </a:r>
            <a:r>
              <a:rPr lang="en-US" dirty="0" smtClean="0"/>
              <a:t>end up </a:t>
            </a:r>
            <a:r>
              <a:rPr lang="en-US" dirty="0"/>
              <a:t>counting pairs of frequent items that hashed first to an infrequent bucket but happened to hash second to a frequent </a:t>
            </a:r>
            <a:r>
              <a:rPr lang="en-US" dirty="0" smtClean="0"/>
              <a:t>bucket</a:t>
            </a:r>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B186C60C-191A-43DE-8E15-5349D478CF88}" type="slidenum">
              <a:rPr lang="en-US"/>
              <a:pPr/>
              <a:t>48</a:t>
            </a:fld>
            <a:endParaRPr lang="en-US"/>
          </a:p>
        </p:txBody>
      </p:sp>
    </p:spTree>
    <p:extLst>
      <p:ext uri="{BB962C8B-B14F-4D97-AF65-F5344CB8AC3E}">
        <p14:creationId xmlns:p14="http://schemas.microsoft.com/office/powerpoint/2010/main" val="30579868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smtClean="0"/>
              <a:t>Refinement: </a:t>
            </a:r>
            <a:r>
              <a:rPr lang="en-US" dirty="0" err="1" smtClean="0"/>
              <a:t>Multihash</a:t>
            </a:r>
            <a:endParaRPr lang="en-US" dirty="0"/>
          </a:p>
        </p:txBody>
      </p:sp>
      <p:sp>
        <p:nvSpPr>
          <p:cNvPr id="32771" name="Rectangle 3"/>
          <p:cNvSpPr>
            <a:spLocks noGrp="1" noChangeArrowheads="1"/>
          </p:cNvSpPr>
          <p:nvPr>
            <p:ph idx="1"/>
          </p:nvPr>
        </p:nvSpPr>
        <p:spPr/>
        <p:txBody>
          <a:bodyPr>
            <a:normAutofit/>
          </a:bodyPr>
          <a:lstStyle/>
          <a:p>
            <a:r>
              <a:rPr lang="en-US" b="1" dirty="0" smtClean="0">
                <a:solidFill>
                  <a:srgbClr val="D60093"/>
                </a:solidFill>
              </a:rPr>
              <a:t>Key </a:t>
            </a:r>
            <a:r>
              <a:rPr lang="en-US" b="1" dirty="0">
                <a:solidFill>
                  <a:srgbClr val="D60093"/>
                </a:solidFill>
              </a:rPr>
              <a:t>idea:</a:t>
            </a:r>
            <a:r>
              <a:rPr lang="en-US" dirty="0">
                <a:solidFill>
                  <a:srgbClr val="D60093"/>
                </a:solidFill>
              </a:rPr>
              <a:t> </a:t>
            </a:r>
            <a:r>
              <a:rPr lang="en-US" dirty="0" smtClean="0"/>
              <a:t>Use </a:t>
            </a:r>
            <a:r>
              <a:rPr lang="en-US" dirty="0"/>
              <a:t>several independent hash tables on the first </a:t>
            </a:r>
            <a:r>
              <a:rPr lang="en-US" dirty="0" smtClean="0"/>
              <a:t>pass</a:t>
            </a:r>
            <a:endParaRPr lang="en-US" dirty="0"/>
          </a:p>
          <a:p>
            <a:r>
              <a:rPr lang="en-US" b="1" dirty="0">
                <a:solidFill>
                  <a:srgbClr val="0000FF"/>
                </a:solidFill>
              </a:rPr>
              <a:t>Risk:</a:t>
            </a:r>
            <a:r>
              <a:rPr lang="en-US" dirty="0"/>
              <a:t> </a:t>
            </a:r>
            <a:r>
              <a:rPr lang="en-US" dirty="0" smtClean="0"/>
              <a:t>Halving </a:t>
            </a:r>
            <a:r>
              <a:rPr lang="en-US" dirty="0"/>
              <a:t>the number of buckets doubles the average </a:t>
            </a:r>
            <a:r>
              <a:rPr lang="en-US" dirty="0" smtClean="0"/>
              <a:t>count</a:t>
            </a:r>
          </a:p>
          <a:p>
            <a:pPr lvl="1"/>
            <a:r>
              <a:rPr lang="en-US" dirty="0" smtClean="0"/>
              <a:t>We </a:t>
            </a:r>
            <a:r>
              <a:rPr lang="en-US" dirty="0"/>
              <a:t>have to be sure most buckets will still not reach count </a:t>
            </a:r>
            <a:r>
              <a:rPr lang="en-US" b="1" i="1" dirty="0" smtClean="0">
                <a:latin typeface="Times New Roman" pitchFamily="18" charset="0"/>
                <a:cs typeface="Times New Roman" pitchFamily="18" charset="0"/>
              </a:rPr>
              <a:t>s</a:t>
            </a:r>
          </a:p>
          <a:p>
            <a:pPr lvl="8"/>
            <a:endParaRPr lang="en-US" dirty="0"/>
          </a:p>
          <a:p>
            <a:r>
              <a:rPr lang="en-US" dirty="0"/>
              <a:t>If so, we can get a benefit like </a:t>
            </a:r>
            <a:r>
              <a:rPr lang="en-US" dirty="0" smtClean="0"/>
              <a:t>multistage, </a:t>
            </a:r>
            <a:br>
              <a:rPr lang="en-US" dirty="0" smtClean="0"/>
            </a:br>
            <a:r>
              <a:rPr lang="en-US" dirty="0" smtClean="0"/>
              <a:t>but </a:t>
            </a:r>
            <a:r>
              <a:rPr lang="en-US" dirty="0"/>
              <a:t>in only 2 </a:t>
            </a:r>
            <a:r>
              <a:rPr lang="en-US" dirty="0" smtClean="0"/>
              <a:t>passes</a:t>
            </a:r>
            <a:endParaRPr lang="en-US" dirty="0"/>
          </a:p>
        </p:txBody>
      </p:sp>
      <p:sp>
        <p:nvSpPr>
          <p:cNvPr id="6" name="Footer Placeholder 5"/>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6E78C65D-FC5C-C84F-92F5-33ACEC602995}" type="slidenum">
              <a:rPr lang="en-US"/>
              <a:pPr/>
              <a:t>49</a:t>
            </a:fld>
            <a:endParaRPr lang="en-US"/>
          </a:p>
        </p:txBody>
      </p:sp>
    </p:spTree>
    <p:extLst>
      <p:ext uri="{BB962C8B-B14F-4D97-AF65-F5344CB8AC3E}">
        <p14:creationId xmlns:p14="http://schemas.microsoft.com/office/powerpoint/2010/main" val="37307273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Applications – (2)</a:t>
            </a:r>
          </a:p>
        </p:txBody>
      </p:sp>
      <p:sp>
        <p:nvSpPr>
          <p:cNvPr id="11267" name="Rectangle 3"/>
          <p:cNvSpPr>
            <a:spLocks noGrp="1" noChangeArrowheads="1"/>
          </p:cNvSpPr>
          <p:nvPr>
            <p:ph idx="1"/>
          </p:nvPr>
        </p:nvSpPr>
        <p:spPr>
          <a:xfrm>
            <a:off x="457200" y="1295400"/>
            <a:ext cx="8534400" cy="5410200"/>
          </a:xfrm>
        </p:spPr>
        <p:txBody>
          <a:bodyPr>
            <a:normAutofit/>
          </a:bodyPr>
          <a:lstStyle/>
          <a:p>
            <a:r>
              <a:rPr lang="en-US" b="1" dirty="0">
                <a:solidFill>
                  <a:srgbClr val="0000FF"/>
                </a:solidFill>
              </a:rPr>
              <a:t>Baskets</a:t>
            </a:r>
            <a:r>
              <a:rPr lang="en-US" dirty="0">
                <a:solidFill>
                  <a:srgbClr val="0000FF"/>
                </a:solidFill>
              </a:rPr>
              <a:t> </a:t>
            </a:r>
            <a:r>
              <a:rPr lang="en-US" dirty="0"/>
              <a:t>= sentences; </a:t>
            </a:r>
            <a:r>
              <a:rPr lang="en-US" b="1" dirty="0" smtClean="0">
                <a:solidFill>
                  <a:srgbClr val="FF0066"/>
                </a:solidFill>
              </a:rPr>
              <a:t>Items</a:t>
            </a:r>
            <a:r>
              <a:rPr lang="en-US" dirty="0" smtClean="0">
                <a:solidFill>
                  <a:srgbClr val="FF0066"/>
                </a:solidFill>
              </a:rPr>
              <a:t> </a:t>
            </a:r>
            <a:r>
              <a:rPr lang="en-US" dirty="0"/>
              <a:t>= documents containing those </a:t>
            </a:r>
            <a:r>
              <a:rPr lang="en-US" dirty="0" smtClean="0"/>
              <a:t>sentences</a:t>
            </a:r>
          </a:p>
          <a:p>
            <a:pPr lvl="1"/>
            <a:r>
              <a:rPr lang="en-US" dirty="0"/>
              <a:t>Items that appear together too often could represent </a:t>
            </a:r>
            <a:r>
              <a:rPr lang="en-US" dirty="0" smtClean="0"/>
              <a:t>plagiarism</a:t>
            </a:r>
          </a:p>
          <a:p>
            <a:pPr lvl="1"/>
            <a:r>
              <a:rPr lang="en-US" dirty="0" smtClean="0"/>
              <a:t>Notice </a:t>
            </a:r>
            <a:r>
              <a:rPr lang="en-US" dirty="0"/>
              <a:t>items do not have to be “in” </a:t>
            </a:r>
            <a:r>
              <a:rPr lang="en-US" dirty="0" smtClean="0"/>
              <a:t>baskets</a:t>
            </a:r>
          </a:p>
          <a:p>
            <a:pPr lvl="8"/>
            <a:endParaRPr lang="en-US" dirty="0" smtClean="0"/>
          </a:p>
          <a:p>
            <a:r>
              <a:rPr lang="en-US" b="1" dirty="0" smtClean="0">
                <a:solidFill>
                  <a:srgbClr val="0000FF"/>
                </a:solidFill>
              </a:rPr>
              <a:t>Baskets</a:t>
            </a:r>
            <a:r>
              <a:rPr lang="en-US" dirty="0" smtClean="0">
                <a:solidFill>
                  <a:srgbClr val="0000FF"/>
                </a:solidFill>
              </a:rPr>
              <a:t> </a:t>
            </a:r>
            <a:r>
              <a:rPr lang="en-US" dirty="0" smtClean="0"/>
              <a:t>= patients; </a:t>
            </a:r>
            <a:r>
              <a:rPr lang="en-US" b="1" dirty="0" smtClean="0">
                <a:solidFill>
                  <a:srgbClr val="FF0066"/>
                </a:solidFill>
              </a:rPr>
              <a:t>Items</a:t>
            </a:r>
            <a:r>
              <a:rPr lang="en-US" dirty="0" smtClean="0">
                <a:solidFill>
                  <a:srgbClr val="FF0066"/>
                </a:solidFill>
              </a:rPr>
              <a:t> </a:t>
            </a:r>
            <a:r>
              <a:rPr lang="en-US" dirty="0" smtClean="0"/>
              <a:t>= drugs &amp; side-effects</a:t>
            </a:r>
          </a:p>
          <a:p>
            <a:pPr lvl="1"/>
            <a:r>
              <a:rPr lang="en-US" dirty="0" smtClean="0"/>
              <a:t>Has been used to detect combinations </a:t>
            </a:r>
            <a:br>
              <a:rPr lang="en-US" dirty="0" smtClean="0"/>
            </a:br>
            <a:r>
              <a:rPr lang="en-US" dirty="0" smtClean="0"/>
              <a:t>of drugs that result in particular side-effects</a:t>
            </a:r>
          </a:p>
          <a:p>
            <a:pPr lvl="1"/>
            <a:r>
              <a:rPr lang="en-US" b="1" dirty="0" smtClean="0">
                <a:solidFill>
                  <a:srgbClr val="008000"/>
                </a:solidFill>
              </a:rPr>
              <a:t>But requires extension:</a:t>
            </a:r>
            <a:r>
              <a:rPr lang="en-US" dirty="0" smtClean="0"/>
              <a:t> Absence of an item </a:t>
            </a:r>
            <a:br>
              <a:rPr lang="en-US" dirty="0" smtClean="0"/>
            </a:br>
            <a:r>
              <a:rPr lang="en-US" dirty="0" smtClean="0"/>
              <a:t>needs to be observed as well as presence</a:t>
            </a:r>
          </a:p>
        </p:txBody>
      </p:sp>
      <p:sp>
        <p:nvSpPr>
          <p:cNvPr id="6" name="Footer Placeholder 5"/>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20D08DF6-8590-6A4A-B5D7-ED3B678B48D0}" type="slidenum">
              <a:rPr lang="en-US"/>
              <a:pPr/>
              <a:t>5</a:t>
            </a:fld>
            <a:endParaRPr lang="en-US"/>
          </a:p>
        </p:txBody>
      </p:sp>
    </p:spTree>
    <p:extLst>
      <p:ext uri="{BB962C8B-B14F-4D97-AF65-F5344CB8AC3E}">
        <p14:creationId xmlns:p14="http://schemas.microsoft.com/office/powerpoint/2010/main" val="29985530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3"/>
          <p:cNvSpPr>
            <a:spLocks noChangeArrowheads="1"/>
          </p:cNvSpPr>
          <p:nvPr/>
        </p:nvSpPr>
        <p:spPr bwMode="auto">
          <a:xfrm>
            <a:off x="5181600" y="2095500"/>
            <a:ext cx="1524000" cy="2895600"/>
          </a:xfrm>
          <a:prstGeom prst="rect">
            <a:avLst/>
          </a:prstGeom>
          <a:solidFill>
            <a:srgbClr val="CCFFCC"/>
          </a:solidFill>
          <a:ln w="9525">
            <a:solidFill>
              <a:schemeClr val="tx1"/>
            </a:solidFill>
            <a:miter lim="800000"/>
            <a:headEnd/>
            <a:tailEnd/>
          </a:ln>
          <a:effectLst/>
        </p:spPr>
        <p:txBody>
          <a:bodyPr wrap="none" anchor="ctr">
            <a:prstTxWarp prst="textNoShape">
              <a:avLst/>
            </a:prstTxWarp>
          </a:bodyPr>
          <a:lstStyle/>
          <a:p>
            <a:pPr algn="ctr"/>
            <a:endParaRPr lang="en-US" dirty="0">
              <a:latin typeface="Arial" pitchFamily="34" charset="0"/>
              <a:cs typeface="Arial" pitchFamily="34" charset="0"/>
            </a:endParaRPr>
          </a:p>
        </p:txBody>
      </p:sp>
      <p:sp>
        <p:nvSpPr>
          <p:cNvPr id="33794" name="Rectangle 2"/>
          <p:cNvSpPr>
            <a:spLocks noGrp="1" noChangeArrowheads="1"/>
          </p:cNvSpPr>
          <p:nvPr>
            <p:ph type="title"/>
          </p:nvPr>
        </p:nvSpPr>
        <p:spPr/>
        <p:txBody>
          <a:bodyPr>
            <a:normAutofit/>
          </a:bodyPr>
          <a:lstStyle/>
          <a:p>
            <a:r>
              <a:rPr lang="en-US" dirty="0" smtClean="0"/>
              <a:t>Main-Memory: </a:t>
            </a:r>
            <a:r>
              <a:rPr lang="en-US" dirty="0" err="1" smtClean="0"/>
              <a:t>Multihash</a:t>
            </a:r>
            <a:endParaRPr lang="en-US" dirty="0"/>
          </a:p>
        </p:txBody>
      </p:sp>
      <p:sp>
        <p:nvSpPr>
          <p:cNvPr id="22" name="Footer Placeholder 21"/>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20" name="Slide Number Placeholder 4"/>
          <p:cNvSpPr>
            <a:spLocks noGrp="1"/>
          </p:cNvSpPr>
          <p:nvPr>
            <p:ph type="sldNum" sz="quarter" idx="12"/>
          </p:nvPr>
        </p:nvSpPr>
        <p:spPr/>
        <p:txBody>
          <a:bodyPr/>
          <a:lstStyle/>
          <a:p>
            <a:fld id="{FA017ED7-FDD5-BC41-B1D1-DA9535762224}" type="slidenum">
              <a:rPr lang="en-US"/>
              <a:pPr/>
              <a:t>50</a:t>
            </a:fld>
            <a:endParaRPr lang="en-US"/>
          </a:p>
        </p:txBody>
      </p:sp>
      <p:sp>
        <p:nvSpPr>
          <p:cNvPr id="33795" name="Rectangle 3"/>
          <p:cNvSpPr>
            <a:spLocks noChangeArrowheads="1"/>
          </p:cNvSpPr>
          <p:nvPr/>
        </p:nvSpPr>
        <p:spPr bwMode="auto">
          <a:xfrm>
            <a:off x="1981200" y="2057400"/>
            <a:ext cx="1524000" cy="2895600"/>
          </a:xfrm>
          <a:prstGeom prst="rect">
            <a:avLst/>
          </a:prstGeom>
          <a:solidFill>
            <a:srgbClr val="CCFFCC"/>
          </a:solidFill>
          <a:ln w="9525">
            <a:solidFill>
              <a:schemeClr val="tx1"/>
            </a:solidFill>
            <a:miter lim="800000"/>
            <a:headEnd/>
            <a:tailEnd/>
          </a:ln>
          <a:effectLst/>
        </p:spPr>
        <p:txBody>
          <a:bodyPr wrap="none" anchor="ctr">
            <a:prstTxWarp prst="textNoShape">
              <a:avLst/>
            </a:prstTxWarp>
          </a:bodyPr>
          <a:lstStyle/>
          <a:p>
            <a:pPr algn="ctr"/>
            <a:endParaRPr lang="en-US">
              <a:latin typeface="Arial" pitchFamily="34" charset="0"/>
              <a:cs typeface="Arial" pitchFamily="34" charset="0"/>
            </a:endParaRPr>
          </a:p>
          <a:p>
            <a:pPr algn="ctr"/>
            <a:endParaRPr lang="en-US">
              <a:latin typeface="Arial" pitchFamily="34" charset="0"/>
              <a:cs typeface="Arial" pitchFamily="34" charset="0"/>
            </a:endParaRPr>
          </a:p>
          <a:p>
            <a:pPr algn="ctr"/>
            <a:r>
              <a:rPr lang="en-US">
                <a:latin typeface="Arial" pitchFamily="34" charset="0"/>
                <a:cs typeface="Arial" pitchFamily="34" charset="0"/>
              </a:rPr>
              <a:t>First hash</a:t>
            </a:r>
          </a:p>
          <a:p>
            <a:pPr algn="ctr"/>
            <a:r>
              <a:rPr lang="en-US">
                <a:latin typeface="Arial" pitchFamily="34" charset="0"/>
                <a:cs typeface="Arial" pitchFamily="34" charset="0"/>
              </a:rPr>
              <a:t>table</a:t>
            </a:r>
          </a:p>
          <a:p>
            <a:pPr algn="ctr"/>
            <a:endParaRPr lang="en-US">
              <a:latin typeface="Arial" pitchFamily="34" charset="0"/>
              <a:cs typeface="Arial" pitchFamily="34" charset="0"/>
            </a:endParaRPr>
          </a:p>
          <a:p>
            <a:pPr algn="ctr"/>
            <a:r>
              <a:rPr lang="en-US">
                <a:latin typeface="Arial" pitchFamily="34" charset="0"/>
                <a:cs typeface="Arial" pitchFamily="34" charset="0"/>
              </a:rPr>
              <a:t>Second</a:t>
            </a:r>
          </a:p>
          <a:p>
            <a:pPr algn="ctr"/>
            <a:r>
              <a:rPr lang="en-US">
                <a:latin typeface="Arial" pitchFamily="34" charset="0"/>
                <a:cs typeface="Arial" pitchFamily="34" charset="0"/>
              </a:rPr>
              <a:t>hash table</a:t>
            </a:r>
          </a:p>
        </p:txBody>
      </p:sp>
      <p:sp>
        <p:nvSpPr>
          <p:cNvPr id="33798" name="Rectangle 6"/>
          <p:cNvSpPr>
            <a:spLocks noChangeArrowheads="1"/>
          </p:cNvSpPr>
          <p:nvPr/>
        </p:nvSpPr>
        <p:spPr bwMode="auto">
          <a:xfrm>
            <a:off x="2057400" y="2133600"/>
            <a:ext cx="1371600" cy="609600"/>
          </a:xfrm>
          <a:prstGeom prst="rect">
            <a:avLst/>
          </a:prstGeom>
          <a:solidFill>
            <a:srgbClr val="00CCFF"/>
          </a:solidFill>
          <a:ln w="9525">
            <a:solidFill>
              <a:schemeClr val="tx1"/>
            </a:solidFill>
            <a:miter lim="800000"/>
            <a:headEnd/>
            <a:tailEnd/>
          </a:ln>
          <a:effectLst/>
        </p:spPr>
        <p:txBody>
          <a:bodyPr wrap="none" anchor="ctr">
            <a:prstTxWarp prst="textNoShape">
              <a:avLst/>
            </a:prstTxWarp>
          </a:bodyPr>
          <a:lstStyle/>
          <a:p>
            <a:pPr algn="ctr"/>
            <a:r>
              <a:rPr lang="en-US">
                <a:latin typeface="Arial" pitchFamily="34" charset="0"/>
                <a:cs typeface="Arial" pitchFamily="34" charset="0"/>
              </a:rPr>
              <a:t>Item counts</a:t>
            </a:r>
          </a:p>
        </p:txBody>
      </p:sp>
      <p:grpSp>
        <p:nvGrpSpPr>
          <p:cNvPr id="2" name="Group 19"/>
          <p:cNvGrpSpPr>
            <a:grpSpLocks/>
          </p:cNvGrpSpPr>
          <p:nvPr/>
        </p:nvGrpSpPr>
        <p:grpSpPr bwMode="auto">
          <a:xfrm>
            <a:off x="5257798" y="2133600"/>
            <a:ext cx="1371600" cy="2516188"/>
            <a:chOff x="4128" y="1584"/>
            <a:chExt cx="864" cy="1585"/>
          </a:xfrm>
        </p:grpSpPr>
        <p:sp>
          <p:nvSpPr>
            <p:cNvPr id="33800" name="Rectangle 8"/>
            <p:cNvSpPr>
              <a:spLocks noChangeArrowheads="1"/>
            </p:cNvSpPr>
            <p:nvPr/>
          </p:nvSpPr>
          <p:spPr bwMode="auto">
            <a:xfrm>
              <a:off x="4128" y="1968"/>
              <a:ext cx="864" cy="192"/>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a:r>
                <a:rPr lang="en-US">
                  <a:latin typeface="Arial" pitchFamily="34" charset="0"/>
                  <a:cs typeface="Arial" pitchFamily="34" charset="0"/>
                </a:rPr>
                <a:t>Bitmap 1</a:t>
              </a:r>
            </a:p>
          </p:txBody>
        </p:sp>
        <p:sp>
          <p:nvSpPr>
            <p:cNvPr id="33801" name="Rectangle 9"/>
            <p:cNvSpPr>
              <a:spLocks noChangeArrowheads="1"/>
            </p:cNvSpPr>
            <p:nvPr/>
          </p:nvSpPr>
          <p:spPr bwMode="auto">
            <a:xfrm>
              <a:off x="4128" y="2304"/>
              <a:ext cx="864" cy="192"/>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a:r>
                <a:rPr lang="en-US">
                  <a:latin typeface="Arial" pitchFamily="34" charset="0"/>
                  <a:cs typeface="Arial" pitchFamily="34" charset="0"/>
                </a:rPr>
                <a:t>Bitmap 2</a:t>
              </a:r>
            </a:p>
          </p:txBody>
        </p:sp>
        <p:sp>
          <p:nvSpPr>
            <p:cNvPr id="33803" name="Rectangle 11"/>
            <p:cNvSpPr>
              <a:spLocks noChangeArrowheads="1"/>
            </p:cNvSpPr>
            <p:nvPr/>
          </p:nvSpPr>
          <p:spPr bwMode="auto">
            <a:xfrm>
              <a:off x="4128" y="1584"/>
              <a:ext cx="864" cy="288"/>
            </a:xfrm>
            <a:prstGeom prst="rect">
              <a:avLst/>
            </a:prstGeom>
            <a:solidFill>
              <a:srgbClr val="00CCFF"/>
            </a:solidFill>
            <a:ln w="9525">
              <a:solidFill>
                <a:srgbClr val="333333"/>
              </a:solidFill>
              <a:miter lim="800000"/>
              <a:headEnd/>
              <a:tailEnd/>
            </a:ln>
            <a:effectLst/>
          </p:spPr>
          <p:txBody>
            <a:bodyPr wrap="none" anchor="ctr">
              <a:prstTxWarp prst="textNoShape">
                <a:avLst/>
              </a:prstTxWarp>
            </a:bodyPr>
            <a:lstStyle/>
            <a:p>
              <a:pPr algn="ctr"/>
              <a:r>
                <a:rPr lang="en-US">
                  <a:latin typeface="Arial" pitchFamily="34" charset="0"/>
                  <a:cs typeface="Arial" pitchFamily="34" charset="0"/>
                </a:rPr>
                <a:t>Freq. items</a:t>
              </a:r>
            </a:p>
          </p:txBody>
        </p:sp>
        <p:sp>
          <p:nvSpPr>
            <p:cNvPr id="33804" name="Text Box 12"/>
            <p:cNvSpPr txBox="1">
              <a:spLocks noChangeArrowheads="1"/>
            </p:cNvSpPr>
            <p:nvPr/>
          </p:nvSpPr>
          <p:spPr bwMode="auto">
            <a:xfrm>
              <a:off x="4128" y="2587"/>
              <a:ext cx="746" cy="582"/>
            </a:xfrm>
            <a:prstGeom prst="rect">
              <a:avLst/>
            </a:prstGeom>
            <a:noFill/>
            <a:ln w="9525">
              <a:noFill/>
              <a:miter lim="800000"/>
              <a:headEnd/>
              <a:tailEnd/>
            </a:ln>
            <a:effectLst/>
          </p:spPr>
          <p:txBody>
            <a:bodyPr wrap="none">
              <a:prstTxWarp prst="textNoShape">
                <a:avLst/>
              </a:prstTxWarp>
              <a:spAutoFit/>
            </a:bodyPr>
            <a:lstStyle/>
            <a:p>
              <a:r>
                <a:rPr lang="en-US">
                  <a:latin typeface="Arial" pitchFamily="34" charset="0"/>
                  <a:cs typeface="Arial" pitchFamily="34" charset="0"/>
                </a:rPr>
                <a:t>Counts of</a:t>
              </a:r>
            </a:p>
            <a:p>
              <a:r>
                <a:rPr lang="en-US">
                  <a:latin typeface="Arial" pitchFamily="34" charset="0"/>
                  <a:cs typeface="Arial" pitchFamily="34" charset="0"/>
                </a:rPr>
                <a:t>candidate</a:t>
              </a:r>
            </a:p>
            <a:p>
              <a:r>
                <a:rPr lang="en-US">
                  <a:latin typeface="Arial" pitchFamily="34" charset="0"/>
                  <a:cs typeface="Arial" pitchFamily="34" charset="0"/>
                </a:rPr>
                <a:t>   pairs</a:t>
              </a:r>
            </a:p>
          </p:txBody>
        </p:sp>
      </p:grpSp>
      <p:sp>
        <p:nvSpPr>
          <p:cNvPr id="33812" name="Line 20"/>
          <p:cNvSpPr>
            <a:spLocks noChangeShapeType="1"/>
          </p:cNvSpPr>
          <p:nvPr/>
        </p:nvSpPr>
        <p:spPr bwMode="auto">
          <a:xfrm>
            <a:off x="1981200" y="3810000"/>
            <a:ext cx="1524000" cy="0"/>
          </a:xfrm>
          <a:prstGeom prst="line">
            <a:avLst/>
          </a:prstGeom>
          <a:noFill/>
          <a:ln w="9525">
            <a:solidFill>
              <a:schemeClr val="tx1"/>
            </a:solidFill>
            <a:round/>
            <a:headEnd/>
            <a:tailEnd/>
          </a:ln>
          <a:effectLst/>
        </p:spPr>
        <p:txBody>
          <a:bodyPr>
            <a:prstTxWarp prst="textNoShape">
              <a:avLst/>
            </a:prstTxWarp>
          </a:bodyPr>
          <a:lstStyle/>
          <a:p>
            <a:endParaRPr lang="en-US">
              <a:latin typeface="Arial" pitchFamily="34" charset="0"/>
              <a:cs typeface="Arial" pitchFamily="34" charset="0"/>
            </a:endParaRPr>
          </a:p>
        </p:txBody>
      </p:sp>
      <p:sp>
        <p:nvSpPr>
          <p:cNvPr id="33813" name="Line 21"/>
          <p:cNvSpPr>
            <a:spLocks noChangeShapeType="1"/>
          </p:cNvSpPr>
          <p:nvPr/>
        </p:nvSpPr>
        <p:spPr bwMode="auto">
          <a:xfrm flipV="1">
            <a:off x="3429000" y="2590800"/>
            <a:ext cx="1828800" cy="152400"/>
          </a:xfrm>
          <a:prstGeom prst="line">
            <a:avLst/>
          </a:prstGeom>
          <a:noFill/>
          <a:ln w="19050">
            <a:solidFill>
              <a:srgbClr val="008000"/>
            </a:solidFill>
            <a:round/>
            <a:headEnd/>
            <a:tailEnd/>
          </a:ln>
          <a:effectLst/>
        </p:spPr>
        <p:txBody>
          <a:bodyPr>
            <a:prstTxWarp prst="textNoShape">
              <a:avLst/>
            </a:prstTxWarp>
          </a:bodyPr>
          <a:lstStyle/>
          <a:p>
            <a:endParaRPr lang="en-US">
              <a:latin typeface="Arial" pitchFamily="34" charset="0"/>
              <a:cs typeface="Arial" pitchFamily="34" charset="0"/>
            </a:endParaRPr>
          </a:p>
        </p:txBody>
      </p:sp>
      <p:sp>
        <p:nvSpPr>
          <p:cNvPr id="33814" name="Line 22"/>
          <p:cNvSpPr>
            <a:spLocks noChangeShapeType="1"/>
          </p:cNvSpPr>
          <p:nvPr/>
        </p:nvSpPr>
        <p:spPr bwMode="auto">
          <a:xfrm>
            <a:off x="3429000" y="2133600"/>
            <a:ext cx="1828800" cy="0"/>
          </a:xfrm>
          <a:prstGeom prst="line">
            <a:avLst/>
          </a:prstGeom>
          <a:noFill/>
          <a:ln w="19050">
            <a:solidFill>
              <a:srgbClr val="008000"/>
            </a:solidFill>
            <a:round/>
            <a:headEnd/>
            <a:tailEnd/>
          </a:ln>
          <a:effectLst/>
        </p:spPr>
        <p:txBody>
          <a:bodyPr>
            <a:prstTxWarp prst="textNoShape">
              <a:avLst/>
            </a:prstTxWarp>
          </a:bodyPr>
          <a:lstStyle/>
          <a:p>
            <a:endParaRPr lang="en-US">
              <a:latin typeface="Arial" pitchFamily="34" charset="0"/>
              <a:cs typeface="Arial" pitchFamily="34" charset="0"/>
            </a:endParaRPr>
          </a:p>
        </p:txBody>
      </p:sp>
      <p:sp>
        <p:nvSpPr>
          <p:cNvPr id="33815" name="Line 23"/>
          <p:cNvSpPr>
            <a:spLocks noChangeShapeType="1"/>
          </p:cNvSpPr>
          <p:nvPr/>
        </p:nvSpPr>
        <p:spPr bwMode="auto">
          <a:xfrm>
            <a:off x="3505200" y="2743200"/>
            <a:ext cx="1752600" cy="0"/>
          </a:xfrm>
          <a:prstGeom prst="line">
            <a:avLst/>
          </a:prstGeom>
          <a:noFill/>
          <a:ln w="19050">
            <a:solidFill>
              <a:srgbClr val="008000"/>
            </a:solidFill>
            <a:round/>
            <a:headEnd/>
            <a:tailEnd/>
          </a:ln>
          <a:effectLst/>
        </p:spPr>
        <p:txBody>
          <a:bodyPr>
            <a:prstTxWarp prst="textNoShape">
              <a:avLst/>
            </a:prstTxWarp>
          </a:bodyPr>
          <a:lstStyle/>
          <a:p>
            <a:endParaRPr lang="en-US">
              <a:latin typeface="Arial" pitchFamily="34" charset="0"/>
              <a:cs typeface="Arial" pitchFamily="34" charset="0"/>
            </a:endParaRPr>
          </a:p>
        </p:txBody>
      </p:sp>
      <p:sp>
        <p:nvSpPr>
          <p:cNvPr id="33816" name="Line 24"/>
          <p:cNvSpPr>
            <a:spLocks noChangeShapeType="1"/>
          </p:cNvSpPr>
          <p:nvPr/>
        </p:nvSpPr>
        <p:spPr bwMode="auto">
          <a:xfrm flipV="1">
            <a:off x="3429000" y="3047998"/>
            <a:ext cx="1828800" cy="762001"/>
          </a:xfrm>
          <a:prstGeom prst="line">
            <a:avLst/>
          </a:prstGeom>
          <a:noFill/>
          <a:ln w="19050">
            <a:solidFill>
              <a:srgbClr val="008000"/>
            </a:solidFill>
            <a:round/>
            <a:headEnd/>
            <a:tailEnd/>
          </a:ln>
          <a:effectLst/>
        </p:spPr>
        <p:txBody>
          <a:bodyPr>
            <a:prstTxWarp prst="textNoShape">
              <a:avLst/>
            </a:prstTxWarp>
          </a:bodyPr>
          <a:lstStyle/>
          <a:p>
            <a:endParaRPr lang="en-US">
              <a:latin typeface="Arial" pitchFamily="34" charset="0"/>
              <a:cs typeface="Arial" pitchFamily="34" charset="0"/>
            </a:endParaRPr>
          </a:p>
        </p:txBody>
      </p:sp>
      <p:sp>
        <p:nvSpPr>
          <p:cNvPr id="33817" name="Line 25"/>
          <p:cNvSpPr>
            <a:spLocks noChangeShapeType="1"/>
          </p:cNvSpPr>
          <p:nvPr/>
        </p:nvSpPr>
        <p:spPr bwMode="auto">
          <a:xfrm flipV="1">
            <a:off x="3429000" y="3276599"/>
            <a:ext cx="1828800" cy="609599"/>
          </a:xfrm>
          <a:prstGeom prst="line">
            <a:avLst/>
          </a:prstGeom>
          <a:noFill/>
          <a:ln w="19050">
            <a:solidFill>
              <a:srgbClr val="008000"/>
            </a:solidFill>
            <a:round/>
            <a:headEnd/>
            <a:tailEnd/>
          </a:ln>
          <a:effectLst/>
        </p:spPr>
        <p:txBody>
          <a:bodyPr>
            <a:prstTxWarp prst="textNoShape">
              <a:avLst/>
            </a:prstTxWarp>
          </a:bodyPr>
          <a:lstStyle/>
          <a:p>
            <a:endParaRPr lang="en-US">
              <a:latin typeface="Arial" pitchFamily="34" charset="0"/>
              <a:cs typeface="Arial" pitchFamily="34" charset="0"/>
            </a:endParaRPr>
          </a:p>
        </p:txBody>
      </p:sp>
      <p:sp>
        <p:nvSpPr>
          <p:cNvPr id="33818" name="Line 26"/>
          <p:cNvSpPr>
            <a:spLocks noChangeShapeType="1"/>
          </p:cNvSpPr>
          <p:nvPr/>
        </p:nvSpPr>
        <p:spPr bwMode="auto">
          <a:xfrm flipV="1">
            <a:off x="3429000" y="3581400"/>
            <a:ext cx="1828800" cy="1295400"/>
          </a:xfrm>
          <a:prstGeom prst="line">
            <a:avLst/>
          </a:prstGeom>
          <a:noFill/>
          <a:ln w="19050">
            <a:solidFill>
              <a:srgbClr val="008000"/>
            </a:solidFill>
            <a:round/>
            <a:headEnd/>
            <a:tailEnd/>
          </a:ln>
          <a:effectLst/>
        </p:spPr>
        <p:txBody>
          <a:bodyPr>
            <a:prstTxWarp prst="textNoShape">
              <a:avLst/>
            </a:prstTxWarp>
          </a:bodyPr>
          <a:lstStyle/>
          <a:p>
            <a:endParaRPr lang="en-US">
              <a:latin typeface="Arial" pitchFamily="34" charset="0"/>
              <a:cs typeface="Arial" pitchFamily="34" charset="0"/>
            </a:endParaRPr>
          </a:p>
        </p:txBody>
      </p:sp>
      <p:sp>
        <p:nvSpPr>
          <p:cNvPr id="33819" name="Text Box 27"/>
          <p:cNvSpPr txBox="1">
            <a:spLocks noChangeArrowheads="1"/>
          </p:cNvSpPr>
          <p:nvPr/>
        </p:nvSpPr>
        <p:spPr bwMode="auto">
          <a:xfrm>
            <a:off x="2099830" y="5105400"/>
            <a:ext cx="1160895" cy="461665"/>
          </a:xfrm>
          <a:prstGeom prst="rect">
            <a:avLst/>
          </a:prstGeom>
          <a:noFill/>
          <a:ln w="9525">
            <a:noFill/>
            <a:miter lim="800000"/>
            <a:headEnd/>
            <a:tailEnd/>
          </a:ln>
          <a:effectLst/>
        </p:spPr>
        <p:txBody>
          <a:bodyPr wrap="none">
            <a:prstTxWarp prst="textNoShape">
              <a:avLst/>
            </a:prstTxWarp>
            <a:spAutoFit/>
          </a:bodyPr>
          <a:lstStyle/>
          <a:p>
            <a:r>
              <a:rPr lang="en-US" sz="2400" b="1">
                <a:latin typeface="Arial" pitchFamily="34" charset="0"/>
                <a:cs typeface="Arial" pitchFamily="34" charset="0"/>
              </a:rPr>
              <a:t>Pass 1</a:t>
            </a:r>
          </a:p>
        </p:txBody>
      </p:sp>
      <p:sp>
        <p:nvSpPr>
          <p:cNvPr id="33820" name="Text Box 28"/>
          <p:cNvSpPr txBox="1">
            <a:spLocks noChangeArrowheads="1"/>
          </p:cNvSpPr>
          <p:nvPr/>
        </p:nvSpPr>
        <p:spPr bwMode="auto">
          <a:xfrm>
            <a:off x="5392305" y="5148262"/>
            <a:ext cx="1160895" cy="461665"/>
          </a:xfrm>
          <a:prstGeom prst="rect">
            <a:avLst/>
          </a:prstGeom>
          <a:noFill/>
          <a:ln w="9525">
            <a:noFill/>
            <a:miter lim="800000"/>
            <a:headEnd/>
            <a:tailEnd/>
          </a:ln>
          <a:effectLst/>
        </p:spPr>
        <p:txBody>
          <a:bodyPr wrap="none">
            <a:prstTxWarp prst="textNoShape">
              <a:avLst/>
            </a:prstTxWarp>
            <a:spAutoFit/>
          </a:bodyPr>
          <a:lstStyle/>
          <a:p>
            <a:r>
              <a:rPr lang="en-US" sz="2400" b="1">
                <a:latin typeface="Arial" pitchFamily="34" charset="0"/>
                <a:cs typeface="Arial" pitchFamily="34" charset="0"/>
              </a:rPr>
              <a:t>Pass 2</a:t>
            </a:r>
          </a:p>
        </p:txBody>
      </p:sp>
      <p:sp>
        <p:nvSpPr>
          <p:cNvPr id="23" name="Rectangle 8"/>
          <p:cNvSpPr>
            <a:spLocks noChangeArrowheads="1"/>
          </p:cNvSpPr>
          <p:nvPr/>
        </p:nvSpPr>
        <p:spPr bwMode="auto">
          <a:xfrm>
            <a:off x="2057400" y="2819399"/>
            <a:ext cx="1371600" cy="990601"/>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a:r>
              <a:rPr lang="en-US" dirty="0" smtClean="0">
                <a:latin typeface="Arial" pitchFamily="34" charset="0"/>
                <a:cs typeface="Arial" pitchFamily="34" charset="0"/>
              </a:rPr>
              <a:t>First</a:t>
            </a:r>
            <a:br>
              <a:rPr lang="en-US" dirty="0" smtClean="0">
                <a:latin typeface="Arial" pitchFamily="34" charset="0"/>
                <a:cs typeface="Arial" pitchFamily="34" charset="0"/>
              </a:rPr>
            </a:br>
            <a:r>
              <a:rPr lang="en-US" dirty="0" smtClean="0">
                <a:latin typeface="Arial" pitchFamily="34" charset="0"/>
                <a:cs typeface="Arial" pitchFamily="34" charset="0"/>
              </a:rPr>
              <a:t>hash table</a:t>
            </a:r>
            <a:endParaRPr lang="en-US" dirty="0">
              <a:latin typeface="Arial" pitchFamily="34" charset="0"/>
              <a:cs typeface="Arial" pitchFamily="34" charset="0"/>
            </a:endParaRPr>
          </a:p>
        </p:txBody>
      </p:sp>
      <p:sp>
        <p:nvSpPr>
          <p:cNvPr id="24" name="Rectangle 8"/>
          <p:cNvSpPr>
            <a:spLocks noChangeArrowheads="1"/>
          </p:cNvSpPr>
          <p:nvPr/>
        </p:nvSpPr>
        <p:spPr bwMode="auto">
          <a:xfrm>
            <a:off x="2057400" y="3886199"/>
            <a:ext cx="1371600" cy="990601"/>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a:r>
              <a:rPr lang="en-US" dirty="0" smtClean="0">
                <a:latin typeface="Arial" pitchFamily="34" charset="0"/>
                <a:cs typeface="Arial" pitchFamily="34" charset="0"/>
              </a:rPr>
              <a:t>Second</a:t>
            </a:r>
            <a:br>
              <a:rPr lang="en-US" dirty="0" smtClean="0">
                <a:latin typeface="Arial" pitchFamily="34" charset="0"/>
                <a:cs typeface="Arial" pitchFamily="34" charset="0"/>
              </a:rPr>
            </a:br>
            <a:r>
              <a:rPr lang="en-US" dirty="0" smtClean="0">
                <a:latin typeface="Arial" pitchFamily="34" charset="0"/>
                <a:cs typeface="Arial" pitchFamily="34" charset="0"/>
              </a:rPr>
              <a:t>hash table</a:t>
            </a:r>
            <a:endParaRPr lang="en-US" dirty="0">
              <a:latin typeface="Arial" pitchFamily="34" charset="0"/>
              <a:cs typeface="Arial" pitchFamily="34" charset="0"/>
            </a:endParaRPr>
          </a:p>
        </p:txBody>
      </p:sp>
      <p:sp>
        <p:nvSpPr>
          <p:cNvPr id="25" name="Rectangle 6"/>
          <p:cNvSpPr>
            <a:spLocks noChangeArrowheads="1"/>
          </p:cNvSpPr>
          <p:nvPr/>
        </p:nvSpPr>
        <p:spPr bwMode="auto">
          <a:xfrm>
            <a:off x="5257800" y="3657600"/>
            <a:ext cx="1371598" cy="1219200"/>
          </a:xfrm>
          <a:prstGeom prst="rect">
            <a:avLst/>
          </a:prstGeom>
          <a:solidFill>
            <a:schemeClr val="accent1">
              <a:lumMod val="60000"/>
              <a:lumOff val="40000"/>
            </a:schemeClr>
          </a:solidFill>
          <a:ln w="9525">
            <a:solidFill>
              <a:schemeClr val="tx1"/>
            </a:solidFill>
            <a:miter lim="800000"/>
            <a:headEnd/>
            <a:tailEnd/>
          </a:ln>
          <a:effectLst/>
        </p:spPr>
        <p:txBody>
          <a:bodyPr wrap="none" anchor="ctr">
            <a:prstTxWarp prst="textNoShape">
              <a:avLst/>
            </a:prstTxWarp>
          </a:bodyPr>
          <a:lstStyle/>
          <a:p>
            <a:pPr algn="ctr"/>
            <a:r>
              <a:rPr lang="en-US" dirty="0">
                <a:latin typeface="Arial" pitchFamily="34" charset="0"/>
                <a:cs typeface="Arial" pitchFamily="34" charset="0"/>
              </a:rPr>
              <a:t>Counts of</a:t>
            </a:r>
          </a:p>
          <a:p>
            <a:pPr algn="ctr"/>
            <a:r>
              <a:rPr lang="en-US" dirty="0">
                <a:latin typeface="Arial" pitchFamily="34" charset="0"/>
                <a:cs typeface="Arial" pitchFamily="34" charset="0"/>
              </a:rPr>
              <a:t>candidate</a:t>
            </a:r>
          </a:p>
          <a:p>
            <a:pPr algn="ctr"/>
            <a:r>
              <a:rPr lang="en-US" dirty="0" smtClean="0">
                <a:latin typeface="Arial" pitchFamily="34" charset="0"/>
                <a:cs typeface="Arial" pitchFamily="34" charset="0"/>
              </a:rPr>
              <a:t>pairs</a:t>
            </a:r>
            <a:endParaRPr lang="en-US" dirty="0">
              <a:latin typeface="Arial" pitchFamily="34" charset="0"/>
              <a:cs typeface="Arial" pitchFamily="34" charset="0"/>
            </a:endParaRPr>
          </a:p>
        </p:txBody>
      </p:sp>
      <p:sp>
        <p:nvSpPr>
          <p:cNvPr id="27" name="TextBox 26"/>
          <p:cNvSpPr txBox="1"/>
          <p:nvPr/>
        </p:nvSpPr>
        <p:spPr>
          <a:xfrm rot="16200000">
            <a:off x="917424" y="3349776"/>
            <a:ext cx="1582484"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Main memory</a:t>
            </a:r>
          </a:p>
        </p:txBody>
      </p:sp>
    </p:spTree>
    <p:extLst>
      <p:ext uri="{BB962C8B-B14F-4D97-AF65-F5344CB8AC3E}">
        <p14:creationId xmlns:p14="http://schemas.microsoft.com/office/powerpoint/2010/main" val="22148846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dirty="0" smtClean="0"/>
              <a:t>PCY: Extensions</a:t>
            </a:r>
            <a:endParaRPr lang="en-US" dirty="0"/>
          </a:p>
        </p:txBody>
      </p:sp>
      <p:sp>
        <p:nvSpPr>
          <p:cNvPr id="34819" name="Rectangle 3"/>
          <p:cNvSpPr>
            <a:spLocks noGrp="1" noChangeArrowheads="1"/>
          </p:cNvSpPr>
          <p:nvPr>
            <p:ph idx="1"/>
          </p:nvPr>
        </p:nvSpPr>
        <p:spPr/>
        <p:txBody>
          <a:bodyPr/>
          <a:lstStyle/>
          <a:p>
            <a:r>
              <a:rPr lang="en-US" dirty="0"/>
              <a:t>Either </a:t>
            </a:r>
            <a:r>
              <a:rPr lang="en-US" b="1" dirty="0">
                <a:solidFill>
                  <a:srgbClr val="D60093"/>
                </a:solidFill>
              </a:rPr>
              <a:t>multistage</a:t>
            </a:r>
            <a:r>
              <a:rPr lang="en-US" dirty="0">
                <a:solidFill>
                  <a:srgbClr val="D60093"/>
                </a:solidFill>
              </a:rPr>
              <a:t> </a:t>
            </a:r>
            <a:r>
              <a:rPr lang="en-US" dirty="0"/>
              <a:t>or </a:t>
            </a:r>
            <a:r>
              <a:rPr lang="en-US" b="1" dirty="0" err="1">
                <a:solidFill>
                  <a:srgbClr val="0000FF"/>
                </a:solidFill>
              </a:rPr>
              <a:t>multihash</a:t>
            </a:r>
            <a:r>
              <a:rPr lang="en-US" dirty="0">
                <a:solidFill>
                  <a:srgbClr val="0000FF"/>
                </a:solidFill>
              </a:rPr>
              <a:t> </a:t>
            </a:r>
            <a:r>
              <a:rPr lang="en-US" dirty="0"/>
              <a:t>can use more than two hash </a:t>
            </a:r>
            <a:r>
              <a:rPr lang="en-US" dirty="0" smtClean="0"/>
              <a:t>functions</a:t>
            </a:r>
          </a:p>
          <a:p>
            <a:pPr lvl="8"/>
            <a:endParaRPr lang="en-US" dirty="0"/>
          </a:p>
          <a:p>
            <a:r>
              <a:rPr lang="en-US" dirty="0"/>
              <a:t>In </a:t>
            </a:r>
            <a:r>
              <a:rPr lang="en-US" b="1" dirty="0">
                <a:solidFill>
                  <a:srgbClr val="D60093"/>
                </a:solidFill>
              </a:rPr>
              <a:t>multistage</a:t>
            </a:r>
            <a:r>
              <a:rPr lang="en-US" dirty="0"/>
              <a:t>, there is a point of diminishing returns, since the bit-vectors eventually consume all of main </a:t>
            </a:r>
            <a:r>
              <a:rPr lang="en-US" dirty="0" smtClean="0"/>
              <a:t>memory</a:t>
            </a:r>
          </a:p>
          <a:p>
            <a:pPr lvl="8"/>
            <a:endParaRPr lang="en-US" dirty="0"/>
          </a:p>
          <a:p>
            <a:r>
              <a:rPr lang="en-US" dirty="0"/>
              <a:t>For </a:t>
            </a:r>
            <a:r>
              <a:rPr lang="en-US" b="1" dirty="0" err="1">
                <a:solidFill>
                  <a:srgbClr val="0000FF"/>
                </a:solidFill>
              </a:rPr>
              <a:t>multihash</a:t>
            </a:r>
            <a:r>
              <a:rPr lang="en-US" dirty="0"/>
              <a:t>, the bit-vectors occupy exactly what one PCY bitmap does, but too many hash functions makes all counts </a:t>
            </a:r>
            <a:r>
              <a:rPr lang="en-US" b="1" u="sng" dirty="0"/>
              <a:t>&gt;</a:t>
            </a:r>
            <a:r>
              <a:rPr lang="en-US" b="1" dirty="0"/>
              <a:t> </a:t>
            </a:r>
            <a:r>
              <a:rPr lang="en-US" b="1" i="1" dirty="0" smtClean="0"/>
              <a:t>s</a:t>
            </a:r>
            <a:endParaRPr lang="en-US" b="1" dirty="0"/>
          </a:p>
        </p:txBody>
      </p:sp>
      <p:sp>
        <p:nvSpPr>
          <p:cNvPr id="4" name="Slide Number Placeholder 5"/>
          <p:cNvSpPr>
            <a:spLocks noGrp="1"/>
          </p:cNvSpPr>
          <p:nvPr>
            <p:ph type="sldNum" sz="quarter" idx="12"/>
          </p:nvPr>
        </p:nvSpPr>
        <p:spPr/>
        <p:txBody>
          <a:bodyPr/>
          <a:lstStyle/>
          <a:p>
            <a:fld id="{190748F8-D31A-49E7-B496-14BB9529D525}" type="slidenum">
              <a:rPr lang="en-US"/>
              <a:pPr/>
              <a:t>51</a:t>
            </a:fld>
            <a:endParaRPr 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34359315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Frequent </a:t>
            </a:r>
            <a:r>
              <a:rPr lang="en-US" dirty="0" err="1"/>
              <a:t>Itemsets</a:t>
            </a:r>
            <a:r>
              <a:rPr lang="en-US" dirty="0"/>
              <a:t> </a:t>
            </a:r>
            <a:r>
              <a:rPr lang="en-US" dirty="0" smtClean="0"/>
              <a:t/>
            </a:r>
            <a:br>
              <a:rPr lang="en-US" dirty="0" smtClean="0"/>
            </a:br>
            <a:r>
              <a:rPr lang="en-US" dirty="0" smtClean="0"/>
              <a:t>in </a:t>
            </a:r>
            <a:r>
              <a:rPr lang="en-US" u="sng" dirty="0"/>
              <a:t>&lt;</a:t>
            </a:r>
            <a:r>
              <a:rPr lang="en-US" dirty="0"/>
              <a:t> 2 Passes</a:t>
            </a:r>
          </a:p>
        </p:txBody>
      </p:sp>
    </p:spTree>
    <p:extLst>
      <p:ext uri="{BB962C8B-B14F-4D97-AF65-F5344CB8AC3E}">
        <p14:creationId xmlns:p14="http://schemas.microsoft.com/office/powerpoint/2010/main" val="7514244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dirty="0" smtClean="0"/>
              <a:t>Frequent </a:t>
            </a:r>
            <a:r>
              <a:rPr lang="en-US" dirty="0" err="1"/>
              <a:t>Itemsets</a:t>
            </a:r>
            <a:r>
              <a:rPr lang="en-US" dirty="0"/>
              <a:t> i</a:t>
            </a:r>
            <a:r>
              <a:rPr lang="en-US" dirty="0" smtClean="0"/>
              <a:t>n </a:t>
            </a:r>
            <a:r>
              <a:rPr lang="en-US" u="sng" dirty="0"/>
              <a:t>&lt;</a:t>
            </a:r>
            <a:r>
              <a:rPr lang="en-US" dirty="0"/>
              <a:t> 2 Passes</a:t>
            </a:r>
          </a:p>
        </p:txBody>
      </p:sp>
      <p:sp>
        <p:nvSpPr>
          <p:cNvPr id="16387" name="Rectangle 3"/>
          <p:cNvSpPr>
            <a:spLocks noGrp="1" noChangeArrowheads="1"/>
          </p:cNvSpPr>
          <p:nvPr>
            <p:ph idx="1"/>
          </p:nvPr>
        </p:nvSpPr>
        <p:spPr/>
        <p:txBody>
          <a:bodyPr/>
          <a:lstStyle/>
          <a:p>
            <a:r>
              <a:rPr lang="en-US" dirty="0"/>
              <a:t>A-Priori, PCY, etc., take </a:t>
            </a:r>
            <a:r>
              <a:rPr lang="en-US" i="1" dirty="0"/>
              <a:t>k</a:t>
            </a:r>
            <a:r>
              <a:rPr lang="en-US" dirty="0"/>
              <a:t>  passes to find frequent itemsets of size </a:t>
            </a:r>
            <a:r>
              <a:rPr lang="en-US" i="1" dirty="0" smtClean="0"/>
              <a:t>k</a:t>
            </a:r>
          </a:p>
          <a:p>
            <a:pPr lvl="8"/>
            <a:endParaRPr lang="en-US" i="1" dirty="0" smtClean="0"/>
          </a:p>
          <a:p>
            <a:r>
              <a:rPr lang="en-US" b="1" dirty="0" smtClean="0">
                <a:solidFill>
                  <a:schemeClr val="accent4"/>
                </a:solidFill>
              </a:rPr>
              <a:t>Can we use fewer passes?</a:t>
            </a:r>
          </a:p>
          <a:p>
            <a:pPr lvl="8"/>
            <a:endParaRPr lang="en-US" dirty="0"/>
          </a:p>
          <a:p>
            <a:r>
              <a:rPr lang="en-US" dirty="0" smtClean="0"/>
              <a:t>Use </a:t>
            </a:r>
            <a:r>
              <a:rPr lang="en-US" dirty="0"/>
              <a:t>2 or fewer passes for all </a:t>
            </a:r>
            <a:r>
              <a:rPr lang="en-US" dirty="0" smtClean="0"/>
              <a:t>sizes, </a:t>
            </a:r>
            <a:br>
              <a:rPr lang="en-US" dirty="0" smtClean="0"/>
            </a:br>
            <a:r>
              <a:rPr lang="en-US" dirty="0" smtClean="0">
                <a:solidFill>
                  <a:schemeClr val="accent3"/>
                </a:solidFill>
              </a:rPr>
              <a:t>but may miss some frequent itemsets</a:t>
            </a:r>
          </a:p>
          <a:p>
            <a:pPr lvl="1"/>
            <a:r>
              <a:rPr lang="en-US" dirty="0" smtClean="0"/>
              <a:t>Random sampling</a:t>
            </a:r>
          </a:p>
          <a:p>
            <a:pPr lvl="1"/>
            <a:r>
              <a:rPr lang="en-US" dirty="0"/>
              <a:t>SON (</a:t>
            </a:r>
            <a:r>
              <a:rPr lang="en-US" dirty="0" err="1"/>
              <a:t>Savasere</a:t>
            </a:r>
            <a:r>
              <a:rPr lang="en-US" dirty="0"/>
              <a:t>, </a:t>
            </a:r>
            <a:r>
              <a:rPr lang="en-US" dirty="0" err="1"/>
              <a:t>Omiecinski</a:t>
            </a:r>
            <a:r>
              <a:rPr lang="en-US" dirty="0"/>
              <a:t>, and </a:t>
            </a:r>
            <a:r>
              <a:rPr lang="en-US" dirty="0" err="1"/>
              <a:t>Navathe</a:t>
            </a:r>
            <a:r>
              <a:rPr lang="en-US" dirty="0" smtClean="0"/>
              <a:t>)</a:t>
            </a:r>
          </a:p>
          <a:p>
            <a:pPr lvl="1"/>
            <a:r>
              <a:rPr lang="en-US" dirty="0" err="1" smtClean="0"/>
              <a:t>Toivonen</a:t>
            </a:r>
            <a:r>
              <a:rPr lang="en-US" dirty="0" smtClean="0"/>
              <a:t> (see textbook)</a:t>
            </a:r>
            <a:endParaRPr lang="en-US" dirty="0"/>
          </a:p>
        </p:txBody>
      </p:sp>
      <p:sp>
        <p:nvSpPr>
          <p:cNvPr id="6" name="Footer Placeholder 5"/>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61618210-A399-924D-A6B3-276F7A388EC0}" type="slidenum">
              <a:rPr lang="en-US"/>
              <a:pPr/>
              <a:t>53</a:t>
            </a:fld>
            <a:endParaRPr lang="en-US"/>
          </a:p>
        </p:txBody>
      </p:sp>
    </p:spTree>
    <p:extLst>
      <p:ext uri="{BB962C8B-B14F-4D97-AF65-F5344CB8AC3E}">
        <p14:creationId xmlns:p14="http://schemas.microsoft.com/office/powerpoint/2010/main" val="15504434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smtClean="0"/>
              <a:t>Random Sampling (</a:t>
            </a:r>
            <a:r>
              <a:rPr lang="en-US" dirty="0"/>
              <a:t>1)</a:t>
            </a:r>
          </a:p>
        </p:txBody>
      </p:sp>
      <p:sp>
        <p:nvSpPr>
          <p:cNvPr id="17411" name="Rectangle 3"/>
          <p:cNvSpPr>
            <a:spLocks noGrp="1" noChangeArrowheads="1"/>
          </p:cNvSpPr>
          <p:nvPr>
            <p:ph idx="1"/>
          </p:nvPr>
        </p:nvSpPr>
        <p:spPr/>
        <p:txBody>
          <a:bodyPr/>
          <a:lstStyle/>
          <a:p>
            <a:r>
              <a:rPr lang="en-US" dirty="0"/>
              <a:t>Take a random sample of the market </a:t>
            </a:r>
            <a:r>
              <a:rPr lang="en-US" dirty="0" smtClean="0"/>
              <a:t>baskets</a:t>
            </a:r>
          </a:p>
          <a:p>
            <a:pPr lvl="8"/>
            <a:endParaRPr lang="en-US" dirty="0" smtClean="0"/>
          </a:p>
          <a:p>
            <a:r>
              <a:rPr lang="en-US" dirty="0"/>
              <a:t>Run a-priori or one of its </a:t>
            </a:r>
            <a:r>
              <a:rPr lang="en-US" dirty="0" smtClean="0"/>
              <a:t>improvements</a:t>
            </a:r>
            <a:br>
              <a:rPr lang="en-US" dirty="0" smtClean="0"/>
            </a:br>
            <a:r>
              <a:rPr lang="en-US" dirty="0" smtClean="0"/>
              <a:t>in </a:t>
            </a:r>
            <a:r>
              <a:rPr lang="en-US" dirty="0"/>
              <a:t>main </a:t>
            </a:r>
            <a:r>
              <a:rPr lang="en-US" dirty="0" smtClean="0"/>
              <a:t>memory</a:t>
            </a:r>
          </a:p>
          <a:p>
            <a:pPr lvl="1"/>
            <a:r>
              <a:rPr lang="en-US" dirty="0" smtClean="0"/>
              <a:t>So we </a:t>
            </a:r>
            <a:r>
              <a:rPr lang="en-US" dirty="0"/>
              <a:t>don’t pay for disk I/O each </a:t>
            </a:r>
            <a:r>
              <a:rPr lang="en-US" dirty="0" smtClean="0"/>
              <a:t/>
            </a:r>
            <a:br>
              <a:rPr lang="en-US" dirty="0" smtClean="0"/>
            </a:br>
            <a:r>
              <a:rPr lang="en-US" dirty="0" smtClean="0"/>
              <a:t>time we </a:t>
            </a:r>
            <a:r>
              <a:rPr lang="en-US" dirty="0"/>
              <a:t>increase the size of </a:t>
            </a:r>
            <a:r>
              <a:rPr lang="en-US" dirty="0" smtClean="0"/>
              <a:t>itemsets</a:t>
            </a:r>
          </a:p>
          <a:p>
            <a:pPr lvl="1"/>
            <a:r>
              <a:rPr lang="en-US" dirty="0" smtClean="0"/>
              <a:t>Reduce support threshold </a:t>
            </a:r>
            <a:br>
              <a:rPr lang="en-US" dirty="0" smtClean="0"/>
            </a:br>
            <a:r>
              <a:rPr lang="en-US" dirty="0" smtClean="0"/>
              <a:t>proportionally </a:t>
            </a:r>
            <a:br>
              <a:rPr lang="en-US" dirty="0" smtClean="0"/>
            </a:br>
            <a:r>
              <a:rPr lang="en-US" dirty="0" smtClean="0"/>
              <a:t>to match the sample size</a:t>
            </a:r>
            <a:endParaRPr lang="en-US" dirty="0"/>
          </a:p>
        </p:txBody>
      </p:sp>
      <p:sp>
        <p:nvSpPr>
          <p:cNvPr id="6" name="Footer Placeholder 5"/>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ABBA7DB4-E824-D84E-8F55-C115E3C4F9F6}" type="slidenum">
              <a:rPr lang="en-US"/>
              <a:pPr/>
              <a:t>54</a:t>
            </a:fld>
            <a:endParaRPr lang="en-US"/>
          </a:p>
        </p:txBody>
      </p:sp>
      <p:sp>
        <p:nvSpPr>
          <p:cNvPr id="7" name="Rectangle 3"/>
          <p:cNvSpPr>
            <a:spLocks noChangeArrowheads="1"/>
          </p:cNvSpPr>
          <p:nvPr/>
        </p:nvSpPr>
        <p:spPr bwMode="auto">
          <a:xfrm>
            <a:off x="7315200" y="3048000"/>
            <a:ext cx="1524000" cy="2743200"/>
          </a:xfrm>
          <a:prstGeom prst="rect">
            <a:avLst/>
          </a:prstGeom>
          <a:solidFill>
            <a:srgbClr val="FFCC00">
              <a:alpha val="50000"/>
            </a:srgbClr>
          </a:solidFill>
          <a:ln w="9525">
            <a:solidFill>
              <a:schemeClr val="tx1"/>
            </a:solidFill>
            <a:miter lim="800000"/>
            <a:headEnd/>
            <a:tailEnd/>
          </a:ln>
          <a:effectLst/>
        </p:spPr>
        <p:txBody>
          <a:bodyPr wrap="none" anchor="ctr"/>
          <a:lstStyle/>
          <a:p>
            <a:pPr algn="ctr"/>
            <a:endParaRPr lang="en-US">
              <a:latin typeface="Arial" pitchFamily="34" charset="0"/>
              <a:cs typeface="Arial" pitchFamily="34" charset="0"/>
            </a:endParaRPr>
          </a:p>
        </p:txBody>
      </p:sp>
      <p:sp>
        <p:nvSpPr>
          <p:cNvPr id="8" name="Line 4"/>
          <p:cNvSpPr>
            <a:spLocks noChangeShapeType="1"/>
          </p:cNvSpPr>
          <p:nvPr/>
        </p:nvSpPr>
        <p:spPr bwMode="auto">
          <a:xfrm>
            <a:off x="7315200" y="4343400"/>
            <a:ext cx="1524000" cy="0"/>
          </a:xfrm>
          <a:prstGeom prst="line">
            <a:avLst/>
          </a:prstGeom>
          <a:noFill/>
          <a:ln w="9525">
            <a:solidFill>
              <a:schemeClr val="tx1"/>
            </a:solidFill>
            <a:round/>
            <a:headEnd/>
            <a:tailEnd/>
          </a:ln>
          <a:effectLst/>
        </p:spPr>
        <p:txBody>
          <a:bodyPr/>
          <a:lstStyle/>
          <a:p>
            <a:endParaRPr lang="en-US">
              <a:latin typeface="Arial" pitchFamily="34" charset="0"/>
              <a:cs typeface="Arial" pitchFamily="34" charset="0"/>
            </a:endParaRPr>
          </a:p>
        </p:txBody>
      </p:sp>
      <p:sp>
        <p:nvSpPr>
          <p:cNvPr id="9" name="Text Box 7"/>
          <p:cNvSpPr txBox="1">
            <a:spLocks noChangeArrowheads="1"/>
          </p:cNvSpPr>
          <p:nvPr/>
        </p:nvSpPr>
        <p:spPr bwMode="auto">
          <a:xfrm>
            <a:off x="7562291" y="3141640"/>
            <a:ext cx="979755" cy="923330"/>
          </a:xfrm>
          <a:prstGeom prst="rect">
            <a:avLst/>
          </a:prstGeom>
          <a:noFill/>
          <a:ln w="9525">
            <a:noFill/>
            <a:miter lim="800000"/>
            <a:headEnd/>
            <a:tailEnd/>
          </a:ln>
          <a:effectLst/>
        </p:spPr>
        <p:txBody>
          <a:bodyPr wrap="none">
            <a:spAutoFit/>
          </a:bodyPr>
          <a:lstStyle/>
          <a:p>
            <a:r>
              <a:rPr lang="en-US" dirty="0">
                <a:latin typeface="Arial" pitchFamily="34" charset="0"/>
                <a:cs typeface="Arial" pitchFamily="34" charset="0"/>
              </a:rPr>
              <a:t>Copy of</a:t>
            </a:r>
          </a:p>
          <a:p>
            <a:r>
              <a:rPr lang="en-US" dirty="0">
                <a:latin typeface="Arial" pitchFamily="34" charset="0"/>
                <a:cs typeface="Arial" pitchFamily="34" charset="0"/>
              </a:rPr>
              <a:t>sample</a:t>
            </a:r>
          </a:p>
          <a:p>
            <a:r>
              <a:rPr lang="en-US" dirty="0">
                <a:latin typeface="Arial" pitchFamily="34" charset="0"/>
                <a:cs typeface="Arial" pitchFamily="34" charset="0"/>
              </a:rPr>
              <a:t>baskets</a:t>
            </a:r>
          </a:p>
        </p:txBody>
      </p:sp>
      <p:sp>
        <p:nvSpPr>
          <p:cNvPr id="10" name="Text Box 8"/>
          <p:cNvSpPr txBox="1">
            <a:spLocks noChangeArrowheads="1"/>
          </p:cNvSpPr>
          <p:nvPr/>
        </p:nvSpPr>
        <p:spPr bwMode="auto">
          <a:xfrm>
            <a:off x="7620000" y="4648200"/>
            <a:ext cx="864339" cy="923330"/>
          </a:xfrm>
          <a:prstGeom prst="rect">
            <a:avLst/>
          </a:prstGeom>
          <a:noFill/>
          <a:ln w="9525">
            <a:noFill/>
            <a:miter lim="800000"/>
            <a:headEnd/>
            <a:tailEnd/>
          </a:ln>
          <a:effectLst/>
        </p:spPr>
        <p:txBody>
          <a:bodyPr wrap="none">
            <a:spAutoFit/>
          </a:bodyPr>
          <a:lstStyle/>
          <a:p>
            <a:r>
              <a:rPr lang="en-US" dirty="0">
                <a:latin typeface="Arial" pitchFamily="34" charset="0"/>
                <a:cs typeface="Arial" pitchFamily="34" charset="0"/>
              </a:rPr>
              <a:t>Space</a:t>
            </a:r>
          </a:p>
          <a:p>
            <a:r>
              <a:rPr lang="en-US" dirty="0">
                <a:latin typeface="Arial" pitchFamily="34" charset="0"/>
                <a:cs typeface="Arial" pitchFamily="34" charset="0"/>
              </a:rPr>
              <a:t>  for</a:t>
            </a:r>
          </a:p>
          <a:p>
            <a:r>
              <a:rPr lang="en-US" dirty="0">
                <a:latin typeface="Arial" pitchFamily="34" charset="0"/>
                <a:cs typeface="Arial" pitchFamily="34" charset="0"/>
              </a:rPr>
              <a:t>counts</a:t>
            </a:r>
          </a:p>
        </p:txBody>
      </p:sp>
      <p:sp>
        <p:nvSpPr>
          <p:cNvPr id="12" name="TextBox 11"/>
          <p:cNvSpPr txBox="1"/>
          <p:nvPr/>
        </p:nvSpPr>
        <p:spPr>
          <a:xfrm rot="16200000">
            <a:off x="6251424" y="4209881"/>
            <a:ext cx="1582484"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Main memory</a:t>
            </a:r>
          </a:p>
        </p:txBody>
      </p:sp>
    </p:spTree>
    <p:extLst>
      <p:ext uri="{BB962C8B-B14F-4D97-AF65-F5344CB8AC3E}">
        <p14:creationId xmlns:p14="http://schemas.microsoft.com/office/powerpoint/2010/main" val="9546907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dirty="0" smtClean="0"/>
              <a:t>Random Sampling (2)</a:t>
            </a:r>
            <a:endParaRPr lang="en-US" dirty="0"/>
          </a:p>
        </p:txBody>
      </p:sp>
      <p:sp>
        <p:nvSpPr>
          <p:cNvPr id="39939" name="Rectangle 3"/>
          <p:cNvSpPr>
            <a:spLocks noGrp="1" noChangeArrowheads="1"/>
          </p:cNvSpPr>
          <p:nvPr>
            <p:ph idx="1"/>
          </p:nvPr>
        </p:nvSpPr>
        <p:spPr/>
        <p:txBody>
          <a:bodyPr/>
          <a:lstStyle/>
          <a:p>
            <a:r>
              <a:rPr lang="en-US" dirty="0"/>
              <a:t>Optionally, verify that</a:t>
            </a:r>
            <a:r>
              <a:rPr lang="en-US" dirty="0" smtClean="0"/>
              <a:t> the candidate pairs </a:t>
            </a:r>
            <a:r>
              <a:rPr lang="en-US" dirty="0"/>
              <a:t>are truly frequent in the entire data set by a second </a:t>
            </a:r>
            <a:r>
              <a:rPr lang="en-US" dirty="0" smtClean="0"/>
              <a:t>pass (avoid false positives)</a:t>
            </a:r>
          </a:p>
          <a:p>
            <a:pPr>
              <a:buNone/>
            </a:pPr>
            <a:endParaRPr lang="en-US" dirty="0" smtClean="0"/>
          </a:p>
          <a:p>
            <a:r>
              <a:rPr lang="en-US" dirty="0" smtClean="0"/>
              <a:t>But you don’t catch sets frequent in the whole but not in the sample</a:t>
            </a:r>
          </a:p>
          <a:p>
            <a:pPr lvl="1"/>
            <a:r>
              <a:rPr lang="en-US" dirty="0" smtClean="0"/>
              <a:t>Smaller threshold, e.g., </a:t>
            </a:r>
            <a:r>
              <a:rPr lang="en-US" i="1" dirty="0" smtClean="0"/>
              <a:t>s</a:t>
            </a:r>
            <a:r>
              <a:rPr lang="en-US" dirty="0" smtClean="0"/>
              <a:t>/125, helps catch more truly frequent </a:t>
            </a:r>
            <a:r>
              <a:rPr lang="en-US" dirty="0" err="1" smtClean="0"/>
              <a:t>itemsets</a:t>
            </a:r>
            <a:endParaRPr lang="en-US" dirty="0" smtClean="0"/>
          </a:p>
          <a:p>
            <a:pPr lvl="2"/>
            <a:r>
              <a:rPr lang="en-US" dirty="0" smtClean="0"/>
              <a:t>But requires more space</a:t>
            </a:r>
          </a:p>
          <a:p>
            <a:pPr lvl="1"/>
            <a:endParaRPr lang="en-US" dirty="0"/>
          </a:p>
        </p:txBody>
      </p:sp>
      <p:sp>
        <p:nvSpPr>
          <p:cNvPr id="6" name="Footer Placeholder 5"/>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40E93F0E-EC53-F64A-9111-512080B6BAFB}" type="slidenum">
              <a:rPr lang="en-US"/>
              <a:pPr/>
              <a:t>55</a:t>
            </a:fld>
            <a:endParaRPr lang="en-US"/>
          </a:p>
        </p:txBody>
      </p:sp>
    </p:spTree>
    <p:extLst>
      <p:ext uri="{BB962C8B-B14F-4D97-AF65-F5344CB8AC3E}">
        <p14:creationId xmlns:p14="http://schemas.microsoft.com/office/powerpoint/2010/main" val="30530398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5F07011-3B0C-C441-87FE-E9B0CC79B725}" type="slidenum">
              <a:rPr lang="en-US"/>
              <a:pPr/>
              <a:t>56</a:t>
            </a:fld>
            <a:endParaRPr lang="en-US"/>
          </a:p>
        </p:txBody>
      </p:sp>
      <p:sp>
        <p:nvSpPr>
          <p:cNvPr id="19458" name="Rectangle 2"/>
          <p:cNvSpPr>
            <a:spLocks noGrp="1" noChangeArrowheads="1"/>
          </p:cNvSpPr>
          <p:nvPr>
            <p:ph type="title"/>
          </p:nvPr>
        </p:nvSpPr>
        <p:spPr/>
        <p:txBody>
          <a:bodyPr/>
          <a:lstStyle/>
          <a:p>
            <a:r>
              <a:rPr lang="en-US"/>
              <a:t>SON Algorithm – (1)</a:t>
            </a:r>
          </a:p>
        </p:txBody>
      </p:sp>
      <p:sp>
        <p:nvSpPr>
          <p:cNvPr id="19459" name="Rectangle 3"/>
          <p:cNvSpPr>
            <a:spLocks noGrp="1" noChangeArrowheads="1"/>
          </p:cNvSpPr>
          <p:nvPr>
            <p:ph type="body" idx="1"/>
          </p:nvPr>
        </p:nvSpPr>
        <p:spPr/>
        <p:txBody>
          <a:bodyPr/>
          <a:lstStyle/>
          <a:p>
            <a:r>
              <a:rPr lang="en-US" dirty="0" smtClean="0"/>
              <a:t>Repeatedly read small subsets of the baskets into main memory and run an in-memory algorithm to find all frequent itemsets</a:t>
            </a:r>
          </a:p>
          <a:p>
            <a:pPr lvl="1"/>
            <a:r>
              <a:rPr lang="en-US" dirty="0" smtClean="0"/>
              <a:t>Note: we are not sampling, but processing the entire file in memory-sized chunks</a:t>
            </a:r>
          </a:p>
          <a:p>
            <a:pPr lvl="8"/>
            <a:endParaRPr lang="en-US" dirty="0" smtClean="0"/>
          </a:p>
          <a:p>
            <a:r>
              <a:rPr lang="en-US" dirty="0"/>
              <a:t>An itemset becomes a candidate if it is found to be frequent in </a:t>
            </a:r>
            <a:r>
              <a:rPr lang="en-US" i="1" dirty="0" smtClean="0">
                <a:solidFill>
                  <a:srgbClr val="0064E2"/>
                </a:solidFill>
              </a:rPr>
              <a:t>any</a:t>
            </a:r>
            <a:r>
              <a:rPr lang="en-US" dirty="0" smtClean="0"/>
              <a:t> one or more subsets of the baskets.</a:t>
            </a:r>
            <a:endParaRPr lang="en-US" dirty="0"/>
          </a:p>
        </p:txBody>
      </p:sp>
      <p:sp>
        <p:nvSpPr>
          <p:cNvPr id="6" name="Footer Placeholder 5"/>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Tree>
    <p:extLst>
      <p:ext uri="{BB962C8B-B14F-4D97-AF65-F5344CB8AC3E}">
        <p14:creationId xmlns:p14="http://schemas.microsoft.com/office/powerpoint/2010/main" val="3493961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95B977B-2A2B-984D-9268-14D03BA0046C}" type="slidenum">
              <a:rPr lang="en-US"/>
              <a:pPr/>
              <a:t>57</a:t>
            </a:fld>
            <a:endParaRPr lang="en-US"/>
          </a:p>
        </p:txBody>
      </p:sp>
      <p:sp>
        <p:nvSpPr>
          <p:cNvPr id="20482" name="Rectangle 2"/>
          <p:cNvSpPr>
            <a:spLocks noGrp="1" noChangeArrowheads="1"/>
          </p:cNvSpPr>
          <p:nvPr>
            <p:ph type="title"/>
          </p:nvPr>
        </p:nvSpPr>
        <p:spPr/>
        <p:txBody>
          <a:bodyPr/>
          <a:lstStyle/>
          <a:p>
            <a:r>
              <a:rPr lang="en-US"/>
              <a:t>SON Algorithm – (2)</a:t>
            </a:r>
          </a:p>
        </p:txBody>
      </p:sp>
      <p:sp>
        <p:nvSpPr>
          <p:cNvPr id="20483" name="Rectangle 3"/>
          <p:cNvSpPr>
            <a:spLocks noGrp="1" noChangeArrowheads="1"/>
          </p:cNvSpPr>
          <p:nvPr>
            <p:ph type="body" idx="1"/>
          </p:nvPr>
        </p:nvSpPr>
        <p:spPr/>
        <p:txBody>
          <a:bodyPr/>
          <a:lstStyle/>
          <a:p>
            <a:r>
              <a:rPr lang="en-US" dirty="0"/>
              <a:t>On a </a:t>
            </a:r>
            <a:r>
              <a:rPr lang="en-US" b="1" dirty="0"/>
              <a:t>second pass</a:t>
            </a:r>
            <a:r>
              <a:rPr lang="en-US" dirty="0"/>
              <a:t>, count all the candidate itemsets and determine which are frequent in the entire </a:t>
            </a:r>
            <a:r>
              <a:rPr lang="en-US" dirty="0" smtClean="0"/>
              <a:t>set</a:t>
            </a:r>
          </a:p>
          <a:p>
            <a:pPr lvl="8"/>
            <a:endParaRPr lang="en-US" dirty="0" smtClean="0"/>
          </a:p>
          <a:p>
            <a:r>
              <a:rPr lang="en-US" b="1" dirty="0">
                <a:solidFill>
                  <a:srgbClr val="D60093"/>
                </a:solidFill>
              </a:rPr>
              <a:t>Key “monotonicity” idea:</a:t>
            </a:r>
            <a:r>
              <a:rPr lang="en-US" dirty="0"/>
              <a:t> </a:t>
            </a:r>
            <a:r>
              <a:rPr lang="en-US" dirty="0" smtClean="0"/>
              <a:t>an </a:t>
            </a:r>
            <a:r>
              <a:rPr lang="en-US" dirty="0"/>
              <a:t>itemset cannot be frequent in the entire set of baskets unless it is frequent in at least one subset.</a:t>
            </a:r>
          </a:p>
        </p:txBody>
      </p:sp>
      <p:sp>
        <p:nvSpPr>
          <p:cNvPr id="6" name="Footer Placeholder 5"/>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Tree>
    <p:extLst>
      <p:ext uri="{BB962C8B-B14F-4D97-AF65-F5344CB8AC3E}">
        <p14:creationId xmlns:p14="http://schemas.microsoft.com/office/powerpoint/2010/main" val="238570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r>
              <a:rPr lang="en-US" dirty="0" smtClean="0"/>
              <a:t>SON – </a:t>
            </a:r>
            <a:r>
              <a:rPr lang="en-US" dirty="0"/>
              <a:t>Distributed Version</a:t>
            </a:r>
          </a:p>
        </p:txBody>
      </p:sp>
      <p:sp>
        <p:nvSpPr>
          <p:cNvPr id="45059" name="Rectangle 3"/>
          <p:cNvSpPr>
            <a:spLocks noGrp="1" noChangeArrowheads="1"/>
          </p:cNvSpPr>
          <p:nvPr>
            <p:ph idx="1"/>
          </p:nvPr>
        </p:nvSpPr>
        <p:spPr/>
        <p:txBody>
          <a:bodyPr/>
          <a:lstStyle/>
          <a:p>
            <a:r>
              <a:rPr lang="en-US" dirty="0" smtClean="0"/>
              <a:t>SON lends </a:t>
            </a:r>
            <a:r>
              <a:rPr lang="en-US" dirty="0"/>
              <a:t>itself to distributed data </a:t>
            </a:r>
            <a:r>
              <a:rPr lang="en-US" dirty="0" smtClean="0"/>
              <a:t>mining </a:t>
            </a:r>
          </a:p>
          <a:p>
            <a:pPr lvl="8"/>
            <a:endParaRPr lang="en-US" dirty="0" smtClean="0"/>
          </a:p>
          <a:p>
            <a:r>
              <a:rPr lang="en-US" dirty="0" smtClean="0"/>
              <a:t>Baskets distributed </a:t>
            </a:r>
            <a:r>
              <a:rPr lang="en-US" dirty="0"/>
              <a:t>among many </a:t>
            </a:r>
            <a:r>
              <a:rPr lang="en-US" dirty="0" smtClean="0"/>
              <a:t>nodes </a:t>
            </a:r>
          </a:p>
          <a:p>
            <a:pPr lvl="1"/>
            <a:r>
              <a:rPr lang="en-US" dirty="0" smtClean="0"/>
              <a:t>Compute </a:t>
            </a:r>
            <a:r>
              <a:rPr lang="en-US" dirty="0"/>
              <a:t>frequent itemsets at each </a:t>
            </a:r>
            <a:r>
              <a:rPr lang="en-US" dirty="0" smtClean="0"/>
              <a:t>node</a:t>
            </a:r>
          </a:p>
          <a:p>
            <a:pPr lvl="1"/>
            <a:r>
              <a:rPr lang="en-US" dirty="0" smtClean="0"/>
              <a:t>Distribute candidates to all nodes</a:t>
            </a:r>
          </a:p>
          <a:p>
            <a:pPr lvl="1"/>
            <a:r>
              <a:rPr lang="en-US" dirty="0" smtClean="0"/>
              <a:t>Accumulate </a:t>
            </a:r>
            <a:r>
              <a:rPr lang="en-US" dirty="0"/>
              <a:t>the counts of all </a:t>
            </a:r>
            <a:r>
              <a:rPr lang="en-US" dirty="0" smtClean="0"/>
              <a:t>candidates</a:t>
            </a:r>
            <a:endParaRPr lang="en-US" dirty="0"/>
          </a:p>
        </p:txBody>
      </p:sp>
      <p:sp>
        <p:nvSpPr>
          <p:cNvPr id="6" name="Footer Placeholder 5"/>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3077CF19-2E25-994D-B7EF-BA70D01DD13C}" type="slidenum">
              <a:rPr lang="en-US"/>
              <a:pPr/>
              <a:t>58</a:t>
            </a:fld>
            <a:endParaRPr lang="en-US"/>
          </a:p>
        </p:txBody>
      </p:sp>
    </p:spTree>
    <p:extLst>
      <p:ext uri="{BB962C8B-B14F-4D97-AF65-F5344CB8AC3E}">
        <p14:creationId xmlns:p14="http://schemas.microsoft.com/office/powerpoint/2010/main" val="2964131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SON: Map/Reduce</a:t>
            </a:r>
            <a:endParaRPr lang="en-US" dirty="0"/>
          </a:p>
        </p:txBody>
      </p:sp>
      <p:sp>
        <p:nvSpPr>
          <p:cNvPr id="3" name="Content Placeholder 2"/>
          <p:cNvSpPr>
            <a:spLocks noGrp="1"/>
          </p:cNvSpPr>
          <p:nvPr>
            <p:ph idx="1"/>
          </p:nvPr>
        </p:nvSpPr>
        <p:spPr/>
        <p:txBody>
          <a:bodyPr/>
          <a:lstStyle/>
          <a:p>
            <a:r>
              <a:rPr lang="en-US" b="1" dirty="0" smtClean="0"/>
              <a:t>Phase 1:</a:t>
            </a:r>
            <a:r>
              <a:rPr lang="en-US" dirty="0" smtClean="0"/>
              <a:t> Find candidate itemsets</a:t>
            </a:r>
          </a:p>
          <a:p>
            <a:pPr lvl="1"/>
            <a:r>
              <a:rPr lang="en-US" dirty="0" smtClean="0"/>
              <a:t>Map?</a:t>
            </a:r>
          </a:p>
          <a:p>
            <a:pPr lvl="1"/>
            <a:r>
              <a:rPr lang="en-US" dirty="0" smtClean="0"/>
              <a:t>Reduce?</a:t>
            </a:r>
          </a:p>
          <a:p>
            <a:pPr lvl="1"/>
            <a:endParaRPr lang="en-US" dirty="0" smtClean="0"/>
          </a:p>
          <a:p>
            <a:r>
              <a:rPr lang="en-US" b="1" dirty="0" smtClean="0"/>
              <a:t>Phase 2:</a:t>
            </a:r>
            <a:r>
              <a:rPr lang="en-US" dirty="0" smtClean="0"/>
              <a:t> Find true frequent itemsets</a:t>
            </a:r>
          </a:p>
          <a:p>
            <a:pPr lvl="1"/>
            <a:r>
              <a:rPr lang="en-US" dirty="0" smtClean="0"/>
              <a:t>Map?</a:t>
            </a:r>
          </a:p>
          <a:p>
            <a:pPr lvl="1"/>
            <a:r>
              <a:rPr lang="en-US" dirty="0" smtClean="0"/>
              <a:t>Reduce?</a:t>
            </a:r>
          </a:p>
        </p:txBody>
      </p:sp>
      <p:sp>
        <p:nvSpPr>
          <p:cNvPr id="5" name="Footer Placeholder 4"/>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8ACF4755-8703-664B-BCD2-DDFADF26E571}" type="slidenum">
              <a:rPr lang="en-US" smtClean="0"/>
              <a:pPr/>
              <a:t>59</a:t>
            </a:fld>
            <a:endParaRPr lang="en-US"/>
          </a:p>
        </p:txBody>
      </p:sp>
    </p:spTree>
    <p:extLst>
      <p:ext uri="{BB962C8B-B14F-4D97-AF65-F5344CB8AC3E}">
        <p14:creationId xmlns:p14="http://schemas.microsoft.com/office/powerpoint/2010/main" val="22320811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generally</a:t>
            </a:r>
            <a:endParaRPr lang="en-US" dirty="0"/>
          </a:p>
        </p:txBody>
      </p:sp>
      <p:sp>
        <p:nvSpPr>
          <p:cNvPr id="3" name="Content Placeholder 2"/>
          <p:cNvSpPr>
            <a:spLocks noGrp="1"/>
          </p:cNvSpPr>
          <p:nvPr>
            <p:ph idx="1"/>
          </p:nvPr>
        </p:nvSpPr>
        <p:spPr/>
        <p:txBody>
          <a:bodyPr/>
          <a:lstStyle/>
          <a:p>
            <a:r>
              <a:rPr lang="en-US" b="1" dirty="0">
                <a:solidFill>
                  <a:srgbClr val="0000FF"/>
                </a:solidFill>
              </a:rPr>
              <a:t>A general many-to-many mapping (association) between two kinds of things</a:t>
            </a:r>
          </a:p>
          <a:p>
            <a:pPr lvl="1"/>
            <a:r>
              <a:rPr lang="en-US" dirty="0"/>
              <a:t>But we ask about connections among “items”, </a:t>
            </a:r>
            <a:br>
              <a:rPr lang="en-US" dirty="0"/>
            </a:br>
            <a:r>
              <a:rPr lang="en-US" dirty="0"/>
              <a:t>not “baskets”</a:t>
            </a:r>
          </a:p>
          <a:p>
            <a:pPr lvl="8"/>
            <a:endParaRPr lang="en-US" b="1" dirty="0" smtClean="0"/>
          </a:p>
          <a:p>
            <a:r>
              <a:rPr lang="en-US" b="1" dirty="0" smtClean="0"/>
              <a:t>For example:</a:t>
            </a:r>
          </a:p>
          <a:p>
            <a:pPr lvl="1"/>
            <a:r>
              <a:rPr lang="en-US" dirty="0">
                <a:solidFill>
                  <a:srgbClr val="008000"/>
                </a:solidFill>
              </a:rPr>
              <a:t>Finding communities in graphs (e.g., Twitter)</a:t>
            </a:r>
          </a:p>
          <a:p>
            <a:pPr lvl="1"/>
            <a:endParaRPr lang="en-US" dirty="0" smtClean="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6</a:t>
            </a:fld>
            <a:endParaRPr lang="en-US"/>
          </a:p>
        </p:txBody>
      </p:sp>
    </p:spTree>
    <p:extLst>
      <p:ext uri="{BB962C8B-B14F-4D97-AF65-F5344CB8AC3E}">
        <p14:creationId xmlns:p14="http://schemas.microsoft.com/office/powerpoint/2010/main" val="1317399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dirty="0" smtClean="0"/>
              <a:t>Example:</a:t>
            </a:r>
            <a:endParaRPr lang="en-US" dirty="0"/>
          </a:p>
        </p:txBody>
      </p:sp>
      <p:sp>
        <p:nvSpPr>
          <p:cNvPr id="88067" name="Rectangle 3"/>
          <p:cNvSpPr>
            <a:spLocks noGrp="1" noChangeArrowheads="1"/>
          </p:cNvSpPr>
          <p:nvPr>
            <p:ph idx="1"/>
          </p:nvPr>
        </p:nvSpPr>
        <p:spPr/>
        <p:txBody>
          <a:bodyPr>
            <a:noAutofit/>
          </a:bodyPr>
          <a:lstStyle/>
          <a:p>
            <a:r>
              <a:rPr lang="en-US" b="1" dirty="0" smtClean="0">
                <a:solidFill>
                  <a:srgbClr val="008000"/>
                </a:solidFill>
              </a:rPr>
              <a:t>Finding communities in graphs (e.g., Twitter)</a:t>
            </a:r>
          </a:p>
          <a:p>
            <a:r>
              <a:rPr lang="en-US" b="1" dirty="0" smtClean="0">
                <a:solidFill>
                  <a:srgbClr val="0000FF"/>
                </a:solidFill>
              </a:rPr>
              <a:t>Baskets</a:t>
            </a:r>
            <a:r>
              <a:rPr lang="en-US" dirty="0" smtClean="0">
                <a:solidFill>
                  <a:srgbClr val="0000FF"/>
                </a:solidFill>
              </a:rPr>
              <a:t> </a:t>
            </a:r>
            <a:r>
              <a:rPr lang="en-US" dirty="0" smtClean="0"/>
              <a:t>= nodes; </a:t>
            </a:r>
            <a:r>
              <a:rPr lang="en-US" b="1" dirty="0" smtClean="0">
                <a:solidFill>
                  <a:srgbClr val="FF0066"/>
                </a:solidFill>
              </a:rPr>
              <a:t>Items</a:t>
            </a:r>
            <a:r>
              <a:rPr lang="en-US" dirty="0" smtClean="0">
                <a:solidFill>
                  <a:srgbClr val="FF0066"/>
                </a:solidFill>
              </a:rPr>
              <a:t> </a:t>
            </a:r>
            <a:r>
              <a:rPr lang="en-US" dirty="0" smtClean="0"/>
              <a:t>= outgoing neighbors</a:t>
            </a:r>
          </a:p>
          <a:p>
            <a:pPr lvl="1"/>
            <a:r>
              <a:rPr lang="en-US" dirty="0" smtClean="0"/>
              <a:t>Searching for complete bipartite </a:t>
            </a:r>
            <a:r>
              <a:rPr lang="en-US" dirty="0" err="1" smtClean="0"/>
              <a:t>subgraphs</a:t>
            </a:r>
            <a:r>
              <a:rPr lang="en-US" dirty="0" smtClean="0"/>
              <a:t> </a:t>
            </a:r>
            <a:r>
              <a:rPr lang="en-US" b="1" i="1" dirty="0" err="1" smtClean="0"/>
              <a:t>K</a:t>
            </a:r>
            <a:r>
              <a:rPr lang="en-US" b="1" i="1" baseline="-25000" dirty="0" err="1" smtClean="0"/>
              <a:t>s,t</a:t>
            </a:r>
            <a:r>
              <a:rPr lang="en-US" i="1" baseline="-25000" dirty="0" smtClean="0"/>
              <a:t> </a:t>
            </a:r>
            <a:r>
              <a:rPr lang="en-US" dirty="0" smtClean="0"/>
              <a:t>of a big graph</a:t>
            </a:r>
          </a:p>
        </p:txBody>
      </p:sp>
      <p:sp>
        <p:nvSpPr>
          <p:cNvPr id="6" name="Footer Placeholder 5"/>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695B9202-8EDC-BA4E-A8FB-7E7BF6F4621A}" type="slidenum">
              <a:rPr lang="en-US"/>
              <a:pPr/>
              <a:t>7</a:t>
            </a:fld>
            <a:endParaRPr lang="en-US"/>
          </a:p>
        </p:txBody>
      </p:sp>
      <p:sp>
        <p:nvSpPr>
          <p:cNvPr id="59" name="Content Placeholder 58"/>
          <p:cNvSpPr>
            <a:spLocks noGrp="1"/>
          </p:cNvSpPr>
          <p:nvPr>
            <p:ph sz="half" idx="4294967295"/>
          </p:nvPr>
        </p:nvSpPr>
        <p:spPr>
          <a:xfrm>
            <a:off x="3886200" y="2971800"/>
            <a:ext cx="5105400" cy="3733800"/>
          </a:xfrm>
        </p:spPr>
        <p:txBody>
          <a:bodyPr>
            <a:normAutofit fontScale="92500"/>
          </a:bodyPr>
          <a:lstStyle/>
          <a:p>
            <a:r>
              <a:rPr lang="en-US" b="1" dirty="0" smtClean="0">
                <a:solidFill>
                  <a:srgbClr val="008000"/>
                </a:solidFill>
              </a:rPr>
              <a:t>How?</a:t>
            </a:r>
          </a:p>
          <a:p>
            <a:pPr lvl="1"/>
            <a:r>
              <a:rPr lang="en-US" dirty="0" smtClean="0"/>
              <a:t>View each node </a:t>
            </a:r>
            <a:r>
              <a:rPr lang="en-US" b="1" i="1" dirty="0" err="1" smtClean="0">
                <a:latin typeface="Times New Roman" pitchFamily="18" charset="0"/>
                <a:cs typeface="Times New Roman" pitchFamily="18" charset="0"/>
              </a:rPr>
              <a:t>i</a:t>
            </a:r>
            <a:r>
              <a:rPr lang="en-US" dirty="0" smtClean="0"/>
              <a:t> as a </a:t>
            </a:r>
            <a:br>
              <a:rPr lang="en-US" dirty="0" smtClean="0"/>
            </a:br>
            <a:r>
              <a:rPr lang="en-US" dirty="0" smtClean="0"/>
              <a:t>basket </a:t>
            </a:r>
            <a:r>
              <a:rPr lang="en-US" b="1" i="1" dirty="0" smtClean="0">
                <a:latin typeface="Times New Roman" pitchFamily="18" charset="0"/>
                <a:cs typeface="Times New Roman" pitchFamily="18" charset="0"/>
              </a:rPr>
              <a:t>B</a:t>
            </a:r>
            <a:r>
              <a:rPr lang="en-US" b="1" i="1" baseline="-25000" dirty="0" smtClean="0">
                <a:latin typeface="Times New Roman" pitchFamily="18" charset="0"/>
                <a:cs typeface="Times New Roman" pitchFamily="18" charset="0"/>
              </a:rPr>
              <a:t>i</a:t>
            </a:r>
            <a:r>
              <a:rPr lang="en-US" dirty="0" smtClean="0"/>
              <a:t> of nodes </a:t>
            </a:r>
            <a:r>
              <a:rPr lang="en-US" b="1" i="1" dirty="0" err="1" smtClean="0">
                <a:latin typeface="Times New Roman" pitchFamily="18" charset="0"/>
                <a:cs typeface="Times New Roman" pitchFamily="18" charset="0"/>
              </a:rPr>
              <a:t>i</a:t>
            </a:r>
            <a:r>
              <a:rPr lang="en-US" dirty="0" smtClean="0"/>
              <a:t> it points to</a:t>
            </a:r>
          </a:p>
          <a:p>
            <a:pPr lvl="1"/>
            <a:r>
              <a:rPr lang="en-US" b="1" i="1" dirty="0" err="1" smtClean="0"/>
              <a:t>K</a:t>
            </a:r>
            <a:r>
              <a:rPr lang="en-US" b="1" i="1" baseline="-25000" dirty="0" err="1" smtClean="0"/>
              <a:t>s,t</a:t>
            </a:r>
            <a:r>
              <a:rPr lang="en-US" dirty="0" smtClean="0"/>
              <a:t> = a set </a:t>
            </a:r>
            <a:r>
              <a:rPr lang="en-US" b="1" i="1" dirty="0" smtClean="0">
                <a:latin typeface="Times New Roman" pitchFamily="18" charset="0"/>
                <a:cs typeface="Times New Roman" pitchFamily="18" charset="0"/>
              </a:rPr>
              <a:t>Y</a:t>
            </a:r>
            <a:r>
              <a:rPr lang="en-US" dirty="0" smtClean="0"/>
              <a:t> of size </a:t>
            </a:r>
            <a:r>
              <a:rPr lang="en-US" b="1" i="1" dirty="0" smtClean="0">
                <a:latin typeface="Times New Roman" pitchFamily="18" charset="0"/>
                <a:cs typeface="Times New Roman" pitchFamily="18" charset="0"/>
              </a:rPr>
              <a:t>t</a:t>
            </a:r>
            <a:r>
              <a:rPr lang="en-US" b="1" dirty="0" smtClean="0"/>
              <a:t> </a:t>
            </a:r>
            <a:r>
              <a:rPr lang="en-US" dirty="0" smtClean="0"/>
              <a:t>that occurs in </a:t>
            </a:r>
            <a:r>
              <a:rPr lang="en-US" i="1" dirty="0" smtClean="0">
                <a:latin typeface="Times New Roman" pitchFamily="18" charset="0"/>
                <a:cs typeface="Times New Roman" pitchFamily="18" charset="0"/>
              </a:rPr>
              <a:t>s</a:t>
            </a:r>
            <a:r>
              <a:rPr lang="en-US" dirty="0" smtClean="0"/>
              <a:t> buckets </a:t>
            </a:r>
            <a:r>
              <a:rPr lang="en-US" b="1" i="1" dirty="0" smtClean="0">
                <a:latin typeface="Times New Roman" pitchFamily="18" charset="0"/>
                <a:cs typeface="Times New Roman" pitchFamily="18" charset="0"/>
              </a:rPr>
              <a:t>B</a:t>
            </a:r>
            <a:r>
              <a:rPr lang="en-US" b="1" i="1" baseline="-25000" dirty="0" smtClean="0">
                <a:latin typeface="Times New Roman" pitchFamily="18" charset="0"/>
                <a:cs typeface="Times New Roman" pitchFamily="18" charset="0"/>
              </a:rPr>
              <a:t>i</a:t>
            </a:r>
          </a:p>
          <a:p>
            <a:pPr lvl="1"/>
            <a:r>
              <a:rPr lang="en-US" dirty="0" smtClean="0"/>
              <a:t>Looking for </a:t>
            </a:r>
            <a:r>
              <a:rPr lang="en-US" b="1" i="1" dirty="0" err="1" smtClean="0"/>
              <a:t>K</a:t>
            </a:r>
            <a:r>
              <a:rPr lang="en-US" b="1" i="1" baseline="-25000" dirty="0" err="1" smtClean="0"/>
              <a:t>s,t</a:t>
            </a:r>
            <a:r>
              <a:rPr lang="en-US" i="1" baseline="-25000" dirty="0" smtClean="0"/>
              <a:t> </a:t>
            </a:r>
            <a:r>
              <a:rPr lang="en-US" dirty="0" smtClean="0">
                <a:sym typeface="Wingdings" pitchFamily="2" charset="2"/>
              </a:rPr>
              <a:t> set of support </a:t>
            </a:r>
            <a:r>
              <a:rPr lang="en-US" b="1" i="1" dirty="0" smtClean="0">
                <a:latin typeface="Times New Roman" pitchFamily="18" charset="0"/>
                <a:cs typeface="Times New Roman" pitchFamily="18" charset="0"/>
                <a:sym typeface="Wingdings" pitchFamily="2" charset="2"/>
              </a:rPr>
              <a:t>s</a:t>
            </a:r>
            <a:r>
              <a:rPr lang="en-US" dirty="0" smtClean="0">
                <a:sym typeface="Wingdings" pitchFamily="2" charset="2"/>
              </a:rPr>
              <a:t> and look at layer </a:t>
            </a:r>
            <a:r>
              <a:rPr lang="en-US" b="1" i="1" dirty="0" smtClean="0">
                <a:latin typeface="Times New Roman" pitchFamily="18" charset="0"/>
                <a:cs typeface="Times New Roman" pitchFamily="18" charset="0"/>
                <a:sym typeface="Wingdings" pitchFamily="2" charset="2"/>
              </a:rPr>
              <a:t>t</a:t>
            </a:r>
            <a:r>
              <a:rPr lang="en-US" dirty="0" smtClean="0">
                <a:sym typeface="Wingdings" pitchFamily="2" charset="2"/>
              </a:rPr>
              <a:t> – all frequent sets of size </a:t>
            </a:r>
            <a:r>
              <a:rPr lang="en-US" b="1" i="1" dirty="0" smtClean="0">
                <a:latin typeface="Times New Roman" pitchFamily="18" charset="0"/>
                <a:cs typeface="Times New Roman" pitchFamily="18" charset="0"/>
                <a:sym typeface="Wingdings" pitchFamily="2" charset="2"/>
              </a:rPr>
              <a:t>t</a:t>
            </a:r>
            <a:endParaRPr lang="en-US" b="1" dirty="0"/>
          </a:p>
        </p:txBody>
      </p:sp>
      <p:cxnSp>
        <p:nvCxnSpPr>
          <p:cNvPr id="7" name="Straight Connector 6"/>
          <p:cNvCxnSpPr>
            <a:stCxn id="16" idx="6"/>
            <a:endCxn id="26" idx="2"/>
          </p:cNvCxnSpPr>
          <p:nvPr/>
        </p:nvCxnSpPr>
        <p:spPr>
          <a:xfrm flipV="1">
            <a:off x="1523999" y="3848100"/>
            <a:ext cx="1219200" cy="381000"/>
          </a:xfrm>
          <a:prstGeom prst="line">
            <a:avLst/>
          </a:prstGeom>
          <a:ln w="22225" cmpd="sng">
            <a:solidFill>
              <a:schemeClr val="bg1">
                <a:lumMod val="50000"/>
              </a:schemeClr>
            </a:solidFill>
            <a:tailEnd type="arrow" w="med" len="lg"/>
          </a:ln>
        </p:spPr>
        <p:style>
          <a:lnRef idx="1">
            <a:schemeClr val="dk1"/>
          </a:lnRef>
          <a:fillRef idx="0">
            <a:schemeClr val="dk1"/>
          </a:fillRef>
          <a:effectRef idx="0">
            <a:schemeClr val="dk1"/>
          </a:effectRef>
          <a:fontRef idx="minor">
            <a:schemeClr val="tx1"/>
          </a:fontRef>
        </p:style>
      </p:cxnSp>
      <p:cxnSp>
        <p:nvCxnSpPr>
          <p:cNvPr id="8" name="Straight Connector 7"/>
          <p:cNvCxnSpPr>
            <a:stCxn id="16" idx="6"/>
            <a:endCxn id="21" idx="2"/>
          </p:cNvCxnSpPr>
          <p:nvPr/>
        </p:nvCxnSpPr>
        <p:spPr>
          <a:xfrm>
            <a:off x="1523999" y="4229100"/>
            <a:ext cx="1219200" cy="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16" idx="6"/>
            <a:endCxn id="22" idx="2"/>
          </p:cNvCxnSpPr>
          <p:nvPr/>
        </p:nvCxnSpPr>
        <p:spPr>
          <a:xfrm>
            <a:off x="1523999" y="4229100"/>
            <a:ext cx="1219200" cy="3810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6" idx="6"/>
            <a:endCxn id="23" idx="2"/>
          </p:cNvCxnSpPr>
          <p:nvPr/>
        </p:nvCxnSpPr>
        <p:spPr>
          <a:xfrm>
            <a:off x="1523999" y="4229100"/>
            <a:ext cx="1219200" cy="7620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16" idx="6"/>
            <a:endCxn id="24" idx="1"/>
          </p:cNvCxnSpPr>
          <p:nvPr/>
        </p:nvCxnSpPr>
        <p:spPr>
          <a:xfrm>
            <a:off x="1523999" y="4229100"/>
            <a:ext cx="1252678" cy="1366978"/>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17" idx="6"/>
            <a:endCxn id="26" idx="2"/>
          </p:cNvCxnSpPr>
          <p:nvPr/>
        </p:nvCxnSpPr>
        <p:spPr>
          <a:xfrm flipV="1">
            <a:off x="1523999" y="3848100"/>
            <a:ext cx="1219200" cy="8382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7" idx="6"/>
            <a:endCxn id="21" idx="2"/>
          </p:cNvCxnSpPr>
          <p:nvPr/>
        </p:nvCxnSpPr>
        <p:spPr>
          <a:xfrm flipV="1">
            <a:off x="1523999" y="4229100"/>
            <a:ext cx="1219200" cy="4572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7" idx="6"/>
            <a:endCxn id="23" idx="2"/>
          </p:cNvCxnSpPr>
          <p:nvPr/>
        </p:nvCxnSpPr>
        <p:spPr>
          <a:xfrm>
            <a:off x="1523999" y="4686300"/>
            <a:ext cx="1219200" cy="3048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7" idx="6"/>
            <a:endCxn id="24" idx="1"/>
          </p:cNvCxnSpPr>
          <p:nvPr/>
        </p:nvCxnSpPr>
        <p:spPr>
          <a:xfrm>
            <a:off x="1523999" y="4686300"/>
            <a:ext cx="1252678" cy="909778"/>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1295399" y="4114800"/>
            <a:ext cx="228600" cy="228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295399" y="4572000"/>
            <a:ext cx="228600" cy="228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295399" y="5334000"/>
            <a:ext cx="228600" cy="228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rot="16200000">
            <a:off x="1155629" y="4889430"/>
            <a:ext cx="367408" cy="369332"/>
          </a:xfrm>
          <a:prstGeom prst="rect">
            <a:avLst/>
          </a:prstGeom>
          <a:noFill/>
        </p:spPr>
        <p:txBody>
          <a:bodyPr wrap="none" rtlCol="0">
            <a:spAutoFit/>
          </a:bodyPr>
          <a:lstStyle/>
          <a:p>
            <a:r>
              <a:rPr lang="en-US" dirty="0" smtClean="0"/>
              <a:t>…</a:t>
            </a:r>
            <a:endParaRPr lang="en-US" dirty="0"/>
          </a:p>
        </p:txBody>
      </p:sp>
      <p:sp>
        <p:nvSpPr>
          <p:cNvPr id="21" name="Oval 20"/>
          <p:cNvSpPr/>
          <p:nvPr/>
        </p:nvSpPr>
        <p:spPr>
          <a:xfrm>
            <a:off x="2743199" y="4114800"/>
            <a:ext cx="228600" cy="228600"/>
          </a:xfrm>
          <a:prstGeom prst="ellipse">
            <a:avLst/>
          </a:prstGeom>
          <a:solidFill>
            <a:srgbClr val="0000FF"/>
          </a:solidFill>
          <a:ln>
            <a:solidFill>
              <a:srgbClr val="0000FF"/>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2" name="Oval 21"/>
          <p:cNvSpPr/>
          <p:nvPr/>
        </p:nvSpPr>
        <p:spPr>
          <a:xfrm>
            <a:off x="2743199" y="4495800"/>
            <a:ext cx="228600" cy="228600"/>
          </a:xfrm>
          <a:prstGeom prst="ellipse">
            <a:avLst/>
          </a:prstGeom>
          <a:solidFill>
            <a:srgbClr val="0000FF"/>
          </a:solidFill>
          <a:ln>
            <a:solidFill>
              <a:srgbClr val="0000FF"/>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3" name="Oval 22"/>
          <p:cNvSpPr/>
          <p:nvPr/>
        </p:nvSpPr>
        <p:spPr>
          <a:xfrm>
            <a:off x="2743199" y="4876800"/>
            <a:ext cx="228600" cy="228600"/>
          </a:xfrm>
          <a:prstGeom prst="ellipse">
            <a:avLst/>
          </a:prstGeom>
          <a:solidFill>
            <a:srgbClr val="0000FF"/>
          </a:solidFill>
          <a:ln>
            <a:solidFill>
              <a:srgbClr val="0000FF"/>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4" name="Oval 23"/>
          <p:cNvSpPr/>
          <p:nvPr/>
        </p:nvSpPr>
        <p:spPr>
          <a:xfrm>
            <a:off x="2743199" y="5562600"/>
            <a:ext cx="228600" cy="228600"/>
          </a:xfrm>
          <a:prstGeom prst="ellipse">
            <a:avLst/>
          </a:prstGeom>
          <a:solidFill>
            <a:srgbClr val="0000FF"/>
          </a:solidFill>
          <a:ln>
            <a:solidFill>
              <a:srgbClr val="0000FF"/>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5" name="TextBox 24"/>
          <p:cNvSpPr txBox="1"/>
          <p:nvPr/>
        </p:nvSpPr>
        <p:spPr>
          <a:xfrm rot="16200000">
            <a:off x="2603429" y="5180639"/>
            <a:ext cx="367408" cy="369332"/>
          </a:xfrm>
          <a:prstGeom prst="rect">
            <a:avLst/>
          </a:prstGeom>
          <a:noFill/>
        </p:spPr>
        <p:txBody>
          <a:bodyPr wrap="none" rtlCol="0">
            <a:spAutoFit/>
          </a:bodyPr>
          <a:lstStyle/>
          <a:p>
            <a:r>
              <a:rPr lang="en-US" dirty="0" smtClean="0"/>
              <a:t>…</a:t>
            </a:r>
            <a:endParaRPr lang="en-US" dirty="0"/>
          </a:p>
        </p:txBody>
      </p:sp>
      <p:sp>
        <p:nvSpPr>
          <p:cNvPr id="26" name="Oval 25"/>
          <p:cNvSpPr/>
          <p:nvPr/>
        </p:nvSpPr>
        <p:spPr>
          <a:xfrm>
            <a:off x="2743199" y="3733800"/>
            <a:ext cx="228600" cy="228600"/>
          </a:xfrm>
          <a:prstGeom prst="ellipse">
            <a:avLst/>
          </a:prstGeom>
          <a:solidFill>
            <a:srgbClr val="0000FF"/>
          </a:solidFill>
          <a:ln>
            <a:solidFill>
              <a:srgbClr val="0000FF"/>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7" name="TextBox 26"/>
          <p:cNvSpPr txBox="1"/>
          <p:nvPr/>
        </p:nvSpPr>
        <p:spPr>
          <a:xfrm rot="13554761">
            <a:off x="1691072" y="4890668"/>
            <a:ext cx="367408" cy="369332"/>
          </a:xfrm>
          <a:prstGeom prst="rect">
            <a:avLst/>
          </a:prstGeom>
          <a:noFill/>
        </p:spPr>
        <p:txBody>
          <a:bodyPr wrap="none" rtlCol="0">
            <a:spAutoFit/>
          </a:bodyPr>
          <a:lstStyle/>
          <a:p>
            <a:r>
              <a:rPr lang="en-US" dirty="0" smtClean="0"/>
              <a:t>…</a:t>
            </a:r>
            <a:endParaRPr lang="en-US" dirty="0"/>
          </a:p>
        </p:txBody>
      </p:sp>
      <p:sp>
        <p:nvSpPr>
          <p:cNvPr id="28" name="TextBox 27"/>
          <p:cNvSpPr txBox="1"/>
          <p:nvPr/>
        </p:nvSpPr>
        <p:spPr>
          <a:xfrm>
            <a:off x="990600" y="5879068"/>
            <a:ext cx="2514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smtClean="0"/>
              <a:t>A dense 2-layer graph</a:t>
            </a:r>
            <a:endParaRPr lang="en-US" dirty="0"/>
          </a:p>
        </p:txBody>
      </p:sp>
      <p:cxnSp>
        <p:nvCxnSpPr>
          <p:cNvPr id="30" name="Straight Connector 29"/>
          <p:cNvCxnSpPr>
            <a:stCxn id="19" idx="6"/>
            <a:endCxn id="23" idx="2"/>
          </p:cNvCxnSpPr>
          <p:nvPr/>
        </p:nvCxnSpPr>
        <p:spPr>
          <a:xfrm flipV="1">
            <a:off x="1523999" y="4991100"/>
            <a:ext cx="1219200" cy="4572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9" idx="6"/>
            <a:endCxn id="24" idx="2"/>
          </p:cNvCxnSpPr>
          <p:nvPr/>
        </p:nvCxnSpPr>
        <p:spPr>
          <a:xfrm>
            <a:off x="1523999" y="5448300"/>
            <a:ext cx="1219200" cy="2286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9" idx="6"/>
            <a:endCxn id="22" idx="2"/>
          </p:cNvCxnSpPr>
          <p:nvPr/>
        </p:nvCxnSpPr>
        <p:spPr>
          <a:xfrm flipV="1">
            <a:off x="1523999" y="4610100"/>
            <a:ext cx="1219200" cy="8382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9" idx="6"/>
            <a:endCxn id="21" idx="2"/>
          </p:cNvCxnSpPr>
          <p:nvPr/>
        </p:nvCxnSpPr>
        <p:spPr>
          <a:xfrm flipV="1">
            <a:off x="1523999" y="4229100"/>
            <a:ext cx="1219200" cy="12192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9" idx="6"/>
            <a:endCxn id="26" idx="2"/>
          </p:cNvCxnSpPr>
          <p:nvPr/>
        </p:nvCxnSpPr>
        <p:spPr>
          <a:xfrm flipV="1">
            <a:off x="1523999" y="3848100"/>
            <a:ext cx="1219200" cy="16002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7" idx="6"/>
            <a:endCxn id="22" idx="2"/>
          </p:cNvCxnSpPr>
          <p:nvPr/>
        </p:nvCxnSpPr>
        <p:spPr>
          <a:xfrm flipV="1">
            <a:off x="1523999" y="4610100"/>
            <a:ext cx="1219200" cy="762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16200000">
            <a:off x="563915" y="4659868"/>
            <a:ext cx="992579" cy="369332"/>
          </a:xfrm>
          <a:prstGeom prst="rect">
            <a:avLst/>
          </a:prstGeom>
          <a:noFill/>
        </p:spPr>
        <p:txBody>
          <a:bodyPr wrap="none" rtlCol="0">
            <a:spAutoFit/>
          </a:bodyPr>
          <a:lstStyle/>
          <a:p>
            <a:r>
              <a:rPr lang="en-US" i="1" dirty="0" smtClean="0">
                <a:solidFill>
                  <a:srgbClr val="008000"/>
                </a:solidFill>
                <a:latin typeface="Arial" pitchFamily="34" charset="0"/>
                <a:cs typeface="Arial" pitchFamily="34" charset="0"/>
              </a:rPr>
              <a:t>s</a:t>
            </a:r>
            <a:r>
              <a:rPr lang="en-US" dirty="0" smtClean="0">
                <a:solidFill>
                  <a:srgbClr val="008000"/>
                </a:solidFill>
                <a:latin typeface="Arial" pitchFamily="34" charset="0"/>
                <a:cs typeface="Arial" pitchFamily="34" charset="0"/>
              </a:rPr>
              <a:t> nodes</a:t>
            </a:r>
            <a:endParaRPr lang="en-US" dirty="0">
              <a:solidFill>
                <a:srgbClr val="008000"/>
              </a:solidFill>
              <a:latin typeface="Arial" pitchFamily="34" charset="0"/>
              <a:cs typeface="Arial" pitchFamily="34" charset="0"/>
            </a:endParaRPr>
          </a:p>
        </p:txBody>
      </p:sp>
      <p:sp>
        <p:nvSpPr>
          <p:cNvPr id="58" name="TextBox 57"/>
          <p:cNvSpPr txBox="1"/>
          <p:nvPr/>
        </p:nvSpPr>
        <p:spPr>
          <a:xfrm rot="16200000">
            <a:off x="2762025" y="4533139"/>
            <a:ext cx="941283" cy="369332"/>
          </a:xfrm>
          <a:prstGeom prst="rect">
            <a:avLst/>
          </a:prstGeom>
          <a:noFill/>
        </p:spPr>
        <p:txBody>
          <a:bodyPr wrap="none" rtlCol="0">
            <a:spAutoFit/>
          </a:bodyPr>
          <a:lstStyle/>
          <a:p>
            <a:r>
              <a:rPr lang="en-US" i="1" dirty="0" smtClean="0">
                <a:solidFill>
                  <a:srgbClr val="008000"/>
                </a:solidFill>
                <a:latin typeface="Arial" pitchFamily="34" charset="0"/>
                <a:cs typeface="Arial" pitchFamily="34" charset="0"/>
              </a:rPr>
              <a:t>t</a:t>
            </a:r>
            <a:r>
              <a:rPr lang="en-US" dirty="0" smtClean="0">
                <a:solidFill>
                  <a:srgbClr val="008000"/>
                </a:solidFill>
                <a:latin typeface="Arial" pitchFamily="34" charset="0"/>
                <a:cs typeface="Arial" pitchFamily="34" charset="0"/>
              </a:rPr>
              <a:t> nodes</a:t>
            </a:r>
            <a:endParaRPr lang="en-US" dirty="0">
              <a:solidFill>
                <a:srgbClr val="008000"/>
              </a:solidFill>
              <a:latin typeface="Arial" pitchFamily="34" charset="0"/>
              <a:cs typeface="Arial" pitchFamily="34" charset="0"/>
            </a:endParaRPr>
          </a:p>
        </p:txBody>
      </p:sp>
    </p:spTree>
    <p:extLst>
      <p:ext uri="{BB962C8B-B14F-4D97-AF65-F5344CB8AC3E}">
        <p14:creationId xmlns:p14="http://schemas.microsoft.com/office/powerpoint/2010/main" val="33800594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type="body" idx="1"/>
          </p:nvPr>
        </p:nvSpPr>
        <p:spPr>
          <a:xfrm>
            <a:off x="740664" y="2743200"/>
            <a:ext cx="8250936" cy="3886200"/>
          </a:xfrm>
        </p:spPr>
        <p:txBody>
          <a:bodyPr>
            <a:normAutofit/>
          </a:bodyPr>
          <a:lstStyle/>
          <a:p>
            <a:r>
              <a:rPr lang="en-US" sz="3200" b="1" u="sng" dirty="0" smtClean="0">
                <a:solidFill>
                  <a:schemeClr val="tx1"/>
                </a:solidFill>
              </a:rPr>
              <a:t>First: Define</a:t>
            </a:r>
            <a:endParaRPr lang="en-US" sz="3200" b="1" u="sng" dirty="0">
              <a:solidFill>
                <a:schemeClr val="tx1"/>
              </a:solidFill>
            </a:endParaRPr>
          </a:p>
          <a:p>
            <a:pPr lvl="1"/>
            <a:r>
              <a:rPr lang="en-US" sz="2400" b="1" dirty="0" smtClean="0">
                <a:solidFill>
                  <a:schemeClr val="tx1"/>
                </a:solidFill>
              </a:rPr>
              <a:t>Frequent </a:t>
            </a:r>
            <a:r>
              <a:rPr lang="en-US" sz="2400" b="1" dirty="0" err="1" smtClean="0">
                <a:solidFill>
                  <a:schemeClr val="tx1"/>
                </a:solidFill>
              </a:rPr>
              <a:t>itemsets</a:t>
            </a:r>
            <a:endParaRPr lang="en-US" sz="2400" b="1" dirty="0" smtClean="0">
              <a:solidFill>
                <a:schemeClr val="tx1"/>
              </a:solidFill>
            </a:endParaRPr>
          </a:p>
          <a:p>
            <a:pPr lvl="1"/>
            <a:r>
              <a:rPr lang="en-US" sz="2400" b="1" dirty="0" smtClean="0">
                <a:solidFill>
                  <a:schemeClr val="tx1"/>
                </a:solidFill>
              </a:rPr>
              <a:t>Association rules:</a:t>
            </a:r>
          </a:p>
          <a:p>
            <a:pPr lvl="1"/>
            <a:r>
              <a:rPr lang="en-US" sz="2400" b="1" dirty="0">
                <a:solidFill>
                  <a:schemeClr val="tx1"/>
                </a:solidFill>
              </a:rPr>
              <a:t>	</a:t>
            </a:r>
            <a:r>
              <a:rPr lang="en-US" sz="2000" dirty="0" smtClean="0">
                <a:solidFill>
                  <a:schemeClr val="tx1"/>
                </a:solidFill>
              </a:rPr>
              <a:t>Confidence, Support, Interestingness</a:t>
            </a:r>
          </a:p>
          <a:p>
            <a:r>
              <a:rPr lang="en-US" sz="3200" b="1" u="sng" dirty="0" smtClean="0">
                <a:solidFill>
                  <a:schemeClr val="tx1"/>
                </a:solidFill>
              </a:rPr>
              <a:t>Then: Algorithms for finding frequent </a:t>
            </a:r>
            <a:r>
              <a:rPr lang="en-US" sz="3200" b="1" u="sng" dirty="0" err="1" smtClean="0">
                <a:solidFill>
                  <a:schemeClr val="tx1"/>
                </a:solidFill>
              </a:rPr>
              <a:t>itemsets</a:t>
            </a:r>
            <a:endParaRPr lang="en-US" sz="3200" b="1" u="sng" dirty="0" smtClean="0">
              <a:solidFill>
                <a:schemeClr val="tx1"/>
              </a:solidFill>
            </a:endParaRPr>
          </a:p>
          <a:p>
            <a:pPr lvl="1"/>
            <a:r>
              <a:rPr lang="en-US" sz="2400" b="1" dirty="0" smtClean="0">
                <a:solidFill>
                  <a:schemeClr val="tx1"/>
                </a:solidFill>
              </a:rPr>
              <a:t>Finding frequent pairs</a:t>
            </a:r>
            <a:endParaRPr lang="en-US" sz="2400" b="1" dirty="0">
              <a:solidFill>
                <a:schemeClr val="tx1"/>
              </a:solidFill>
            </a:endParaRPr>
          </a:p>
          <a:p>
            <a:pPr lvl="1"/>
            <a:r>
              <a:rPr lang="en-US" sz="2400" b="1" dirty="0" smtClean="0">
                <a:solidFill>
                  <a:schemeClr val="tx1"/>
                </a:solidFill>
              </a:rPr>
              <a:t>A-Priori algorithm</a:t>
            </a:r>
          </a:p>
          <a:p>
            <a:pPr lvl="1"/>
            <a:r>
              <a:rPr lang="en-US" sz="2400" b="1" dirty="0" smtClean="0">
                <a:solidFill>
                  <a:schemeClr val="tx1"/>
                </a:solidFill>
              </a:rPr>
              <a:t>PCY algorithm + 2 refinements</a:t>
            </a: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8</a:t>
            </a:fld>
            <a:endParaRPr lang="en-US"/>
          </a:p>
        </p:txBody>
      </p:sp>
    </p:spTree>
    <p:extLst>
      <p:ext uri="{BB962C8B-B14F-4D97-AF65-F5344CB8AC3E}">
        <p14:creationId xmlns:p14="http://schemas.microsoft.com/office/powerpoint/2010/main" val="38473028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Frequent Itemsets</a:t>
            </a:r>
            <a:endParaRPr lang="en-US" dirty="0"/>
          </a:p>
        </p:txBody>
      </p:sp>
      <p:sp>
        <p:nvSpPr>
          <p:cNvPr id="3" name="Content Placeholder 2"/>
          <p:cNvSpPr>
            <a:spLocks noGrp="1"/>
          </p:cNvSpPr>
          <p:nvPr>
            <p:ph idx="1"/>
          </p:nvPr>
        </p:nvSpPr>
        <p:spPr>
          <a:xfrm>
            <a:off x="457200" y="1295400"/>
            <a:ext cx="8229600" cy="5410200"/>
          </a:xfrm>
        </p:spPr>
        <p:txBody>
          <a:bodyPr>
            <a:normAutofit/>
          </a:bodyPr>
          <a:lstStyle/>
          <a:p>
            <a:r>
              <a:rPr lang="en-US" b="1" dirty="0" smtClean="0">
                <a:solidFill>
                  <a:srgbClr val="008000"/>
                </a:solidFill>
              </a:rPr>
              <a:t>Simplest question:</a:t>
            </a:r>
            <a:r>
              <a:rPr lang="en-US" dirty="0" smtClean="0">
                <a:solidFill>
                  <a:srgbClr val="008000"/>
                </a:solidFill>
              </a:rPr>
              <a:t> </a:t>
            </a:r>
            <a:r>
              <a:rPr lang="en-US" dirty="0" smtClean="0"/>
              <a:t>Find sets of items that appear together “frequently” in baskets</a:t>
            </a:r>
          </a:p>
          <a:p>
            <a:r>
              <a:rPr lang="en-US" b="1" i="1" dirty="0" smtClean="0">
                <a:solidFill>
                  <a:srgbClr val="0000FF"/>
                </a:solidFill>
              </a:rPr>
              <a:t>Support</a:t>
            </a:r>
            <a:r>
              <a:rPr lang="en-US" dirty="0" smtClean="0">
                <a:solidFill>
                  <a:srgbClr val="0000FF"/>
                </a:solidFill>
              </a:rPr>
              <a:t> </a:t>
            </a:r>
            <a:r>
              <a:rPr lang="en-US" dirty="0" smtClean="0"/>
              <a:t>for </a:t>
            </a:r>
            <a:r>
              <a:rPr lang="en-US" dirty="0" err="1" smtClean="0"/>
              <a:t>itemset</a:t>
            </a:r>
            <a:r>
              <a:rPr lang="en-US" dirty="0" smtClean="0"/>
              <a:t> </a:t>
            </a:r>
            <a:r>
              <a:rPr lang="en-US" b="1" i="1" dirty="0" smtClean="0">
                <a:latin typeface="Times New Roman" pitchFamily="18" charset="0"/>
                <a:cs typeface="Times New Roman" pitchFamily="18" charset="0"/>
              </a:rPr>
              <a:t>I</a:t>
            </a:r>
            <a:r>
              <a:rPr lang="en-US" i="1" dirty="0" smtClean="0"/>
              <a:t>:</a:t>
            </a:r>
            <a:r>
              <a:rPr lang="en-US" dirty="0" smtClean="0"/>
              <a:t> Number of baskets containing all items in </a:t>
            </a:r>
            <a:r>
              <a:rPr lang="en-US" b="1" i="1" dirty="0" smtClean="0">
                <a:latin typeface="Times New Roman" pitchFamily="18" charset="0"/>
                <a:cs typeface="Times New Roman" pitchFamily="18" charset="0"/>
              </a:rPr>
              <a:t>I</a:t>
            </a:r>
            <a:endParaRPr lang="en-US" b="1" dirty="0" smtClean="0"/>
          </a:p>
          <a:p>
            <a:pPr lvl="1"/>
            <a:r>
              <a:rPr lang="en-US" dirty="0" smtClean="0">
                <a:solidFill>
                  <a:schemeClr val="bg1">
                    <a:lumMod val="50000"/>
                  </a:schemeClr>
                </a:solidFill>
              </a:rPr>
              <a:t>(Often expressed as a fraction </a:t>
            </a:r>
            <a:br>
              <a:rPr lang="en-US" dirty="0" smtClean="0">
                <a:solidFill>
                  <a:schemeClr val="bg1">
                    <a:lumMod val="50000"/>
                  </a:schemeClr>
                </a:solidFill>
              </a:rPr>
            </a:br>
            <a:r>
              <a:rPr lang="en-US" dirty="0" smtClean="0">
                <a:solidFill>
                  <a:schemeClr val="bg1">
                    <a:lumMod val="50000"/>
                  </a:schemeClr>
                </a:solidFill>
              </a:rPr>
              <a:t>of the total number of baskets)</a:t>
            </a:r>
          </a:p>
          <a:p>
            <a:r>
              <a:rPr lang="en-US" dirty="0" smtClean="0"/>
              <a:t>Given a </a:t>
            </a:r>
            <a:r>
              <a:rPr lang="en-US" b="1" i="1" dirty="0" smtClean="0">
                <a:solidFill>
                  <a:srgbClr val="0000FF"/>
                </a:solidFill>
              </a:rPr>
              <a:t>support threshold </a:t>
            </a:r>
            <a:r>
              <a:rPr lang="en-US" b="1" i="1" dirty="0" smtClean="0">
                <a:solidFill>
                  <a:srgbClr val="0000FF"/>
                </a:solidFill>
                <a:latin typeface="Times New Roman" pitchFamily="18" charset="0"/>
                <a:cs typeface="Times New Roman" pitchFamily="18" charset="0"/>
              </a:rPr>
              <a:t>s</a:t>
            </a:r>
            <a:r>
              <a:rPr lang="en-US" dirty="0" smtClean="0"/>
              <a:t>, </a:t>
            </a:r>
            <a:br>
              <a:rPr lang="en-US" dirty="0" smtClean="0"/>
            </a:br>
            <a:r>
              <a:rPr lang="en-US" dirty="0" smtClean="0"/>
              <a:t>then sets of items that appear </a:t>
            </a:r>
            <a:br>
              <a:rPr lang="en-US" dirty="0" smtClean="0"/>
            </a:br>
            <a:r>
              <a:rPr lang="en-US" dirty="0" smtClean="0"/>
              <a:t>in at least </a:t>
            </a:r>
            <a:r>
              <a:rPr lang="en-US" b="1" i="1" dirty="0" smtClean="0">
                <a:latin typeface="Times New Roman" pitchFamily="18" charset="0"/>
                <a:cs typeface="Times New Roman" pitchFamily="18" charset="0"/>
              </a:rPr>
              <a:t>s</a:t>
            </a:r>
            <a:r>
              <a:rPr lang="en-US" dirty="0" smtClean="0"/>
              <a:t> baskets are called </a:t>
            </a:r>
            <a:br>
              <a:rPr lang="en-US" dirty="0" smtClean="0"/>
            </a:br>
            <a:r>
              <a:rPr lang="en-US" b="1" i="1" dirty="0" smtClean="0">
                <a:solidFill>
                  <a:srgbClr val="FF0066"/>
                </a:solidFill>
              </a:rPr>
              <a:t>frequent itemsets</a:t>
            </a:r>
            <a:endParaRPr lang="en-US" b="1" dirty="0" smtClean="0">
              <a:solidFill>
                <a:srgbClr val="FF0066"/>
              </a:solidFill>
            </a:endParaRPr>
          </a:p>
          <a:p>
            <a:endParaRPr lang="en-US" dirty="0"/>
          </a:p>
        </p:txBody>
      </p:sp>
      <p:sp>
        <p:nvSpPr>
          <p:cNvPr id="5" name="Footer Placeholder 4"/>
          <p:cNvSpPr>
            <a:spLocks noGrp="1"/>
          </p:cNvSpPr>
          <p:nvPr>
            <p:ph type="ftr" sz="quarter" idx="11"/>
          </p:nvPr>
        </p:nvSpPr>
        <p:spPr/>
        <p:txBody>
          <a:bodyPr/>
          <a:lstStyle/>
          <a:p>
            <a:pPr>
              <a:defRPr/>
            </a:pPr>
            <a:r>
              <a:rPr lang="nn-NO"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8ACF4755-8703-664B-BCD2-DDFADF26E571}" type="slidenum">
              <a:rPr lang="en-US" smtClean="0"/>
              <a:pPr/>
              <a:t>9</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182740411"/>
              </p:ext>
            </p:extLst>
          </p:nvPr>
        </p:nvGraphicFramePr>
        <p:xfrm>
          <a:off x="6008214" y="3200400"/>
          <a:ext cx="3108354" cy="1600200"/>
        </p:xfrm>
        <a:graphic>
          <a:graphicData uri="http://schemas.openxmlformats.org/presentationml/2006/ole">
            <mc:AlternateContent xmlns:mc="http://schemas.openxmlformats.org/markup-compatibility/2006">
              <mc:Choice xmlns:v="urn:schemas-microsoft-com:vml" Requires="v">
                <p:oleObj spid="_x0000_s8313" name="Document" r:id="rId3" imgW="3821430" imgH="2001946" progId="Word.Document.8">
                  <p:embed/>
                </p:oleObj>
              </mc:Choice>
              <mc:Fallback>
                <p:oleObj name="Document" r:id="rId3" imgW="3821430" imgH="2001946"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8214" y="3200400"/>
                        <a:ext cx="3108354" cy="1600200"/>
                      </a:xfrm>
                      <a:prstGeom prst="rect">
                        <a:avLst/>
                      </a:prstGeom>
                      <a:noFill/>
                      <a:ln>
                        <a:noFill/>
                      </a:ln>
                    </p:spPr>
                  </p:pic>
                </p:oleObj>
              </mc:Fallback>
            </mc:AlternateContent>
          </a:graphicData>
        </a:graphic>
      </p:graphicFrame>
      <p:sp>
        <p:nvSpPr>
          <p:cNvPr id="8" name="TextBox 7"/>
          <p:cNvSpPr txBox="1"/>
          <p:nvPr/>
        </p:nvSpPr>
        <p:spPr>
          <a:xfrm>
            <a:off x="6705601" y="4724400"/>
            <a:ext cx="2133599" cy="646331"/>
          </a:xfrm>
          <a:prstGeom prst="rect">
            <a:avLst/>
          </a:prstGeom>
          <a:noFill/>
        </p:spPr>
        <p:txBody>
          <a:bodyPr wrap="square" rtlCol="0">
            <a:spAutoFit/>
          </a:bodyPr>
          <a:lstStyle/>
          <a:p>
            <a:r>
              <a:rPr lang="en-US" dirty="0" smtClean="0">
                <a:latin typeface="Arial" pitchFamily="34" charset="0"/>
                <a:cs typeface="Arial" pitchFamily="34" charset="0"/>
              </a:rPr>
              <a:t>Support of </a:t>
            </a:r>
            <a:br>
              <a:rPr lang="en-US" dirty="0" smtClean="0">
                <a:latin typeface="Arial" pitchFamily="34" charset="0"/>
                <a:cs typeface="Arial" pitchFamily="34" charset="0"/>
              </a:rPr>
            </a:br>
            <a:r>
              <a:rPr lang="en-US" dirty="0" smtClean="0">
                <a:latin typeface="Arial" pitchFamily="34" charset="0"/>
                <a:cs typeface="Arial" pitchFamily="34" charset="0"/>
              </a:rPr>
              <a:t>{Beer, Bread} = 2</a:t>
            </a:r>
          </a:p>
        </p:txBody>
      </p:sp>
    </p:spTree>
    <p:extLst>
      <p:ext uri="{BB962C8B-B14F-4D97-AF65-F5344CB8AC3E}">
        <p14:creationId xmlns:p14="http://schemas.microsoft.com/office/powerpoint/2010/main" val="43679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26076</TotalTime>
  <Words>3695</Words>
  <Application>Microsoft Office PowerPoint</Application>
  <PresentationFormat>On-screen Show (4:3)</PresentationFormat>
  <Paragraphs>666</Paragraphs>
  <Slides>59</Slides>
  <Notes>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59</vt:i4>
      </vt:variant>
    </vt:vector>
  </HeadingPairs>
  <TitlesOfParts>
    <vt:vector size="62" baseType="lpstr">
      <vt:lpstr>Module</vt:lpstr>
      <vt:lpstr>Document</vt:lpstr>
      <vt:lpstr>Equation</vt:lpstr>
      <vt:lpstr>Frequent Itemset Mining &amp; Association Rules</vt:lpstr>
      <vt:lpstr>Association Rule Discovery</vt:lpstr>
      <vt:lpstr>The Market-Basket Model</vt:lpstr>
      <vt:lpstr>Applications – (1)</vt:lpstr>
      <vt:lpstr>Applications – (2)</vt:lpstr>
      <vt:lpstr>More generally</vt:lpstr>
      <vt:lpstr>Example:</vt:lpstr>
      <vt:lpstr>Outline</vt:lpstr>
      <vt:lpstr>Frequent Itemsets</vt:lpstr>
      <vt:lpstr> Example: Frequent Itemsets</vt:lpstr>
      <vt:lpstr>Association Rules</vt:lpstr>
      <vt:lpstr>Interesting Association Rules</vt:lpstr>
      <vt:lpstr>Example: Confidence and Interest</vt:lpstr>
      <vt:lpstr>Finding Association Rules</vt:lpstr>
      <vt:lpstr>Mining Association Rules</vt:lpstr>
      <vt:lpstr>Example</vt:lpstr>
      <vt:lpstr>Compacting the Output</vt:lpstr>
      <vt:lpstr>Example: Maximal/Closed</vt:lpstr>
      <vt:lpstr> Finding Frequent Itemsets</vt:lpstr>
      <vt:lpstr>Itemsets: Computation Model</vt:lpstr>
      <vt:lpstr>Computation Model</vt:lpstr>
      <vt:lpstr>Main-Memory Bottleneck</vt:lpstr>
      <vt:lpstr>Finding Frequent Pairs</vt:lpstr>
      <vt:lpstr>Naïve Algorithm</vt:lpstr>
      <vt:lpstr>Counting Pairs in Memory</vt:lpstr>
      <vt:lpstr>Comparing the 2 Approaches</vt:lpstr>
      <vt:lpstr>Comparing the two approaches</vt:lpstr>
      <vt:lpstr>Comparing the two approaches</vt:lpstr>
      <vt:lpstr> A-Priori Algorithm</vt:lpstr>
      <vt:lpstr>A-Priori Algorithm – (1)</vt:lpstr>
      <vt:lpstr>A-Priori Algorithm – (2)</vt:lpstr>
      <vt:lpstr>Main-Memory: Picture of A-Priori</vt:lpstr>
      <vt:lpstr>Detail for A-Priori</vt:lpstr>
      <vt:lpstr>Frequent Triples, Etc.</vt:lpstr>
      <vt:lpstr>Example</vt:lpstr>
      <vt:lpstr>A-Priori for All Frequent Itemsets</vt:lpstr>
      <vt:lpstr> PCY (Park-Chen-Yu) Algorithm</vt:lpstr>
      <vt:lpstr>PCY (Park-Chen-Yu) Algorithm</vt:lpstr>
      <vt:lpstr>PCY Algorithm – First Pass  </vt:lpstr>
      <vt:lpstr>Observations about Buckets</vt:lpstr>
      <vt:lpstr>PCY Algorithm – Between Passes</vt:lpstr>
      <vt:lpstr>PCY Algorithm – Pass 2</vt:lpstr>
      <vt:lpstr>Main-Memory: Picture of PCY</vt:lpstr>
      <vt:lpstr>Main-Memory Details</vt:lpstr>
      <vt:lpstr>Refinement: Multistage Algorithm</vt:lpstr>
      <vt:lpstr>Main-Memory: Multistage</vt:lpstr>
      <vt:lpstr>Multistage – Pass 3</vt:lpstr>
      <vt:lpstr>Important Points</vt:lpstr>
      <vt:lpstr>Refinement: Multihash</vt:lpstr>
      <vt:lpstr>Main-Memory: Multihash</vt:lpstr>
      <vt:lpstr>PCY: Extensions</vt:lpstr>
      <vt:lpstr>Frequent Itemsets  in &lt; 2 Passes</vt:lpstr>
      <vt:lpstr>Frequent Itemsets in &lt; 2 Passes</vt:lpstr>
      <vt:lpstr>Random Sampling (1)</vt:lpstr>
      <vt:lpstr>Random Sampling (2)</vt:lpstr>
      <vt:lpstr>SON Algorithm – (1)</vt:lpstr>
      <vt:lpstr>SON Algorithm – (2)</vt:lpstr>
      <vt:lpstr>SON – Distributed Version</vt:lpstr>
      <vt:lpstr>SON: Map/Reduce</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Jure Leskovec</cp:lastModifiedBy>
  <cp:revision>1281</cp:revision>
  <cp:lastPrinted>2011-10-20T04:01:43Z</cp:lastPrinted>
  <dcterms:created xsi:type="dcterms:W3CDTF">2009-06-12T17:14:38Z</dcterms:created>
  <dcterms:modified xsi:type="dcterms:W3CDTF">2014-08-09T04:56:51Z</dcterms:modified>
</cp:coreProperties>
</file>