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handoutMasterIdLst>
    <p:handoutMasterId r:id="rId59"/>
  </p:handoutMasterIdLst>
  <p:sldIdLst>
    <p:sldId id="401" r:id="rId2"/>
    <p:sldId id="390" r:id="rId3"/>
    <p:sldId id="389" r:id="rId4"/>
    <p:sldId id="339" r:id="rId5"/>
    <p:sldId id="340" r:id="rId6"/>
    <p:sldId id="391" r:id="rId7"/>
    <p:sldId id="382" r:id="rId8"/>
    <p:sldId id="341" r:id="rId9"/>
    <p:sldId id="342" r:id="rId10"/>
    <p:sldId id="385" r:id="rId11"/>
    <p:sldId id="386" r:id="rId12"/>
    <p:sldId id="343" r:id="rId13"/>
    <p:sldId id="344" r:id="rId14"/>
    <p:sldId id="345" r:id="rId15"/>
    <p:sldId id="346" r:id="rId16"/>
    <p:sldId id="347" r:id="rId17"/>
    <p:sldId id="348" r:id="rId18"/>
    <p:sldId id="349" r:id="rId19"/>
    <p:sldId id="350" r:id="rId20"/>
    <p:sldId id="351" r:id="rId21"/>
    <p:sldId id="352" r:id="rId22"/>
    <p:sldId id="387" r:id="rId23"/>
    <p:sldId id="353" r:id="rId24"/>
    <p:sldId id="354" r:id="rId25"/>
    <p:sldId id="355" r:id="rId26"/>
    <p:sldId id="394" r:id="rId27"/>
    <p:sldId id="395" r:id="rId28"/>
    <p:sldId id="356" r:id="rId29"/>
    <p:sldId id="357" r:id="rId30"/>
    <p:sldId id="358" r:id="rId31"/>
    <p:sldId id="359" r:id="rId32"/>
    <p:sldId id="398" r:id="rId33"/>
    <p:sldId id="360" r:id="rId34"/>
    <p:sldId id="361" r:id="rId35"/>
    <p:sldId id="363" r:id="rId36"/>
    <p:sldId id="364" r:id="rId37"/>
    <p:sldId id="365" r:id="rId38"/>
    <p:sldId id="366" r:id="rId39"/>
    <p:sldId id="367" r:id="rId40"/>
    <p:sldId id="368" r:id="rId41"/>
    <p:sldId id="400" r:id="rId42"/>
    <p:sldId id="369" r:id="rId43"/>
    <p:sldId id="370" r:id="rId44"/>
    <p:sldId id="371" r:id="rId45"/>
    <p:sldId id="372" r:id="rId46"/>
    <p:sldId id="396" r:id="rId47"/>
    <p:sldId id="374" r:id="rId48"/>
    <p:sldId id="399" r:id="rId49"/>
    <p:sldId id="375" r:id="rId50"/>
    <p:sldId id="376" r:id="rId51"/>
    <p:sldId id="377" r:id="rId52"/>
    <p:sldId id="378" r:id="rId53"/>
    <p:sldId id="379" r:id="rId54"/>
    <p:sldId id="380" r:id="rId55"/>
    <p:sldId id="381" r:id="rId56"/>
    <p:sldId id="388"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60093"/>
    <a:srgbClr val="0000FF"/>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1829" autoAdjust="0"/>
  </p:normalViewPr>
  <p:slideViewPr>
    <p:cSldViewPr>
      <p:cViewPr varScale="1">
        <p:scale>
          <a:sx n="114" d="100"/>
          <a:sy n="114" d="100"/>
        </p:scale>
        <p:origin x="-336" y="-9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D0EDD8D7-7D4A-4FAA-975C-AED96AD5403C}" type="presOf" srcId="{B8FE7A32-1B20-4D46-8242-6C91907A490E}" destId="{EFE71110-9F14-440A-945D-9BFF90054013}" srcOrd="0" destOrd="0" presId="urn:microsoft.com/office/officeart/2005/8/layout/lProcess2"/>
    <dgm:cxn modelId="{263C1A32-6D3F-431E-9566-AFCD8C978EF7}" type="presOf" srcId="{91B14D9B-61DF-4421-AF43-318BB0021BDF}" destId="{80F88CB8-4B64-4172-B897-E8F8383812F7}"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35679A9F-A9C0-40B5-BA5C-B5D89AD516EE}" srcId="{5FC74589-1769-4EB4-9E51-9D82632D2E02}" destId="{B8FE7A32-1B20-4D46-8242-6C91907A490E}" srcOrd="0" destOrd="0" parTransId="{86CD367E-951E-4F4B-BFC7-6603B931690A}" sibTransId="{03DB6E86-A49B-4AF5-9791-CBACA4C5335D}"/>
    <dgm:cxn modelId="{30318792-CDF4-40E4-A0B9-CF02F759946D}" type="presOf" srcId="{63784350-6FB5-4F39-A0AA-A76D20385A1A}" destId="{6C9EBB1C-8DC1-467B-832A-DCA29AD54F62}" srcOrd="0" destOrd="0" presId="urn:microsoft.com/office/officeart/2005/8/layout/lProcess2"/>
    <dgm:cxn modelId="{FC8742A7-5167-4071-86B5-BB2734891340}" type="presOf" srcId="{7DAF4A99-25E1-44F9-90C0-EA66CF00B3B6}" destId="{5473F14B-8F21-412E-B8DE-EADF32D6F521}"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55E31D84-6E7E-4EE0-9F25-85C42AA70236}" type="presOf" srcId="{E12CEE09-DEBB-4435-B911-A40A12F7930D}" destId="{20F65450-B565-4F6E-8CBD-65CD2502E3B0}" srcOrd="0" destOrd="0" presId="urn:microsoft.com/office/officeart/2005/8/layout/lProcess2"/>
    <dgm:cxn modelId="{B27E1707-091A-4690-A038-27ED4B3AE2B2}" type="presOf" srcId="{B28448BA-C9A8-43EB-A9DB-A0137196E3B9}" destId="{F5FB40AB-A8F0-43CC-AED2-A0B6D3491F03}"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CDF2CC16-ED87-4552-8B18-DAAA2A151437}" srcId="{B28448BA-C9A8-43EB-A9DB-A0137196E3B9}" destId="{91B14D9B-61DF-4421-AF43-318BB0021BDF}" srcOrd="2" destOrd="0" parTransId="{6B1A9D79-1E1A-438E-9974-41204E573EDC}" sibTransId="{5E874D73-6215-4109-909C-386CFCBBE123}"/>
    <dgm:cxn modelId="{CAA4E7F1-0C48-4F97-92B0-87315835D83D}" type="presOf" srcId="{7D17D413-1C96-46A5-9E85-72C6636AE3C5}" destId="{34BAB90F-F3E5-4FFB-A339-2946D1CD0CCB}" srcOrd="1" destOrd="0" presId="urn:microsoft.com/office/officeart/2005/8/layout/lProcess2"/>
    <dgm:cxn modelId="{FD165AF2-21FF-4AC2-81A7-CC1EF164B40C}" type="presOf" srcId="{A0A9AC20-5EC1-4862-BFC8-870928838544}" destId="{9A6AB0E7-12CE-4F4C-9194-CFD62AA0E26B}"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6A0C34FB-E178-48A0-AA7A-B0D87A9713D6}" type="presOf" srcId="{A0A9AC20-5EC1-4862-BFC8-870928838544}" destId="{4735A497-84C1-49AD-B2D7-A0E2E20F2536}" srcOrd="1" destOrd="0" presId="urn:microsoft.com/office/officeart/2005/8/layout/lProcess2"/>
    <dgm:cxn modelId="{C64D979E-E2CF-48B7-9EDE-317EC519A1DC}" type="presOf" srcId="{BC15291E-510A-4A20-8D69-B0F2ACBA3CC6}" destId="{204F3481-2F4C-45A5-A0A1-C088684F0126}" srcOrd="0" destOrd="0" presId="urn:microsoft.com/office/officeart/2005/8/layout/lProcess2"/>
    <dgm:cxn modelId="{15E3F0CD-B57A-453E-B2C3-A8D867457055}" type="presOf" srcId="{FF0CDCCC-6F78-4064-A419-5EC5C753206F}" destId="{EB498954-62A4-422D-9DE3-1FA74DD1D37F}" srcOrd="0" destOrd="0" presId="urn:microsoft.com/office/officeart/2005/8/layout/lProcess2"/>
    <dgm:cxn modelId="{55834001-D265-448E-B934-5DFD1C177963}" type="presOf" srcId="{EA22DC01-B1C3-4425-86ED-5B66953397A8}" destId="{18B77C7D-672C-4358-9CA6-BD8FA6E2302A}"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721BA034-D2BB-4F5E-AD28-4CD4B0B4FA35}" srcId="{7DAF4A99-25E1-44F9-90C0-EA66CF00B3B6}" destId="{B28448BA-C9A8-43EB-A9DB-A0137196E3B9}" srcOrd="0" destOrd="0" parTransId="{3A37FA3F-0269-460F-ACCD-01DD513605A2}" sibTransId="{20234B47-CD57-4C94-B27A-16836C4AA9A8}"/>
    <dgm:cxn modelId="{88334C83-E355-4D2A-9AB8-441F7FEEF71A}" type="presOf" srcId="{E9F388D8-C9C2-45F4-B532-779E8C2CB5E8}" destId="{D6B8C86D-B5C5-4707-BB1C-60E6EB9E4EBA}"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EC7F4ED7-AD44-4F65-8C6C-75B66AC32B0D}" type="presOf" srcId="{B28448BA-C9A8-43EB-A9DB-A0137196E3B9}" destId="{189EA2CD-99B4-4604-BDBC-34AEB91058A9}" srcOrd="1" destOrd="0" presId="urn:microsoft.com/office/officeart/2005/8/layout/lProcess2"/>
    <dgm:cxn modelId="{6DB72DBE-E82A-47EF-ACEA-E04B7B517F26}" srcId="{7DAF4A99-25E1-44F9-90C0-EA66CF00B3B6}" destId="{EA22DC01-B1C3-4425-86ED-5B66953397A8}" srcOrd="3" destOrd="0" parTransId="{5D0A80B1-3E50-448A-A64D-AD1355ED3022}" sibTransId="{A9D991C7-41FC-48B5-87C1-98EB407695FE}"/>
    <dgm:cxn modelId="{ED670B90-1B11-41DC-815A-72EECE1D8C98}" type="presOf" srcId="{67EC18BA-DB21-4AAD-BE8A-067C85A9B73E}" destId="{80762C44-FA02-441A-8A8D-FC00E4F372F1}"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EBEC439F-9102-467C-83D2-E332996B4167}" type="presOf" srcId="{7D17D413-1C96-46A5-9E85-72C6636AE3C5}" destId="{5A591EE2-4B7B-40DB-B051-D75F7BFEDDD6}" srcOrd="0" destOrd="0" presId="urn:microsoft.com/office/officeart/2005/8/layout/lProcess2"/>
    <dgm:cxn modelId="{D2E71B6A-2ED0-4063-83D4-B7F1634C0332}" srcId="{A0A9AC20-5EC1-4862-BFC8-870928838544}" destId="{5DA147F9-347F-4A9B-99C6-4679CBA742BD}" srcOrd="1" destOrd="0" parTransId="{0DD651B9-CD26-4B12-B47E-A345F5C781A5}" sibTransId="{A279CC5C-DF39-4624-BFA5-ADC04410EA91}"/>
    <dgm:cxn modelId="{1151B3DC-BFA5-46C2-A674-0EE40A938C5A}" srcId="{A0A9AC20-5EC1-4862-BFC8-870928838544}" destId="{6856B0CF-FE68-485F-BF49-CA4A93F4F38C}" srcOrd="0" destOrd="0" parTransId="{B52856D9-283B-499D-AE83-3A1B0694F8DA}" sibTransId="{60145AD2-C0A0-4426-8839-F8800D94963F}"/>
    <dgm:cxn modelId="{E939D318-3737-4614-ADE5-63229A434F6D}" type="presOf" srcId="{06D87D35-A66C-427C-B6DB-AF958D65D6B3}" destId="{1EC52667-0754-4666-9083-6E56A0F9B67B}" srcOrd="0" destOrd="0" presId="urn:microsoft.com/office/officeart/2005/8/layout/lProcess2"/>
    <dgm:cxn modelId="{CEC2AE62-D7A2-46B6-A826-776A3431C7F7}" type="presOf" srcId="{5DA147F9-347F-4A9B-99C6-4679CBA742BD}" destId="{02FBE83C-F7E3-4AC9-9A61-66BF67D7D8B6}" srcOrd="0" destOrd="0" presId="urn:microsoft.com/office/officeart/2005/8/layout/lProcess2"/>
    <dgm:cxn modelId="{28DF31A2-0467-4254-9701-9B185EC70C9E}" type="presOf" srcId="{A5325020-A43F-4DC5-B91A-865612236E1B}" destId="{6F277C00-29F7-4ECD-8C97-37788C7BA770}" srcOrd="0" destOrd="0" presId="urn:microsoft.com/office/officeart/2005/8/layout/lProcess2"/>
    <dgm:cxn modelId="{05A2F3FB-A9BB-464A-9207-BB73263A2D72}" type="presOf" srcId="{5FC74589-1769-4EB4-9E51-9D82632D2E02}" destId="{C1CD2EAA-2E66-4BDA-BB6E-F99B46E1B919}"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5018CE96-E6CC-471E-9B9C-30F70F6B8CE7}" srcId="{7D17D413-1C96-46A5-9E85-72C6636AE3C5}" destId="{A9A35E3D-01EA-46C6-AED8-865E91E9D6C9}" srcOrd="0" destOrd="0" parTransId="{0C34515A-9947-4AC4-8E07-6D77FB8F1E95}" sibTransId="{3C0EBF76-BD27-4964-B79F-79CC6413DFD1}"/>
    <dgm:cxn modelId="{EE63C263-E387-4078-9232-F38184224799}" type="presOf" srcId="{86AB53FA-67D7-4EE7-8555-3EE8EB6FA4C8}" destId="{0F3CAB81-CF76-498F-9619-BAF8144FA3C3}" srcOrd="0" destOrd="0" presId="urn:microsoft.com/office/officeart/2005/8/layout/lProcess2"/>
    <dgm:cxn modelId="{37BB0BBD-6481-4F6B-BA1E-E6982DE9D87A}" type="presOf" srcId="{6856B0CF-FE68-485F-BF49-CA4A93F4F38C}" destId="{DECF7DEE-4FD4-4CE5-AEDF-10353AC11531}"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53D00FBE-0B8C-44B8-BD7B-FF723D810987}" srcId="{EA22DC01-B1C3-4425-86ED-5B66953397A8}" destId="{BC15291E-510A-4A20-8D69-B0F2ACBA3CC6}" srcOrd="0" destOrd="0" parTransId="{DDAF1636-99A0-4E4C-BF8B-7A50EC838E24}" sibTransId="{25F65FF3-A145-4450-BC4A-2BD6189C0F89}"/>
    <dgm:cxn modelId="{14707E92-4476-4BF9-89CC-034453D70BB1}" type="presOf" srcId="{A9A35E3D-01EA-46C6-AED8-865E91E9D6C9}" destId="{F0B767F2-4C7E-481B-967C-8FE0CB529397}" srcOrd="0" destOrd="0" presId="urn:microsoft.com/office/officeart/2005/8/layout/lProcess2"/>
    <dgm:cxn modelId="{C34B3875-C594-47A6-BA95-F064E8D89A7F}" type="presOf" srcId="{EFD7AB2D-81E2-448E-B54E-4F3622AF7EF9}" destId="{9E190C18-AEDE-45E1-8A46-924B1190ACB6}" srcOrd="0" destOrd="0" presId="urn:microsoft.com/office/officeart/2005/8/layout/lProcess2"/>
    <dgm:cxn modelId="{26023814-A4D4-4835-9287-460656EE8CA6}" type="presOf" srcId="{EA22DC01-B1C3-4425-86ED-5B66953397A8}" destId="{AB95B1F2-DB60-4BC5-81D3-1FA274FF69C7}" srcOrd="1" destOrd="0" presId="urn:microsoft.com/office/officeart/2005/8/layout/lProcess2"/>
    <dgm:cxn modelId="{4BDDFA88-00C4-4DA2-B1C9-ACB5E9E0A6C8}" type="presOf" srcId="{5FC74589-1769-4EB4-9E51-9D82632D2E02}" destId="{727186A0-986E-40DF-85B7-ACC6191E0924}" srcOrd="1"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4BB6DF3F-9097-4984-A23D-595524C9A4F6}" type="presParOf" srcId="{5473F14B-8F21-412E-B8DE-EADF32D6F521}" destId="{C0D74A84-CA9B-4A55-82D3-C4473BCAB74F}" srcOrd="0" destOrd="0" presId="urn:microsoft.com/office/officeart/2005/8/layout/lProcess2"/>
    <dgm:cxn modelId="{9A866305-8961-49D2-86F8-49F84F3AA245}" type="presParOf" srcId="{C0D74A84-CA9B-4A55-82D3-C4473BCAB74F}" destId="{F5FB40AB-A8F0-43CC-AED2-A0B6D3491F03}" srcOrd="0" destOrd="0" presId="urn:microsoft.com/office/officeart/2005/8/layout/lProcess2"/>
    <dgm:cxn modelId="{E056AFA7-BEA2-4E2C-92E6-E45DB1E2BCC3}" type="presParOf" srcId="{C0D74A84-CA9B-4A55-82D3-C4473BCAB74F}" destId="{189EA2CD-99B4-4604-BDBC-34AEB91058A9}" srcOrd="1" destOrd="0" presId="urn:microsoft.com/office/officeart/2005/8/layout/lProcess2"/>
    <dgm:cxn modelId="{E5509A63-398F-4B12-9EF4-9494010AD03F}" type="presParOf" srcId="{C0D74A84-CA9B-4A55-82D3-C4473BCAB74F}" destId="{051CD919-C14E-4FF7-A82B-674D57B30AF8}" srcOrd="2" destOrd="0" presId="urn:microsoft.com/office/officeart/2005/8/layout/lProcess2"/>
    <dgm:cxn modelId="{68C6A7E3-6CBC-436C-BEB7-2F9302996EBA}" type="presParOf" srcId="{051CD919-C14E-4FF7-A82B-674D57B30AF8}" destId="{151EFC3A-4B26-48D8-87A4-D28DC0264B02}" srcOrd="0" destOrd="0" presId="urn:microsoft.com/office/officeart/2005/8/layout/lProcess2"/>
    <dgm:cxn modelId="{56CFBF6F-6DA7-4556-AAD9-13E1BEA6C336}" type="presParOf" srcId="{151EFC3A-4B26-48D8-87A4-D28DC0264B02}" destId="{D6B8C86D-B5C5-4707-BB1C-60E6EB9E4EBA}" srcOrd="0" destOrd="0" presId="urn:microsoft.com/office/officeart/2005/8/layout/lProcess2"/>
    <dgm:cxn modelId="{A8EFC5DF-818E-4015-8FF0-805C4BF3F51C}" type="presParOf" srcId="{151EFC3A-4B26-48D8-87A4-D28DC0264B02}" destId="{FEA7308F-F292-4734-BC92-11C7BB5AF5E5}" srcOrd="1" destOrd="0" presId="urn:microsoft.com/office/officeart/2005/8/layout/lProcess2"/>
    <dgm:cxn modelId="{DA66F453-5388-4D95-8781-3704EC272C4B}" type="presParOf" srcId="{151EFC3A-4B26-48D8-87A4-D28DC0264B02}" destId="{20F65450-B565-4F6E-8CBD-65CD2502E3B0}" srcOrd="2" destOrd="0" presId="urn:microsoft.com/office/officeart/2005/8/layout/lProcess2"/>
    <dgm:cxn modelId="{235C7F69-F8FA-44E9-B97D-FA9AE0446DC0}" type="presParOf" srcId="{151EFC3A-4B26-48D8-87A4-D28DC0264B02}" destId="{1943ED51-E95A-4F6E-A717-80400DEEEE20}" srcOrd="3" destOrd="0" presId="urn:microsoft.com/office/officeart/2005/8/layout/lProcess2"/>
    <dgm:cxn modelId="{720D7CA6-9093-4CC0-8748-97120A4A1FE1}" type="presParOf" srcId="{151EFC3A-4B26-48D8-87A4-D28DC0264B02}" destId="{80F88CB8-4B64-4172-B897-E8F8383812F7}" srcOrd="4" destOrd="0" presId="urn:microsoft.com/office/officeart/2005/8/layout/lProcess2"/>
    <dgm:cxn modelId="{4BD7905C-B95E-4552-8192-E5E0BB2ADA27}" type="presParOf" srcId="{5473F14B-8F21-412E-B8DE-EADF32D6F521}" destId="{DC9EA69A-B885-4DA4-818F-1748672594CF}" srcOrd="1" destOrd="0" presId="urn:microsoft.com/office/officeart/2005/8/layout/lProcess2"/>
    <dgm:cxn modelId="{F6D02F35-B039-4694-9713-1481D3E67734}" type="presParOf" srcId="{5473F14B-8F21-412E-B8DE-EADF32D6F521}" destId="{3A6F3D38-6FA6-469E-B3C3-234BD62E4CCA}" srcOrd="2" destOrd="0" presId="urn:microsoft.com/office/officeart/2005/8/layout/lProcess2"/>
    <dgm:cxn modelId="{A7399413-1627-4B23-8E93-03CFF7C909C9}" type="presParOf" srcId="{3A6F3D38-6FA6-469E-B3C3-234BD62E4CCA}" destId="{C1CD2EAA-2E66-4BDA-BB6E-F99B46E1B919}" srcOrd="0" destOrd="0" presId="urn:microsoft.com/office/officeart/2005/8/layout/lProcess2"/>
    <dgm:cxn modelId="{2F927AC2-3814-482F-819A-0360FEBC6762}" type="presParOf" srcId="{3A6F3D38-6FA6-469E-B3C3-234BD62E4CCA}" destId="{727186A0-986E-40DF-85B7-ACC6191E0924}" srcOrd="1" destOrd="0" presId="urn:microsoft.com/office/officeart/2005/8/layout/lProcess2"/>
    <dgm:cxn modelId="{EFD5FD0C-0896-48E2-9704-5FD3653BE40F}" type="presParOf" srcId="{3A6F3D38-6FA6-469E-B3C3-234BD62E4CCA}" destId="{F4329E4E-5431-4760-B147-9E77700EF61A}" srcOrd="2" destOrd="0" presId="urn:microsoft.com/office/officeart/2005/8/layout/lProcess2"/>
    <dgm:cxn modelId="{EC5DDAE3-2E2A-4FC4-AA92-9C683B08B2A5}" type="presParOf" srcId="{F4329E4E-5431-4760-B147-9E77700EF61A}" destId="{B5C22EF8-EBFA-4704-BF77-C1B26E178B0D}" srcOrd="0" destOrd="0" presId="urn:microsoft.com/office/officeart/2005/8/layout/lProcess2"/>
    <dgm:cxn modelId="{A3651CD1-3C28-4B46-BC90-5E2FAE761FA8}" type="presParOf" srcId="{B5C22EF8-EBFA-4704-BF77-C1B26E178B0D}" destId="{EFE71110-9F14-440A-945D-9BFF90054013}" srcOrd="0" destOrd="0" presId="urn:microsoft.com/office/officeart/2005/8/layout/lProcess2"/>
    <dgm:cxn modelId="{170BFB5E-F8A7-4512-90C8-FB46A0F421BC}" type="presParOf" srcId="{B5C22EF8-EBFA-4704-BF77-C1B26E178B0D}" destId="{35EA0CEB-E637-4D3C-96EF-C8D3B04060F2}" srcOrd="1" destOrd="0" presId="urn:microsoft.com/office/officeart/2005/8/layout/lProcess2"/>
    <dgm:cxn modelId="{5297980C-5C3C-4E77-B850-9E7A0394F277}" type="presParOf" srcId="{B5C22EF8-EBFA-4704-BF77-C1B26E178B0D}" destId="{9E190C18-AEDE-45E1-8A46-924B1190ACB6}" srcOrd="2" destOrd="0" presId="urn:microsoft.com/office/officeart/2005/8/layout/lProcess2"/>
    <dgm:cxn modelId="{FE19A6CD-9CDE-47C5-8C7B-F86FEBB1C37C}" type="presParOf" srcId="{B5C22EF8-EBFA-4704-BF77-C1B26E178B0D}" destId="{1E1AD27B-2438-4D0B-AB02-AF912F764D09}" srcOrd="3" destOrd="0" presId="urn:microsoft.com/office/officeart/2005/8/layout/lProcess2"/>
    <dgm:cxn modelId="{F82F72A7-CBA4-4F42-B301-0DA19293D6F5}" type="presParOf" srcId="{B5C22EF8-EBFA-4704-BF77-C1B26E178B0D}" destId="{EB498954-62A4-422D-9DE3-1FA74DD1D37F}" srcOrd="4" destOrd="0" presId="urn:microsoft.com/office/officeart/2005/8/layout/lProcess2"/>
    <dgm:cxn modelId="{45B06968-9121-4A3F-9AAF-21B420D29588}" type="presParOf" srcId="{5473F14B-8F21-412E-B8DE-EADF32D6F521}" destId="{BB3C6D49-326B-48DE-AC1D-9DC877BB01DD}" srcOrd="3" destOrd="0" presId="urn:microsoft.com/office/officeart/2005/8/layout/lProcess2"/>
    <dgm:cxn modelId="{20621FE4-47DD-46D2-9636-FF2C5FA5A2D6}" type="presParOf" srcId="{5473F14B-8F21-412E-B8DE-EADF32D6F521}" destId="{EF090B29-38A2-4F08-90FA-7BB67BE8B3E2}" srcOrd="4" destOrd="0" presId="urn:microsoft.com/office/officeart/2005/8/layout/lProcess2"/>
    <dgm:cxn modelId="{C1C5023A-1E00-4959-849F-7D6C71AC3A3C}" type="presParOf" srcId="{EF090B29-38A2-4F08-90FA-7BB67BE8B3E2}" destId="{9A6AB0E7-12CE-4F4C-9194-CFD62AA0E26B}" srcOrd="0" destOrd="0" presId="urn:microsoft.com/office/officeart/2005/8/layout/lProcess2"/>
    <dgm:cxn modelId="{FC5CA30C-9813-4743-82B8-9F4A809E1BB7}" type="presParOf" srcId="{EF090B29-38A2-4F08-90FA-7BB67BE8B3E2}" destId="{4735A497-84C1-49AD-B2D7-A0E2E20F2536}" srcOrd="1" destOrd="0" presId="urn:microsoft.com/office/officeart/2005/8/layout/lProcess2"/>
    <dgm:cxn modelId="{EBF3EAF6-1D16-421D-A853-42AE6694F0ED}" type="presParOf" srcId="{EF090B29-38A2-4F08-90FA-7BB67BE8B3E2}" destId="{5235814C-D240-476B-A6EA-F820ADA9F290}" srcOrd="2" destOrd="0" presId="urn:microsoft.com/office/officeart/2005/8/layout/lProcess2"/>
    <dgm:cxn modelId="{FC3BD0B6-340D-46A0-8F0B-02F586FBE34B}" type="presParOf" srcId="{5235814C-D240-476B-A6EA-F820ADA9F290}" destId="{F8C87951-0BEC-442E-BD13-E67FB71AC42B}" srcOrd="0" destOrd="0" presId="urn:microsoft.com/office/officeart/2005/8/layout/lProcess2"/>
    <dgm:cxn modelId="{D7E89603-A81D-4C20-9AB3-A6951EA60520}" type="presParOf" srcId="{F8C87951-0BEC-442E-BD13-E67FB71AC42B}" destId="{DECF7DEE-4FD4-4CE5-AEDF-10353AC11531}" srcOrd="0" destOrd="0" presId="urn:microsoft.com/office/officeart/2005/8/layout/lProcess2"/>
    <dgm:cxn modelId="{311407CE-501E-46B7-A302-BA9A6524194C}" type="presParOf" srcId="{F8C87951-0BEC-442E-BD13-E67FB71AC42B}" destId="{739A0DE6-D28A-493F-A1CB-4B3CCAC72873}" srcOrd="1" destOrd="0" presId="urn:microsoft.com/office/officeart/2005/8/layout/lProcess2"/>
    <dgm:cxn modelId="{DCD00D95-3B10-4B12-AAF8-ECB242AAD517}" type="presParOf" srcId="{F8C87951-0BEC-442E-BD13-E67FB71AC42B}" destId="{02FBE83C-F7E3-4AC9-9A61-66BF67D7D8B6}" srcOrd="2" destOrd="0" presId="urn:microsoft.com/office/officeart/2005/8/layout/lProcess2"/>
    <dgm:cxn modelId="{BDE5480E-C6FF-4C44-8986-F2C89E76D94A}" type="presParOf" srcId="{F8C87951-0BEC-442E-BD13-E67FB71AC42B}" destId="{87C5B8B3-4388-4867-AA6C-4B2D717EAAF2}" srcOrd="3" destOrd="0" presId="urn:microsoft.com/office/officeart/2005/8/layout/lProcess2"/>
    <dgm:cxn modelId="{24C1AC3E-3AAB-48D3-9E13-D556B05F2AEA}" type="presParOf" srcId="{F8C87951-0BEC-442E-BD13-E67FB71AC42B}" destId="{1EC52667-0754-4666-9083-6E56A0F9B67B}" srcOrd="4" destOrd="0" presId="urn:microsoft.com/office/officeart/2005/8/layout/lProcess2"/>
    <dgm:cxn modelId="{B6E12AB7-8B04-466A-9A07-BF7CEBE92790}" type="presParOf" srcId="{5473F14B-8F21-412E-B8DE-EADF32D6F521}" destId="{9C67C073-8031-4FB8-83D0-BB3987979FB7}" srcOrd="5" destOrd="0" presId="urn:microsoft.com/office/officeart/2005/8/layout/lProcess2"/>
    <dgm:cxn modelId="{9015AA69-CCA0-4207-8E6A-48D48844D28A}" type="presParOf" srcId="{5473F14B-8F21-412E-B8DE-EADF32D6F521}" destId="{3D53649F-3A9D-48AC-B3B4-F9359FF49907}" srcOrd="6" destOrd="0" presId="urn:microsoft.com/office/officeart/2005/8/layout/lProcess2"/>
    <dgm:cxn modelId="{CF05C51B-8386-4FCA-BD21-BB69141BEC67}" type="presParOf" srcId="{3D53649F-3A9D-48AC-B3B4-F9359FF49907}" destId="{18B77C7D-672C-4358-9CA6-BD8FA6E2302A}" srcOrd="0" destOrd="0" presId="urn:microsoft.com/office/officeart/2005/8/layout/lProcess2"/>
    <dgm:cxn modelId="{1A62120A-99CD-4A06-8981-A40FB82E14DD}" type="presParOf" srcId="{3D53649F-3A9D-48AC-B3B4-F9359FF49907}" destId="{AB95B1F2-DB60-4BC5-81D3-1FA274FF69C7}" srcOrd="1" destOrd="0" presId="urn:microsoft.com/office/officeart/2005/8/layout/lProcess2"/>
    <dgm:cxn modelId="{C94DC37B-D9CB-4BE2-A9B7-AAC5E927795A}" type="presParOf" srcId="{3D53649F-3A9D-48AC-B3B4-F9359FF49907}" destId="{9D4EF955-0664-47BE-890F-75DA470A2A2E}" srcOrd="2" destOrd="0" presId="urn:microsoft.com/office/officeart/2005/8/layout/lProcess2"/>
    <dgm:cxn modelId="{36A0D145-DB1A-4074-924B-6EE9981E7573}" type="presParOf" srcId="{9D4EF955-0664-47BE-890F-75DA470A2A2E}" destId="{CCD58064-6258-410C-B1E0-023DF3946A43}" srcOrd="0" destOrd="0" presId="urn:microsoft.com/office/officeart/2005/8/layout/lProcess2"/>
    <dgm:cxn modelId="{F3DA2506-08CB-4DDA-8034-8C95D6CB15D3}" type="presParOf" srcId="{CCD58064-6258-410C-B1E0-023DF3946A43}" destId="{204F3481-2F4C-45A5-A0A1-C088684F0126}" srcOrd="0" destOrd="0" presId="urn:microsoft.com/office/officeart/2005/8/layout/lProcess2"/>
    <dgm:cxn modelId="{C4047D94-6673-4F11-8E1C-211151D60D49}" type="presParOf" srcId="{CCD58064-6258-410C-B1E0-023DF3946A43}" destId="{B768FAA9-E2C4-4A6B-82D8-EF54C53E14D8}" srcOrd="1" destOrd="0" presId="urn:microsoft.com/office/officeart/2005/8/layout/lProcess2"/>
    <dgm:cxn modelId="{A4EF87AD-3735-440D-B82F-F6DE3AA5A90E}" type="presParOf" srcId="{CCD58064-6258-410C-B1E0-023DF3946A43}" destId="{0F3CAB81-CF76-498F-9619-BAF8144FA3C3}" srcOrd="2" destOrd="0" presId="urn:microsoft.com/office/officeart/2005/8/layout/lProcess2"/>
    <dgm:cxn modelId="{DA57D0FC-84B8-4F22-8F89-10B2EC35EB90}" type="presParOf" srcId="{CCD58064-6258-410C-B1E0-023DF3946A43}" destId="{0E0C811E-F3C5-4F24-A485-437F0C0EAD6A}" srcOrd="3" destOrd="0" presId="urn:microsoft.com/office/officeart/2005/8/layout/lProcess2"/>
    <dgm:cxn modelId="{A10FD3FB-E1A2-4AE0-8ADA-46B114774F9F}" type="presParOf" srcId="{CCD58064-6258-410C-B1E0-023DF3946A43}" destId="{80762C44-FA02-441A-8A8D-FC00E4F372F1}" srcOrd="4" destOrd="0" presId="urn:microsoft.com/office/officeart/2005/8/layout/lProcess2"/>
    <dgm:cxn modelId="{E5913FA6-F735-42DF-A893-048374716A41}" type="presParOf" srcId="{5473F14B-8F21-412E-B8DE-EADF32D6F521}" destId="{1EEF13C7-AF43-4380-A8A5-F72A5D476D05}" srcOrd="7" destOrd="0" presId="urn:microsoft.com/office/officeart/2005/8/layout/lProcess2"/>
    <dgm:cxn modelId="{6556A502-6422-4078-9A39-6F6BA7CC87FF}" type="presParOf" srcId="{5473F14B-8F21-412E-B8DE-EADF32D6F521}" destId="{0618492F-D453-4601-9C36-8CE6AA153D1B}" srcOrd="8" destOrd="0" presId="urn:microsoft.com/office/officeart/2005/8/layout/lProcess2"/>
    <dgm:cxn modelId="{C0AB2DBA-585E-4EF2-995E-6C8F838C7BC8}" type="presParOf" srcId="{0618492F-D453-4601-9C36-8CE6AA153D1B}" destId="{5A591EE2-4B7B-40DB-B051-D75F7BFEDDD6}" srcOrd="0" destOrd="0" presId="urn:microsoft.com/office/officeart/2005/8/layout/lProcess2"/>
    <dgm:cxn modelId="{09F75881-DBCE-4C72-969B-5142C0AA1255}" type="presParOf" srcId="{0618492F-D453-4601-9C36-8CE6AA153D1B}" destId="{34BAB90F-F3E5-4FFB-A339-2946D1CD0CCB}" srcOrd="1" destOrd="0" presId="urn:microsoft.com/office/officeart/2005/8/layout/lProcess2"/>
    <dgm:cxn modelId="{71493963-A454-4EE2-ABC0-CFDB482B0F6D}" type="presParOf" srcId="{0618492F-D453-4601-9C36-8CE6AA153D1B}" destId="{BA794F96-F89B-483A-BF3A-9118CA9CCDA4}" srcOrd="2" destOrd="0" presId="urn:microsoft.com/office/officeart/2005/8/layout/lProcess2"/>
    <dgm:cxn modelId="{6024BD9A-4CBC-491A-AF1B-0E7D77916C2F}" type="presParOf" srcId="{BA794F96-F89B-483A-BF3A-9118CA9CCDA4}" destId="{76BCF6F8-619E-4477-AF5E-3CC45345624F}" srcOrd="0" destOrd="0" presId="urn:microsoft.com/office/officeart/2005/8/layout/lProcess2"/>
    <dgm:cxn modelId="{0CC5852B-CDEB-4E39-B51D-54B4BD2EA46D}" type="presParOf" srcId="{76BCF6F8-619E-4477-AF5E-3CC45345624F}" destId="{F0B767F2-4C7E-481B-967C-8FE0CB529397}" srcOrd="0" destOrd="0" presId="urn:microsoft.com/office/officeart/2005/8/layout/lProcess2"/>
    <dgm:cxn modelId="{8E1FDA5E-3C79-4FD3-860A-5BE6811BCA33}" type="presParOf" srcId="{76BCF6F8-619E-4477-AF5E-3CC45345624F}" destId="{B342BD1C-A54C-4F1C-A099-03A03E61088D}" srcOrd="1" destOrd="0" presId="urn:microsoft.com/office/officeart/2005/8/layout/lProcess2"/>
    <dgm:cxn modelId="{A1E7F1D7-BE40-42E6-9BCF-FFF3B22C120C}" type="presParOf" srcId="{76BCF6F8-619E-4477-AF5E-3CC45345624F}" destId="{6F277C00-29F7-4ECD-8C97-37788C7BA770}" srcOrd="2" destOrd="0" presId="urn:microsoft.com/office/officeart/2005/8/layout/lProcess2"/>
    <dgm:cxn modelId="{381DCAB2-89BC-4C18-B24F-D7F040C2A67A}" type="presParOf" srcId="{76BCF6F8-619E-4477-AF5E-3CC45345624F}" destId="{3945A699-1DD4-41EF-B849-687FF56CB987}" srcOrd="3" destOrd="0" presId="urn:microsoft.com/office/officeart/2005/8/layout/lProcess2"/>
    <dgm:cxn modelId="{C7BCCE6E-FC2F-413F-BC50-5C47594A9512}"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FC522A8-3B61-4F35-9883-D76A67E55D13}"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EF7A4D-2E34-40E4-899E-18D43609B456}"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5B215C-E023-4D12-BA1D-E4C0530F7691}"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AD5A4A11-037A-400A-9873-F88BE8032DFA}"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3CDE660-6CC4-40BF-8627-48442EE38211}"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DAE0ECA-AC6D-4B57-A8CE-0D40A92A373D}"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BDDF21BB-293F-405C-8578-683E54877F20}"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348752-9CC5-48A9-BEC9-1F3C1CF413E4}"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B29D67-6E56-4CF6-8222-9DC2D0BC8CC0}"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BFBA5A-BB70-4790-9738-9C58ACFAB389}"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2447-3D18-42DF-AB4F-3B92F0EA35E8}"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5121C4-3FEF-4658-8EF0-2187CCB9761B}"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2D7FB6-AB3E-4073-8B70-8B08061EA4C6}"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CC2D87-19F2-4B49-95D3-FBDE96F43229}"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352800"/>
          </a:xfrm>
        </p:spPr>
        <p:txBody>
          <a:bodyPr anchor="b">
            <a:normAutofit/>
          </a:bodyPr>
          <a:lstStyle/>
          <a:p>
            <a:r>
              <a:rPr lang="en-US" sz="6000" dirty="0" smtClean="0"/>
              <a:t>Clustering</a:t>
            </a:r>
            <a:endParaRPr lang="en-US" sz="60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6622848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Music CDs</a:t>
            </a:r>
          </a:p>
        </p:txBody>
      </p:sp>
      <p:sp>
        <p:nvSpPr>
          <p:cNvPr id="3" name="Content Placeholder 2"/>
          <p:cNvSpPr>
            <a:spLocks noGrp="1"/>
          </p:cNvSpPr>
          <p:nvPr>
            <p:ph idx="1"/>
          </p:nvPr>
        </p:nvSpPr>
        <p:spPr>
          <a:xfrm>
            <a:off x="457200" y="1295400"/>
            <a:ext cx="8534400" cy="5562600"/>
          </a:xfrm>
        </p:spPr>
        <p:txBody>
          <a:bodyPr>
            <a:normAutofit/>
          </a:bodyPr>
          <a:lstStyle/>
          <a:p>
            <a:pPr marL="118872" indent="0">
              <a:buNone/>
            </a:pPr>
            <a:r>
              <a:rPr lang="en-US" b="1" dirty="0">
                <a:solidFill>
                  <a:srgbClr val="0000FF"/>
                </a:solidFill>
              </a:rPr>
              <a:t>Space of all CDs:</a:t>
            </a:r>
          </a:p>
          <a:p>
            <a:r>
              <a:rPr lang="en-US" dirty="0"/>
              <a:t>Think of a space with one </a:t>
            </a:r>
            <a:r>
              <a:rPr lang="en-US" dirty="0" smtClean="0"/>
              <a:t>dim. for </a:t>
            </a:r>
            <a:r>
              <a:rPr lang="en-US" dirty="0"/>
              <a:t>each customer</a:t>
            </a:r>
          </a:p>
          <a:p>
            <a:pPr lvl="1"/>
            <a:r>
              <a:rPr lang="en-US" dirty="0"/>
              <a:t>Values in a dimension may be 0 or 1 only</a:t>
            </a:r>
          </a:p>
          <a:p>
            <a:pPr lvl="1"/>
            <a:r>
              <a:rPr lang="en-US" dirty="0"/>
              <a:t>A </a:t>
            </a:r>
            <a:r>
              <a:rPr lang="en-US" dirty="0" smtClean="0"/>
              <a:t>CD </a:t>
            </a:r>
            <a:r>
              <a:rPr lang="en-US" dirty="0"/>
              <a:t>is a point in this </a:t>
            </a:r>
            <a:r>
              <a:rPr lang="en-US" dirty="0" smtClean="0"/>
              <a:t>space </a:t>
            </a:r>
            <a:r>
              <a:rPr lang="en-US" dirty="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CD</a:t>
            </a:r>
          </a:p>
          <a:p>
            <a:pPr lvl="8"/>
            <a:endParaRPr lang="en-US" dirty="0" smtClean="0"/>
          </a:p>
          <a:p>
            <a:r>
              <a:rPr lang="en-US" dirty="0" smtClean="0"/>
              <a:t>For </a:t>
            </a:r>
            <a:r>
              <a:rPr lang="en-US" dirty="0"/>
              <a:t>Amazon, the dimension </a:t>
            </a:r>
            <a:r>
              <a:rPr lang="en-US" dirty="0" smtClean="0"/>
              <a:t>is </a:t>
            </a:r>
            <a:r>
              <a:rPr lang="en-US" dirty="0"/>
              <a:t>tens of </a:t>
            </a:r>
            <a:r>
              <a:rPr lang="en-US" dirty="0" smtClean="0"/>
              <a:t>millions</a:t>
            </a:r>
          </a:p>
          <a:p>
            <a:pPr lvl="8"/>
            <a:endParaRPr lang="en-US" dirty="0" smtClean="0"/>
          </a:p>
          <a:p>
            <a:r>
              <a:rPr lang="en-US" b="1" dirty="0" smtClean="0"/>
              <a:t>Task:</a:t>
            </a:r>
            <a:r>
              <a:rPr lang="en-US" dirty="0" smtClean="0"/>
              <a:t> Find clusters of similar CDs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3376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a:t>
            </a:r>
            <a:r>
              <a:rPr lang="en-US" dirty="0" smtClean="0"/>
              <a:t>Documents</a:t>
            </a:r>
            <a:endParaRPr lang="en-US" dirty="0"/>
          </a:p>
        </p:txBody>
      </p:sp>
      <p:sp>
        <p:nvSpPr>
          <p:cNvPr id="99331" name="Rectangle 3"/>
          <p:cNvSpPr>
            <a:spLocks noGrp="1" noChangeArrowheads="1"/>
          </p:cNvSpPr>
          <p:nvPr>
            <p:ph idx="1"/>
          </p:nvPr>
        </p:nvSpPr>
        <p:spPr/>
        <p:txBody>
          <a:bodyPr/>
          <a:lstStyle/>
          <a:p>
            <a:pPr marL="118872" indent="0">
              <a:buNone/>
            </a:pPr>
            <a:r>
              <a:rPr lang="en-US" b="1" dirty="0" smtClean="0">
                <a:solidFill>
                  <a:srgbClr val="D60093"/>
                </a:solidFill>
              </a:rPr>
              <a:t>Finding topics:</a:t>
            </a:r>
          </a:p>
          <a:p>
            <a:r>
              <a:rPr lang="en-US" dirty="0" smtClean="0"/>
              <a:t>Represent </a:t>
            </a:r>
            <a:r>
              <a:rPr lang="en-US" dirty="0"/>
              <a:t>a document by a vector  </a:t>
            </a:r>
            <a:r>
              <a:rPr lang="en-US" dirty="0" smtClean="0"/>
              <a:t/>
            </a:r>
            <a:br>
              <a:rPr lang="en-US" dirty="0" smtClean="0"/>
            </a:br>
            <a:r>
              <a:rPr lang="en-US" dirty="0" smtClean="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word </a:t>
            </a:r>
            <a:r>
              <a:rPr lang="en-US" dirty="0" smtClean="0"/>
              <a:t/>
            </a:r>
            <a:br>
              <a:rPr lang="en-US" dirty="0" smtClean="0"/>
            </a:br>
            <a:r>
              <a:rPr lang="en-US" dirty="0" smtClean="0"/>
              <a:t>(</a:t>
            </a:r>
            <a:r>
              <a:rPr lang="en-US" dirty="0"/>
              <a:t>in some order) appears in the </a:t>
            </a:r>
            <a:r>
              <a:rPr lang="en-US" dirty="0" smtClean="0"/>
              <a:t>document</a:t>
            </a:r>
            <a:endParaRPr lang="en-US" dirty="0"/>
          </a:p>
          <a:p>
            <a:pPr lvl="1"/>
            <a:r>
              <a:rPr lang="en-US" dirty="0"/>
              <a:t>It actually doesn’t matter if </a:t>
            </a:r>
            <a:r>
              <a:rPr lang="en-US" i="1" dirty="0" smtClean="0"/>
              <a:t>k</a:t>
            </a:r>
            <a:r>
              <a:rPr lang="en-US" dirty="0" smtClean="0"/>
              <a:t> </a:t>
            </a:r>
            <a:r>
              <a:rPr lang="en-US" dirty="0"/>
              <a:t>is infinite; i.e., we don’t limit the set of </a:t>
            </a:r>
            <a:r>
              <a:rPr lang="en-US" dirty="0" smtClean="0"/>
              <a:t>words</a:t>
            </a:r>
          </a:p>
          <a:p>
            <a:pPr lvl="8"/>
            <a:endParaRPr lang="en-US" dirty="0"/>
          </a:p>
          <a:p>
            <a:r>
              <a:rPr lang="en-US" b="1" dirty="0"/>
              <a:t>Documents with similar sets of words </a:t>
            </a:r>
            <a:r>
              <a:rPr lang="en-US" b="1" dirty="0" smtClean="0"/>
              <a:t/>
            </a:r>
            <a:br>
              <a:rPr lang="en-US" b="1" dirty="0" smtClean="0"/>
            </a:br>
            <a:r>
              <a:rPr lang="en-US" b="1" dirty="0" smtClean="0"/>
              <a:t>may </a:t>
            </a:r>
            <a:r>
              <a:rPr lang="en-US" b="1" dirty="0"/>
              <a:t>be about the same </a:t>
            </a:r>
            <a:r>
              <a:rPr lang="en-US" b="1" dirty="0" smtClean="0"/>
              <a:t>topic</a:t>
            </a:r>
            <a:endParaRPr lang="en-US" b="1" dirty="0"/>
          </a:p>
        </p:txBody>
      </p:sp>
      <p:sp>
        <p:nvSpPr>
          <p:cNvPr id="4" name="Slide Number Placeholder 5"/>
          <p:cNvSpPr>
            <a:spLocks noGrp="1"/>
          </p:cNvSpPr>
          <p:nvPr>
            <p:ph type="sldNum" sz="quarter" idx="12"/>
          </p:nvPr>
        </p:nvSpPr>
        <p:spPr/>
        <p:txBody>
          <a:bodyPr/>
          <a:lstStyle/>
          <a:p>
            <a:fld id="{CB49C86E-4822-48E1-9B47-441AC4B3CE7F}" type="slidenum">
              <a:rPr lang="en-US"/>
              <a:pPr/>
              <a:t>11</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199841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Cosine, Jaccard, and Euclidean</a:t>
            </a:r>
            <a:endParaRPr lang="en-US" dirty="0"/>
          </a:p>
        </p:txBody>
      </p:sp>
      <p:sp>
        <p:nvSpPr>
          <p:cNvPr id="100355" name="Rectangle 3"/>
          <p:cNvSpPr>
            <a:spLocks noGrp="1" noChangeArrowheads="1"/>
          </p:cNvSpPr>
          <p:nvPr>
            <p:ph idx="1"/>
          </p:nvPr>
        </p:nvSpPr>
        <p:spPr>
          <a:xfrm>
            <a:off x="457200" y="1295400"/>
            <a:ext cx="7543800" cy="5257801"/>
          </a:xfrm>
        </p:spPr>
        <p:txBody>
          <a:bodyPr/>
          <a:lstStyle/>
          <a:p>
            <a:r>
              <a:rPr lang="en-US" b="1" dirty="0" smtClean="0">
                <a:solidFill>
                  <a:srgbClr val="0000FF"/>
                </a:solidFill>
              </a:rPr>
              <a:t>As with CDs we have a choice when we think of documents as sets of words or shingles:</a:t>
            </a:r>
          </a:p>
          <a:p>
            <a:pPr lvl="1"/>
            <a:r>
              <a:rPr lang="en-US" b="1" dirty="0" smtClean="0">
                <a:solidFill>
                  <a:srgbClr val="D60093"/>
                </a:solidFill>
              </a:rPr>
              <a:t>Sets as vectors:</a:t>
            </a:r>
            <a:r>
              <a:rPr lang="en-US" dirty="0" smtClean="0"/>
              <a:t> Measure similarity by the </a:t>
            </a:r>
            <a:r>
              <a:rPr lang="en-US" b="1" dirty="0" smtClean="0"/>
              <a:t>cosine distance</a:t>
            </a:r>
          </a:p>
          <a:p>
            <a:pPr lvl="1"/>
            <a:r>
              <a:rPr lang="en-US" b="1" dirty="0" smtClean="0">
                <a:solidFill>
                  <a:srgbClr val="D60093"/>
                </a:solidFill>
              </a:rPr>
              <a:t>Sets as sets:</a:t>
            </a:r>
            <a:r>
              <a:rPr lang="en-US" dirty="0" smtClean="0"/>
              <a:t> Measure similarity by the </a:t>
            </a:r>
            <a:r>
              <a:rPr lang="en-US" b="1" dirty="0" err="1" smtClean="0"/>
              <a:t>Jaccard</a:t>
            </a:r>
            <a:r>
              <a:rPr lang="en-US" b="1" dirty="0" smtClean="0"/>
              <a:t> distance</a:t>
            </a:r>
          </a:p>
          <a:p>
            <a:pPr lvl="1"/>
            <a:r>
              <a:rPr lang="en-US" b="1" dirty="0" smtClean="0">
                <a:solidFill>
                  <a:srgbClr val="D60093"/>
                </a:solidFill>
              </a:rPr>
              <a:t>Sets as points:</a:t>
            </a:r>
            <a:r>
              <a:rPr lang="en-US" dirty="0" smtClean="0"/>
              <a:t> Measure similarity by </a:t>
            </a:r>
            <a:r>
              <a:rPr lang="en-US" b="1" dirty="0" smtClean="0"/>
              <a:t>Euclidean distance</a:t>
            </a:r>
            <a:endParaRPr lang="en-US" b="1"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09898B26-AFA4-4808-9879-1DED8198AB92}" type="slidenum">
              <a:rPr lang="en-US" smtClean="0"/>
              <a:pPr/>
              <a:t>12</a:t>
            </a:fld>
            <a:endParaRPr lang="en-US"/>
          </a:p>
        </p:txBody>
      </p:sp>
    </p:spTree>
    <p:extLst>
      <p:ext uri="{BB962C8B-B14F-4D97-AF65-F5344CB8AC3E}">
        <p14:creationId xmlns:p14="http://schemas.microsoft.com/office/powerpoint/2010/main" val="3307261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13</a:t>
            </a:fld>
            <a:endParaRPr lang="en-US"/>
          </a:p>
        </p:txBody>
      </p:sp>
      <p:sp>
        <p:nvSpPr>
          <p:cNvPr id="18434" name="Rectangle 2"/>
          <p:cNvSpPr>
            <a:spLocks noGrp="1" noChangeArrowheads="1"/>
          </p:cNvSpPr>
          <p:nvPr>
            <p:ph type="title"/>
          </p:nvPr>
        </p:nvSpPr>
        <p:spPr/>
        <p:txBody>
          <a:bodyPr/>
          <a:lstStyle/>
          <a:p>
            <a:r>
              <a:rPr lang="en-US" dirty="0" smtClean="0"/>
              <a:t>Overview: Methods </a:t>
            </a:r>
            <a:r>
              <a:rPr lang="en-US" dirty="0"/>
              <a:t>of Clustering</a:t>
            </a:r>
          </a:p>
        </p:txBody>
      </p:sp>
      <p:sp>
        <p:nvSpPr>
          <p:cNvPr id="18435" name="Rectangle 3"/>
          <p:cNvSpPr>
            <a:spLocks noGrp="1" noChangeArrowheads="1"/>
          </p:cNvSpPr>
          <p:nvPr>
            <p:ph type="body" idx="1"/>
          </p:nvPr>
        </p:nvSpPr>
        <p:spPr/>
        <p:txBody>
          <a:bodyPr>
            <a:normAutofit/>
          </a:bodyPr>
          <a:lstStyle/>
          <a:p>
            <a:r>
              <a:rPr lang="en-US" b="1" dirty="0" smtClean="0">
                <a:solidFill>
                  <a:srgbClr val="0000FF"/>
                </a:solidFill>
              </a:rPr>
              <a:t>Hierarchical:</a:t>
            </a:r>
          </a:p>
          <a:p>
            <a:pPr lvl="1"/>
            <a:r>
              <a:rPr lang="en-US" b="1" dirty="0" smtClean="0">
                <a:solidFill>
                  <a:srgbClr val="D60093"/>
                </a:solidFill>
              </a:rPr>
              <a:t>Agglomerative</a:t>
            </a:r>
            <a:r>
              <a:rPr lang="en-US" dirty="0" smtClean="0">
                <a:solidFill>
                  <a:srgbClr val="D60093"/>
                </a:solidFill>
              </a:rPr>
              <a:t> </a:t>
            </a:r>
            <a:r>
              <a:rPr lang="en-US" dirty="0" smtClean="0"/>
              <a:t>(bottom up):</a:t>
            </a:r>
            <a:endParaRPr lang="en-US" dirty="0"/>
          </a:p>
          <a:p>
            <a:pPr lvl="2"/>
            <a:r>
              <a:rPr lang="en-US" dirty="0"/>
              <a:t>Initially, each point </a:t>
            </a:r>
            <a:r>
              <a:rPr lang="en-US" dirty="0" smtClean="0"/>
              <a:t>is a cluster</a:t>
            </a:r>
            <a:endParaRPr lang="en-US" dirty="0"/>
          </a:p>
          <a:p>
            <a:pPr lvl="2"/>
            <a:r>
              <a:rPr lang="en-US" dirty="0"/>
              <a:t>Repeatedly combine the two </a:t>
            </a:r>
            <a:r>
              <a:rPr lang="en-US" dirty="0" smtClean="0"/>
              <a:t/>
            </a:r>
            <a:br>
              <a:rPr lang="en-US" dirty="0" smtClean="0"/>
            </a:br>
            <a:r>
              <a:rPr lang="en-US" dirty="0" smtClean="0"/>
              <a:t>“</a:t>
            </a:r>
            <a:r>
              <a:rPr lang="en-US" dirty="0"/>
              <a:t>nearest” </a:t>
            </a:r>
            <a:r>
              <a:rPr lang="en-US" dirty="0" smtClean="0"/>
              <a:t>clusters </a:t>
            </a:r>
            <a:r>
              <a:rPr lang="en-US" dirty="0"/>
              <a:t>into </a:t>
            </a:r>
            <a:r>
              <a:rPr lang="en-US" dirty="0" smtClean="0"/>
              <a:t>one</a:t>
            </a:r>
          </a:p>
          <a:p>
            <a:pPr lvl="1"/>
            <a:r>
              <a:rPr lang="en-US" b="1" dirty="0" smtClean="0">
                <a:solidFill>
                  <a:srgbClr val="D60093"/>
                </a:solidFill>
              </a:rPr>
              <a:t>Divisive</a:t>
            </a:r>
            <a:r>
              <a:rPr lang="en-US" dirty="0" smtClean="0">
                <a:solidFill>
                  <a:srgbClr val="D60093"/>
                </a:solidFill>
              </a:rPr>
              <a:t> </a:t>
            </a:r>
            <a:r>
              <a:rPr lang="en-US" dirty="0" smtClean="0"/>
              <a:t>(top down):</a:t>
            </a:r>
          </a:p>
          <a:p>
            <a:pPr lvl="2"/>
            <a:r>
              <a:rPr lang="en-US" dirty="0" smtClean="0"/>
              <a:t>Start with one cluster and recursively split it</a:t>
            </a:r>
          </a:p>
          <a:p>
            <a:pPr lvl="8"/>
            <a:endParaRPr lang="en-US" dirty="0"/>
          </a:p>
          <a:p>
            <a:r>
              <a:rPr lang="en-US" b="1" dirty="0">
                <a:solidFill>
                  <a:srgbClr val="008000"/>
                </a:solidFill>
              </a:rPr>
              <a:t>Point </a:t>
            </a:r>
            <a:r>
              <a:rPr lang="en-US" b="1" dirty="0" smtClean="0">
                <a:solidFill>
                  <a:srgbClr val="008000"/>
                </a:solidFill>
              </a:rPr>
              <a:t>assignment:</a:t>
            </a:r>
            <a:endParaRPr lang="en-US" b="1" dirty="0">
              <a:solidFill>
                <a:srgbClr val="008000"/>
              </a:solidFill>
            </a:endParaRPr>
          </a:p>
          <a:p>
            <a:pPr lvl="1"/>
            <a:r>
              <a:rPr lang="en-US" dirty="0"/>
              <a:t>Maintain a set of </a:t>
            </a:r>
            <a:r>
              <a:rPr lang="en-US" dirty="0" smtClean="0"/>
              <a:t>clusters</a:t>
            </a:r>
            <a:endParaRPr lang="en-US" dirty="0"/>
          </a:p>
          <a:p>
            <a:pPr lvl="1"/>
            <a:r>
              <a:rPr lang="en-US" dirty="0" smtClean="0"/>
              <a:t>Points belong to </a:t>
            </a:r>
            <a:r>
              <a:rPr lang="en-US" dirty="0"/>
              <a:t>“nearest” </a:t>
            </a:r>
            <a:r>
              <a:rPr lang="en-US" dirty="0" smtClean="0"/>
              <a:t>cluster</a:t>
            </a:r>
            <a:endParaRPr lang="en-US" dirty="0"/>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386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290485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Hierarchical Clustering</a:t>
            </a:r>
            <a:endParaRPr lang="en-US"/>
          </a:p>
        </p:txBody>
      </p:sp>
      <p:sp>
        <p:nvSpPr>
          <p:cNvPr id="82947" name="Rectangle 3"/>
          <p:cNvSpPr>
            <a:spLocks noGrp="1" noChangeArrowheads="1"/>
          </p:cNvSpPr>
          <p:nvPr>
            <p:ph type="body" idx="1"/>
          </p:nvPr>
        </p:nvSpPr>
        <p:spPr/>
        <p:txBody>
          <a:bodyPr/>
          <a:lstStyle/>
          <a:p>
            <a:r>
              <a:rPr lang="en-US" b="1" dirty="0" smtClean="0">
                <a:solidFill>
                  <a:srgbClr val="D60093"/>
                </a:solidFill>
              </a:rPr>
              <a:t>Key operation: </a:t>
            </a:r>
            <a:r>
              <a:rPr lang="en-US" b="1" dirty="0" smtClean="0">
                <a:solidFill>
                  <a:schemeClr val="accent3"/>
                </a:solidFill>
              </a:rPr>
              <a:t/>
            </a:r>
            <a:br>
              <a:rPr lang="en-US" b="1" dirty="0" smtClean="0">
                <a:solidFill>
                  <a:schemeClr val="accent3"/>
                </a:solidFill>
              </a:rPr>
            </a:br>
            <a:r>
              <a:rPr lang="en-US" b="1" dirty="0" smtClean="0"/>
              <a:t>Repeatedly combine </a:t>
            </a:r>
            <a:br>
              <a:rPr lang="en-US" b="1" dirty="0" smtClean="0"/>
            </a:br>
            <a:r>
              <a:rPr lang="en-US" b="1" dirty="0" smtClean="0"/>
              <a:t>two nearest clusters</a:t>
            </a:r>
          </a:p>
          <a:p>
            <a:pPr lvl="2"/>
            <a:endParaRPr lang="en-US" dirty="0" smtClean="0"/>
          </a:p>
          <a:p>
            <a:r>
              <a:rPr lang="en-US" b="1" dirty="0" smtClean="0">
                <a:solidFill>
                  <a:srgbClr val="0000FF"/>
                </a:solidFill>
              </a:rPr>
              <a:t>Three important questions:</a:t>
            </a:r>
          </a:p>
          <a:p>
            <a:pPr lvl="1"/>
            <a:r>
              <a:rPr lang="en-US" b="1" dirty="0" smtClean="0"/>
              <a:t>1)</a:t>
            </a:r>
            <a:r>
              <a:rPr lang="en-US" dirty="0" smtClean="0"/>
              <a:t> How do you represent a cluster of more </a:t>
            </a:r>
            <a:br>
              <a:rPr lang="en-US" dirty="0" smtClean="0"/>
            </a:br>
            <a:r>
              <a:rPr lang="en-US" dirty="0" smtClean="0"/>
              <a:t>than one point?</a:t>
            </a:r>
          </a:p>
          <a:p>
            <a:pPr lvl="1"/>
            <a:r>
              <a:rPr lang="en-US" b="1" dirty="0" smtClean="0"/>
              <a:t>2)</a:t>
            </a:r>
            <a:r>
              <a:rPr lang="en-US" dirty="0" smtClean="0"/>
              <a:t> How do you determine the “nearness” of clusters?</a:t>
            </a:r>
          </a:p>
          <a:p>
            <a:pPr lvl="1"/>
            <a:r>
              <a:rPr lang="en-US" b="1" dirty="0" smtClean="0"/>
              <a:t>3)</a:t>
            </a:r>
            <a:r>
              <a:rPr lang="en-US" dirty="0" smtClean="0"/>
              <a:t> When to stop combining clusters?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B35AAD7-AE9A-4B67-BF02-47A6EAD9A973}" type="slidenum">
              <a:rPr lang="en-US" smtClean="0"/>
              <a:pPr/>
              <a:t>14</a:t>
            </a:fld>
            <a:endParaRPr lang="en-US"/>
          </a:p>
        </p:txBody>
      </p:sp>
      <p:pic>
        <p:nvPicPr>
          <p:cNvPr id="12" name="Picture 4" descr="http://www.mathworks.com/help/toolbox/stats/dendrogram.gif"/>
          <p:cNvPicPr>
            <a:picLocks noChangeAspect="1" noChangeArrowheads="1"/>
          </p:cNvPicPr>
          <p:nvPr/>
        </p:nvPicPr>
        <p:blipFill>
          <a:blip r:embed="rId2" cstate="print"/>
          <a:srcRect/>
          <a:stretch>
            <a:fillRect/>
          </a:stretch>
        </p:blipFill>
        <p:spPr bwMode="auto">
          <a:xfrm>
            <a:off x="5715000" y="1218145"/>
            <a:ext cx="3048000" cy="1829855"/>
          </a:xfrm>
          <a:prstGeom prst="rect">
            <a:avLst/>
          </a:prstGeom>
          <a:noFill/>
        </p:spPr>
      </p:pic>
    </p:spTree>
    <p:extLst>
      <p:ext uri="{BB962C8B-B14F-4D97-AF65-F5344CB8AC3E}">
        <p14:creationId xmlns:p14="http://schemas.microsoft.com/office/powerpoint/2010/main" val="1675275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Hierarchical </a:t>
            </a:r>
            <a:r>
              <a:rPr lang="en-US" dirty="0" smtClean="0"/>
              <a:t>Clustering</a:t>
            </a:r>
            <a:endParaRPr lang="en-US" dirty="0"/>
          </a:p>
        </p:txBody>
      </p:sp>
      <p:sp>
        <p:nvSpPr>
          <p:cNvPr id="19459"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Key operation: </a:t>
            </a:r>
            <a:r>
              <a:rPr lang="en-US" b="1" dirty="0" smtClean="0"/>
              <a:t>Repeatedly </a:t>
            </a:r>
            <a:r>
              <a:rPr lang="en-US" b="1" dirty="0"/>
              <a:t>combine </a:t>
            </a:r>
            <a:r>
              <a:rPr lang="en-US" b="1" dirty="0" smtClean="0"/>
              <a:t>two </a:t>
            </a:r>
            <a:r>
              <a:rPr lang="en-US" b="1" dirty="0"/>
              <a:t>nearest </a:t>
            </a:r>
            <a:r>
              <a:rPr lang="en-US" b="1" dirty="0" smtClean="0"/>
              <a:t>clusters</a:t>
            </a:r>
          </a:p>
          <a:p>
            <a:r>
              <a:rPr lang="en-US" b="1" dirty="0" smtClean="0">
                <a:solidFill>
                  <a:srgbClr val="0000FF"/>
                </a:solidFill>
              </a:rPr>
              <a:t>(1</a:t>
            </a:r>
            <a:r>
              <a:rPr lang="en-US" b="1" dirty="0">
                <a:solidFill>
                  <a:srgbClr val="0000FF"/>
                </a:solidFill>
              </a:rPr>
              <a:t>) How </a:t>
            </a:r>
            <a:r>
              <a:rPr lang="en-US" b="1" dirty="0" smtClean="0">
                <a:solidFill>
                  <a:srgbClr val="0000FF"/>
                </a:solidFill>
              </a:rPr>
              <a:t>to </a:t>
            </a:r>
            <a:r>
              <a:rPr lang="en-US" b="1" dirty="0">
                <a:solidFill>
                  <a:srgbClr val="0000FF"/>
                </a:solidFill>
              </a:rPr>
              <a:t>represent a cluster of </a:t>
            </a:r>
            <a:r>
              <a:rPr lang="en-US" b="1" dirty="0" smtClean="0">
                <a:solidFill>
                  <a:srgbClr val="0000FF"/>
                </a:solidFill>
              </a:rPr>
              <a:t>many points?</a:t>
            </a:r>
            <a:endParaRPr lang="en-US" b="1" dirty="0">
              <a:solidFill>
                <a:srgbClr val="0000FF"/>
              </a:solidFill>
            </a:endParaRPr>
          </a:p>
          <a:p>
            <a:pPr lvl="1"/>
            <a:r>
              <a:rPr lang="en-US" b="1" dirty="0" smtClean="0">
                <a:solidFill>
                  <a:srgbClr val="008000"/>
                </a:solidFill>
              </a:rPr>
              <a:t>Key problem:</a:t>
            </a:r>
            <a:r>
              <a:rPr lang="en-US" dirty="0" smtClean="0">
                <a:solidFill>
                  <a:srgbClr val="008000"/>
                </a:solidFill>
              </a:rPr>
              <a:t> </a:t>
            </a:r>
            <a:r>
              <a:rPr lang="en-US" dirty="0" smtClean="0"/>
              <a:t>As you merge clusters, how do you represent the “location” of each cluster, to tell which pair of clusters is closest?</a:t>
            </a:r>
          </a:p>
          <a:p>
            <a:r>
              <a:rPr lang="en-US" b="1" dirty="0" smtClean="0">
                <a:solidFill>
                  <a:srgbClr val="008000"/>
                </a:solidFill>
              </a:rPr>
              <a:t>Euclidean case:</a:t>
            </a:r>
            <a:r>
              <a:rPr lang="en-US" dirty="0" smtClean="0">
                <a:solidFill>
                  <a:srgbClr val="0000FF"/>
                </a:solidFill>
              </a:rPr>
              <a:t> </a:t>
            </a:r>
            <a:r>
              <a:rPr lang="en-US" dirty="0"/>
              <a:t>each cluster has </a:t>
            </a:r>
            <a:r>
              <a:rPr lang="en-US" dirty="0" smtClean="0"/>
              <a:t>a </a:t>
            </a:r>
            <a:br>
              <a:rPr lang="en-US" dirty="0" smtClean="0"/>
            </a:br>
            <a:r>
              <a:rPr lang="en-US" b="1" i="1" dirty="0" smtClean="0">
                <a:solidFill>
                  <a:srgbClr val="FF0066"/>
                </a:solidFill>
              </a:rPr>
              <a:t>centroid</a:t>
            </a:r>
            <a:r>
              <a:rPr lang="en-US" dirty="0" smtClean="0">
                <a:solidFill>
                  <a:srgbClr val="FF0066"/>
                </a:solidFill>
              </a:rPr>
              <a:t> </a:t>
            </a:r>
            <a:r>
              <a:rPr lang="en-US" dirty="0"/>
              <a:t>= average of its </a:t>
            </a:r>
            <a:r>
              <a:rPr lang="en-US" dirty="0" smtClean="0"/>
              <a:t>(data)points</a:t>
            </a:r>
          </a:p>
          <a:p>
            <a:r>
              <a:rPr lang="en-US" b="1" dirty="0">
                <a:solidFill>
                  <a:srgbClr val="0000FF"/>
                </a:solidFill>
              </a:rPr>
              <a:t>(</a:t>
            </a:r>
            <a:r>
              <a:rPr lang="en-US" b="1" dirty="0" smtClean="0">
                <a:solidFill>
                  <a:srgbClr val="0000FF"/>
                </a:solidFill>
              </a:rPr>
              <a:t>2</a:t>
            </a:r>
            <a:r>
              <a:rPr lang="en-US" b="1" dirty="0">
                <a:solidFill>
                  <a:srgbClr val="0000FF"/>
                </a:solidFill>
              </a:rPr>
              <a:t>) How </a:t>
            </a:r>
            <a:r>
              <a:rPr lang="en-US" b="1" dirty="0" smtClean="0">
                <a:solidFill>
                  <a:srgbClr val="0000FF"/>
                </a:solidFill>
              </a:rPr>
              <a:t>to determine “</a:t>
            </a:r>
            <a:r>
              <a:rPr lang="en-US" b="1" dirty="0">
                <a:solidFill>
                  <a:srgbClr val="0000FF"/>
                </a:solidFill>
              </a:rPr>
              <a:t>nearness” of clusters?</a:t>
            </a:r>
          </a:p>
          <a:p>
            <a:pPr lvl="1"/>
            <a:r>
              <a:rPr lang="en-US" dirty="0" smtClean="0"/>
              <a:t>Measure cluster </a:t>
            </a:r>
            <a:r>
              <a:rPr lang="en-US" dirty="0"/>
              <a:t>distances by distances of </a:t>
            </a:r>
            <a:r>
              <a:rPr lang="en-US" dirty="0" smtClean="0"/>
              <a:t>centroids</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3B40D71-7600-4E70-9746-66CD11735245}" type="slidenum">
              <a:rPr lang="en-US"/>
              <a:pPr/>
              <a:t>15</a:t>
            </a:fld>
            <a:endParaRPr lang="en-US"/>
          </a:p>
        </p:txBody>
      </p:sp>
    </p:spTree>
    <p:extLst>
      <p:ext uri="{BB962C8B-B14F-4D97-AF65-F5344CB8AC3E}">
        <p14:creationId xmlns:p14="http://schemas.microsoft.com/office/powerpoint/2010/main" val="3719244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99DB44CA-D531-47DB-9E33-B16569C64FBD}" type="slidenum">
              <a:rPr lang="en-US"/>
              <a:pPr/>
              <a:t>16</a:t>
            </a:fld>
            <a:endParaRPr lang="en-US"/>
          </a:p>
        </p:txBody>
      </p:sp>
      <p:sp>
        <p:nvSpPr>
          <p:cNvPr id="20482" name="Rectangle 2"/>
          <p:cNvSpPr>
            <a:spLocks noGrp="1" noChangeArrowheads="1"/>
          </p:cNvSpPr>
          <p:nvPr>
            <p:ph type="title"/>
          </p:nvPr>
        </p:nvSpPr>
        <p:spPr/>
        <p:txBody>
          <a:bodyPr/>
          <a:lstStyle/>
          <a:p>
            <a:r>
              <a:rPr lang="en-US" dirty="0" smtClean="0"/>
              <a:t>Example: Hierarchical clustering</a:t>
            </a:r>
            <a:endParaRPr lang="en-US" dirty="0"/>
          </a:p>
        </p:txBody>
      </p:sp>
      <p:sp>
        <p:nvSpPr>
          <p:cNvPr id="20483" name="Text Box 3"/>
          <p:cNvSpPr txBox="1">
            <a:spLocks noChangeArrowheads="1"/>
          </p:cNvSpPr>
          <p:nvPr/>
        </p:nvSpPr>
        <p:spPr bwMode="auto">
          <a:xfrm>
            <a:off x="593725" y="1787525"/>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smtClean="0">
                <a:solidFill>
                  <a:srgbClr val="C00000"/>
                </a:solidFill>
                <a:latin typeface="Times New Roman" charset="0"/>
              </a:rPr>
              <a:t>       o  </a:t>
            </a:r>
            <a:r>
              <a:rPr lang="en-US" dirty="0">
                <a:solidFill>
                  <a:srgbClr val="C00000"/>
                </a:solidFill>
                <a:latin typeface="Times New Roman" charset="0"/>
              </a:rPr>
              <a:t>(0,0</a:t>
            </a:r>
            <a:r>
              <a:rPr lang="en-US" dirty="0" smtClean="0">
                <a:solidFill>
                  <a:srgbClr val="C00000"/>
                </a:solidFill>
                <a:latin typeface="Times New Roman" charset="0"/>
              </a:rPr>
              <a:t>)</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r>
              <a:rPr lang="en-US" dirty="0" smtClean="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1316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1944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4114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4762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457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1600200"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4038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4998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6781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99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34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8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6324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6705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6961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7669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7745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7810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858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7391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54692" y="5562600"/>
            <a:ext cx="1835759" cy="1015663"/>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smtClean="0">
                <a:solidFill>
                  <a:srgbClr val="008000"/>
                </a:solidFill>
                <a:latin typeface="Arial" pitchFamily="34" charset="0"/>
                <a:cs typeface="Arial" pitchFamily="34" charset="0"/>
              </a:rPr>
              <a:t> … data point</a:t>
            </a:r>
          </a:p>
          <a:p>
            <a:r>
              <a:rPr lang="en-US" sz="2000" dirty="0" smtClean="0">
                <a:solidFill>
                  <a:srgbClr val="008000"/>
                </a:solidFill>
                <a:latin typeface="Times New Roman" pitchFamily="18" charset="0"/>
                <a:cs typeface="Times New Roman" pitchFamily="18" charset="0"/>
              </a:rPr>
              <a:t>x</a:t>
            </a:r>
            <a:r>
              <a:rPr lang="en-US" sz="2000" dirty="0" smtClean="0">
                <a:solidFill>
                  <a:srgbClr val="008000"/>
                </a:solidFill>
                <a:latin typeface="Arial" pitchFamily="34" charset="0"/>
                <a:cs typeface="Arial" pitchFamily="34" charset="0"/>
              </a:rPr>
              <a:t> … centroid</a:t>
            </a:r>
            <a:endParaRPr lang="en-US" sz="2000" dirty="0">
              <a:solidFill>
                <a:srgbClr val="008000"/>
              </a:solidFill>
              <a:latin typeface="Arial" pitchFamily="34" charset="0"/>
              <a:cs typeface="Arial" pitchFamily="34" charset="0"/>
            </a:endParaRPr>
          </a:p>
        </p:txBody>
      </p:sp>
      <p:sp>
        <p:nvSpPr>
          <p:cNvPr id="50" name="TextBox 49"/>
          <p:cNvSpPr txBox="1"/>
          <p:nvPr/>
        </p:nvSpPr>
        <p:spPr>
          <a:xfrm>
            <a:off x="6685872" y="6303994"/>
            <a:ext cx="1710725" cy="400110"/>
          </a:xfrm>
          <a:prstGeom prst="rect">
            <a:avLst/>
          </a:prstGeom>
          <a:noFill/>
        </p:spPr>
        <p:txBody>
          <a:bodyPr wrap="none" rtlCol="0">
            <a:spAutoFit/>
          </a:bodyPr>
          <a:lstStyle/>
          <a:p>
            <a:r>
              <a:rPr lang="en-US" sz="2000" b="1" dirty="0" err="1" smtClean="0">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sp>
        <p:nvSpPr>
          <p:cNvPr id="52" name="Footer Placeholder 51"/>
          <p:cNvSpPr>
            <a:spLocks noGrp="1"/>
          </p:cNvSpPr>
          <p:nvPr>
            <p:ph type="ftr" sz="quarter" idx="11"/>
          </p:nvPr>
        </p:nvSpPr>
        <p:spPr/>
        <p:txBody>
          <a:bodyPr/>
          <a:lstStyle/>
          <a:p>
            <a:r>
              <a:rPr lang="en-US" smtClean="0"/>
              <a:t>J. Leskovec, A. Rajaraman, J. Ullman: Mining of Massive Datasets, http://www.mmds.org</a:t>
            </a:r>
            <a:endParaRPr lang="en-US"/>
          </a:p>
        </p:txBody>
      </p:sp>
      <p:cxnSp>
        <p:nvCxnSpPr>
          <p:cNvPr id="3" name="Straight Connector 2"/>
          <p:cNvCxnSpPr/>
          <p:nvPr/>
        </p:nvCxnSpPr>
        <p:spPr>
          <a:xfrm>
            <a:off x="1676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434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76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1752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1143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152398"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4434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5152398"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47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And in the Non-Euclidean Case?</a:t>
            </a:r>
          </a:p>
        </p:txBody>
      </p:sp>
      <p:sp>
        <p:nvSpPr>
          <p:cNvPr id="21507" name="Rectangle 3"/>
          <p:cNvSpPr>
            <a:spLocks noGrp="1" noChangeArrowheads="1"/>
          </p:cNvSpPr>
          <p:nvPr>
            <p:ph idx="1"/>
          </p:nvPr>
        </p:nvSpPr>
        <p:spPr>
          <a:xfrm>
            <a:off x="457200" y="1295400"/>
            <a:ext cx="8458200" cy="5257801"/>
          </a:xfrm>
        </p:spPr>
        <p:txBody>
          <a:bodyPr>
            <a:normAutofit/>
          </a:bodyPr>
          <a:lstStyle/>
          <a:p>
            <a:pPr marL="118872" indent="0">
              <a:buNone/>
            </a:pPr>
            <a:r>
              <a:rPr lang="en-US" b="1" dirty="0" smtClean="0">
                <a:solidFill>
                  <a:srgbClr val="0000FF"/>
                </a:solidFill>
              </a:rPr>
              <a:t>What about the Non-Euclidean case?</a:t>
            </a:r>
          </a:p>
          <a:p>
            <a:r>
              <a:rPr lang="en-US" dirty="0" smtClean="0"/>
              <a:t>The </a:t>
            </a:r>
            <a:r>
              <a:rPr lang="en-US" dirty="0"/>
              <a:t>only “locations” we can talk about are the points </a:t>
            </a:r>
            <a:r>
              <a:rPr lang="en-US" dirty="0" smtClean="0"/>
              <a:t>themselves</a:t>
            </a:r>
            <a:endParaRPr lang="en-US" dirty="0"/>
          </a:p>
          <a:p>
            <a:pPr lvl="1"/>
            <a:r>
              <a:rPr lang="en-US" dirty="0" smtClean="0"/>
              <a:t>i.e</a:t>
            </a:r>
            <a:r>
              <a:rPr lang="en-US" dirty="0"/>
              <a:t>., there is no “average” of two </a:t>
            </a:r>
            <a:r>
              <a:rPr lang="en-US" dirty="0" smtClean="0"/>
              <a:t>points</a:t>
            </a:r>
          </a:p>
          <a:p>
            <a:pPr lvl="8"/>
            <a:endParaRPr lang="en-US" dirty="0" smtClean="0"/>
          </a:p>
          <a:p>
            <a:r>
              <a:rPr lang="en-US" b="1" dirty="0" smtClean="0">
                <a:solidFill>
                  <a:srgbClr val="008000"/>
                </a:solidFill>
              </a:rPr>
              <a:t>Approach 1:</a:t>
            </a:r>
          </a:p>
          <a:p>
            <a:pPr lvl="1"/>
            <a:r>
              <a:rPr lang="en-US" b="1" dirty="0">
                <a:solidFill>
                  <a:srgbClr val="0000FF"/>
                </a:solidFill>
              </a:rPr>
              <a:t>(1) How to represent a cluster of many </a:t>
            </a:r>
            <a:r>
              <a:rPr lang="en-US" b="1" dirty="0" smtClean="0">
                <a:solidFill>
                  <a:srgbClr val="0000FF"/>
                </a:solidFill>
              </a:rPr>
              <a:t>points?</a:t>
            </a:r>
            <a:br>
              <a:rPr lang="en-US" b="1" dirty="0" smtClean="0">
                <a:solidFill>
                  <a:srgbClr val="0000FF"/>
                </a:solidFill>
              </a:rPr>
            </a:br>
            <a:r>
              <a:rPr lang="en-US" b="1" i="1" dirty="0" err="1" smtClean="0">
                <a:solidFill>
                  <a:srgbClr val="FF0066"/>
                </a:solidFill>
              </a:rPr>
              <a:t>clustroid</a:t>
            </a:r>
            <a:r>
              <a:rPr lang="en-US" dirty="0" smtClean="0"/>
              <a:t>  </a:t>
            </a:r>
            <a:r>
              <a:rPr lang="en-US" dirty="0"/>
              <a:t>= </a:t>
            </a:r>
            <a:r>
              <a:rPr lang="en-US" dirty="0" smtClean="0"/>
              <a:t>(data)point </a:t>
            </a:r>
            <a:r>
              <a:rPr lang="en-US" dirty="0"/>
              <a:t>“</a:t>
            </a:r>
            <a:r>
              <a:rPr lang="en-US" b="1" i="1" u="sng" dirty="0"/>
              <a:t>closest</a:t>
            </a:r>
            <a:r>
              <a:rPr lang="en-US" dirty="0"/>
              <a:t>” to other </a:t>
            </a:r>
            <a:r>
              <a:rPr lang="en-US" dirty="0" smtClean="0"/>
              <a:t>points</a:t>
            </a:r>
            <a:endParaRPr lang="en-US" dirty="0"/>
          </a:p>
          <a:p>
            <a:pPr lvl="1"/>
            <a:r>
              <a:rPr lang="en-US" b="1" dirty="0" smtClean="0">
                <a:solidFill>
                  <a:srgbClr val="0000FF"/>
                </a:solidFill>
              </a:rPr>
              <a:t>(2</a:t>
            </a:r>
            <a:r>
              <a:rPr lang="en-US" b="1" dirty="0">
                <a:solidFill>
                  <a:srgbClr val="0000FF"/>
                </a:solidFill>
              </a:rPr>
              <a:t>) How do you determine the “nearness” of </a:t>
            </a:r>
            <a:r>
              <a:rPr lang="en-US" b="1" dirty="0" smtClean="0">
                <a:solidFill>
                  <a:srgbClr val="0000FF"/>
                </a:solidFill>
              </a:rPr>
              <a:t>clusters? </a:t>
            </a:r>
            <a:r>
              <a:rPr lang="en-US" dirty="0" smtClean="0"/>
              <a:t>Treat </a:t>
            </a:r>
            <a:r>
              <a:rPr lang="en-US" dirty="0" err="1"/>
              <a:t>clustroid</a:t>
            </a:r>
            <a:r>
              <a:rPr lang="en-US" dirty="0"/>
              <a:t> as if it were centroid, when computing </a:t>
            </a:r>
            <a:r>
              <a:rPr lang="en-US" dirty="0" smtClean="0"/>
              <a:t>inter-cluster distances</a:t>
            </a:r>
            <a:endParaRPr lang="en-US" dirty="0"/>
          </a:p>
        </p:txBody>
      </p:sp>
      <p:sp>
        <p:nvSpPr>
          <p:cNvPr id="4" name="Slide Number Placeholder 5"/>
          <p:cNvSpPr>
            <a:spLocks noGrp="1"/>
          </p:cNvSpPr>
          <p:nvPr>
            <p:ph type="sldNum" sz="quarter" idx="12"/>
          </p:nvPr>
        </p:nvSpPr>
        <p:spPr/>
        <p:txBody>
          <a:bodyPr/>
          <a:lstStyle/>
          <a:p>
            <a:fld id="{E1932BFC-E37F-4B2E-9EB5-847D7F457039}" type="slidenum">
              <a:rPr lang="en-US"/>
              <a:pPr/>
              <a:t>17</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15510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“Closest” Point?</a:t>
            </a:r>
            <a:endParaRPr lang="en-US"/>
          </a:p>
        </p:txBody>
      </p:sp>
      <p:sp>
        <p:nvSpPr>
          <p:cNvPr id="71683" name="Rectangle 3"/>
          <p:cNvSpPr>
            <a:spLocks noGrp="1" noChangeArrowheads="1"/>
          </p:cNvSpPr>
          <p:nvPr>
            <p:ph type="body" idx="1"/>
          </p:nvPr>
        </p:nvSpPr>
        <p:spPr>
          <a:xfrm>
            <a:off x="457200" y="1295401"/>
            <a:ext cx="8458200" cy="3886200"/>
          </a:xfrm>
        </p:spPr>
        <p:txBody>
          <a:bodyPr/>
          <a:lstStyle/>
          <a:p>
            <a:r>
              <a:rPr lang="en-US" b="1" dirty="0">
                <a:solidFill>
                  <a:srgbClr val="0000FF"/>
                </a:solidFill>
              </a:rPr>
              <a:t>(1) How to represent a cluster of many points?</a:t>
            </a:r>
            <a:br>
              <a:rPr lang="en-US" b="1" dirty="0">
                <a:solidFill>
                  <a:srgbClr val="0000FF"/>
                </a:solidFill>
              </a:rPr>
            </a:br>
            <a:r>
              <a:rPr lang="en-US" b="1" i="1" dirty="0" err="1" smtClean="0">
                <a:solidFill>
                  <a:srgbClr val="FF0066"/>
                </a:solidFill>
              </a:rPr>
              <a:t>clustroid</a:t>
            </a:r>
            <a:r>
              <a:rPr lang="en-US" dirty="0" smtClean="0"/>
              <a:t>  </a:t>
            </a:r>
            <a:r>
              <a:rPr lang="en-US" dirty="0"/>
              <a:t>= point “</a:t>
            </a:r>
            <a:r>
              <a:rPr lang="en-US" b="1" i="1" u="sng" dirty="0"/>
              <a:t>closest</a:t>
            </a:r>
            <a:r>
              <a:rPr lang="en-US" dirty="0"/>
              <a:t>” to other </a:t>
            </a:r>
            <a:r>
              <a:rPr lang="en-US" dirty="0" smtClean="0"/>
              <a:t>points</a:t>
            </a:r>
          </a:p>
          <a:p>
            <a:r>
              <a:rPr lang="en-US" b="1" dirty="0" smtClean="0">
                <a:solidFill>
                  <a:srgbClr val="008000"/>
                </a:solidFill>
              </a:rPr>
              <a:t>Possible meanings of “closest”:</a:t>
            </a:r>
          </a:p>
          <a:p>
            <a:pPr lvl="1"/>
            <a:r>
              <a:rPr lang="en-US" dirty="0" smtClean="0"/>
              <a:t>Smallest maximum distance to other points</a:t>
            </a:r>
          </a:p>
          <a:p>
            <a:pPr lvl="1"/>
            <a:r>
              <a:rPr lang="en-US" dirty="0" smtClean="0"/>
              <a:t>Smallest average distance to other points</a:t>
            </a:r>
          </a:p>
          <a:p>
            <a:pPr lvl="1"/>
            <a:r>
              <a:rPr lang="en-US" dirty="0" smtClean="0"/>
              <a:t>Smallest sum of squares of distances to other points</a:t>
            </a:r>
          </a:p>
          <a:p>
            <a:pPr lvl="2"/>
            <a:r>
              <a:rPr lang="en-US" dirty="0" smtClean="0"/>
              <a:t>For distance metric </a:t>
            </a:r>
            <a:r>
              <a:rPr lang="en-US" b="1" i="1" dirty="0" smtClean="0"/>
              <a:t>d</a:t>
            </a:r>
            <a:r>
              <a:rPr lang="en-US" dirty="0" smtClean="0"/>
              <a:t> </a:t>
            </a:r>
            <a:r>
              <a:rPr lang="en-US" dirty="0" err="1" smtClean="0"/>
              <a:t>clustroid</a:t>
            </a:r>
            <a:r>
              <a:rPr lang="en-US" dirty="0" smtClean="0"/>
              <a:t> </a:t>
            </a:r>
            <a:r>
              <a:rPr lang="en-US" b="1" i="1" dirty="0" smtClean="0"/>
              <a:t>c</a:t>
            </a:r>
            <a:r>
              <a:rPr lang="en-US" dirty="0" smtClean="0"/>
              <a:t> of cluster </a:t>
            </a:r>
            <a:r>
              <a:rPr lang="en-US" b="1" i="1" dirty="0" smtClean="0"/>
              <a:t>C</a:t>
            </a:r>
            <a:r>
              <a:rPr lang="en-US" dirty="0" smtClean="0"/>
              <a:t> is:</a:t>
            </a:r>
          </a:p>
          <a:p>
            <a:pPr lvl="1"/>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1895926-0DFA-4D2E-9C2E-D507C4436771}" type="slidenum">
              <a:rPr lang="en-US" smtClean="0"/>
              <a:pPr/>
              <a:t>18</a:t>
            </a:fld>
            <a:endParaRPr lang="en-US"/>
          </a:p>
        </p:txBody>
      </p:sp>
      <p:graphicFrame>
        <p:nvGraphicFramePr>
          <p:cNvPr id="3075" name="Object 3"/>
          <p:cNvGraphicFramePr>
            <a:graphicFrameLocks noChangeAspect="1"/>
          </p:cNvGraphicFramePr>
          <p:nvPr>
            <p:extLst>
              <p:ext uri="{D42A27DB-BD31-4B8C-83A1-F6EECF244321}">
                <p14:modId xmlns:p14="http://schemas.microsoft.com/office/powerpoint/2010/main" val="2652265136"/>
              </p:ext>
            </p:extLst>
          </p:nvPr>
        </p:nvGraphicFramePr>
        <p:xfrm>
          <a:off x="7239000" y="4407520"/>
          <a:ext cx="1785492" cy="642998"/>
        </p:xfrm>
        <a:graphic>
          <a:graphicData uri="http://schemas.openxmlformats.org/presentationml/2006/ole">
            <mc:AlternateContent xmlns:mc="http://schemas.openxmlformats.org/markup-compatibility/2006">
              <mc:Choice xmlns:v="urn:schemas-microsoft-com:vml" Requires="v">
                <p:oleObj spid="_x0000_s27789" name="Equation" r:id="rId3" imgW="952200" imgH="342720" progId="Equation.3">
                  <p:embed/>
                </p:oleObj>
              </mc:Choice>
              <mc:Fallback>
                <p:oleObj name="Equation" r:id="rId3" imgW="9522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407520"/>
                        <a:ext cx="1785492" cy="642998"/>
                      </a:xfrm>
                      <a:prstGeom prst="rect">
                        <a:avLst/>
                      </a:prstGeom>
                      <a:noFill/>
                      <a:extLst/>
                    </p:spPr>
                  </p:pic>
                </p:oleObj>
              </mc:Fallback>
            </mc:AlternateContent>
          </a:graphicData>
        </a:graphic>
      </p:graphicFrame>
      <p:sp>
        <p:nvSpPr>
          <p:cNvPr id="2" name="TextBox 1"/>
          <p:cNvSpPr txBox="1"/>
          <p:nvPr/>
        </p:nvSpPr>
        <p:spPr>
          <a:xfrm>
            <a:off x="5486400" y="5334000"/>
            <a:ext cx="3657600" cy="1569660"/>
          </a:xfrm>
          <a:prstGeom prst="rect">
            <a:avLst/>
          </a:prstGeom>
          <a:noFill/>
        </p:spPr>
        <p:txBody>
          <a:bodyPr wrap="square" rtlCol="0">
            <a:spAutoFit/>
          </a:bodyPr>
          <a:lstStyle/>
          <a:p>
            <a:r>
              <a:rPr lang="en-US" sz="1600" b="1" dirty="0" smtClean="0">
                <a:solidFill>
                  <a:srgbClr val="008000"/>
                </a:solidFill>
                <a:latin typeface="Arial" pitchFamily="34" charset="0"/>
                <a:cs typeface="Arial" pitchFamily="34" charset="0"/>
              </a:rPr>
              <a:t>Centroid</a:t>
            </a:r>
            <a:r>
              <a:rPr lang="en-US" sz="1600" dirty="0" smtClean="0">
                <a:solidFill>
                  <a:srgbClr val="008000"/>
                </a:solidFill>
                <a:latin typeface="Arial" pitchFamily="34" charset="0"/>
                <a:cs typeface="Arial" pitchFamily="34" charset="0"/>
              </a:rPr>
              <a:t> is the avg. of all (data)points in the cluster. This means centroid is an “artificial” point.</a:t>
            </a:r>
          </a:p>
          <a:p>
            <a:r>
              <a:rPr lang="en-US" sz="1600" b="1" dirty="0" err="1" smtClean="0">
                <a:solidFill>
                  <a:srgbClr val="008000"/>
                </a:solidFill>
                <a:latin typeface="Arial" pitchFamily="34" charset="0"/>
                <a:cs typeface="Arial" pitchFamily="34" charset="0"/>
              </a:rPr>
              <a:t>Clustroid</a:t>
            </a:r>
            <a:r>
              <a:rPr lang="en-US" sz="1600" dirty="0" smtClean="0">
                <a:solidFill>
                  <a:srgbClr val="008000"/>
                </a:solidFill>
                <a:latin typeface="Arial" pitchFamily="34" charset="0"/>
                <a:cs typeface="Arial" pitchFamily="34" charset="0"/>
              </a:rPr>
              <a:t> is an </a:t>
            </a:r>
            <a:r>
              <a:rPr lang="en-US" sz="1600" b="1" dirty="0" smtClean="0">
                <a:solidFill>
                  <a:srgbClr val="008000"/>
                </a:solidFill>
                <a:latin typeface="Arial" pitchFamily="34" charset="0"/>
                <a:cs typeface="Arial" pitchFamily="34" charset="0"/>
              </a:rPr>
              <a:t>existing</a:t>
            </a:r>
            <a:r>
              <a:rPr lang="en-US" sz="1600" dirty="0" smtClean="0">
                <a:solidFill>
                  <a:srgbClr val="008000"/>
                </a:solidFill>
                <a:latin typeface="Arial" pitchFamily="34" charset="0"/>
                <a:cs typeface="Arial" pitchFamily="34" charset="0"/>
              </a:rPr>
              <a:t> (data)point that is “closest” to all other points in the cluster.</a:t>
            </a:r>
          </a:p>
        </p:txBody>
      </p:sp>
      <p:sp>
        <p:nvSpPr>
          <p:cNvPr id="9" name="Oval 8"/>
          <p:cNvSpPr/>
          <p:nvPr/>
        </p:nvSpPr>
        <p:spPr>
          <a:xfrm>
            <a:off x="1524000" y="5246132"/>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25908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1981200" y="56271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17526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074942" y="5438001"/>
            <a:ext cx="287258" cy="276999"/>
          </a:xfrm>
          <a:prstGeom prst="rect">
            <a:avLst/>
          </a:prstGeom>
          <a:noFill/>
        </p:spPr>
        <p:txBody>
          <a:bodyPr wrap="none" rtlCol="0">
            <a:spAutoFit/>
          </a:bodyPr>
          <a:lstStyle/>
          <a:p>
            <a:r>
              <a:rPr lang="en-US" sz="1200" b="1" dirty="0" smtClean="0">
                <a:solidFill>
                  <a:srgbClr val="0000FF"/>
                </a:solidFill>
                <a:latin typeface="Arial" pitchFamily="34" charset="0"/>
                <a:cs typeface="Arial" pitchFamily="34" charset="0"/>
              </a:rPr>
              <a:t>X</a:t>
            </a:r>
          </a:p>
        </p:txBody>
      </p:sp>
      <p:sp>
        <p:nvSpPr>
          <p:cNvPr id="5" name="TextBox 4"/>
          <p:cNvSpPr txBox="1"/>
          <p:nvPr/>
        </p:nvSpPr>
        <p:spPr>
          <a:xfrm>
            <a:off x="1467118" y="6019800"/>
            <a:ext cx="1580882" cy="707886"/>
          </a:xfrm>
          <a:prstGeom prst="rect">
            <a:avLst/>
          </a:prstGeom>
          <a:noFill/>
        </p:spPr>
        <p:txBody>
          <a:bodyPr wrap="none" rtlCol="0">
            <a:spAutoFit/>
          </a:bodyPr>
          <a:lstStyle/>
          <a:p>
            <a:pPr algn="ctr"/>
            <a:r>
              <a:rPr lang="en-US" sz="2000" dirty="0" smtClean="0">
                <a:latin typeface="Arial" pitchFamily="34" charset="0"/>
                <a:cs typeface="Arial" pitchFamily="34" charset="0"/>
              </a:rPr>
              <a:t>Cluster on</a:t>
            </a:r>
            <a:br>
              <a:rPr lang="en-US" sz="2000" dirty="0" smtClean="0">
                <a:latin typeface="Arial" pitchFamily="34" charset="0"/>
                <a:cs typeface="Arial" pitchFamily="34" charset="0"/>
              </a:rPr>
            </a:br>
            <a:r>
              <a:rPr lang="en-US" sz="2000" dirty="0" smtClean="0">
                <a:latin typeface="Arial" pitchFamily="34" charset="0"/>
                <a:cs typeface="Arial" pitchFamily="34" charset="0"/>
              </a:rPr>
              <a:t>3 </a:t>
            </a:r>
            <a:r>
              <a:rPr lang="en-US" sz="2000" dirty="0" err="1" smtClean="0">
                <a:latin typeface="Arial" pitchFamily="34" charset="0"/>
                <a:cs typeface="Arial" pitchFamily="34" charset="0"/>
              </a:rPr>
              <a:t>datapoints</a:t>
            </a:r>
            <a:endParaRPr lang="en-US" sz="2000" dirty="0" smtClean="0">
              <a:latin typeface="Arial" pitchFamily="34" charset="0"/>
              <a:cs typeface="Arial" pitchFamily="34" charset="0"/>
            </a:endParaRPr>
          </a:p>
        </p:txBody>
      </p:sp>
      <p:sp>
        <p:nvSpPr>
          <p:cNvPr id="44" name="TextBox 43"/>
          <p:cNvSpPr txBox="1"/>
          <p:nvPr/>
        </p:nvSpPr>
        <p:spPr>
          <a:xfrm>
            <a:off x="3124200" y="4876800"/>
            <a:ext cx="1133644"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Centroid</a:t>
            </a:r>
          </a:p>
        </p:txBody>
      </p:sp>
      <p:sp>
        <p:nvSpPr>
          <p:cNvPr id="45" name="TextBox 44"/>
          <p:cNvSpPr txBox="1"/>
          <p:nvPr/>
        </p:nvSpPr>
        <p:spPr>
          <a:xfrm>
            <a:off x="2943428" y="5779532"/>
            <a:ext cx="1197764"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Clustroid</a:t>
            </a:r>
            <a:endParaRPr lang="en-US" b="1" dirty="0" smtClean="0">
              <a:solidFill>
                <a:srgbClr val="008000"/>
              </a:solidFill>
              <a:latin typeface="Arial" pitchFamily="34" charset="0"/>
              <a:cs typeface="Arial" pitchFamily="34" charset="0"/>
            </a:endParaRPr>
          </a:p>
        </p:txBody>
      </p:sp>
      <p:sp>
        <p:nvSpPr>
          <p:cNvPr id="46" name="TextBox 45"/>
          <p:cNvSpPr txBox="1"/>
          <p:nvPr/>
        </p:nvSpPr>
        <p:spPr>
          <a:xfrm>
            <a:off x="351884" y="4953000"/>
            <a:ext cx="1172116" cy="369332"/>
          </a:xfrm>
          <a:prstGeom prst="rect">
            <a:avLst/>
          </a:prstGeom>
          <a:noFill/>
        </p:spPr>
        <p:txBody>
          <a:bodyPr wrap="none" rtlCol="0">
            <a:spAutoFit/>
          </a:bodyPr>
          <a:lstStyle/>
          <a:p>
            <a:r>
              <a:rPr lang="en-US" dirty="0" err="1" smtClean="0">
                <a:latin typeface="Arial" pitchFamily="34" charset="0"/>
                <a:cs typeface="Arial" pitchFamily="34" charset="0"/>
              </a:rPr>
              <a:t>Datapoint</a:t>
            </a:r>
            <a:endParaRPr lang="en-US" dirty="0" smtClean="0">
              <a:latin typeface="Arial" pitchFamily="34" charset="0"/>
              <a:cs typeface="Arial" pitchFamily="34" charset="0"/>
            </a:endParaRPr>
          </a:p>
        </p:txBody>
      </p:sp>
      <p:cxnSp>
        <p:nvCxnSpPr>
          <p:cNvPr id="20" name="Straight Arrow Connector 19"/>
          <p:cNvCxnSpPr/>
          <p:nvPr/>
        </p:nvCxnSpPr>
        <p:spPr>
          <a:xfrm>
            <a:off x="1143000" y="5246132"/>
            <a:ext cx="609600" cy="29089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2257720" y="5109385"/>
            <a:ext cx="901044" cy="42493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2074942" y="5703332"/>
            <a:ext cx="925139" cy="26086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185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smtClean="0"/>
              <a:t>Defining </a:t>
            </a:r>
            <a:r>
              <a:rPr lang="en-US" dirty="0"/>
              <a:t>“Nearness” of Clusters</a:t>
            </a:r>
          </a:p>
        </p:txBody>
      </p:sp>
      <p:sp>
        <p:nvSpPr>
          <p:cNvPr id="23555" name="Rectangle 3"/>
          <p:cNvSpPr>
            <a:spLocks noGrp="1" noChangeArrowheads="1"/>
          </p:cNvSpPr>
          <p:nvPr>
            <p:ph idx="1"/>
          </p:nvPr>
        </p:nvSpPr>
        <p:spPr/>
        <p:txBody>
          <a:bodyPr>
            <a:normAutofit/>
          </a:bodyPr>
          <a:lstStyle/>
          <a:p>
            <a:r>
              <a:rPr lang="en-US" b="1" dirty="0">
                <a:solidFill>
                  <a:srgbClr val="0000FF"/>
                </a:solidFill>
              </a:rPr>
              <a:t>(2) How do you determine the “nearness” of clusters? </a:t>
            </a:r>
            <a:endParaRPr lang="en-US" b="1" dirty="0" smtClean="0">
              <a:solidFill>
                <a:srgbClr val="0000FF"/>
              </a:solidFill>
            </a:endParaRPr>
          </a:p>
          <a:p>
            <a:pPr lvl="1"/>
            <a:r>
              <a:rPr lang="en-US" b="1" dirty="0" smtClean="0">
                <a:solidFill>
                  <a:srgbClr val="D60093"/>
                </a:solidFill>
              </a:rPr>
              <a:t>Approach 2:</a:t>
            </a:r>
            <a:r>
              <a:rPr lang="en-US" dirty="0" smtClean="0">
                <a:solidFill>
                  <a:srgbClr val="D60093"/>
                </a:solidFill>
              </a:rPr>
              <a:t> </a:t>
            </a:r>
            <a:br>
              <a:rPr lang="en-US" dirty="0" smtClean="0">
                <a:solidFill>
                  <a:srgbClr val="D60093"/>
                </a:solidFill>
              </a:rPr>
            </a:br>
            <a:r>
              <a:rPr lang="en-US" b="1" dirty="0" err="1" smtClean="0"/>
              <a:t>Intercluster</a:t>
            </a:r>
            <a:r>
              <a:rPr lang="en-US" b="1" dirty="0" smtClean="0"/>
              <a:t> </a:t>
            </a:r>
            <a:r>
              <a:rPr lang="en-US" b="1" dirty="0"/>
              <a:t>distance </a:t>
            </a:r>
            <a:r>
              <a:rPr lang="en-US" dirty="0"/>
              <a:t>= minimum of the distances between any two points, one from each </a:t>
            </a:r>
            <a:r>
              <a:rPr lang="en-US" dirty="0" smtClean="0"/>
              <a:t>cluster</a:t>
            </a:r>
          </a:p>
          <a:p>
            <a:pPr lvl="1"/>
            <a:r>
              <a:rPr lang="en-US" b="1" dirty="0" smtClean="0">
                <a:solidFill>
                  <a:srgbClr val="D60093"/>
                </a:solidFill>
              </a:rPr>
              <a:t>Approach 3:</a:t>
            </a:r>
            <a:r>
              <a:rPr lang="en-US" b="1" dirty="0" smtClean="0">
                <a:solidFill>
                  <a:srgbClr val="33CC33"/>
                </a:solidFill>
              </a:rPr>
              <a:t/>
            </a:r>
            <a:br>
              <a:rPr lang="en-US" b="1" dirty="0" smtClean="0">
                <a:solidFill>
                  <a:srgbClr val="33CC33"/>
                </a:solidFill>
              </a:rPr>
            </a:br>
            <a:r>
              <a:rPr lang="en-US" dirty="0" smtClean="0"/>
              <a:t>Pick </a:t>
            </a:r>
            <a:r>
              <a:rPr lang="en-US" dirty="0"/>
              <a:t>a notion of “</a:t>
            </a:r>
            <a:r>
              <a:rPr lang="en-US" b="1" dirty="0">
                <a:solidFill>
                  <a:srgbClr val="008000"/>
                </a:solidFill>
              </a:rPr>
              <a:t>cohesion</a:t>
            </a:r>
            <a:r>
              <a:rPr lang="en-US" dirty="0"/>
              <a:t>” of clusters, </a:t>
            </a:r>
            <a:r>
              <a:rPr lang="en-US" i="1" dirty="0"/>
              <a:t>e.g.</a:t>
            </a:r>
            <a:r>
              <a:rPr lang="en-US" dirty="0"/>
              <a:t>, maximum distance from the </a:t>
            </a:r>
            <a:r>
              <a:rPr lang="en-US" dirty="0" err="1" smtClean="0"/>
              <a:t>clustroid</a:t>
            </a:r>
            <a:endParaRPr lang="en-US" dirty="0"/>
          </a:p>
          <a:p>
            <a:pPr lvl="2"/>
            <a:r>
              <a:rPr lang="en-US" dirty="0"/>
              <a:t>Merge clusters whose </a:t>
            </a:r>
            <a:r>
              <a:rPr lang="en-US" i="1" dirty="0" smtClean="0">
                <a:solidFill>
                  <a:srgbClr val="008000"/>
                </a:solidFill>
              </a:rPr>
              <a:t>union</a:t>
            </a:r>
            <a:r>
              <a:rPr lang="en-US" dirty="0" smtClean="0">
                <a:solidFill>
                  <a:srgbClr val="008000"/>
                </a:solidFill>
              </a:rPr>
              <a:t> </a:t>
            </a:r>
            <a:r>
              <a:rPr lang="en-US" dirty="0"/>
              <a:t>is most </a:t>
            </a:r>
            <a:r>
              <a:rPr lang="en-US" dirty="0" smtClean="0"/>
              <a:t>cohesive</a:t>
            </a:r>
            <a:endParaRPr lang="en-US" dirty="0"/>
          </a:p>
        </p:txBody>
      </p:sp>
      <p:sp>
        <p:nvSpPr>
          <p:cNvPr id="4" name="Slide Number Placeholder 5"/>
          <p:cNvSpPr>
            <a:spLocks noGrp="1"/>
          </p:cNvSpPr>
          <p:nvPr>
            <p:ph type="sldNum" sz="quarter" idx="12"/>
          </p:nvPr>
        </p:nvSpPr>
        <p:spPr/>
        <p:txBody>
          <a:bodyPr/>
          <a:lstStyle/>
          <a:p>
            <a:fld id="{D8A9DFEF-512E-4E3B-A034-6FA75E73CC6B}" type="slidenum">
              <a:rPr lang="en-US"/>
              <a:pPr/>
              <a:t>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85787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Dimensional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349116"/>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8161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Cohesion</a:t>
            </a:r>
            <a:endParaRPr lang="en-US" dirty="0"/>
          </a:p>
        </p:txBody>
      </p:sp>
      <p:sp>
        <p:nvSpPr>
          <p:cNvPr id="87043" name="Rectangle 3"/>
          <p:cNvSpPr>
            <a:spLocks noGrp="1" noChangeArrowheads="1"/>
          </p:cNvSpPr>
          <p:nvPr>
            <p:ph idx="1"/>
          </p:nvPr>
        </p:nvSpPr>
        <p:spPr/>
        <p:txBody>
          <a:bodyPr/>
          <a:lstStyle/>
          <a:p>
            <a:r>
              <a:rPr lang="en-US" b="1" dirty="0" smtClean="0">
                <a:solidFill>
                  <a:srgbClr val="D60093"/>
                </a:solidFill>
              </a:rPr>
              <a:t>Approach 3.1:</a:t>
            </a:r>
            <a:r>
              <a:rPr lang="en-US" dirty="0" smtClean="0"/>
              <a:t> Use the </a:t>
            </a:r>
            <a:r>
              <a:rPr lang="en-US" b="1" dirty="0" smtClean="0">
                <a:solidFill>
                  <a:srgbClr val="008000"/>
                </a:solidFill>
              </a:rPr>
              <a:t>diameter</a:t>
            </a:r>
            <a:r>
              <a:rPr lang="en-US" dirty="0" smtClean="0">
                <a:solidFill>
                  <a:srgbClr val="008000"/>
                </a:solidFill>
              </a:rPr>
              <a:t> </a:t>
            </a:r>
            <a:r>
              <a:rPr lang="en-US" dirty="0" smtClean="0"/>
              <a:t>of the merged cluster = maximum distance between points in the cluster</a:t>
            </a:r>
          </a:p>
          <a:p>
            <a:r>
              <a:rPr lang="en-US" b="1" dirty="0" smtClean="0">
                <a:solidFill>
                  <a:srgbClr val="D60093"/>
                </a:solidFill>
              </a:rPr>
              <a:t>Approach 3.2:</a:t>
            </a:r>
            <a:r>
              <a:rPr lang="en-US" dirty="0" smtClean="0"/>
              <a:t> Use the </a:t>
            </a:r>
            <a:r>
              <a:rPr lang="en-US" b="1" dirty="0" smtClean="0">
                <a:solidFill>
                  <a:srgbClr val="008000"/>
                </a:solidFill>
              </a:rPr>
              <a:t>average distance</a:t>
            </a:r>
            <a:r>
              <a:rPr lang="en-US" b="1" dirty="0" smtClean="0"/>
              <a:t> </a:t>
            </a:r>
            <a:r>
              <a:rPr lang="en-US" dirty="0" smtClean="0"/>
              <a:t>between points in the cluster</a:t>
            </a:r>
          </a:p>
          <a:p>
            <a:r>
              <a:rPr lang="en-US" b="1" dirty="0" smtClean="0">
                <a:solidFill>
                  <a:srgbClr val="D60093"/>
                </a:solidFill>
              </a:rPr>
              <a:t>Approach 3.3:</a:t>
            </a:r>
            <a:r>
              <a:rPr lang="en-US" dirty="0" smtClean="0"/>
              <a:t> Use </a:t>
            </a:r>
            <a:r>
              <a:rPr lang="en-US" dirty="0"/>
              <a:t>a</a:t>
            </a:r>
            <a:r>
              <a:rPr lang="en-US" b="1" dirty="0" smtClean="0">
                <a:solidFill>
                  <a:srgbClr val="008000"/>
                </a:solidFill>
              </a:rPr>
              <a:t> density-based approach</a:t>
            </a:r>
          </a:p>
          <a:p>
            <a:pPr lvl="1"/>
            <a:r>
              <a:rPr lang="en-US" dirty="0" smtClean="0"/>
              <a:t>Take the diameter or avg. distance, e.g., and divide by the number of points in the cluster</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54EFAC3-25EC-439B-94C5-007CA8F70EE0}" type="slidenum">
              <a:rPr lang="en-US" smtClean="0"/>
              <a:pPr/>
              <a:t>20</a:t>
            </a:fld>
            <a:endParaRPr lang="en-US"/>
          </a:p>
        </p:txBody>
      </p:sp>
    </p:spTree>
    <p:extLst>
      <p:ext uri="{BB962C8B-B14F-4D97-AF65-F5344CB8AC3E}">
        <p14:creationId xmlns:p14="http://schemas.microsoft.com/office/powerpoint/2010/main" val="133945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Naïve implementation of hierarchical clustering:</a:t>
            </a:r>
          </a:p>
          <a:p>
            <a:pPr lvl="1"/>
            <a:r>
              <a:rPr lang="en-US" dirty="0" smtClean="0"/>
              <a:t>At each step, compute pairwise distances </a:t>
            </a:r>
            <a:br>
              <a:rPr lang="en-US" dirty="0" smtClean="0"/>
            </a:br>
            <a:r>
              <a:rPr lang="en-US" dirty="0" smtClean="0"/>
              <a:t>between all pairs of clusters, then merge</a:t>
            </a:r>
          </a:p>
          <a:p>
            <a:pPr lvl="1"/>
            <a:r>
              <a:rPr lang="en-US" dirty="0" smtClean="0"/>
              <a:t>O(</a:t>
            </a:r>
            <a:r>
              <a:rPr lang="en-US" i="1" dirty="0" smtClean="0"/>
              <a:t>N</a:t>
            </a:r>
            <a:r>
              <a:rPr lang="en-US" baseline="30000" dirty="0" smtClean="0"/>
              <a:t>3</a:t>
            </a:r>
            <a:r>
              <a:rPr lang="en-US" dirty="0" smtClean="0"/>
              <a:t>)</a:t>
            </a:r>
          </a:p>
          <a:p>
            <a:pPr lvl="8"/>
            <a:endParaRPr lang="en-US" dirty="0" smtClean="0"/>
          </a:p>
          <a:p>
            <a:r>
              <a:rPr lang="en-US" dirty="0" smtClean="0"/>
              <a:t>Careful implementation using priority queue can reduce time to O(</a:t>
            </a:r>
            <a:r>
              <a:rPr lang="en-US" i="1" dirty="0" smtClean="0"/>
              <a:t>N</a:t>
            </a:r>
            <a:r>
              <a:rPr lang="en-US" baseline="30000" dirty="0" smtClean="0"/>
              <a:t>2</a:t>
            </a:r>
            <a:r>
              <a:rPr lang="en-US" dirty="0" smtClean="0"/>
              <a:t> log </a:t>
            </a:r>
            <a:r>
              <a:rPr lang="en-US" i="1" dirty="0" smtClean="0"/>
              <a:t>N</a:t>
            </a:r>
            <a:r>
              <a:rPr lang="en-US" dirty="0" smtClean="0"/>
              <a:t>)</a:t>
            </a:r>
          </a:p>
          <a:p>
            <a:pPr lvl="1"/>
            <a:r>
              <a:rPr lang="en-US" b="1" dirty="0" smtClean="0">
                <a:solidFill>
                  <a:srgbClr val="0000FF"/>
                </a:solidFill>
              </a:rPr>
              <a:t>Still too expensive for really big datasets </a:t>
            </a:r>
            <a:br>
              <a:rPr lang="en-US" b="1" dirty="0" smtClean="0">
                <a:solidFill>
                  <a:srgbClr val="0000FF"/>
                </a:solidFill>
              </a:rPr>
            </a:br>
            <a:r>
              <a:rPr lang="en-US" b="1" dirty="0" smtClean="0">
                <a:solidFill>
                  <a:srgbClr val="0000FF"/>
                </a:solidFill>
              </a:rPr>
              <a:t>that do not fit in memory</a:t>
            </a:r>
            <a:endParaRPr lang="en-US" b="1" dirty="0">
              <a:solidFill>
                <a:srgbClr val="0000FF"/>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374921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i="1" dirty="0" smtClean="0"/>
              <a:t>k</a:t>
            </a:r>
            <a:r>
              <a:rPr lang="en-US" dirty="0" smtClean="0"/>
              <a:t>-means clustering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21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smtClean="0"/>
              <a:t>k</a:t>
            </a:r>
            <a:r>
              <a:rPr lang="en-US" dirty="0" smtClean="0"/>
              <a:t>–means </a:t>
            </a:r>
            <a:r>
              <a:rPr lang="en-US" dirty="0"/>
              <a:t>Algorithm(s)</a:t>
            </a:r>
          </a:p>
        </p:txBody>
      </p:sp>
      <p:sp>
        <p:nvSpPr>
          <p:cNvPr id="24579" name="Rectangle 3"/>
          <p:cNvSpPr>
            <a:spLocks noGrp="1" noChangeArrowheads="1"/>
          </p:cNvSpPr>
          <p:nvPr>
            <p:ph idx="1"/>
          </p:nvPr>
        </p:nvSpPr>
        <p:spPr/>
        <p:txBody>
          <a:bodyPr/>
          <a:lstStyle/>
          <a:p>
            <a:r>
              <a:rPr lang="en-US" dirty="0"/>
              <a:t>Assumes Euclidean </a:t>
            </a:r>
            <a:r>
              <a:rPr lang="en-US" dirty="0" smtClean="0"/>
              <a:t>space/distance</a:t>
            </a:r>
          </a:p>
          <a:p>
            <a:pPr lvl="8"/>
            <a:endParaRPr lang="en-US" dirty="0"/>
          </a:p>
          <a:p>
            <a:r>
              <a:rPr lang="en-US" dirty="0"/>
              <a:t>Start by picking </a:t>
            </a:r>
            <a:r>
              <a:rPr lang="en-US" b="1" i="1" dirty="0"/>
              <a:t>k</a:t>
            </a:r>
            <a:r>
              <a:rPr lang="en-US" dirty="0"/>
              <a:t>, the number of </a:t>
            </a:r>
            <a:r>
              <a:rPr lang="en-US" dirty="0" smtClean="0"/>
              <a:t>clusters</a:t>
            </a:r>
          </a:p>
          <a:p>
            <a:pPr lvl="8"/>
            <a:endParaRPr lang="en-US" dirty="0"/>
          </a:p>
          <a:p>
            <a:r>
              <a:rPr lang="en-US" dirty="0"/>
              <a:t>Initialize clusters by picking one point per </a:t>
            </a:r>
            <a:r>
              <a:rPr lang="en-US" dirty="0" smtClean="0"/>
              <a:t>cluster</a:t>
            </a:r>
          </a:p>
          <a:p>
            <a:pPr lvl="1"/>
            <a:r>
              <a:rPr lang="en-US" b="1" dirty="0" smtClean="0">
                <a:solidFill>
                  <a:srgbClr val="008000"/>
                </a:solidFill>
              </a:rPr>
              <a:t>Example:</a:t>
            </a:r>
            <a:r>
              <a:rPr lang="en-US" dirty="0" smtClean="0"/>
              <a:t> Pick </a:t>
            </a:r>
            <a:r>
              <a:rPr lang="en-US" dirty="0"/>
              <a:t>one point at random, then  </a:t>
            </a:r>
            <a:r>
              <a:rPr lang="en-US" b="1" i="1" dirty="0" smtClean="0"/>
              <a:t>k</a:t>
            </a:r>
            <a:r>
              <a:rPr lang="en-US" b="1" dirty="0" smtClean="0"/>
              <a:t>-1 </a:t>
            </a:r>
            <a:r>
              <a:rPr lang="en-US" dirty="0"/>
              <a:t>other points, each as far away as possible from </a:t>
            </a:r>
            <a:r>
              <a:rPr lang="en-US" dirty="0" smtClean="0"/>
              <a:t/>
            </a:r>
            <a:br>
              <a:rPr lang="en-US" dirty="0" smtClean="0"/>
            </a:br>
            <a:r>
              <a:rPr lang="en-US" dirty="0" smtClean="0"/>
              <a:t>the </a:t>
            </a:r>
            <a:r>
              <a:rPr lang="en-US" dirty="0"/>
              <a:t>previous </a:t>
            </a:r>
            <a:r>
              <a:rPr lang="en-US" dirty="0" smtClean="0"/>
              <a:t>points</a:t>
            </a:r>
            <a:endParaRPr lang="en-US" dirty="0"/>
          </a:p>
        </p:txBody>
      </p:sp>
      <p:sp>
        <p:nvSpPr>
          <p:cNvPr id="4" name="Slide Number Placeholder 5"/>
          <p:cNvSpPr>
            <a:spLocks noGrp="1"/>
          </p:cNvSpPr>
          <p:nvPr>
            <p:ph type="sldNum" sz="quarter" idx="12"/>
          </p:nvPr>
        </p:nvSpPr>
        <p:spPr/>
        <p:txBody>
          <a:bodyPr/>
          <a:lstStyle/>
          <a:p>
            <a:fld id="{401B10C8-B221-4207-9C35-A8E660857709}" type="slidenum">
              <a:rPr lang="en-US"/>
              <a:pPr/>
              <a:t>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72676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Populating Clusters</a:t>
            </a:r>
            <a:endParaRPr lang="en-US"/>
          </a:p>
        </p:txBody>
      </p:sp>
      <p:sp>
        <p:nvSpPr>
          <p:cNvPr id="25603" name="Rectangle 3"/>
          <p:cNvSpPr>
            <a:spLocks noGrp="1" noChangeArrowheads="1"/>
          </p:cNvSpPr>
          <p:nvPr>
            <p:ph idx="1"/>
          </p:nvPr>
        </p:nvSpPr>
        <p:spPr>
          <a:xfrm>
            <a:off x="457200" y="1295400"/>
            <a:ext cx="8458200" cy="5486400"/>
          </a:xfrm>
        </p:spPr>
        <p:txBody>
          <a:bodyPr>
            <a:normAutofit lnSpcReduction="10000"/>
          </a:bodyPr>
          <a:lstStyle/>
          <a:p>
            <a:r>
              <a:rPr lang="en-US" b="1" dirty="0" smtClean="0"/>
              <a:t>1) </a:t>
            </a:r>
            <a:r>
              <a:rPr lang="en-US" dirty="0" smtClean="0"/>
              <a:t>For each point, place it in the cluster whose current centroid it is nearest</a:t>
            </a:r>
          </a:p>
          <a:p>
            <a:pPr lvl="8"/>
            <a:endParaRPr lang="en-US" dirty="0" smtClean="0"/>
          </a:p>
          <a:p>
            <a:r>
              <a:rPr lang="en-US" b="1" dirty="0" smtClean="0"/>
              <a:t>2)</a:t>
            </a:r>
            <a:r>
              <a:rPr lang="en-US" dirty="0" smtClean="0"/>
              <a:t> After all points are assigned, update the locations of centroids of the </a:t>
            </a:r>
            <a:r>
              <a:rPr lang="en-US" b="1" i="1" dirty="0" smtClean="0"/>
              <a:t>k</a:t>
            </a:r>
            <a:r>
              <a:rPr lang="en-US" dirty="0" smtClean="0"/>
              <a:t> clusters</a:t>
            </a:r>
          </a:p>
          <a:p>
            <a:pPr lvl="8"/>
            <a:endParaRPr lang="en-US" dirty="0" smtClean="0"/>
          </a:p>
          <a:p>
            <a:r>
              <a:rPr lang="en-US" b="1" dirty="0" smtClean="0"/>
              <a:t>3) </a:t>
            </a:r>
            <a:r>
              <a:rPr lang="en-US" dirty="0" smtClean="0"/>
              <a:t>Reassign all points to their closest centroid</a:t>
            </a:r>
          </a:p>
          <a:p>
            <a:pPr lvl="1"/>
            <a:r>
              <a:rPr lang="en-US" dirty="0" smtClean="0"/>
              <a:t>Sometimes moves points between clusters</a:t>
            </a:r>
          </a:p>
          <a:p>
            <a:pPr lvl="8"/>
            <a:endParaRPr lang="en-US" dirty="0"/>
          </a:p>
          <a:p>
            <a:r>
              <a:rPr lang="en-US" b="1" dirty="0" smtClean="0">
                <a:solidFill>
                  <a:srgbClr val="008000"/>
                </a:solidFill>
              </a:rPr>
              <a:t>Repeat 2 and 3 until convergence</a:t>
            </a:r>
          </a:p>
          <a:p>
            <a:pPr lvl="1"/>
            <a:r>
              <a:rPr lang="en-US" b="1" dirty="0"/>
              <a:t>Convergence:</a:t>
            </a:r>
            <a:r>
              <a:rPr lang="en-US" dirty="0"/>
              <a:t> Points don’t move </a:t>
            </a:r>
            <a:r>
              <a:rPr lang="en-US" dirty="0" smtClean="0"/>
              <a:t>between clusters and centroids stabilize</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9141F37-5C2B-4D68-82CE-50CE5D0EBF35}" type="slidenum">
              <a:rPr lang="en-US" smtClean="0"/>
              <a:pPr/>
              <a:t>24</a:t>
            </a:fld>
            <a:endParaRPr lang="en-US"/>
          </a:p>
        </p:txBody>
      </p:sp>
    </p:spTree>
    <p:extLst>
      <p:ext uri="{BB962C8B-B14F-4D97-AF65-F5344CB8AC3E}">
        <p14:creationId xmlns:p14="http://schemas.microsoft.com/office/powerpoint/2010/main" val="3445079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 name="Slide Number Placeholder 4"/>
          <p:cNvSpPr>
            <a:spLocks noGrp="1"/>
          </p:cNvSpPr>
          <p:nvPr>
            <p:ph type="sldNum" sz="quarter" idx="12"/>
          </p:nvPr>
        </p:nvSpPr>
        <p:spPr/>
        <p:txBody>
          <a:bodyPr/>
          <a:lstStyle/>
          <a:p>
            <a:fld id="{3DAC6CFC-3C83-4539-BD47-568CDB1B385E}" type="slidenum">
              <a:rPr lang="en-US"/>
              <a:pPr/>
              <a:t>25</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b="1" dirty="0" smtClean="0">
                <a:solidFill>
                  <a:srgbClr val="008000"/>
                </a:solidFill>
                <a:latin typeface="Times New Roman" charset="0"/>
              </a:rPr>
              <a:t> </a:t>
            </a:r>
            <a:r>
              <a:rPr lang="en-US" dirty="0" smtClean="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4820466" y="38454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1793059" y="4337566"/>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8" name="TextBox 7"/>
          <p:cNvSpPr txBox="1"/>
          <p:nvPr/>
        </p:nvSpPr>
        <p:spPr>
          <a:xfrm>
            <a:off x="5562600" y="6096000"/>
            <a:ext cx="2582758"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Clusters after round 1</a:t>
            </a:r>
          </a:p>
        </p:txBody>
      </p:sp>
    </p:spTree>
    <p:extLst>
      <p:ext uri="{BB962C8B-B14F-4D97-AF65-F5344CB8AC3E}">
        <p14:creationId xmlns:p14="http://schemas.microsoft.com/office/powerpoint/2010/main" val="21631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 name="Slide Number Placeholder 4"/>
          <p:cNvSpPr>
            <a:spLocks noGrp="1"/>
          </p:cNvSpPr>
          <p:nvPr>
            <p:ph type="sldNum" sz="quarter" idx="12"/>
          </p:nvPr>
        </p:nvSpPr>
        <p:spPr/>
        <p:txBody>
          <a:bodyPr/>
          <a:lstStyle/>
          <a:p>
            <a:fld id="{3DAC6CFC-3C83-4539-BD47-568CDB1B385E}" type="slidenum">
              <a:rPr lang="en-US"/>
              <a:pPr/>
              <a:t>26</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b="1" dirty="0" smtClean="0">
                <a:solidFill>
                  <a:srgbClr val="008000"/>
                </a:solidFill>
                <a:latin typeface="Times New Roman" charset="0"/>
              </a:rPr>
              <a:t> </a:t>
            </a:r>
            <a:r>
              <a:rPr lang="en-US" dirty="0" smtClean="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105400" y="3352800"/>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2593159" y="4358203"/>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5" name="Oval 24"/>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401" y="4123769"/>
            <a:ext cx="2357482"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462074" y="1946844"/>
            <a:ext cx="1324078" cy="3007002"/>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TextBox 33"/>
          <p:cNvSpPr txBox="1"/>
          <p:nvPr/>
        </p:nvSpPr>
        <p:spPr>
          <a:xfrm>
            <a:off x="5562600" y="6096000"/>
            <a:ext cx="2582758"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Clusters after round 2</a:t>
            </a:r>
          </a:p>
        </p:txBody>
      </p:sp>
    </p:spTree>
    <p:extLst>
      <p:ext uri="{BB962C8B-B14F-4D97-AF65-F5344CB8AC3E}">
        <p14:creationId xmlns:p14="http://schemas.microsoft.com/office/powerpoint/2010/main" val="35134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461582" y="1938236"/>
            <a:ext cx="1324078" cy="3028081"/>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 name="Slide Number Placeholder 4"/>
          <p:cNvSpPr>
            <a:spLocks noGrp="1"/>
          </p:cNvSpPr>
          <p:nvPr>
            <p:ph type="sldNum" sz="quarter" idx="12"/>
          </p:nvPr>
        </p:nvSpPr>
        <p:spPr/>
        <p:txBody>
          <a:bodyPr/>
          <a:lstStyle/>
          <a:p>
            <a:fld id="{3DAC6CFC-3C83-4539-BD47-568CDB1B385E}" type="slidenum">
              <a:rPr lang="en-US"/>
              <a:pPr/>
              <a:t>27</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b="1" dirty="0" smtClean="0">
                <a:solidFill>
                  <a:srgbClr val="008000"/>
                </a:solidFill>
                <a:latin typeface="Times New Roman" charset="0"/>
              </a:rPr>
              <a:t> </a:t>
            </a:r>
            <a:r>
              <a:rPr lang="en-US" dirty="0" smtClean="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318125" y="30453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3116261" y="4378841"/>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5" name="Oval 24"/>
          <p:cNvSpPr/>
          <p:nvPr/>
        </p:nvSpPr>
        <p:spPr>
          <a:xfrm>
            <a:off x="1676400" y="4144407"/>
            <a:ext cx="2357483"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399" y="4123769"/>
            <a:ext cx="3108325"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731170" y="2054476"/>
            <a:ext cx="1324078" cy="2226588"/>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5562600" y="6096000"/>
            <a:ext cx="2262158"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Clusters at the end</a:t>
            </a:r>
          </a:p>
        </p:txBody>
      </p:sp>
    </p:spTree>
    <p:extLst>
      <p:ext uri="{BB962C8B-B14F-4D97-AF65-F5344CB8AC3E}">
        <p14:creationId xmlns:p14="http://schemas.microsoft.com/office/powerpoint/2010/main" val="36426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Getting </a:t>
            </a:r>
            <a:r>
              <a:rPr lang="en-US" dirty="0" smtClean="0"/>
              <a:t>the </a:t>
            </a:r>
            <a:r>
              <a:rPr lang="en-US" i="1" dirty="0" smtClean="0"/>
              <a:t>k</a:t>
            </a:r>
            <a:r>
              <a:rPr lang="en-US" dirty="0" smtClean="0"/>
              <a:t> right</a:t>
            </a:r>
            <a:endParaRPr lang="en-US" dirty="0"/>
          </a:p>
        </p:txBody>
      </p:sp>
      <p:sp>
        <p:nvSpPr>
          <p:cNvPr id="43011" name="Rectangle 3"/>
          <p:cNvSpPr>
            <a:spLocks noGrp="1" noChangeArrowheads="1"/>
          </p:cNvSpPr>
          <p:nvPr>
            <p:ph idx="1"/>
          </p:nvPr>
        </p:nvSpPr>
        <p:spPr/>
        <p:txBody>
          <a:bodyPr/>
          <a:lstStyle/>
          <a:p>
            <a:pPr marL="118872" indent="0">
              <a:buNone/>
            </a:pPr>
            <a:r>
              <a:rPr lang="en-US" b="1" dirty="0" smtClean="0">
                <a:solidFill>
                  <a:srgbClr val="0000FF"/>
                </a:solidFill>
              </a:rPr>
              <a:t>How to select </a:t>
            </a:r>
            <a:r>
              <a:rPr lang="en-US" b="1" i="1" dirty="0" smtClean="0">
                <a:solidFill>
                  <a:srgbClr val="0000FF"/>
                </a:solidFill>
              </a:rPr>
              <a:t>k</a:t>
            </a:r>
            <a:r>
              <a:rPr lang="en-US" b="1" dirty="0" smtClean="0">
                <a:solidFill>
                  <a:srgbClr val="0000FF"/>
                </a:solidFill>
              </a:rPr>
              <a:t>?</a:t>
            </a:r>
          </a:p>
          <a:p>
            <a:r>
              <a:rPr lang="en-US" dirty="0" smtClean="0"/>
              <a:t>Try </a:t>
            </a:r>
            <a:r>
              <a:rPr lang="en-US" dirty="0"/>
              <a:t>different </a:t>
            </a:r>
            <a:r>
              <a:rPr lang="en-US" b="1" dirty="0"/>
              <a:t>k</a:t>
            </a:r>
            <a:r>
              <a:rPr lang="en-US" dirty="0"/>
              <a:t>, looking at the change in the average distance to </a:t>
            </a:r>
            <a:r>
              <a:rPr lang="en-US" dirty="0" smtClean="0"/>
              <a:t>centroid </a:t>
            </a:r>
            <a:r>
              <a:rPr lang="en-US" dirty="0"/>
              <a:t>as </a:t>
            </a:r>
            <a:r>
              <a:rPr lang="en-US" b="1" dirty="0" smtClean="0"/>
              <a:t>k</a:t>
            </a:r>
            <a:r>
              <a:rPr lang="en-US" dirty="0" smtClean="0"/>
              <a:t> increases</a:t>
            </a:r>
          </a:p>
          <a:p>
            <a:r>
              <a:rPr lang="en-US" dirty="0" smtClean="0"/>
              <a:t>Average </a:t>
            </a:r>
            <a:r>
              <a:rPr lang="en-US" dirty="0"/>
              <a:t>falls rapidly until right </a:t>
            </a:r>
            <a:r>
              <a:rPr lang="en-US" b="1" dirty="0"/>
              <a:t>k</a:t>
            </a:r>
            <a:r>
              <a:rPr lang="en-US" dirty="0"/>
              <a:t>, then changes </a:t>
            </a:r>
            <a:r>
              <a:rPr lang="en-US" dirty="0" smtClean="0"/>
              <a:t>little</a:t>
            </a:r>
            <a:endParaRPr lang="en-US" dirty="0"/>
          </a:p>
        </p:txBody>
      </p:sp>
      <p:sp>
        <p:nvSpPr>
          <p:cNvPr id="18" name="Slide Number Placeholder 5"/>
          <p:cNvSpPr>
            <a:spLocks noGrp="1"/>
          </p:cNvSpPr>
          <p:nvPr>
            <p:ph type="sldNum" sz="quarter" idx="12"/>
          </p:nvPr>
        </p:nvSpPr>
        <p:spPr/>
        <p:txBody>
          <a:bodyPr/>
          <a:lstStyle/>
          <a:p>
            <a:fld id="{49EEE50B-4A6F-417A-9DBF-423D8456220C}" type="slidenum">
              <a:rPr lang="en-US"/>
              <a:pPr/>
              <a:t>28</a:t>
            </a:fld>
            <a:endParaRPr lang="en-US"/>
          </a:p>
        </p:txBody>
      </p:sp>
      <p:grpSp>
        <p:nvGrpSpPr>
          <p:cNvPr id="4" name="Group 14"/>
          <p:cNvGrpSpPr>
            <a:grpSpLocks/>
          </p:cNvGrpSpPr>
          <p:nvPr/>
        </p:nvGrpSpPr>
        <p:grpSpPr bwMode="auto">
          <a:xfrm>
            <a:off x="3124200" y="4222749"/>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Average</a:t>
              </a:r>
            </a:p>
            <a:p>
              <a:pPr algn="ctr"/>
              <a:r>
                <a:rPr lang="en-US" dirty="0">
                  <a:latin typeface="Arial" pitchFamily="34" charset="0"/>
                  <a:cs typeface="Arial" pitchFamily="34" charset="0"/>
                </a:rPr>
                <a:t>distance to</a:t>
              </a:r>
            </a:p>
            <a:p>
              <a:pPr algn="ctr"/>
              <a:r>
                <a:rPr lang="en-US" dirty="0">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5" name="Group 16"/>
          <p:cNvGrpSpPr>
            <a:grpSpLocks/>
          </p:cNvGrpSpPr>
          <p:nvPr/>
        </p:nvGrpSpPr>
        <p:grpSpPr bwMode="auto">
          <a:xfrm>
            <a:off x="5285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Freeform 7"/>
          <p:cNvSpPr/>
          <p:nvPr/>
        </p:nvSpPr>
        <p:spPr>
          <a:xfrm>
            <a:off x="4418687" y="4123013"/>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8850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Example: Picking </a:t>
            </a:r>
            <a:r>
              <a:rPr lang="en-US" i="1" dirty="0"/>
              <a:t>k</a:t>
            </a:r>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4"/>
          <p:cNvSpPr>
            <a:spLocks noGrp="1"/>
          </p:cNvSpPr>
          <p:nvPr>
            <p:ph type="sldNum" sz="quarter" idx="12"/>
          </p:nvPr>
        </p:nvSpPr>
        <p:spPr/>
        <p:txBody>
          <a:bodyPr/>
          <a:lstStyle/>
          <a:p>
            <a:fld id="{7611FEFE-B5EF-4A0A-BC90-B389A674A5A2}" type="slidenum">
              <a:rPr lang="en-US"/>
              <a:pPr/>
              <a:t>29</a:t>
            </a:fld>
            <a:endParaRPr lang="en-US"/>
          </a:p>
        </p:txBody>
      </p:sp>
      <p:sp>
        <p:nvSpPr>
          <p:cNvPr id="4403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403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403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403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3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40" name="Oval 8"/>
          <p:cNvSpPr>
            <a:spLocks noChangeArrowheads="1"/>
          </p:cNvSpPr>
          <p:nvPr/>
        </p:nvSpPr>
        <p:spPr bwMode="auto">
          <a:xfrm>
            <a:off x="2438400" y="1600200"/>
            <a:ext cx="5334000" cy="3048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4041"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nvGrpSpPr>
          <p:cNvPr id="2" name="Group 16"/>
          <p:cNvGrpSpPr>
            <a:grpSpLocks/>
          </p:cNvGrpSpPr>
          <p:nvPr/>
        </p:nvGrpSpPr>
        <p:grpSpPr bwMode="auto">
          <a:xfrm>
            <a:off x="441325" y="1709738"/>
            <a:ext cx="5959475" cy="2328862"/>
            <a:chOff x="278" y="1077"/>
            <a:chExt cx="3754" cy="1467"/>
          </a:xfrm>
        </p:grpSpPr>
        <p:sp>
          <p:nvSpPr>
            <p:cNvPr id="44042" name="Line 10"/>
            <p:cNvSpPr>
              <a:spLocks noChangeShapeType="1"/>
            </p:cNvSpPr>
            <p:nvPr/>
          </p:nvSpPr>
          <p:spPr bwMode="auto">
            <a:xfrm flipH="1" flipV="1">
              <a:off x="2112" y="1728"/>
              <a:ext cx="1056" cy="288"/>
            </a:xfrm>
            <a:prstGeom prst="line">
              <a:avLst/>
            </a:prstGeom>
            <a:noFill/>
            <a:ln w="9525">
              <a:solidFill>
                <a:schemeClr val="tx1"/>
              </a:solidFill>
              <a:round/>
              <a:headEnd/>
              <a:tailEnd/>
            </a:ln>
            <a:effectLst/>
          </p:spPr>
          <p:txBody>
            <a:bodyPr/>
            <a:lstStyle/>
            <a:p>
              <a:endParaRPr lang="en-US"/>
            </a:p>
          </p:txBody>
        </p:sp>
        <p:sp>
          <p:nvSpPr>
            <p:cNvPr id="44043" name="Line 11"/>
            <p:cNvSpPr>
              <a:spLocks noChangeShapeType="1"/>
            </p:cNvSpPr>
            <p:nvPr/>
          </p:nvSpPr>
          <p:spPr bwMode="auto">
            <a:xfrm flipH="1">
              <a:off x="2112" y="2016"/>
              <a:ext cx="1056" cy="384"/>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3168" y="2016"/>
              <a:ext cx="864" cy="528"/>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flipV="1">
              <a:off x="3168" y="1680"/>
              <a:ext cx="720" cy="336"/>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flipV="1">
              <a:off x="3168" y="1200"/>
              <a:ext cx="816" cy="816"/>
            </a:xfrm>
            <a:prstGeom prst="line">
              <a:avLst/>
            </a:prstGeom>
            <a:noFill/>
            <a:ln w="9525">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278" y="1077"/>
              <a:ext cx="914"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few;</a:t>
              </a:r>
            </a:p>
            <a:p>
              <a:r>
                <a:rPr lang="en-US" sz="2000" dirty="0">
                  <a:solidFill>
                    <a:srgbClr val="008000"/>
                  </a:solidFill>
                  <a:latin typeface="Arial" pitchFamily="34" charset="0"/>
                  <a:cs typeface="Arial" pitchFamily="34" charset="0"/>
                </a:rPr>
                <a:t>many long</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to </a:t>
              </a:r>
              <a:r>
                <a:rPr lang="en-US" sz="2000" dirty="0" err="1">
                  <a:solidFill>
                    <a:srgbClr val="008000"/>
                  </a:solidFill>
                  <a:latin typeface="Arial" pitchFamily="34" charset="0"/>
                  <a:cs typeface="Arial" pitchFamily="34" charset="0"/>
                </a:rPr>
                <a:t>centroid</a:t>
              </a:r>
              <a:r>
                <a:rPr lang="en-US" sz="2000" dirty="0">
                  <a:solidFill>
                    <a:srgbClr val="008000"/>
                  </a:solidFill>
                  <a:latin typeface="Arial" pitchFamily="34" charset="0"/>
                  <a:cs typeface="Arial" pitchFamily="34" charset="0"/>
                </a:rPr>
                <a:t>.</a:t>
              </a:r>
            </a:p>
          </p:txBody>
        </p:sp>
      </p:grpSp>
    </p:spTree>
    <p:extLst>
      <p:ext uri="{BB962C8B-B14F-4D97-AF65-F5344CB8AC3E}">
        <p14:creationId xmlns:p14="http://schemas.microsoft.com/office/powerpoint/2010/main" val="277730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Data</a:t>
            </a:r>
            <a:endParaRPr lang="en-US" dirty="0"/>
          </a:p>
        </p:txBody>
      </p:sp>
      <p:sp>
        <p:nvSpPr>
          <p:cNvPr id="3" name="Content Placeholder 2"/>
          <p:cNvSpPr>
            <a:spLocks noGrp="1"/>
          </p:cNvSpPr>
          <p:nvPr>
            <p:ph idx="1"/>
          </p:nvPr>
        </p:nvSpPr>
        <p:spPr/>
        <p:txBody>
          <a:bodyPr/>
          <a:lstStyle/>
          <a:p>
            <a:r>
              <a:rPr lang="en-US" b="1" dirty="0" smtClean="0">
                <a:solidFill>
                  <a:srgbClr val="FF0066"/>
                </a:solidFill>
              </a:rPr>
              <a:t>Given a cloud of data points we want to understand its structure</a:t>
            </a:r>
            <a:endParaRPr lang="en-US" b="1" dirty="0">
              <a:solidFill>
                <a:srgbClr val="FF0066"/>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pic>
        <p:nvPicPr>
          <p:cNvPr id="28674" name="Picture 2" descr="http://www.cs.toronto.edu/~laurens/drtoronto/Dimensionality_Reduction_@_Toronto_files/shapeimage_2.png"/>
          <p:cNvPicPr>
            <a:picLocks noChangeAspect="1" noChangeArrowheads="1"/>
          </p:cNvPicPr>
          <p:nvPr/>
        </p:nvPicPr>
        <p:blipFill rotWithShape="1">
          <a:blip r:embed="rId2">
            <a:extLst>
              <a:ext uri="{28A0092B-C50C-407E-A947-70E740481C1C}">
                <a14:useLocalDpi xmlns:a14="http://schemas.microsoft.com/office/drawing/2010/main" val="0"/>
              </a:ext>
            </a:extLst>
          </a:blip>
          <a:srcRect l="7047" r="9698"/>
          <a:stretch/>
        </p:blipFill>
        <p:spPr bwMode="auto">
          <a:xfrm>
            <a:off x="533400" y="2361269"/>
            <a:ext cx="8077200" cy="44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Example: Picking </a:t>
            </a:r>
            <a:r>
              <a:rPr lang="en-US" i="1" dirty="0" smtClean="0"/>
              <a:t>k</a:t>
            </a:r>
            <a:endParaRPr lang="en-US" i="1" dirty="0"/>
          </a:p>
        </p:txBody>
      </p:sp>
      <p:sp>
        <p:nvSpPr>
          <p:cNvPr id="28" name="Footer Placeholder 2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2" name="Slide Number Placeholder 4"/>
          <p:cNvSpPr>
            <a:spLocks noGrp="1"/>
          </p:cNvSpPr>
          <p:nvPr>
            <p:ph type="sldNum" sz="quarter" idx="12"/>
          </p:nvPr>
        </p:nvSpPr>
        <p:spPr/>
        <p:txBody>
          <a:bodyPr/>
          <a:lstStyle/>
          <a:p>
            <a:fld id="{BBC48728-C218-458F-B62F-E7308ADF4A87}" type="slidenum">
              <a:rPr lang="en-US" smtClean="0"/>
              <a:pPr/>
              <a:t>30</a:t>
            </a:fld>
            <a:endParaRPr lang="en-US"/>
          </a:p>
        </p:txBody>
      </p:sp>
      <p:sp>
        <p:nvSpPr>
          <p:cNvPr id="47107"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7108"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7109"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7110"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1"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3"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7121" name="Oval 17"/>
          <p:cNvSpPr>
            <a:spLocks noChangeArrowheads="1"/>
          </p:cNvSpPr>
          <p:nvPr/>
        </p:nvSpPr>
        <p:spPr bwMode="auto">
          <a:xfrm>
            <a:off x="2743200" y="2514600"/>
            <a:ext cx="1905000" cy="1905000"/>
          </a:xfrm>
          <a:prstGeom prst="ellipse">
            <a:avLst/>
          </a:prstGeom>
          <a:solidFill>
            <a:srgbClr val="CCFFFF">
              <a:alpha val="50000"/>
            </a:srgbClr>
          </a:solidFill>
          <a:ln w="9525">
            <a:solidFill>
              <a:schemeClr val="tx1"/>
            </a:solidFill>
            <a:round/>
            <a:headEnd/>
            <a:tailEnd/>
          </a:ln>
          <a:effectLst/>
        </p:spPr>
        <p:txBody>
          <a:bodyPr wrap="none" anchor="ctr"/>
          <a:lstStyle/>
          <a:p>
            <a:endParaRPr lang="en-US"/>
          </a:p>
        </p:txBody>
      </p:sp>
      <p:sp>
        <p:nvSpPr>
          <p:cNvPr id="47122" name="Oval 18"/>
          <p:cNvSpPr>
            <a:spLocks noChangeArrowheads="1"/>
          </p:cNvSpPr>
          <p:nvPr/>
        </p:nvSpPr>
        <p:spPr bwMode="auto">
          <a:xfrm>
            <a:off x="4648200" y="1447800"/>
            <a:ext cx="2819400" cy="28956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669925" y="1862138"/>
            <a:ext cx="5807075" cy="4081462"/>
            <a:chOff x="422" y="1173"/>
            <a:chExt cx="3658" cy="2571"/>
          </a:xfrm>
        </p:grpSpPr>
        <p:sp>
          <p:nvSpPr>
            <p:cNvPr id="47123" name="Line 19"/>
            <p:cNvSpPr>
              <a:spLocks noChangeShapeType="1"/>
            </p:cNvSpPr>
            <p:nvPr/>
          </p:nvSpPr>
          <p:spPr bwMode="auto">
            <a:xfrm flipH="1" flipV="1">
              <a:off x="2112" y="1968"/>
              <a:ext cx="192" cy="192"/>
            </a:xfrm>
            <a:prstGeom prst="line">
              <a:avLst/>
            </a:prstGeom>
            <a:noFill/>
            <a:ln w="9525">
              <a:solidFill>
                <a:schemeClr val="tx1"/>
              </a:solidFill>
              <a:round/>
              <a:headEnd/>
              <a:tailEnd/>
            </a:ln>
            <a:effectLst/>
          </p:spPr>
          <p:txBody>
            <a:bodyPr/>
            <a:lstStyle/>
            <a:p>
              <a:endParaRPr lang="en-US"/>
            </a:p>
          </p:txBody>
        </p:sp>
        <p:sp>
          <p:nvSpPr>
            <p:cNvPr id="47124" name="Line 20"/>
            <p:cNvSpPr>
              <a:spLocks noChangeShapeType="1"/>
            </p:cNvSpPr>
            <p:nvPr/>
          </p:nvSpPr>
          <p:spPr bwMode="auto">
            <a:xfrm flipV="1">
              <a:off x="2304" y="1968"/>
              <a:ext cx="336" cy="192"/>
            </a:xfrm>
            <a:prstGeom prst="line">
              <a:avLst/>
            </a:prstGeom>
            <a:noFill/>
            <a:ln w="9525">
              <a:solidFill>
                <a:schemeClr val="tx1"/>
              </a:solidFill>
              <a:round/>
              <a:headEnd/>
              <a:tailEnd/>
            </a:ln>
            <a:effectLst/>
          </p:spPr>
          <p:txBody>
            <a:bodyPr/>
            <a:lstStyle/>
            <a:p>
              <a:endParaRPr lang="en-US"/>
            </a:p>
          </p:txBody>
        </p:sp>
        <p:sp>
          <p:nvSpPr>
            <p:cNvPr id="47125" name="Line 21"/>
            <p:cNvSpPr>
              <a:spLocks noChangeShapeType="1"/>
            </p:cNvSpPr>
            <p:nvPr/>
          </p:nvSpPr>
          <p:spPr bwMode="auto">
            <a:xfrm flipH="1">
              <a:off x="2208" y="2160"/>
              <a:ext cx="96" cy="384"/>
            </a:xfrm>
            <a:prstGeom prst="line">
              <a:avLst/>
            </a:prstGeom>
            <a:noFill/>
            <a:ln w="9525">
              <a:solidFill>
                <a:schemeClr val="tx1"/>
              </a:solidFill>
              <a:round/>
              <a:headEnd/>
              <a:tailEnd/>
            </a:ln>
            <a:effectLst/>
          </p:spPr>
          <p:txBody>
            <a:bodyPr/>
            <a:lstStyle/>
            <a:p>
              <a:endParaRPr lang="en-US"/>
            </a:p>
          </p:txBody>
        </p:sp>
        <p:sp>
          <p:nvSpPr>
            <p:cNvPr id="47126" name="Line 22"/>
            <p:cNvSpPr>
              <a:spLocks noChangeShapeType="1"/>
            </p:cNvSpPr>
            <p:nvPr/>
          </p:nvSpPr>
          <p:spPr bwMode="auto">
            <a:xfrm flipH="1" flipV="1">
              <a:off x="3120" y="3408"/>
              <a:ext cx="192" cy="48"/>
            </a:xfrm>
            <a:prstGeom prst="line">
              <a:avLst/>
            </a:prstGeom>
            <a:noFill/>
            <a:ln w="9525">
              <a:solidFill>
                <a:schemeClr val="tx1"/>
              </a:solidFill>
              <a:round/>
              <a:headEnd/>
              <a:tailEnd/>
            </a:ln>
            <a:effectLst/>
          </p:spPr>
          <p:txBody>
            <a:bodyPr/>
            <a:lstStyle/>
            <a:p>
              <a:endParaRPr lang="en-US"/>
            </a:p>
          </p:txBody>
        </p:sp>
        <p:sp>
          <p:nvSpPr>
            <p:cNvPr id="47127" name="Line 23"/>
            <p:cNvSpPr>
              <a:spLocks noChangeShapeType="1"/>
            </p:cNvSpPr>
            <p:nvPr/>
          </p:nvSpPr>
          <p:spPr bwMode="auto">
            <a:xfrm flipV="1">
              <a:off x="3312" y="3168"/>
              <a:ext cx="336" cy="288"/>
            </a:xfrm>
            <a:prstGeom prst="line">
              <a:avLst/>
            </a:prstGeom>
            <a:noFill/>
            <a:ln w="9525">
              <a:solidFill>
                <a:schemeClr val="tx1"/>
              </a:solidFill>
              <a:round/>
              <a:headEnd/>
              <a:tailEnd/>
            </a:ln>
            <a:effectLst/>
          </p:spPr>
          <p:txBody>
            <a:bodyPr/>
            <a:lstStyle/>
            <a:p>
              <a:endParaRPr lang="en-US"/>
            </a:p>
          </p:txBody>
        </p:sp>
        <p:sp>
          <p:nvSpPr>
            <p:cNvPr id="47128" name="Line 24"/>
            <p:cNvSpPr>
              <a:spLocks noChangeShapeType="1"/>
            </p:cNvSpPr>
            <p:nvPr/>
          </p:nvSpPr>
          <p:spPr bwMode="auto">
            <a:xfrm>
              <a:off x="3312" y="3456"/>
              <a:ext cx="96" cy="288"/>
            </a:xfrm>
            <a:prstGeom prst="line">
              <a:avLst/>
            </a:prstGeom>
            <a:noFill/>
            <a:ln w="9525">
              <a:solidFill>
                <a:schemeClr val="tx1"/>
              </a:solidFill>
              <a:round/>
              <a:headEnd/>
              <a:tailEnd/>
            </a:ln>
            <a:effectLst/>
          </p:spPr>
          <p:txBody>
            <a:bodyPr/>
            <a:lstStyle/>
            <a:p>
              <a:endParaRPr lang="en-US"/>
            </a:p>
          </p:txBody>
        </p:sp>
        <p:sp>
          <p:nvSpPr>
            <p:cNvPr id="47129" name="Line 25"/>
            <p:cNvSpPr>
              <a:spLocks noChangeShapeType="1"/>
            </p:cNvSpPr>
            <p:nvPr/>
          </p:nvSpPr>
          <p:spPr bwMode="auto">
            <a:xfrm flipH="1" flipV="1">
              <a:off x="3312" y="1296"/>
              <a:ext cx="480" cy="528"/>
            </a:xfrm>
            <a:prstGeom prst="line">
              <a:avLst/>
            </a:prstGeom>
            <a:noFill/>
            <a:ln w="9525">
              <a:solidFill>
                <a:schemeClr val="tx1"/>
              </a:solidFill>
              <a:round/>
              <a:headEnd/>
              <a:tailEnd/>
            </a:ln>
            <a:effectLst/>
          </p:spPr>
          <p:txBody>
            <a:bodyPr/>
            <a:lstStyle/>
            <a:p>
              <a:endParaRPr lang="en-US"/>
            </a:p>
          </p:txBody>
        </p:sp>
        <p:sp>
          <p:nvSpPr>
            <p:cNvPr id="47130" name="Line 26"/>
            <p:cNvSpPr>
              <a:spLocks noChangeShapeType="1"/>
            </p:cNvSpPr>
            <p:nvPr/>
          </p:nvSpPr>
          <p:spPr bwMode="auto">
            <a:xfrm>
              <a:off x="3792" y="1824"/>
              <a:ext cx="288" cy="0"/>
            </a:xfrm>
            <a:prstGeom prst="line">
              <a:avLst/>
            </a:prstGeom>
            <a:noFill/>
            <a:ln w="9525">
              <a:solidFill>
                <a:schemeClr val="tx1"/>
              </a:solidFill>
              <a:round/>
              <a:headEnd/>
              <a:tailEnd/>
            </a:ln>
            <a:effectLst/>
          </p:spPr>
          <p:txBody>
            <a:bodyPr/>
            <a:lstStyle/>
            <a:p>
              <a:endParaRPr lang="en-US"/>
            </a:p>
          </p:txBody>
        </p:sp>
        <p:sp>
          <p:nvSpPr>
            <p:cNvPr id="47131" name="Line 27"/>
            <p:cNvSpPr>
              <a:spLocks noChangeShapeType="1"/>
            </p:cNvSpPr>
            <p:nvPr/>
          </p:nvSpPr>
          <p:spPr bwMode="auto">
            <a:xfrm>
              <a:off x="3792" y="1824"/>
              <a:ext cx="144" cy="384"/>
            </a:xfrm>
            <a:prstGeom prst="line">
              <a:avLst/>
            </a:prstGeom>
            <a:noFill/>
            <a:ln w="9525">
              <a:solidFill>
                <a:schemeClr val="tx1"/>
              </a:solidFill>
              <a:round/>
              <a:headEnd/>
              <a:tailEnd/>
            </a:ln>
            <a:effectLst/>
          </p:spPr>
          <p:txBody>
            <a:bodyPr/>
            <a:lstStyle/>
            <a:p>
              <a:endParaRPr lang="en-US"/>
            </a:p>
          </p:txBody>
        </p:sp>
        <p:sp>
          <p:nvSpPr>
            <p:cNvPr id="47132" name="Text Box 28"/>
            <p:cNvSpPr txBox="1">
              <a:spLocks noChangeArrowheads="1"/>
            </p:cNvSpPr>
            <p:nvPr/>
          </p:nvSpPr>
          <p:spPr bwMode="auto">
            <a:xfrm>
              <a:off x="422" y="1173"/>
              <a:ext cx="985" cy="64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Just right;</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rather short.</a:t>
              </a:r>
            </a:p>
          </p:txBody>
        </p:sp>
      </p:grpSp>
    </p:spTree>
    <p:extLst>
      <p:ext uri="{BB962C8B-B14F-4D97-AF65-F5344CB8AC3E}">
        <p14:creationId xmlns:p14="http://schemas.microsoft.com/office/powerpoint/2010/main" val="3733803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Example: Picking </a:t>
            </a:r>
            <a:r>
              <a:rPr lang="en-US" i="1" dirty="0"/>
              <a:t>k</a:t>
            </a:r>
          </a:p>
        </p:txBody>
      </p:sp>
      <p:sp>
        <p:nvSpPr>
          <p:cNvPr id="23" name="Footer Placeholder 2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4"/>
          <p:cNvSpPr>
            <a:spLocks noGrp="1"/>
          </p:cNvSpPr>
          <p:nvPr>
            <p:ph type="sldNum" sz="quarter" idx="12"/>
          </p:nvPr>
        </p:nvSpPr>
        <p:spPr/>
        <p:txBody>
          <a:bodyPr/>
          <a:lstStyle/>
          <a:p>
            <a:fld id="{F2AE27D7-CC6A-4EDE-AD37-64C22A802CBE}" type="slidenum">
              <a:rPr lang="en-US"/>
              <a:pPr/>
              <a:t>31</a:t>
            </a:fld>
            <a:endParaRPr lang="en-US"/>
          </a:p>
        </p:txBody>
      </p:sp>
      <p:sp>
        <p:nvSpPr>
          <p:cNvPr id="48131"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8132"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8133"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8134"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5"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7"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8145" name="Oval 17"/>
          <p:cNvSpPr>
            <a:spLocks noChangeArrowheads="1"/>
          </p:cNvSpPr>
          <p:nvPr/>
        </p:nvSpPr>
        <p:spPr bwMode="auto">
          <a:xfrm>
            <a:off x="2819400" y="2514600"/>
            <a:ext cx="1752600" cy="1905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8146" name="Oval 18"/>
          <p:cNvSpPr>
            <a:spLocks noChangeArrowheads="1"/>
          </p:cNvSpPr>
          <p:nvPr/>
        </p:nvSpPr>
        <p:spPr bwMode="auto">
          <a:xfrm>
            <a:off x="5029200" y="1524000"/>
            <a:ext cx="2133600" cy="1600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48147" name="Oval 19"/>
          <p:cNvSpPr>
            <a:spLocks noChangeArrowheads="1"/>
          </p:cNvSpPr>
          <p:nvPr/>
        </p:nvSpPr>
        <p:spPr bwMode="auto">
          <a:xfrm>
            <a:off x="5867400" y="3200400"/>
            <a:ext cx="990600" cy="1066800"/>
          </a:xfrm>
          <a:prstGeom prst="ellipse">
            <a:avLst/>
          </a:prstGeom>
          <a:solidFill>
            <a:srgbClr val="99CCFF">
              <a:alpha val="50000"/>
            </a:srgbClr>
          </a:solidFill>
          <a:ln w="9525">
            <a:solidFill>
              <a:schemeClr val="tx1"/>
            </a:solidFill>
            <a:round/>
            <a:headEnd/>
            <a:tailEnd/>
          </a:ln>
          <a:effectLst/>
        </p:spPr>
        <p:txBody>
          <a:bodyPr wrap="none" anchor="ctr"/>
          <a:lstStyle/>
          <a:p>
            <a:endParaRPr lang="en-US"/>
          </a:p>
        </p:txBody>
      </p:sp>
      <p:grpSp>
        <p:nvGrpSpPr>
          <p:cNvPr id="2" name="Group 28"/>
          <p:cNvGrpSpPr>
            <a:grpSpLocks/>
          </p:cNvGrpSpPr>
          <p:nvPr/>
        </p:nvGrpSpPr>
        <p:grpSpPr bwMode="auto">
          <a:xfrm>
            <a:off x="593725" y="1633538"/>
            <a:ext cx="5959475" cy="2328862"/>
            <a:chOff x="374" y="1029"/>
            <a:chExt cx="3754" cy="1467"/>
          </a:xfrm>
        </p:grpSpPr>
        <p:sp>
          <p:nvSpPr>
            <p:cNvPr id="48148" name="Line 20"/>
            <p:cNvSpPr>
              <a:spLocks noChangeShapeType="1"/>
            </p:cNvSpPr>
            <p:nvPr/>
          </p:nvSpPr>
          <p:spPr bwMode="auto">
            <a:xfrm flipH="1" flipV="1">
              <a:off x="3360" y="1296"/>
              <a:ext cx="432" cy="192"/>
            </a:xfrm>
            <a:prstGeom prst="line">
              <a:avLst/>
            </a:prstGeom>
            <a:noFill/>
            <a:ln w="9525">
              <a:solidFill>
                <a:schemeClr val="tx1"/>
              </a:solidFill>
              <a:round/>
              <a:headEnd/>
              <a:tailEnd/>
            </a:ln>
            <a:effectLst/>
          </p:spPr>
          <p:txBody>
            <a:bodyPr/>
            <a:lstStyle/>
            <a:p>
              <a:endParaRPr lang="en-US"/>
            </a:p>
          </p:txBody>
        </p:sp>
        <p:sp>
          <p:nvSpPr>
            <p:cNvPr id="48149" name="Line 21"/>
            <p:cNvSpPr>
              <a:spLocks noChangeShapeType="1"/>
            </p:cNvSpPr>
            <p:nvPr/>
          </p:nvSpPr>
          <p:spPr bwMode="auto">
            <a:xfrm flipV="1">
              <a:off x="3792" y="1440"/>
              <a:ext cx="336" cy="48"/>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92" y="1488"/>
              <a:ext cx="96" cy="96"/>
            </a:xfrm>
            <a:prstGeom prst="line">
              <a:avLst/>
            </a:prstGeom>
            <a:noFill/>
            <a:ln w="9525">
              <a:solidFill>
                <a:schemeClr val="tx1"/>
              </a:solidFill>
              <a:round/>
              <a:headEnd/>
              <a:tailEnd/>
            </a:ln>
            <a:effectLst/>
          </p:spPr>
          <p:txBody>
            <a:bodyPr/>
            <a:lstStyle/>
            <a:p>
              <a:endParaRPr lang="en-US"/>
            </a:p>
          </p:txBody>
        </p:sp>
        <p:sp>
          <p:nvSpPr>
            <p:cNvPr id="48152" name="Line 24"/>
            <p:cNvSpPr>
              <a:spLocks noChangeShapeType="1"/>
            </p:cNvSpPr>
            <p:nvPr/>
          </p:nvSpPr>
          <p:spPr bwMode="auto">
            <a:xfrm flipV="1">
              <a:off x="3984" y="2160"/>
              <a:ext cx="0" cy="192"/>
            </a:xfrm>
            <a:prstGeom prst="line">
              <a:avLst/>
            </a:prstGeom>
            <a:noFill/>
            <a:ln w="9525">
              <a:solidFill>
                <a:schemeClr val="tx1"/>
              </a:solidFill>
              <a:round/>
              <a:headEnd/>
              <a:tailEnd/>
            </a:ln>
            <a:effectLst/>
          </p:spPr>
          <p:txBody>
            <a:bodyPr/>
            <a:lstStyle/>
            <a:p>
              <a:endParaRPr lang="en-US"/>
            </a:p>
          </p:txBody>
        </p:sp>
        <p:sp>
          <p:nvSpPr>
            <p:cNvPr id="48153" name="Line 25"/>
            <p:cNvSpPr>
              <a:spLocks noChangeShapeType="1"/>
            </p:cNvSpPr>
            <p:nvPr/>
          </p:nvSpPr>
          <p:spPr bwMode="auto">
            <a:xfrm>
              <a:off x="3984" y="2352"/>
              <a:ext cx="144" cy="0"/>
            </a:xfrm>
            <a:prstGeom prst="line">
              <a:avLst/>
            </a:prstGeom>
            <a:noFill/>
            <a:ln w="9525">
              <a:solidFill>
                <a:schemeClr val="tx1"/>
              </a:solidFill>
              <a:round/>
              <a:headEnd/>
              <a:tailEnd/>
            </a:ln>
            <a:effectLst/>
          </p:spPr>
          <p:txBody>
            <a:bodyPr/>
            <a:lstStyle/>
            <a:p>
              <a:endParaRPr lang="en-US"/>
            </a:p>
          </p:txBody>
        </p:sp>
        <p:sp>
          <p:nvSpPr>
            <p:cNvPr id="48154" name="Line 26"/>
            <p:cNvSpPr>
              <a:spLocks noChangeShapeType="1"/>
            </p:cNvSpPr>
            <p:nvPr/>
          </p:nvSpPr>
          <p:spPr bwMode="auto">
            <a:xfrm flipH="1">
              <a:off x="3936" y="2352"/>
              <a:ext cx="48" cy="144"/>
            </a:xfrm>
            <a:prstGeom prst="line">
              <a:avLst/>
            </a:prstGeom>
            <a:noFill/>
            <a:ln w="9525">
              <a:solidFill>
                <a:schemeClr val="tx1"/>
              </a:solidFill>
              <a:round/>
              <a:headEnd/>
              <a:tailEnd/>
            </a:ln>
            <a:effectLst/>
          </p:spPr>
          <p:txBody>
            <a:bodyPr/>
            <a:lstStyle/>
            <a:p>
              <a:endParaRPr lang="en-US"/>
            </a:p>
          </p:txBody>
        </p:sp>
        <p:sp>
          <p:nvSpPr>
            <p:cNvPr id="48155" name="Text Box 27"/>
            <p:cNvSpPr txBox="1">
              <a:spLocks noChangeArrowheads="1"/>
            </p:cNvSpPr>
            <p:nvPr/>
          </p:nvSpPr>
          <p:spPr bwMode="auto">
            <a:xfrm>
              <a:off x="374" y="1029"/>
              <a:ext cx="1382"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many;</a:t>
              </a:r>
            </a:p>
            <a:p>
              <a:r>
                <a:rPr lang="en-US" sz="2000" dirty="0">
                  <a:solidFill>
                    <a:srgbClr val="008000"/>
                  </a:solidFill>
                  <a:latin typeface="Arial" pitchFamily="34" charset="0"/>
                  <a:cs typeface="Arial" pitchFamily="34" charset="0"/>
                </a:rPr>
                <a:t>little improvement</a:t>
              </a:r>
            </a:p>
            <a:p>
              <a:r>
                <a:rPr lang="en-US" sz="2000" dirty="0">
                  <a:solidFill>
                    <a:srgbClr val="008000"/>
                  </a:solidFill>
                  <a:latin typeface="Arial" pitchFamily="34" charset="0"/>
                  <a:cs typeface="Arial" pitchFamily="34" charset="0"/>
                </a:rPr>
                <a:t>in average</a:t>
              </a:r>
            </a:p>
            <a:p>
              <a:r>
                <a:rPr lang="en-US" sz="2000" dirty="0">
                  <a:solidFill>
                    <a:srgbClr val="008000"/>
                  </a:solidFill>
                  <a:latin typeface="Arial" pitchFamily="34" charset="0"/>
                  <a:cs typeface="Arial" pitchFamily="34" charset="0"/>
                </a:rPr>
                <a:t>distance.</a:t>
              </a:r>
            </a:p>
          </p:txBody>
        </p:sp>
      </p:grpSp>
    </p:spTree>
    <p:extLst>
      <p:ext uri="{BB962C8B-B14F-4D97-AF65-F5344CB8AC3E}">
        <p14:creationId xmlns:p14="http://schemas.microsoft.com/office/powerpoint/2010/main" val="4255413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
            </a:r>
            <a:br>
              <a:rPr lang="en-US" dirty="0" smtClean="0"/>
            </a:br>
            <a:r>
              <a:rPr lang="en-US" dirty="0" smtClean="0"/>
              <a:t>The BFR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890302" cy="707886"/>
          </a:xfrm>
          <a:prstGeom prst="rect">
            <a:avLst/>
          </a:prstGeom>
        </p:spPr>
        <p:txBody>
          <a:bodyPr wrap="none">
            <a:spAutoFit/>
          </a:bodyPr>
          <a:lstStyle/>
          <a:p>
            <a:r>
              <a:rPr lang="en-US" sz="4000" b="1" dirty="0"/>
              <a:t>E</a:t>
            </a:r>
            <a:r>
              <a:rPr lang="en-US" sz="4000" b="1" dirty="0" smtClean="0"/>
              <a:t>xtension </a:t>
            </a:r>
            <a:r>
              <a:rPr lang="en-US" sz="4000" b="1" dirty="0"/>
              <a:t>of </a:t>
            </a:r>
            <a:r>
              <a:rPr lang="en-US" sz="4000" b="1" i="1" dirty="0"/>
              <a:t>k</a:t>
            </a:r>
            <a:r>
              <a:rPr lang="en-US" sz="4000" b="1" dirty="0"/>
              <a:t>-means to large data</a:t>
            </a:r>
          </a:p>
        </p:txBody>
      </p:sp>
    </p:spTree>
    <p:extLst>
      <p:ext uri="{BB962C8B-B14F-4D97-AF65-F5344CB8AC3E}">
        <p14:creationId xmlns:p14="http://schemas.microsoft.com/office/powerpoint/2010/main" val="1044794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p:txBody>
          <a:bodyPr/>
          <a:lstStyle/>
          <a:p>
            <a:r>
              <a:rPr lang="en-US" dirty="0"/>
              <a:t>BFR Algorithm</a:t>
            </a:r>
          </a:p>
        </p:txBody>
      </p:sp>
      <p:sp>
        <p:nvSpPr>
          <p:cNvPr id="49155" name="Rectangle 3"/>
          <p:cNvSpPr>
            <a:spLocks noGrp="1" noChangeArrowheads="1"/>
          </p:cNvSpPr>
          <p:nvPr>
            <p:ph idx="1"/>
          </p:nvPr>
        </p:nvSpPr>
        <p:spPr>
          <a:xfrm>
            <a:off x="457200" y="1295400"/>
            <a:ext cx="8610600" cy="5410200"/>
          </a:xfrm>
        </p:spPr>
        <p:txBody>
          <a:bodyPr>
            <a:normAutofit/>
          </a:bodyPr>
          <a:lstStyle/>
          <a:p>
            <a:r>
              <a:rPr lang="en-US" b="1" dirty="0">
                <a:solidFill>
                  <a:srgbClr val="D60093"/>
                </a:solidFill>
              </a:rPr>
              <a:t>BFR</a:t>
            </a:r>
            <a:r>
              <a:rPr lang="en-US" dirty="0">
                <a:solidFill>
                  <a:srgbClr val="D60093"/>
                </a:solidFill>
              </a:rPr>
              <a:t> </a:t>
            </a:r>
            <a:r>
              <a:rPr lang="en-US" dirty="0" smtClean="0">
                <a:solidFill>
                  <a:schemeClr val="bg1">
                    <a:lumMod val="50000"/>
                  </a:schemeClr>
                </a:solidFill>
              </a:rPr>
              <a:t>[Bradley-Fayyad-Reina]</a:t>
            </a:r>
            <a:r>
              <a:rPr lang="en-US" dirty="0" smtClean="0"/>
              <a:t> </a:t>
            </a:r>
            <a:r>
              <a:rPr lang="en-US" dirty="0"/>
              <a:t>is a </a:t>
            </a:r>
            <a:r>
              <a:rPr lang="en-US" dirty="0" smtClean="0"/>
              <a:t/>
            </a:r>
            <a:br>
              <a:rPr lang="en-US" dirty="0" smtClean="0"/>
            </a:br>
            <a:r>
              <a:rPr lang="en-US" dirty="0" smtClean="0"/>
              <a:t>variant </a:t>
            </a:r>
            <a:r>
              <a:rPr lang="en-US" dirty="0"/>
              <a:t>of </a:t>
            </a:r>
            <a:r>
              <a:rPr lang="en-US" i="1" dirty="0" smtClean="0"/>
              <a:t>k</a:t>
            </a:r>
            <a:r>
              <a:rPr lang="en-US" dirty="0" smtClean="0"/>
              <a:t>-means </a:t>
            </a:r>
            <a:r>
              <a:rPr lang="en-US" dirty="0"/>
              <a:t>designed to </a:t>
            </a:r>
            <a:r>
              <a:rPr lang="en-US" dirty="0" smtClean="0"/>
              <a:t/>
            </a:r>
            <a:br>
              <a:rPr lang="en-US" dirty="0" smtClean="0"/>
            </a:br>
            <a:r>
              <a:rPr lang="en-US" dirty="0" smtClean="0"/>
              <a:t>handle </a:t>
            </a:r>
            <a:r>
              <a:rPr lang="en-US" b="1" dirty="0"/>
              <a:t>very large</a:t>
            </a:r>
            <a:r>
              <a:rPr lang="en-US" dirty="0"/>
              <a:t> </a:t>
            </a:r>
            <a:r>
              <a:rPr lang="en-US" dirty="0" smtClean="0"/>
              <a:t>(</a:t>
            </a:r>
            <a:r>
              <a:rPr lang="en-US" dirty="0"/>
              <a:t>disk-resident) data </a:t>
            </a:r>
            <a:r>
              <a:rPr lang="en-US" dirty="0" smtClean="0"/>
              <a:t>sets</a:t>
            </a:r>
          </a:p>
          <a:p>
            <a:pPr lvl="8"/>
            <a:endParaRPr lang="en-US" dirty="0"/>
          </a:p>
          <a:p>
            <a:r>
              <a:rPr lang="en-US" b="1" dirty="0" smtClean="0"/>
              <a:t>Assumes</a:t>
            </a:r>
            <a:r>
              <a:rPr lang="en-US" dirty="0" smtClean="0"/>
              <a:t> </a:t>
            </a:r>
            <a:r>
              <a:rPr lang="en-US" dirty="0"/>
              <a:t>that clusters are </a:t>
            </a:r>
            <a:r>
              <a:rPr lang="en-US" dirty="0" smtClean="0"/>
              <a:t>normally distributed </a:t>
            </a:r>
            <a:r>
              <a:rPr lang="en-US" dirty="0"/>
              <a:t>around a centroid in a </a:t>
            </a:r>
            <a:r>
              <a:rPr lang="en-US" dirty="0" smtClean="0"/>
              <a:t>Euclidean space</a:t>
            </a:r>
            <a:endParaRPr lang="en-US" dirty="0"/>
          </a:p>
          <a:p>
            <a:pPr lvl="1"/>
            <a:r>
              <a:rPr lang="en-US" dirty="0"/>
              <a:t>Standard deviations in different </a:t>
            </a:r>
            <a:r>
              <a:rPr lang="en-US" dirty="0" smtClean="0"/>
              <a:t/>
            </a:r>
            <a:br>
              <a:rPr lang="en-US" dirty="0" smtClean="0"/>
            </a:br>
            <a:r>
              <a:rPr lang="en-US" dirty="0" smtClean="0"/>
              <a:t>dimensions may vary</a:t>
            </a:r>
          </a:p>
          <a:p>
            <a:pPr lvl="2"/>
            <a:r>
              <a:rPr lang="en-US" dirty="0" smtClean="0"/>
              <a:t>Clusters </a:t>
            </a:r>
            <a:r>
              <a:rPr lang="en-US" dirty="0"/>
              <a:t>are </a:t>
            </a:r>
            <a:r>
              <a:rPr lang="en-US" dirty="0" smtClean="0"/>
              <a:t>axis-aligned ellipses</a:t>
            </a:r>
          </a:p>
          <a:p>
            <a:r>
              <a:rPr lang="en-US" b="1" dirty="0" smtClean="0">
                <a:solidFill>
                  <a:srgbClr val="008000"/>
                </a:solidFill>
              </a:rPr>
              <a:t>Efficient way to summarize clusters </a:t>
            </a:r>
            <a:br>
              <a:rPr lang="en-US" b="1" dirty="0" smtClean="0">
                <a:solidFill>
                  <a:srgbClr val="008000"/>
                </a:solidFill>
              </a:rPr>
            </a:br>
            <a:r>
              <a:rPr lang="en-US" sz="2800" dirty="0" smtClean="0"/>
              <a:t>(want memory </a:t>
            </a:r>
            <a:r>
              <a:rPr lang="en-US" sz="2800" dirty="0"/>
              <a:t>required O(clusters) and </a:t>
            </a:r>
            <a:r>
              <a:rPr lang="en-US" sz="2800" dirty="0" smtClean="0"/>
              <a:t>not </a:t>
            </a:r>
            <a:r>
              <a:rPr lang="en-US" sz="2800" dirty="0"/>
              <a:t>O(data</a:t>
            </a:r>
            <a:r>
              <a:rPr lang="en-US" sz="2800" dirty="0" smtClean="0"/>
              <a:t>))</a:t>
            </a:r>
            <a:endParaRPr lang="en-US" sz="2800" dirty="0"/>
          </a:p>
        </p:txBody>
      </p:sp>
      <p:sp>
        <p:nvSpPr>
          <p:cNvPr id="4" name="Slide Number Placeholder 5"/>
          <p:cNvSpPr>
            <a:spLocks noGrp="1"/>
          </p:cNvSpPr>
          <p:nvPr>
            <p:ph type="sldNum" sz="quarter" idx="12"/>
          </p:nvPr>
        </p:nvSpPr>
        <p:spPr/>
        <p:txBody>
          <a:bodyPr/>
          <a:lstStyle/>
          <a:p>
            <a:fld id="{05C37D1A-5988-4BBD-8E00-B571C08F4079}" type="slidenum">
              <a:rPr lang="en-US"/>
              <a:pPr/>
              <a:t>33</a:t>
            </a:fld>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722"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7478"/>
            <a:ext cx="2738480" cy="17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83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BFR </a:t>
            </a:r>
            <a:r>
              <a:rPr lang="en-US" dirty="0" smtClean="0"/>
              <a:t>Algorithm</a:t>
            </a:r>
            <a:endParaRPr lang="en-US" dirty="0"/>
          </a:p>
        </p:txBody>
      </p:sp>
      <p:sp>
        <p:nvSpPr>
          <p:cNvPr id="50179" name="Rectangle 3"/>
          <p:cNvSpPr>
            <a:spLocks noGrp="1" noChangeArrowheads="1"/>
          </p:cNvSpPr>
          <p:nvPr>
            <p:ph idx="1"/>
          </p:nvPr>
        </p:nvSpPr>
        <p:spPr>
          <a:xfrm>
            <a:off x="457200" y="1295400"/>
            <a:ext cx="8229600" cy="5562600"/>
          </a:xfrm>
        </p:spPr>
        <p:txBody>
          <a:bodyPr>
            <a:normAutofit/>
          </a:bodyPr>
          <a:lstStyle/>
          <a:p>
            <a:r>
              <a:rPr lang="en-US" dirty="0" smtClean="0">
                <a:solidFill>
                  <a:srgbClr val="008000"/>
                </a:solidFill>
              </a:rPr>
              <a:t>Points are read from disk one main-memory-full at a time</a:t>
            </a:r>
          </a:p>
          <a:p>
            <a:r>
              <a:rPr lang="en-US" b="1" dirty="0" smtClean="0"/>
              <a:t>Most points from previous memory loads are summarized by </a:t>
            </a:r>
            <a:r>
              <a:rPr lang="en-US" b="1" dirty="0" smtClean="0">
                <a:solidFill>
                  <a:srgbClr val="D60093"/>
                </a:solidFill>
              </a:rPr>
              <a:t>simple statistics</a:t>
            </a:r>
          </a:p>
          <a:p>
            <a:r>
              <a:rPr lang="en-US" dirty="0" smtClean="0">
                <a:solidFill>
                  <a:srgbClr val="0000FF"/>
                </a:solidFill>
              </a:rPr>
              <a:t>To begin, from the initial load we select the initial </a:t>
            </a:r>
            <a:r>
              <a:rPr lang="en-US" b="1" i="1" dirty="0" smtClean="0">
                <a:solidFill>
                  <a:srgbClr val="0000FF"/>
                </a:solidFill>
              </a:rPr>
              <a:t>k</a:t>
            </a:r>
            <a:r>
              <a:rPr lang="en-US" dirty="0" smtClean="0">
                <a:solidFill>
                  <a:srgbClr val="0000FF"/>
                </a:solidFill>
              </a:rPr>
              <a:t> centroids by some sensible approach:</a:t>
            </a:r>
          </a:p>
          <a:p>
            <a:pPr lvl="1"/>
            <a:r>
              <a:rPr lang="en-US" dirty="0"/>
              <a:t>Take </a:t>
            </a:r>
            <a:r>
              <a:rPr lang="en-US" b="1" i="1" dirty="0"/>
              <a:t>k</a:t>
            </a:r>
            <a:r>
              <a:rPr lang="en-US" dirty="0"/>
              <a:t> random points</a:t>
            </a:r>
          </a:p>
          <a:p>
            <a:pPr lvl="1"/>
            <a:r>
              <a:rPr lang="en-US" dirty="0" smtClean="0"/>
              <a:t>Take a small random sample and cluster optimally</a:t>
            </a:r>
          </a:p>
          <a:p>
            <a:pPr lvl="1"/>
            <a:r>
              <a:rPr lang="en-US" dirty="0" smtClean="0"/>
              <a:t>Take a sample; pick a random point, and then </a:t>
            </a:r>
            <a:br>
              <a:rPr lang="en-US" dirty="0" smtClean="0"/>
            </a:br>
            <a:r>
              <a:rPr lang="en-US" b="1" i="1" dirty="0" smtClean="0"/>
              <a:t>k–1</a:t>
            </a:r>
            <a:r>
              <a:rPr lang="en-US" dirty="0" smtClean="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34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779462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Three Classes of Points</a:t>
            </a:r>
            <a:endParaRPr lang="en-US"/>
          </a:p>
        </p:txBody>
      </p:sp>
      <p:sp>
        <p:nvSpPr>
          <p:cNvPr id="51203" name="Rectangle 3"/>
          <p:cNvSpPr>
            <a:spLocks noGrp="1" noChangeArrowheads="1"/>
          </p:cNvSpPr>
          <p:nvPr>
            <p:ph idx="1"/>
          </p:nvPr>
        </p:nvSpPr>
        <p:spPr>
          <a:xfrm>
            <a:off x="457200" y="1295400"/>
            <a:ext cx="7543800" cy="5486400"/>
          </a:xfrm>
        </p:spPr>
        <p:txBody>
          <a:bodyPr>
            <a:normAutofit lnSpcReduction="10000"/>
          </a:bodyPr>
          <a:lstStyle/>
          <a:p>
            <a:pPr marL="118872" indent="0">
              <a:buNone/>
            </a:pPr>
            <a:r>
              <a:rPr lang="en-US" b="1" dirty="0" smtClean="0">
                <a:solidFill>
                  <a:srgbClr val="0000FF"/>
                </a:solidFill>
              </a:rPr>
              <a:t>3 sets of points which we keep track of:</a:t>
            </a:r>
          </a:p>
          <a:p>
            <a:r>
              <a:rPr lang="en-US" b="1" dirty="0" smtClean="0">
                <a:solidFill>
                  <a:srgbClr val="FF0066"/>
                </a:solidFill>
              </a:rPr>
              <a:t>Discard set (DS):</a:t>
            </a:r>
            <a:r>
              <a:rPr lang="en-US" dirty="0" smtClean="0"/>
              <a:t> </a:t>
            </a:r>
          </a:p>
          <a:p>
            <a:pPr lvl="1"/>
            <a:r>
              <a:rPr lang="en-US" dirty="0" smtClean="0"/>
              <a:t>Points close enough to a centroid to be summarized</a:t>
            </a:r>
          </a:p>
          <a:p>
            <a:r>
              <a:rPr lang="en-US" b="1" dirty="0" smtClean="0">
                <a:solidFill>
                  <a:srgbClr val="FF0066"/>
                </a:solidFill>
              </a:rPr>
              <a:t>Compression set (CS): </a:t>
            </a:r>
          </a:p>
          <a:p>
            <a:pPr lvl="1"/>
            <a:r>
              <a:rPr lang="en-US" dirty="0" smtClean="0"/>
              <a:t>Groups of points that are close together but not close to any existing centroid</a:t>
            </a:r>
          </a:p>
          <a:p>
            <a:pPr lvl="1"/>
            <a:r>
              <a:rPr lang="en-US" dirty="0" smtClean="0"/>
              <a:t>These points are summarized, but not assigned to a cluster</a:t>
            </a:r>
          </a:p>
          <a:p>
            <a:r>
              <a:rPr lang="en-US" b="1" dirty="0" smtClean="0">
                <a:solidFill>
                  <a:srgbClr val="FF0066"/>
                </a:solidFill>
              </a:rPr>
              <a:t>Retained set (RS):</a:t>
            </a:r>
            <a:r>
              <a:rPr lang="en-US" dirty="0" smtClean="0"/>
              <a:t> </a:t>
            </a:r>
          </a:p>
          <a:p>
            <a:pPr lvl="1"/>
            <a:r>
              <a:rPr lang="en-US" dirty="0" smtClean="0"/>
              <a:t>Isolated points waiting to be assigned to a compression set</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E373E3C4-1204-4FDC-A915-93A28FEEFBB1}" type="slidenum">
              <a:rPr lang="en-US" smtClean="0"/>
              <a:pPr/>
              <a:t>35</a:t>
            </a:fld>
            <a:endParaRPr lang="en-US"/>
          </a:p>
        </p:txBody>
      </p:sp>
    </p:spTree>
    <p:extLst>
      <p:ext uri="{BB962C8B-B14F-4D97-AF65-F5344CB8AC3E}">
        <p14:creationId xmlns:p14="http://schemas.microsoft.com/office/powerpoint/2010/main" val="35639665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BFR: “Galaxies</a:t>
            </a:r>
            <a:r>
              <a:rPr lang="en-US" dirty="0"/>
              <a:t>” Picture</a:t>
            </a:r>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 name="Slide Number Placeholder 4"/>
          <p:cNvSpPr>
            <a:spLocks noGrp="1"/>
          </p:cNvSpPr>
          <p:nvPr>
            <p:ph type="sldNum" sz="quarter" idx="12"/>
          </p:nvPr>
        </p:nvSpPr>
        <p:spPr/>
        <p:txBody>
          <a:bodyPr/>
          <a:lstStyle/>
          <a:p>
            <a:fld id="{74A0C195-7118-4349-B1EC-DC26B1FB8D04}" type="slidenum">
              <a:rPr lang="en-US"/>
              <a:pPr/>
              <a:t>36</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a:t>
            </a:r>
            <a:r>
              <a:rPr lang="en-US" sz="1600" dirty="0" smtClean="0">
                <a:solidFill>
                  <a:srgbClr val="008000"/>
                </a:solidFill>
                <a:latin typeface="Arial" pitchFamily="34" charset="0"/>
                <a:cs typeface="Arial" pitchFamily="34" charset="0"/>
              </a:rPr>
              <a:t>summarized</a:t>
            </a:r>
            <a:endParaRPr lang="en-US" sz="1600" dirty="0">
              <a:solidFill>
                <a:srgbClr val="008000"/>
              </a:solidFill>
              <a:latin typeface="Arial" pitchFamily="34" charset="0"/>
              <a:cs typeface="Arial" pitchFamily="34" charset="0"/>
            </a:endParaRP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427564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Summarizing Sets of Points</a:t>
            </a:r>
            <a:endParaRPr lang="en-US" dirty="0"/>
          </a:p>
        </p:txBody>
      </p:sp>
      <p:sp>
        <p:nvSpPr>
          <p:cNvPr id="52227" name="Rectangle 3"/>
          <p:cNvSpPr>
            <a:spLocks noGrp="1" noChangeArrowheads="1"/>
          </p:cNvSpPr>
          <p:nvPr>
            <p:ph idx="1"/>
          </p:nvPr>
        </p:nvSpPr>
        <p:spPr>
          <a:xfrm>
            <a:off x="457200" y="1295400"/>
            <a:ext cx="7924800" cy="5257801"/>
          </a:xfrm>
        </p:spPr>
        <p:txBody>
          <a:bodyPr/>
          <a:lstStyle/>
          <a:p>
            <a:pPr marL="118872" indent="0">
              <a:buNone/>
            </a:pPr>
            <a:r>
              <a:rPr lang="en-US" b="1" dirty="0" smtClean="0">
                <a:solidFill>
                  <a:srgbClr val="0000FF"/>
                </a:solidFill>
              </a:rPr>
              <a:t>For each cluster, the discard set (DS) is </a:t>
            </a:r>
            <a:r>
              <a:rPr lang="en-US" b="1" u="sng" dirty="0" smtClean="0">
                <a:solidFill>
                  <a:srgbClr val="0000FF"/>
                </a:solidFill>
              </a:rPr>
              <a:t>summarized</a:t>
            </a:r>
            <a:r>
              <a:rPr lang="en-US" b="1" dirty="0" smtClean="0">
                <a:solidFill>
                  <a:srgbClr val="0000FF"/>
                </a:solidFill>
              </a:rPr>
              <a:t> by:</a:t>
            </a:r>
          </a:p>
          <a:p>
            <a:r>
              <a:rPr lang="en-US" dirty="0" smtClean="0"/>
              <a:t>The number of points,</a:t>
            </a:r>
            <a:r>
              <a:rPr lang="en-US" b="1" i="1" dirty="0" smtClean="0">
                <a:solidFill>
                  <a:srgbClr val="FF0066"/>
                </a:solidFill>
              </a:rPr>
              <a:t> N</a:t>
            </a:r>
          </a:p>
          <a:p>
            <a:r>
              <a:rPr lang="en-US" dirty="0" smtClean="0"/>
              <a:t>The vector </a:t>
            </a:r>
            <a:r>
              <a:rPr lang="en-US" b="1" i="1" dirty="0" smtClean="0">
                <a:solidFill>
                  <a:srgbClr val="FF0066"/>
                </a:solidFill>
              </a:rPr>
              <a:t>SUM</a:t>
            </a:r>
            <a:r>
              <a:rPr lang="en-US" dirty="0" smtClean="0"/>
              <a:t>, whose </a:t>
            </a:r>
            <a:r>
              <a:rPr lang="en-US" i="1" dirty="0" err="1" smtClean="0"/>
              <a:t>i</a:t>
            </a:r>
            <a:r>
              <a:rPr lang="en-US" baseline="30000" dirty="0" err="1" smtClean="0"/>
              <a:t>th</a:t>
            </a:r>
            <a:r>
              <a:rPr lang="en-US" dirty="0" smtClean="0"/>
              <a:t> component is the sum of the coordinates of the points in the </a:t>
            </a:r>
            <a:r>
              <a:rPr lang="en-US" i="1" dirty="0" err="1" smtClean="0"/>
              <a:t>i</a:t>
            </a:r>
            <a:r>
              <a:rPr lang="en-US" baseline="30000" dirty="0" err="1" smtClean="0"/>
              <a:t>th</a:t>
            </a:r>
            <a:r>
              <a:rPr lang="en-US" dirty="0" smtClean="0"/>
              <a:t> dimension</a:t>
            </a:r>
          </a:p>
          <a:p>
            <a:r>
              <a:rPr lang="en-US" dirty="0" smtClean="0"/>
              <a:t>The vector </a:t>
            </a:r>
            <a:r>
              <a:rPr lang="en-US" b="1" i="1" dirty="0" smtClean="0">
                <a:solidFill>
                  <a:srgbClr val="FF0066"/>
                </a:solidFill>
              </a:rPr>
              <a:t>SUMSQ</a:t>
            </a:r>
            <a:r>
              <a:rPr lang="en-US" dirty="0" smtClean="0"/>
              <a:t>: </a:t>
            </a:r>
            <a:r>
              <a:rPr lang="en-US" i="1" dirty="0" err="1" smtClean="0"/>
              <a:t>i</a:t>
            </a:r>
            <a:r>
              <a:rPr lang="en-US" baseline="30000" dirty="0" err="1" smtClean="0"/>
              <a:t>th</a:t>
            </a:r>
            <a:r>
              <a:rPr lang="en-US" dirty="0" smtClean="0"/>
              <a:t> component = sum of squares of coordinates in </a:t>
            </a:r>
            <a:r>
              <a:rPr lang="en-US" i="1" dirty="0" err="1" smtClean="0"/>
              <a:t>i</a:t>
            </a:r>
            <a:r>
              <a:rPr lang="en-US" baseline="30000" dirty="0" err="1" smtClean="0"/>
              <a:t>th</a:t>
            </a:r>
            <a:r>
              <a:rPr lang="en-US" dirty="0" smtClean="0"/>
              <a:t> dimension</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B33B7EA-002B-4067-950B-AC4932BA8F44}" type="slidenum">
              <a:rPr lang="en-US" smtClean="0"/>
              <a:pPr/>
              <a:t>37</a:t>
            </a:fld>
            <a:endParaRPr lang="en-US"/>
          </a:p>
        </p:txBody>
      </p:sp>
      <p:grpSp>
        <p:nvGrpSpPr>
          <p:cNvPr id="7" name="Group 44"/>
          <p:cNvGrpSpPr>
            <a:grpSpLocks/>
          </p:cNvGrpSpPr>
          <p:nvPr/>
        </p:nvGrpSpPr>
        <p:grpSpPr bwMode="auto">
          <a:xfrm>
            <a:off x="4571999" y="534696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r>
                <a:rPr lang="en-US" dirty="0" smtClean="0">
                  <a:solidFill>
                    <a:srgbClr val="008000"/>
                  </a:solidFill>
                  <a:latin typeface="Arial" pitchFamily="34" charset="0"/>
                  <a:cs typeface="Arial" pitchFamily="34" charset="0"/>
                </a:rPr>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All its points are </a:t>
              </a:r>
              <a:r>
                <a:rPr lang="en-US" dirty="0">
                  <a:solidFill>
                    <a:srgbClr val="008000"/>
                  </a:solidFill>
                  <a:latin typeface="Arial" pitchFamily="34" charset="0"/>
                  <a:cs typeface="Arial" pitchFamily="34" charset="0"/>
                </a:rPr>
                <a:t>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423677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534400" cy="987552"/>
          </a:xfrm>
        </p:spPr>
        <p:txBody>
          <a:bodyPr>
            <a:normAutofit/>
          </a:bodyPr>
          <a:lstStyle/>
          <a:p>
            <a:r>
              <a:rPr lang="en-US" dirty="0"/>
              <a:t>Summarizing </a:t>
            </a:r>
            <a:r>
              <a:rPr lang="en-US" dirty="0" smtClean="0"/>
              <a:t>Points: Comments</a:t>
            </a:r>
            <a:endParaRPr lang="en-US" dirty="0"/>
          </a:p>
        </p:txBody>
      </p:sp>
      <p:sp>
        <p:nvSpPr>
          <p:cNvPr id="53251" name="Rectangle 3"/>
          <p:cNvSpPr>
            <a:spLocks noGrp="1" noChangeArrowheads="1"/>
          </p:cNvSpPr>
          <p:nvPr>
            <p:ph idx="1"/>
          </p:nvPr>
        </p:nvSpPr>
        <p:spPr>
          <a:xfrm>
            <a:off x="457200" y="1295401"/>
            <a:ext cx="8229600" cy="4724400"/>
          </a:xfrm>
        </p:spPr>
        <p:txBody>
          <a:bodyPr>
            <a:normAutofit/>
          </a:bodyPr>
          <a:lstStyle/>
          <a:p>
            <a:r>
              <a:rPr lang="en-US" b="1" dirty="0"/>
              <a:t>2</a:t>
            </a:r>
            <a:r>
              <a:rPr lang="en-US" b="1" i="1" dirty="0"/>
              <a:t>d </a:t>
            </a:r>
            <a:r>
              <a:rPr lang="en-US" b="1" dirty="0"/>
              <a:t>+ 1</a:t>
            </a:r>
            <a:r>
              <a:rPr lang="en-US" dirty="0"/>
              <a:t> values represent any </a:t>
            </a:r>
            <a:r>
              <a:rPr lang="en-US" dirty="0" smtClean="0"/>
              <a:t>size cluster</a:t>
            </a:r>
            <a:endParaRPr lang="en-US" dirty="0"/>
          </a:p>
          <a:p>
            <a:pPr lvl="1"/>
            <a:r>
              <a:rPr lang="en-US" b="1" i="1" dirty="0"/>
              <a:t>d</a:t>
            </a:r>
            <a:r>
              <a:rPr lang="en-US" dirty="0"/>
              <a:t>  = number of </a:t>
            </a:r>
            <a:r>
              <a:rPr lang="en-US" dirty="0" smtClean="0"/>
              <a:t>dimensions</a:t>
            </a:r>
            <a:endParaRPr lang="en-US" dirty="0"/>
          </a:p>
          <a:p>
            <a:r>
              <a:rPr lang="en-US" dirty="0" smtClean="0"/>
              <a:t>Average </a:t>
            </a:r>
            <a:r>
              <a:rPr lang="en-US" dirty="0"/>
              <a:t>in </a:t>
            </a:r>
            <a:r>
              <a:rPr lang="en-US" b="1" dirty="0"/>
              <a:t>each dimension</a:t>
            </a:r>
            <a:r>
              <a:rPr lang="en-US" dirty="0"/>
              <a:t> </a:t>
            </a:r>
            <a:r>
              <a:rPr lang="en-US" dirty="0" smtClean="0"/>
              <a:t>(</a:t>
            </a:r>
            <a:r>
              <a:rPr lang="en-US" b="1" dirty="0" smtClean="0">
                <a:solidFill>
                  <a:srgbClr val="FF0066"/>
                </a:solidFill>
              </a:rPr>
              <a:t>the centroid</a:t>
            </a:r>
            <a:r>
              <a:rPr lang="en-US" dirty="0" smtClean="0"/>
              <a:t>) </a:t>
            </a:r>
            <a:br>
              <a:rPr lang="en-US" dirty="0" smtClean="0"/>
            </a:br>
            <a:r>
              <a:rPr lang="en-US" dirty="0" smtClean="0"/>
              <a:t>can </a:t>
            </a:r>
            <a:r>
              <a:rPr lang="en-US" dirty="0"/>
              <a:t>be calculated </a:t>
            </a:r>
            <a:r>
              <a:rPr lang="en-US" dirty="0" smtClean="0"/>
              <a:t>as </a:t>
            </a:r>
            <a:r>
              <a:rPr lang="en-US" b="1" dirty="0" err="1"/>
              <a:t>SUM</a:t>
            </a:r>
            <a:r>
              <a:rPr lang="en-US" b="1" i="1" baseline="-25000" dirty="0" err="1"/>
              <a:t>i</a:t>
            </a:r>
            <a:r>
              <a:rPr lang="en-US" b="1" baseline="-25000" dirty="0"/>
              <a:t> </a:t>
            </a:r>
            <a:r>
              <a:rPr lang="en-US" b="1" dirty="0" smtClean="0"/>
              <a:t>/ </a:t>
            </a:r>
            <a:r>
              <a:rPr lang="en-US" b="1" i="1" dirty="0" smtClean="0"/>
              <a:t>N</a:t>
            </a:r>
            <a:endParaRPr lang="en-US" b="1" dirty="0"/>
          </a:p>
          <a:p>
            <a:pPr lvl="1"/>
            <a:r>
              <a:rPr lang="en-US" b="1" dirty="0" err="1"/>
              <a:t>SUM</a:t>
            </a:r>
            <a:r>
              <a:rPr lang="en-US" b="1" i="1" baseline="-25000" dirty="0" err="1"/>
              <a:t>i</a:t>
            </a:r>
            <a:r>
              <a:rPr lang="en-US" dirty="0"/>
              <a:t> = </a:t>
            </a:r>
            <a:r>
              <a:rPr lang="en-US" i="1" dirty="0" err="1" smtClean="0"/>
              <a:t>i</a:t>
            </a:r>
            <a:r>
              <a:rPr lang="en-US" baseline="30000" dirty="0" err="1" smtClean="0"/>
              <a:t>th</a:t>
            </a:r>
            <a:r>
              <a:rPr lang="en-US" dirty="0" smtClean="0"/>
              <a:t> </a:t>
            </a:r>
            <a:r>
              <a:rPr lang="en-US" dirty="0"/>
              <a:t>component of </a:t>
            </a:r>
            <a:r>
              <a:rPr lang="en-US" dirty="0" smtClean="0"/>
              <a:t>SUM</a:t>
            </a:r>
          </a:p>
          <a:p>
            <a:r>
              <a:rPr lang="en-US" dirty="0" smtClean="0"/>
              <a:t>Variance of a cluster’s discard set in dimension </a:t>
            </a:r>
            <a:r>
              <a:rPr lang="en-US" i="1" dirty="0" err="1" smtClean="0"/>
              <a:t>i</a:t>
            </a:r>
            <a:r>
              <a:rPr lang="en-US" dirty="0" smtClean="0"/>
              <a:t> is: </a:t>
            </a:r>
            <a:r>
              <a:rPr lang="en-US" b="1" dirty="0" smtClean="0"/>
              <a:t>(</a:t>
            </a:r>
            <a:r>
              <a:rPr lang="en-US" b="1" dirty="0" err="1" smtClean="0"/>
              <a:t>SUMSQ</a:t>
            </a:r>
            <a:r>
              <a:rPr lang="en-US" b="1" i="1" baseline="-25000" dirty="0" err="1" smtClean="0"/>
              <a:t>i</a:t>
            </a:r>
            <a:r>
              <a:rPr lang="en-US" b="1" dirty="0" smtClean="0"/>
              <a:t> / </a:t>
            </a:r>
            <a:r>
              <a:rPr lang="en-US" b="1" i="1" dirty="0" smtClean="0"/>
              <a:t>N</a:t>
            </a:r>
            <a:r>
              <a:rPr lang="en-US" b="1" dirty="0" smtClean="0"/>
              <a:t>) – (</a:t>
            </a:r>
            <a:r>
              <a:rPr lang="en-US" b="1" dirty="0" err="1" smtClean="0"/>
              <a:t>SUM</a:t>
            </a:r>
            <a:r>
              <a:rPr lang="en-US" b="1" i="1" baseline="-25000" dirty="0" err="1" smtClean="0"/>
              <a:t>i</a:t>
            </a:r>
            <a:r>
              <a:rPr lang="en-US" b="1" dirty="0" smtClean="0"/>
              <a:t> / </a:t>
            </a:r>
            <a:r>
              <a:rPr lang="en-US" b="1" i="1" dirty="0" smtClean="0"/>
              <a:t>N</a:t>
            </a:r>
            <a:r>
              <a:rPr lang="en-US" b="1" dirty="0" smtClean="0"/>
              <a:t>)</a:t>
            </a:r>
            <a:r>
              <a:rPr lang="en-US" b="1" baseline="30000" dirty="0" smtClean="0"/>
              <a:t>2</a:t>
            </a:r>
          </a:p>
          <a:p>
            <a:pPr lvl="1"/>
            <a:r>
              <a:rPr lang="en-US" dirty="0" smtClean="0"/>
              <a:t>And standard deviation is the square root of that</a:t>
            </a:r>
          </a:p>
          <a:p>
            <a:r>
              <a:rPr lang="en-US" b="1" dirty="0" smtClean="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Oval 3"/>
          <p:cNvSpPr>
            <a:spLocks noChangeArrowheads="1"/>
          </p:cNvSpPr>
          <p:nvPr/>
        </p:nvSpPr>
        <p:spPr bwMode="auto">
          <a:xfrm>
            <a:off x="6400799" y="5715000"/>
            <a:ext cx="2667001" cy="990600"/>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5"/>
          <p:cNvSpPr>
            <a:spLocks noChangeShapeType="1"/>
          </p:cNvSpPr>
          <p:nvPr/>
        </p:nvSpPr>
        <p:spPr bwMode="auto">
          <a:xfrm>
            <a:off x="7772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7620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2" name="TextBox 1"/>
          <p:cNvSpPr txBox="1"/>
          <p:nvPr/>
        </p:nvSpPr>
        <p:spPr>
          <a:xfrm>
            <a:off x="304800" y="5985408"/>
            <a:ext cx="5943598" cy="738664"/>
          </a:xfrm>
          <a:prstGeom prst="rect">
            <a:avLst/>
          </a:prstGeom>
          <a:noFill/>
        </p:spPr>
        <p:txBody>
          <a:bodyPr wrap="square" rtlCol="0">
            <a:spAutoFit/>
          </a:bodyPr>
          <a:lstStyle/>
          <a:p>
            <a:r>
              <a:rPr lang="en-US" sz="1400" b="1" dirty="0" smtClean="0">
                <a:solidFill>
                  <a:srgbClr val="008000"/>
                </a:solidFill>
                <a:latin typeface="Arial" pitchFamily="34" charset="0"/>
                <a:cs typeface="Arial" pitchFamily="34" charset="0"/>
              </a:rPr>
              <a:t>Note:</a:t>
            </a:r>
            <a:r>
              <a:rPr lang="en-US" sz="1400" dirty="0" smtClean="0">
                <a:solidFill>
                  <a:srgbClr val="008000"/>
                </a:solidFill>
                <a:latin typeface="Arial" pitchFamily="34" charset="0"/>
                <a:cs typeface="Arial" pitchFamily="34" charset="0"/>
              </a:rPr>
              <a:t> Dropping the “axis-aligned” clusters assumption would require storing full covariance matrix to summarize the cluster. So, instead of </a:t>
            </a:r>
            <a:r>
              <a:rPr lang="en-US" sz="1400" b="1" dirty="0" smtClean="0">
                <a:solidFill>
                  <a:srgbClr val="008000"/>
                </a:solidFill>
                <a:latin typeface="Arial" pitchFamily="34" charset="0"/>
                <a:cs typeface="Arial" pitchFamily="34" charset="0"/>
              </a:rPr>
              <a:t>SUMSQ</a:t>
            </a:r>
            <a:r>
              <a:rPr lang="en-US" sz="1400" dirty="0" smtClean="0">
                <a:solidFill>
                  <a:srgbClr val="008000"/>
                </a:solidFill>
                <a:latin typeface="Arial" pitchFamily="34" charset="0"/>
                <a:cs typeface="Arial" pitchFamily="34" charset="0"/>
              </a:rPr>
              <a:t> being a </a:t>
            </a:r>
            <a:r>
              <a:rPr lang="en-US" sz="1400" b="1" i="1" dirty="0" smtClean="0">
                <a:solidFill>
                  <a:srgbClr val="008000"/>
                </a:solidFill>
                <a:latin typeface="Arial" pitchFamily="34" charset="0"/>
                <a:cs typeface="Arial" pitchFamily="34" charset="0"/>
              </a:rPr>
              <a:t>d</a:t>
            </a:r>
            <a:r>
              <a:rPr lang="en-US" sz="1400" dirty="0" smtClean="0">
                <a:solidFill>
                  <a:srgbClr val="008000"/>
                </a:solidFill>
                <a:latin typeface="Arial" pitchFamily="34" charset="0"/>
                <a:cs typeface="Arial" pitchFamily="34" charset="0"/>
              </a:rPr>
              <a:t>-dim vector, it would be a </a:t>
            </a:r>
            <a:r>
              <a:rPr lang="en-US" sz="1400" b="1" i="1" dirty="0" smtClean="0">
                <a:solidFill>
                  <a:srgbClr val="008000"/>
                </a:solidFill>
                <a:latin typeface="Arial" pitchFamily="34" charset="0"/>
                <a:cs typeface="Arial" pitchFamily="34" charset="0"/>
              </a:rPr>
              <a:t>d</a:t>
            </a:r>
            <a:r>
              <a:rPr lang="en-US" sz="1400" b="1" dirty="0" smtClean="0">
                <a:solidFill>
                  <a:srgbClr val="008000"/>
                </a:solidFill>
                <a:latin typeface="Arial" pitchFamily="34" charset="0"/>
                <a:cs typeface="Arial" pitchFamily="34" charset="0"/>
              </a:rPr>
              <a:t> </a:t>
            </a:r>
            <a:r>
              <a:rPr lang="en-US" sz="1400" b="1" i="1" dirty="0" smtClean="0">
                <a:solidFill>
                  <a:srgbClr val="008000"/>
                </a:solidFill>
                <a:latin typeface="Arial" pitchFamily="34" charset="0"/>
                <a:cs typeface="Arial" pitchFamily="34" charset="0"/>
              </a:rPr>
              <a:t>x d</a:t>
            </a:r>
            <a:r>
              <a:rPr lang="en-US" sz="1400" dirty="0" smtClean="0">
                <a:solidFill>
                  <a:srgbClr val="008000"/>
                </a:solidFill>
                <a:latin typeface="Arial" pitchFamily="34" charset="0"/>
                <a:cs typeface="Arial" pitchFamily="34" charset="0"/>
              </a:rPr>
              <a:t> matrix, which is too big! </a:t>
            </a:r>
          </a:p>
        </p:txBody>
      </p:sp>
    </p:spTree>
    <p:extLst>
      <p:ext uri="{BB962C8B-B14F-4D97-AF65-F5344CB8AC3E}">
        <p14:creationId xmlns:p14="http://schemas.microsoft.com/office/powerpoint/2010/main" val="1986209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The “Memory-Load” of Points</a:t>
            </a:r>
            <a:endParaRPr lang="en-US" dirty="0"/>
          </a:p>
        </p:txBody>
      </p:sp>
      <p:sp>
        <p:nvSpPr>
          <p:cNvPr id="58371" name="Rectangle 3"/>
          <p:cNvSpPr>
            <a:spLocks noGrp="1" noChangeArrowheads="1"/>
          </p:cNvSpPr>
          <p:nvPr>
            <p:ph idx="1"/>
          </p:nvPr>
        </p:nvSpPr>
        <p:spPr/>
        <p:txBody>
          <a:bodyPr/>
          <a:lstStyle/>
          <a:p>
            <a:pPr marL="118872" indent="0">
              <a:buNone/>
            </a:pPr>
            <a:r>
              <a:rPr lang="en-US" b="1" dirty="0" smtClean="0">
                <a:solidFill>
                  <a:srgbClr val="0000FF"/>
                </a:solidFill>
              </a:rPr>
              <a:t>Processing the </a:t>
            </a:r>
            <a:r>
              <a:rPr lang="en-US" b="1" dirty="0">
                <a:solidFill>
                  <a:srgbClr val="0000FF"/>
                </a:solidFill>
              </a:rPr>
              <a:t>“Memory-Load” of </a:t>
            </a:r>
            <a:r>
              <a:rPr lang="en-US" b="1" dirty="0" smtClean="0">
                <a:solidFill>
                  <a:srgbClr val="0000FF"/>
                </a:solidFill>
              </a:rPr>
              <a:t>points (1):</a:t>
            </a:r>
          </a:p>
          <a:p>
            <a:r>
              <a:rPr lang="en-US" b="1" dirty="0" smtClean="0"/>
              <a:t>1) </a:t>
            </a:r>
            <a:r>
              <a:rPr lang="en-US" dirty="0" smtClean="0"/>
              <a:t>Find those points that are “</a:t>
            </a:r>
            <a:r>
              <a:rPr lang="en-US" b="1" dirty="0" smtClean="0">
                <a:solidFill>
                  <a:srgbClr val="FF0066"/>
                </a:solidFill>
              </a:rPr>
              <a:t>sufficiently close</a:t>
            </a:r>
            <a:r>
              <a:rPr lang="en-US" dirty="0" smtClean="0"/>
              <a:t>” to a cluster centroid and add those points to that cluster and the </a:t>
            </a:r>
            <a:r>
              <a:rPr lang="en-US" b="1" dirty="0" smtClean="0"/>
              <a:t>DS</a:t>
            </a:r>
          </a:p>
          <a:p>
            <a:pPr lvl="1"/>
            <a:r>
              <a:rPr lang="en-US" dirty="0" smtClean="0"/>
              <a:t>These points are so close to the centroid that </a:t>
            </a:r>
            <a:br>
              <a:rPr lang="en-US" dirty="0" smtClean="0"/>
            </a:br>
            <a:r>
              <a:rPr lang="en-US" dirty="0" smtClean="0"/>
              <a:t>they can be summarized and then discarded</a:t>
            </a:r>
          </a:p>
          <a:p>
            <a:r>
              <a:rPr lang="en-US" b="1" dirty="0" smtClean="0"/>
              <a:t>2) </a:t>
            </a:r>
            <a:r>
              <a:rPr lang="en-US" dirty="0" smtClean="0"/>
              <a:t>Use any main-memory clustering algorithm to cluster the remaining points and the old </a:t>
            </a:r>
            <a:r>
              <a:rPr lang="en-US" b="1" dirty="0" smtClean="0"/>
              <a:t>RS</a:t>
            </a:r>
          </a:p>
          <a:p>
            <a:pPr lvl="1"/>
            <a:r>
              <a:rPr lang="en-US" dirty="0" smtClean="0"/>
              <a:t>Clusters go to the </a:t>
            </a:r>
            <a:r>
              <a:rPr lang="en-US" b="1" dirty="0" smtClean="0"/>
              <a:t>CS</a:t>
            </a:r>
            <a:r>
              <a:rPr lang="en-US" dirty="0" smtClean="0"/>
              <a:t>; outlying points to the </a:t>
            </a:r>
            <a:r>
              <a:rPr lang="en-US" b="1" dirty="0" smtClean="0"/>
              <a:t>RS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A3142AF-18EF-4D9B-9321-2ED60B2DEA12}" type="slidenum">
              <a:rPr lang="en-US" smtClean="0"/>
              <a:pPr/>
              <a:t>39</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850478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4</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a:bodyPr>
          <a:lstStyle/>
          <a:p>
            <a:r>
              <a:rPr lang="en-US" dirty="0"/>
              <a:t>Given a </a:t>
            </a:r>
            <a:r>
              <a:rPr lang="en-US" b="1" dirty="0"/>
              <a:t>set of points</a:t>
            </a:r>
            <a:r>
              <a:rPr lang="en-US" dirty="0"/>
              <a:t>, with a notion of </a:t>
            </a:r>
            <a:r>
              <a:rPr lang="en-US" b="1" dirty="0"/>
              <a:t>distance</a:t>
            </a:r>
            <a:r>
              <a:rPr lang="en-US" dirty="0"/>
              <a:t> between </a:t>
            </a:r>
            <a:r>
              <a:rPr lang="en-US" dirty="0" smtClean="0"/>
              <a:t>points</a:t>
            </a:r>
            <a:r>
              <a:rPr lang="en-US" dirty="0"/>
              <a:t>, </a:t>
            </a:r>
            <a:r>
              <a:rPr lang="en-US" b="1" dirty="0"/>
              <a:t>group the points</a:t>
            </a:r>
            <a:r>
              <a:rPr lang="en-US" dirty="0"/>
              <a:t> into some number of </a:t>
            </a:r>
            <a:r>
              <a:rPr lang="en-US" b="1" i="1" dirty="0">
                <a:solidFill>
                  <a:srgbClr val="FF0066"/>
                </a:solidFill>
              </a:rPr>
              <a:t>clusters</a:t>
            </a:r>
            <a:r>
              <a:rPr lang="en-US" dirty="0"/>
              <a:t>, so </a:t>
            </a:r>
            <a:r>
              <a:rPr lang="en-US" dirty="0" smtClean="0"/>
              <a:t>that </a:t>
            </a:r>
          </a:p>
          <a:p>
            <a:pPr lvl="1"/>
            <a:r>
              <a:rPr lang="en-US" dirty="0" smtClean="0"/>
              <a:t>Members </a:t>
            </a:r>
            <a:r>
              <a:rPr lang="en-US" dirty="0"/>
              <a:t>of a cluster are </a:t>
            </a:r>
            <a:r>
              <a:rPr lang="en-US" dirty="0" smtClean="0"/>
              <a:t>close/similar </a:t>
            </a:r>
            <a:r>
              <a:rPr lang="en-US" dirty="0"/>
              <a:t>to each </a:t>
            </a:r>
            <a:r>
              <a:rPr lang="en-US" dirty="0" smtClean="0"/>
              <a:t>other</a:t>
            </a:r>
          </a:p>
          <a:p>
            <a:pPr lvl="1"/>
            <a:r>
              <a:rPr lang="en-US" dirty="0" smtClean="0"/>
              <a:t>Members of different clusters are dissimilar</a:t>
            </a:r>
          </a:p>
          <a:p>
            <a:r>
              <a:rPr lang="en-US" b="1" dirty="0" smtClean="0">
                <a:solidFill>
                  <a:srgbClr val="0000FF"/>
                </a:solidFill>
              </a:rPr>
              <a:t>Usually:</a:t>
            </a:r>
            <a:r>
              <a:rPr lang="en-US" b="1" dirty="0" smtClean="0">
                <a:solidFill>
                  <a:schemeClr val="accent3"/>
                </a:solidFill>
              </a:rPr>
              <a:t> </a:t>
            </a:r>
          </a:p>
          <a:p>
            <a:pPr lvl="1"/>
            <a:r>
              <a:rPr lang="en-US" dirty="0" smtClean="0"/>
              <a:t>Points are in a high-dimensional space</a:t>
            </a:r>
          </a:p>
          <a:p>
            <a:pPr lvl="1"/>
            <a:r>
              <a:rPr lang="en-US" dirty="0" smtClean="0"/>
              <a:t>Similarity is defined using a distance measure</a:t>
            </a:r>
          </a:p>
          <a:p>
            <a:pPr lvl="2"/>
            <a:r>
              <a:rPr lang="en-US" dirty="0" smtClean="0"/>
              <a:t>Euclidean, Cosine, </a:t>
            </a:r>
            <a:r>
              <a:rPr lang="en-US" dirty="0" err="1" smtClean="0"/>
              <a:t>Jaccard</a:t>
            </a:r>
            <a:r>
              <a:rPr lang="en-US" dirty="0" smtClean="0"/>
              <a:t>, edit distance, …</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82948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The “Memory-Load” of Points</a:t>
            </a:r>
          </a:p>
        </p:txBody>
      </p:sp>
      <p:sp>
        <p:nvSpPr>
          <p:cNvPr id="59395" name="Rectangle 3"/>
          <p:cNvSpPr>
            <a:spLocks noGrp="1" noChangeArrowheads="1"/>
          </p:cNvSpPr>
          <p:nvPr>
            <p:ph idx="1"/>
          </p:nvPr>
        </p:nvSpPr>
        <p:spPr>
          <a:xfrm>
            <a:off x="457200" y="1295400"/>
            <a:ext cx="8610600" cy="5257801"/>
          </a:xfrm>
        </p:spPr>
        <p:txBody>
          <a:bodyPr>
            <a:normAutofit/>
          </a:bodyPr>
          <a:lstStyle/>
          <a:p>
            <a:pPr marL="118872" indent="0">
              <a:buNone/>
            </a:pPr>
            <a:r>
              <a:rPr lang="en-US" b="1" dirty="0">
                <a:solidFill>
                  <a:srgbClr val="0000FF"/>
                </a:solidFill>
              </a:rPr>
              <a:t>Processing the “Memory-Load” of </a:t>
            </a:r>
            <a:r>
              <a:rPr lang="en-US" b="1" dirty="0" smtClean="0">
                <a:solidFill>
                  <a:srgbClr val="0000FF"/>
                </a:solidFill>
              </a:rPr>
              <a:t>points (2):</a:t>
            </a:r>
            <a:endParaRPr lang="en-US" b="1" dirty="0">
              <a:solidFill>
                <a:srgbClr val="0000FF"/>
              </a:solidFill>
            </a:endParaRPr>
          </a:p>
          <a:p>
            <a:r>
              <a:rPr lang="en-US" b="1" dirty="0" smtClean="0"/>
              <a:t>3) DS set:</a:t>
            </a:r>
            <a:r>
              <a:rPr lang="en-US" dirty="0" smtClean="0"/>
              <a:t> Adjust statistics of the clusters to account for the new points</a:t>
            </a:r>
          </a:p>
          <a:p>
            <a:pPr lvl="1"/>
            <a:r>
              <a:rPr lang="en-US" dirty="0" smtClean="0"/>
              <a:t>Add </a:t>
            </a:r>
            <a:r>
              <a:rPr lang="en-US" b="1" i="1" dirty="0" smtClean="0"/>
              <a:t>N</a:t>
            </a:r>
            <a:r>
              <a:rPr lang="en-US" dirty="0" smtClean="0"/>
              <a:t>s, </a:t>
            </a:r>
            <a:r>
              <a:rPr lang="en-US" b="1" i="1" dirty="0" smtClean="0"/>
              <a:t>SUM</a:t>
            </a:r>
            <a:r>
              <a:rPr lang="en-US" dirty="0" smtClean="0"/>
              <a:t>s, </a:t>
            </a:r>
            <a:r>
              <a:rPr lang="en-US" b="1" i="1" dirty="0" smtClean="0"/>
              <a:t>SUMSQ</a:t>
            </a:r>
            <a:r>
              <a:rPr lang="en-US" dirty="0" smtClean="0"/>
              <a:t>s</a:t>
            </a:r>
          </a:p>
          <a:p>
            <a:pPr lvl="5"/>
            <a:endParaRPr lang="en-US" sz="1000" dirty="0" smtClean="0"/>
          </a:p>
          <a:p>
            <a:r>
              <a:rPr lang="en-US" b="1" dirty="0" smtClean="0"/>
              <a:t>4) </a:t>
            </a:r>
            <a:r>
              <a:rPr lang="en-US" dirty="0" smtClean="0"/>
              <a:t>Consider merging compressed sets in the </a:t>
            </a:r>
            <a:r>
              <a:rPr lang="en-US" b="1" dirty="0" smtClean="0"/>
              <a:t>CS</a:t>
            </a:r>
          </a:p>
          <a:p>
            <a:pPr lvl="8"/>
            <a:endParaRPr lang="en-US" sz="1000" dirty="0" smtClean="0"/>
          </a:p>
          <a:p>
            <a:r>
              <a:rPr lang="en-US" b="1" dirty="0" smtClean="0"/>
              <a:t>5)</a:t>
            </a:r>
            <a:r>
              <a:rPr lang="en-US" dirty="0" smtClean="0"/>
              <a:t> If this is the last round, merge all compressed sets in the </a:t>
            </a:r>
            <a:r>
              <a:rPr lang="en-US" b="1" dirty="0" smtClean="0"/>
              <a:t>CS</a:t>
            </a:r>
            <a:r>
              <a:rPr lang="en-US" dirty="0" smtClean="0"/>
              <a:t> and all </a:t>
            </a:r>
            <a:r>
              <a:rPr lang="en-US" b="1" dirty="0" smtClean="0"/>
              <a:t>RS</a:t>
            </a:r>
            <a:r>
              <a:rPr lang="en-US" dirty="0" smtClean="0"/>
              <a:t> points into their nearest cluster</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40</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620020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BFR: “Galaxies</a:t>
            </a:r>
            <a:r>
              <a:rPr lang="en-US" dirty="0"/>
              <a:t>” Picture</a:t>
            </a:r>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 name="Slide Number Placeholder 4"/>
          <p:cNvSpPr>
            <a:spLocks noGrp="1"/>
          </p:cNvSpPr>
          <p:nvPr>
            <p:ph type="sldNum" sz="quarter" idx="12"/>
          </p:nvPr>
        </p:nvSpPr>
        <p:spPr/>
        <p:txBody>
          <a:bodyPr/>
          <a:lstStyle/>
          <a:p>
            <a:fld id="{74A0C195-7118-4349-B1EC-DC26B1FB8D04}" type="slidenum">
              <a:rPr lang="en-US"/>
              <a:pPr/>
              <a:t>41</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a:t>
            </a:r>
            <a:r>
              <a:rPr lang="en-US" sz="1600" dirty="0" smtClean="0">
                <a:solidFill>
                  <a:srgbClr val="008000"/>
                </a:solidFill>
                <a:latin typeface="Arial" pitchFamily="34" charset="0"/>
                <a:cs typeface="Arial" pitchFamily="34" charset="0"/>
              </a:rPr>
              <a:t>summarized</a:t>
            </a:r>
            <a:endParaRPr lang="en-US" sz="1600" dirty="0">
              <a:solidFill>
                <a:srgbClr val="008000"/>
              </a:solidFill>
              <a:latin typeface="Arial" pitchFamily="34" charset="0"/>
              <a:cs typeface="Arial" pitchFamily="34" charset="0"/>
            </a:endParaRP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224526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 Few </a:t>
            </a:r>
            <a:r>
              <a:rPr lang="en-US" dirty="0" smtClean="0"/>
              <a:t>Details…</a:t>
            </a:r>
            <a:endParaRPr lang="en-US" dirty="0"/>
          </a:p>
        </p:txBody>
      </p:sp>
      <p:sp>
        <p:nvSpPr>
          <p:cNvPr id="73731" name="Rectangle 3"/>
          <p:cNvSpPr>
            <a:spLocks noGrp="1" noChangeArrowheads="1"/>
          </p:cNvSpPr>
          <p:nvPr>
            <p:ph idx="1"/>
          </p:nvPr>
        </p:nvSpPr>
        <p:spPr/>
        <p:txBody>
          <a:bodyPr/>
          <a:lstStyle/>
          <a:p>
            <a:r>
              <a:rPr lang="en-US" b="1" dirty="0" smtClean="0"/>
              <a:t>Q1) How </a:t>
            </a:r>
            <a:r>
              <a:rPr lang="en-US" b="1" dirty="0"/>
              <a:t>do we decide if a point is “close enough” to a cluster that we will add the point to that cluster</a:t>
            </a:r>
            <a:r>
              <a:rPr lang="en-US" b="1" dirty="0" smtClean="0"/>
              <a:t>?</a:t>
            </a:r>
          </a:p>
          <a:p>
            <a:pPr lvl="8"/>
            <a:endParaRPr lang="en-US" dirty="0"/>
          </a:p>
          <a:p>
            <a:r>
              <a:rPr lang="en-US" b="1" dirty="0" smtClean="0"/>
              <a:t>Q2) How </a:t>
            </a:r>
            <a:r>
              <a:rPr lang="en-US" b="1" dirty="0"/>
              <a:t>do we decide whether two compressed </a:t>
            </a:r>
            <a:r>
              <a:rPr lang="en-US" b="1" dirty="0" smtClean="0"/>
              <a:t>sets (CS) </a:t>
            </a:r>
            <a:r>
              <a:rPr lang="en-US" b="1" dirty="0"/>
              <a:t>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748605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How Close is Close Enough?</a:t>
            </a:r>
            <a:endParaRPr lang="en-US"/>
          </a:p>
        </p:txBody>
      </p:sp>
      <p:sp>
        <p:nvSpPr>
          <p:cNvPr id="60419" name="Rectangle 3"/>
          <p:cNvSpPr>
            <a:spLocks noGrp="1" noChangeArrowheads="1"/>
          </p:cNvSpPr>
          <p:nvPr>
            <p:ph idx="1"/>
          </p:nvPr>
        </p:nvSpPr>
        <p:spPr/>
        <p:txBody>
          <a:bodyPr/>
          <a:lstStyle/>
          <a:p>
            <a:r>
              <a:rPr lang="en-US" b="1" dirty="0" smtClean="0"/>
              <a:t>Q1) We need a way to decide whether to put a new point into a cluster (and discard)</a:t>
            </a:r>
          </a:p>
          <a:p>
            <a:pPr lvl="8"/>
            <a:endParaRPr lang="en-US" dirty="0" smtClean="0"/>
          </a:p>
          <a:p>
            <a:r>
              <a:rPr lang="en-US" b="1" dirty="0" smtClean="0">
                <a:solidFill>
                  <a:srgbClr val="0000FF"/>
                </a:solidFill>
              </a:rPr>
              <a:t>BFR suggests two ways:</a:t>
            </a:r>
          </a:p>
          <a:p>
            <a:pPr lvl="1"/>
            <a:r>
              <a:rPr lang="en-US" dirty="0" smtClean="0"/>
              <a:t>The </a:t>
            </a:r>
            <a:r>
              <a:rPr lang="en-US" b="1" dirty="0" err="1" smtClean="0">
                <a:solidFill>
                  <a:srgbClr val="D60093"/>
                </a:solidFill>
              </a:rPr>
              <a:t>Mahalanobis</a:t>
            </a:r>
            <a:r>
              <a:rPr lang="en-US" b="1" dirty="0" smtClean="0">
                <a:solidFill>
                  <a:srgbClr val="D60093"/>
                </a:solidFill>
              </a:rPr>
              <a:t> distance</a:t>
            </a:r>
            <a:r>
              <a:rPr lang="en-US" dirty="0" smtClean="0">
                <a:solidFill>
                  <a:srgbClr val="D60093"/>
                </a:solidFill>
              </a:rPr>
              <a:t> </a:t>
            </a:r>
            <a:r>
              <a:rPr lang="en-US" dirty="0" smtClean="0"/>
              <a:t>is less than a threshold</a:t>
            </a:r>
          </a:p>
          <a:p>
            <a:pPr lvl="1"/>
            <a:r>
              <a:rPr lang="en-US" b="1" dirty="0" smtClean="0"/>
              <a:t>High likelihood of the point belonging to currently nearest centroid</a:t>
            </a:r>
            <a:endParaRPr lang="en-US" b="1"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3E93B9B-573A-4B7E-8A27-EB1CF7C7C74D}" type="slidenum">
              <a:rPr lang="en-US" smtClean="0"/>
              <a:pPr/>
              <a:t>43</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975" y="4419600"/>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147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Mahalanobis Distance</a:t>
            </a:r>
            <a:endParaRPr lang="en-US"/>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p:txBody>
              <a:bodyPr/>
              <a:lstStyle/>
              <a:p>
                <a:r>
                  <a:rPr lang="en-US" b="1" dirty="0" smtClean="0">
                    <a:solidFill>
                      <a:srgbClr val="D60093"/>
                    </a:solidFill>
                  </a:rPr>
                  <a:t>Normalized Euclidean distance from centroid</a:t>
                </a:r>
              </a:p>
              <a:p>
                <a:pPr lvl="8"/>
                <a:endParaRPr lang="en-US" dirty="0" smtClean="0"/>
              </a:p>
              <a:p>
                <a:r>
                  <a:rPr lang="en-US" dirty="0" smtClean="0"/>
                  <a:t>For point </a:t>
                </a:r>
                <a:r>
                  <a:rPr lang="en-US" b="1" i="1" dirty="0" smtClean="0"/>
                  <a:t>(x</a:t>
                </a:r>
                <a:r>
                  <a:rPr lang="en-US" b="1" i="1" baseline="-25000" dirty="0" smtClean="0"/>
                  <a:t>1</a:t>
                </a:r>
                <a:r>
                  <a:rPr lang="en-US" b="1" i="1" dirty="0" smtClean="0"/>
                  <a:t>, …, </a:t>
                </a:r>
                <a:r>
                  <a:rPr lang="en-US" b="1" i="1" dirty="0" err="1" smtClean="0"/>
                  <a:t>x</a:t>
                </a:r>
                <a:r>
                  <a:rPr lang="en-US" b="1" i="1" baseline="-25000" dirty="0" err="1" smtClean="0"/>
                  <a:t>d</a:t>
                </a:r>
                <a:r>
                  <a:rPr lang="en-US" b="1" i="1" dirty="0" smtClean="0"/>
                  <a:t>)</a:t>
                </a:r>
                <a:r>
                  <a:rPr lang="en-US" dirty="0" smtClean="0"/>
                  <a:t> and centroid </a:t>
                </a:r>
                <a:r>
                  <a:rPr lang="en-US" b="1" i="1" dirty="0" smtClean="0"/>
                  <a:t>(c</a:t>
                </a:r>
                <a:r>
                  <a:rPr lang="en-US" b="1" i="1" baseline="-25000" dirty="0" smtClean="0"/>
                  <a:t>1</a:t>
                </a:r>
                <a:r>
                  <a:rPr lang="en-US" b="1" i="1" dirty="0" smtClean="0"/>
                  <a:t>, …, c</a:t>
                </a:r>
                <a:r>
                  <a:rPr lang="en-US" b="1" i="1" baseline="-25000" dirty="0" smtClean="0"/>
                  <a:t>d</a:t>
                </a:r>
                <a:r>
                  <a:rPr lang="en-US" b="1" i="1" dirty="0" smtClean="0"/>
                  <a:t>)</a:t>
                </a:r>
                <a:endParaRPr lang="en-US" b="1" dirty="0" smtClean="0"/>
              </a:p>
              <a:p>
                <a:pPr marL="971550" lvl="1" indent="-514350">
                  <a:buFont typeface="+mj-lt"/>
                  <a:buAutoNum type="arabicPeriod"/>
                </a:pPr>
                <a:r>
                  <a:rPr lang="en-US" dirty="0" smtClean="0"/>
                  <a:t>Normalize in each dimension: </a:t>
                </a:r>
                <a:r>
                  <a:rPr lang="en-US" b="1" i="1" dirty="0" err="1" smtClean="0"/>
                  <a:t>y</a:t>
                </a:r>
                <a:r>
                  <a:rPr lang="en-US" b="1" i="1" baseline="-25000" dirty="0" err="1" smtClean="0"/>
                  <a:t>i</a:t>
                </a:r>
                <a:r>
                  <a:rPr lang="en-US" b="1" i="1" dirty="0" smtClean="0"/>
                  <a:t> = (x</a:t>
                </a:r>
                <a:r>
                  <a:rPr lang="en-US" b="1" i="1" baseline="-25000" dirty="0" smtClean="0"/>
                  <a:t>i</a:t>
                </a:r>
                <a:r>
                  <a:rPr lang="en-US" b="1" i="1" dirty="0" smtClean="0"/>
                  <a:t> - c</a:t>
                </a:r>
                <a:r>
                  <a:rPr lang="en-US" b="1" i="1" baseline="-25000" dirty="0" smtClean="0"/>
                  <a:t>i</a:t>
                </a:r>
                <a:r>
                  <a:rPr lang="en-US" b="1" i="1" dirty="0" smtClean="0"/>
                  <a:t>) / </a:t>
                </a:r>
                <a:r>
                  <a:rPr lang="en-US" b="1" i="1" dirty="0" smtClean="0">
                    <a:sym typeface="Symbol" pitchFamily="18" charset="2"/>
                  </a:rPr>
                  <a:t></a:t>
                </a:r>
                <a:r>
                  <a:rPr lang="en-US" b="1" i="1" baseline="-25000" dirty="0" err="1" smtClean="0">
                    <a:sym typeface="Symbol" pitchFamily="18" charset="2"/>
                  </a:rPr>
                  <a:t>i</a:t>
                </a:r>
                <a:endParaRPr lang="en-US" b="1" i="1" baseline="-25000" dirty="0" smtClean="0">
                  <a:sym typeface="Symbol" pitchFamily="18" charset="2"/>
                </a:endParaRPr>
              </a:p>
              <a:p>
                <a:pPr marL="971550" lvl="1" indent="-514350">
                  <a:buFont typeface="+mj-lt"/>
                  <a:buAutoNum type="arabicPeriod"/>
                </a:pPr>
                <a:r>
                  <a:rPr lang="en-US" dirty="0" smtClean="0"/>
                  <a:t>Take sum of the squares of the</a:t>
                </a:r>
                <a:r>
                  <a:rPr lang="en-US" b="1" dirty="0" smtClean="0"/>
                  <a:t> </a:t>
                </a:r>
                <a:r>
                  <a:rPr lang="en-US" b="1" i="1" dirty="0" err="1" smtClean="0"/>
                  <a:t>y</a:t>
                </a:r>
                <a:r>
                  <a:rPr lang="en-US" b="1" i="1" baseline="-25000" dirty="0" err="1" smtClean="0"/>
                  <a:t>i</a:t>
                </a:r>
                <a:endParaRPr lang="en-US" b="1" i="1" dirty="0" smtClean="0"/>
              </a:p>
              <a:p>
                <a:pPr marL="971550" lvl="1" indent="-514350">
                  <a:buFont typeface="+mj-lt"/>
                  <a:buAutoNum type="arabicPeriod"/>
                </a:pPr>
                <a:r>
                  <a:rPr lang="en-US" dirty="0" smtClean="0"/>
                  <a:t>Take the square root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a:rPr>
                          </m:ctrlPr>
                        </m:radPr>
                        <m:deg/>
                        <m:e>
                          <m:sSup>
                            <m:sSupPr>
                              <m:ctrlPr>
                                <a:rPr lang="en-US" b="0" i="1" smtClean="0">
                                  <a:latin typeface="Cambria Math"/>
                                </a:rPr>
                              </m:ctrlPr>
                            </m:sSupPr>
                            <m:e>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a:rPr>
                                      </m:ctrlPr>
                                    </m:dPr>
                                    <m:e>
                                      <m:f>
                                        <m:fPr>
                                          <m:ctrlPr>
                                            <a:rPr lang="en-US" b="0" i="1" smtClean="0">
                                              <a:latin typeface="Cambria Math"/>
                                            </a:rPr>
                                          </m:ctrlPr>
                                        </m:fPr>
                                        <m:num>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𝑖</m:t>
                                              </m:r>
                                            </m:sub>
                                          </m:sSub>
                                        </m:num>
                                        <m:den>
                                          <m:sSub>
                                            <m:sSubPr>
                                              <m:ctrlPr>
                                                <a:rPr lang="en-US" b="0" i="1" smtClean="0">
                                                  <a:latin typeface="Cambria Math"/>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blipFill rotWithShape="1">
                <a:blip r:embed="rId2"/>
                <a:stretch>
                  <a:fillRect t="-696" r="-889"/>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45B905AF-FDC8-4F64-B7AB-BE56E0785CB9}" type="slidenum">
              <a:rPr lang="en-US" smtClean="0"/>
              <a:pPr/>
              <a:t>44</a:t>
            </a:fld>
            <a:endParaRPr lang="en-US"/>
          </a:p>
        </p:txBody>
      </p:sp>
      <p:sp>
        <p:nvSpPr>
          <p:cNvPr id="10" name="Rectangle 9"/>
          <p:cNvSpPr/>
          <p:nvPr/>
        </p:nvSpPr>
        <p:spPr>
          <a:xfrm>
            <a:off x="5029200" y="5867400"/>
            <a:ext cx="3962400" cy="646331"/>
          </a:xfrm>
          <a:prstGeom prst="rect">
            <a:avLst/>
          </a:prstGeom>
        </p:spPr>
        <p:txBody>
          <a:bodyPr wrap="square">
            <a:spAutoFit/>
          </a:bodyPr>
          <a:lstStyle/>
          <a:p>
            <a:r>
              <a:rPr lang="en-US" dirty="0" err="1" smtClean="0">
                <a:solidFill>
                  <a:srgbClr val="008000"/>
                </a:solidFill>
                <a:latin typeface="Times New Roman" pitchFamily="18" charset="0"/>
                <a:cs typeface="Times New Roman" pitchFamily="18" charset="0"/>
              </a:rPr>
              <a:t>σ</a:t>
            </a:r>
            <a:r>
              <a:rPr lang="en-US" baseline="-25000" dirty="0" err="1"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 standard </a:t>
            </a:r>
            <a:r>
              <a:rPr lang="en-US" dirty="0">
                <a:solidFill>
                  <a:srgbClr val="008000"/>
                </a:solidFill>
                <a:latin typeface="Arial" pitchFamily="34" charset="0"/>
                <a:cs typeface="Arial" pitchFamily="34" charset="0"/>
              </a:rPr>
              <a:t>deviation of points in the </a:t>
            </a:r>
            <a:r>
              <a:rPr lang="en-US" dirty="0" smtClean="0">
                <a:solidFill>
                  <a:srgbClr val="008000"/>
                </a:solidFill>
                <a:latin typeface="Arial" pitchFamily="34" charset="0"/>
                <a:cs typeface="Arial" pitchFamily="34" charset="0"/>
              </a:rPr>
              <a:t>cluster in </a:t>
            </a:r>
            <a:r>
              <a:rPr lang="en-US" dirty="0">
                <a:solidFill>
                  <a:srgbClr val="008000"/>
                </a:solidFill>
                <a:latin typeface="Arial" pitchFamily="34" charset="0"/>
                <a:cs typeface="Arial" pitchFamily="34" charset="0"/>
              </a:rPr>
              <a:t>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spTree>
    <p:extLst>
      <p:ext uri="{BB962C8B-B14F-4D97-AF65-F5344CB8AC3E}">
        <p14:creationId xmlns:p14="http://schemas.microsoft.com/office/powerpoint/2010/main" val="6361109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err="1"/>
              <a:t>Mahalanobis</a:t>
            </a:r>
            <a:r>
              <a:rPr lang="en-US" dirty="0"/>
              <a:t> </a:t>
            </a:r>
            <a:r>
              <a:rPr lang="en-US" dirty="0" smtClean="0"/>
              <a:t>Distance</a:t>
            </a:r>
            <a:endParaRPr lang="en-US" dirty="0"/>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p:txBody>
              <a:bodyPr/>
              <a:lstStyle/>
              <a:p>
                <a:r>
                  <a:rPr lang="en-US" dirty="0" smtClean="0"/>
                  <a:t>If clusters are normally distributed in </a:t>
                </a:r>
                <a:r>
                  <a:rPr lang="en-US" b="1" i="1" dirty="0" smtClean="0"/>
                  <a:t>d</a:t>
                </a:r>
                <a:r>
                  <a:rPr lang="en-US" dirty="0" smtClean="0"/>
                  <a:t>  </a:t>
                </a:r>
                <a:r>
                  <a:rPr lang="en-US" dirty="0"/>
                  <a:t>dimensions, then after transformation, one standard deviation </a:t>
                </a:r>
                <a:r>
                  <a:rPr lang="en-US" b="1" dirty="0"/>
                  <a:t>= </a:t>
                </a:r>
                <a14:m>
                  <m:oMath xmlns:m="http://schemas.openxmlformats.org/officeDocument/2006/math">
                    <m:rad>
                      <m:radPr>
                        <m:degHide m:val="on"/>
                        <m:ctrlPr>
                          <a:rPr lang="en-US" b="1" i="1" smtClean="0">
                            <a:latin typeface="Cambria Math"/>
                          </a:rPr>
                        </m:ctrlPr>
                      </m:radPr>
                      <m:deg/>
                      <m:e>
                        <m:r>
                          <a:rPr lang="en-US" b="1" i="1" smtClean="0">
                            <a:latin typeface="Cambria Math"/>
                          </a:rPr>
                          <m:t>𝒅</m:t>
                        </m:r>
                      </m:e>
                    </m:rad>
                  </m:oMath>
                </a14:m>
                <a:endParaRPr lang="en-US" b="1" dirty="0">
                  <a:sym typeface="Symbol" pitchFamily="18" charset="2"/>
                </a:endParaRPr>
              </a:p>
              <a:p>
                <a:pPr lvl="1"/>
                <a:r>
                  <a:rPr lang="en-US" dirty="0" smtClean="0"/>
                  <a:t>i.e</a:t>
                </a:r>
                <a:r>
                  <a:rPr lang="en-US" dirty="0"/>
                  <a:t>., </a:t>
                </a:r>
                <a:r>
                  <a:rPr lang="en-US" dirty="0" smtClean="0"/>
                  <a:t>68% </a:t>
                </a:r>
                <a:r>
                  <a:rPr lang="en-US" dirty="0"/>
                  <a:t>of the points of the cluster </a:t>
                </a:r>
                <a:r>
                  <a:rPr lang="en-US" dirty="0" smtClean="0"/>
                  <a:t>will </a:t>
                </a:r>
                <a:br>
                  <a:rPr lang="en-US" dirty="0" smtClean="0"/>
                </a:br>
                <a:r>
                  <a:rPr lang="en-US" dirty="0" smtClean="0"/>
                  <a:t>have </a:t>
                </a:r>
                <a:r>
                  <a:rPr lang="en-US" dirty="0"/>
                  <a:t>a </a:t>
                </a:r>
                <a:r>
                  <a:rPr lang="en-US" dirty="0" err="1"/>
                  <a:t>Mahalanobis</a:t>
                </a:r>
                <a:r>
                  <a:rPr lang="en-US" dirty="0"/>
                  <a:t> distance </a:t>
                </a:r>
                <a:r>
                  <a:rPr lang="en-US" dirty="0" smtClean="0"/>
                  <a:t> </a:t>
                </a:r>
                <a14:m>
                  <m:oMath xmlns:m="http://schemas.openxmlformats.org/officeDocument/2006/math">
                    <m:r>
                      <a:rPr lang="en-US" b="1" i="0" smtClean="0">
                        <a:latin typeface="Cambria Math"/>
                      </a:rPr>
                      <m:t>&lt;</m:t>
                    </m:r>
                    <m:rad>
                      <m:radPr>
                        <m:degHide m:val="on"/>
                        <m:ctrlPr>
                          <a:rPr lang="en-US" b="1" i="1">
                            <a:latin typeface="Cambria Math"/>
                          </a:rPr>
                        </m:ctrlPr>
                      </m:radPr>
                      <m:deg/>
                      <m:e>
                        <m:r>
                          <a:rPr lang="en-US" b="1" i="1">
                            <a:latin typeface="Cambria Math"/>
                          </a:rPr>
                          <m:t>𝒅</m:t>
                        </m:r>
                      </m:e>
                    </m:rad>
                  </m:oMath>
                </a14:m>
                <a:endParaRPr lang="en-US" b="1" dirty="0" smtClean="0">
                  <a:sym typeface="Symbol" pitchFamily="18" charset="2"/>
                </a:endParaRPr>
              </a:p>
              <a:p>
                <a:pPr lvl="8"/>
                <a:endParaRPr lang="en-US" dirty="0">
                  <a:sym typeface="Symbol" pitchFamily="18" charset="2"/>
                </a:endParaRPr>
              </a:p>
              <a:p>
                <a:r>
                  <a:rPr lang="en-US" dirty="0">
                    <a:sym typeface="Symbol" pitchFamily="18" charset="2"/>
                  </a:rPr>
                  <a:t>Accept a point for a cluster if </a:t>
                </a:r>
                <a:r>
                  <a:rPr lang="en-US" dirty="0" smtClean="0">
                    <a:sym typeface="Symbol" pitchFamily="18" charset="2"/>
                  </a:rPr>
                  <a:t/>
                </a:r>
                <a:br>
                  <a:rPr lang="en-US" dirty="0" smtClean="0">
                    <a:sym typeface="Symbol" pitchFamily="18" charset="2"/>
                  </a:rPr>
                </a:br>
                <a:r>
                  <a:rPr lang="en-US" dirty="0" smtClean="0">
                    <a:sym typeface="Symbol" pitchFamily="18" charset="2"/>
                  </a:rPr>
                  <a:t>its </a:t>
                </a:r>
                <a:r>
                  <a:rPr lang="en-US" dirty="0">
                    <a:sym typeface="Symbol" pitchFamily="18" charset="2"/>
                  </a:rPr>
                  <a:t>M.D. </a:t>
                </a:r>
                <a:r>
                  <a:rPr lang="en-US" dirty="0" smtClean="0">
                    <a:sym typeface="Symbol" pitchFamily="18" charset="2"/>
                  </a:rPr>
                  <a:t>is </a:t>
                </a:r>
                <a:r>
                  <a:rPr lang="en-US" b="1" dirty="0">
                    <a:sym typeface="Symbol" pitchFamily="18" charset="2"/>
                  </a:rPr>
                  <a:t>&lt;</a:t>
                </a:r>
                <a:r>
                  <a:rPr lang="en-US" dirty="0">
                    <a:sym typeface="Symbol" pitchFamily="18" charset="2"/>
                  </a:rPr>
                  <a:t> some threshold, </a:t>
                </a:r>
                <a:r>
                  <a:rPr lang="en-US" dirty="0" smtClean="0">
                    <a:sym typeface="Symbol" pitchFamily="18" charset="2"/>
                  </a:rPr>
                  <a:t/>
                </a:r>
                <a:br>
                  <a:rPr lang="en-US" dirty="0" smtClean="0">
                    <a:sym typeface="Symbol" pitchFamily="18" charset="2"/>
                  </a:rPr>
                </a:br>
                <a:r>
                  <a:rPr lang="en-US" dirty="0" smtClean="0">
                    <a:sym typeface="Symbol" pitchFamily="18" charset="2"/>
                  </a:rPr>
                  <a:t>e.g</a:t>
                </a:r>
                <a:r>
                  <a:rPr lang="en-US" dirty="0">
                    <a:sym typeface="Symbol" pitchFamily="18" charset="2"/>
                  </a:rPr>
                  <a:t>. </a:t>
                </a:r>
                <a:r>
                  <a:rPr lang="en-US" b="1" dirty="0" smtClean="0">
                    <a:sym typeface="Symbol" pitchFamily="18" charset="2"/>
                  </a:rPr>
                  <a:t>2</a:t>
                </a:r>
                <a:r>
                  <a:rPr lang="en-US" dirty="0" smtClean="0">
                    <a:sym typeface="Symbol" pitchFamily="18" charset="2"/>
                  </a:rPr>
                  <a:t> </a:t>
                </a:r>
                <a:r>
                  <a:rPr lang="en-US" dirty="0">
                    <a:sym typeface="Symbol" pitchFamily="18" charset="2"/>
                  </a:rPr>
                  <a:t>standard </a:t>
                </a:r>
                <a:r>
                  <a:rPr lang="en-US" dirty="0" smtClean="0">
                    <a:sym typeface="Symbol" pitchFamily="18" charset="2"/>
                  </a:rPr>
                  <a:t>deviations</a:t>
                </a:r>
                <a:endParaRPr lang="en-US" dirty="0">
                  <a:sym typeface="Symbol" pitchFamily="18" charset="2"/>
                </a:endParaRPr>
              </a:p>
            </p:txBody>
          </p:sp>
        </mc:Choice>
        <mc:Fallback xmlns="">
          <p:sp>
            <p:nvSpPr>
              <p:cNvPr id="62467"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45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1" y="4572000"/>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55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cNvPicPr>
            <a:picLocks noChangeAspect="1" noChangeArrowheads="1"/>
          </p:cNvPicPr>
          <p:nvPr/>
        </p:nvPicPr>
        <p:blipFill rotWithShape="1">
          <a:blip r:embed="rId2">
            <a:extLst>
              <a:ext uri="{28A0092B-C50C-407E-A947-70E740481C1C}">
                <a14:useLocalDpi xmlns:a14="http://schemas.microsoft.com/office/drawing/2010/main" val="0"/>
              </a:ext>
            </a:extLst>
          </a:blip>
          <a:srcRect l="6253" t="12826" r="5817" b="5758"/>
          <a:stretch/>
        </p:blipFill>
        <p:spPr bwMode="auto">
          <a:xfrm rot="2107092">
            <a:off x="3057144" y="2590800"/>
            <a:ext cx="29626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
          <p:cNvPicPr>
            <a:picLocks noChangeAspect="1" noChangeArrowheads="1"/>
          </p:cNvPicPr>
          <p:nvPr/>
        </p:nvPicPr>
        <p:blipFill rotWithShape="1">
          <a:blip r:embed="rId3">
            <a:extLst>
              <a:ext uri="{28A0092B-C50C-407E-A947-70E740481C1C}">
                <a14:useLocalDpi xmlns:a14="http://schemas.microsoft.com/office/drawing/2010/main" val="0"/>
              </a:ext>
            </a:extLst>
          </a:blip>
          <a:srcRect l="6361" t="13145" r="5710" b="5864"/>
          <a:stretch/>
        </p:blipFill>
        <p:spPr bwMode="auto">
          <a:xfrm rot="2376676">
            <a:off x="6089605" y="2590800"/>
            <a:ext cx="2978195"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160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Picture: Equal M.D. Regions</a:t>
            </a:r>
          </a:p>
        </p:txBody>
      </p:sp>
      <p:sp>
        <p:nvSpPr>
          <p:cNvPr id="3" name="Content Placeholder 2"/>
          <p:cNvSpPr>
            <a:spLocks noGrp="1"/>
          </p:cNvSpPr>
          <p:nvPr>
            <p:ph idx="1"/>
          </p:nvPr>
        </p:nvSpPr>
        <p:spPr>
          <a:xfrm>
            <a:off x="457200" y="1295401"/>
            <a:ext cx="8229600" cy="1600200"/>
          </a:xfrm>
        </p:spPr>
        <p:txBody>
          <a:bodyPr/>
          <a:lstStyle/>
          <a:p>
            <a:r>
              <a:rPr lang="en-US" b="1" dirty="0" smtClean="0">
                <a:solidFill>
                  <a:srgbClr val="D60093"/>
                </a:solidFill>
              </a:rPr>
              <a:t>Euclidean vs. </a:t>
            </a:r>
            <a:r>
              <a:rPr lang="en-US" b="1" dirty="0" err="1" smtClean="0">
                <a:solidFill>
                  <a:srgbClr val="D60093"/>
                </a:solidFill>
              </a:rPr>
              <a:t>Mahalanobis</a:t>
            </a:r>
            <a:r>
              <a:rPr lang="en-US" b="1" dirty="0" smtClean="0">
                <a:solidFill>
                  <a:srgbClr val="D60093"/>
                </a:solidFill>
              </a:rPr>
              <a:t> distance</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pic>
        <p:nvPicPr>
          <p:cNvPr id="7" name="Picture 2" descr="*"/>
          <p:cNvPicPr>
            <a:picLocks noChangeAspect="1" noChangeArrowheads="1"/>
          </p:cNvPicPr>
          <p:nvPr/>
        </p:nvPicPr>
        <p:blipFill rotWithShape="1">
          <a:blip r:embed="rId4">
            <a:extLst>
              <a:ext uri="{28A0092B-C50C-407E-A947-70E740481C1C}">
                <a14:useLocalDpi xmlns:a14="http://schemas.microsoft.com/office/drawing/2010/main" val="0"/>
              </a:ext>
            </a:extLst>
          </a:blip>
          <a:srcRect l="5871" t="12733" r="5923" b="5128"/>
          <a:stretch/>
        </p:blipFill>
        <p:spPr bwMode="auto">
          <a:xfrm>
            <a:off x="76200" y="2590800"/>
            <a:ext cx="2945865"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272" y="2114490"/>
            <a:ext cx="7772400"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Contours of equidistant points from the origin</a:t>
            </a:r>
          </a:p>
        </p:txBody>
      </p:sp>
      <p:sp>
        <p:nvSpPr>
          <p:cNvPr id="15" name="Rectangle 14"/>
          <p:cNvSpPr/>
          <p:nvPr/>
        </p:nvSpPr>
        <p:spPr>
          <a:xfrm>
            <a:off x="2971800" y="541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95436" y="5334000"/>
            <a:ext cx="2993127" cy="584775"/>
          </a:xfrm>
          <a:prstGeom prst="rect">
            <a:avLst/>
          </a:prstGeom>
          <a:noFill/>
        </p:spPr>
        <p:txBody>
          <a:bodyPr wrap="none" rtlCol="0">
            <a:spAutoFit/>
          </a:bodyPr>
          <a:lstStyle/>
          <a:p>
            <a:pPr algn="ctr"/>
            <a:r>
              <a:rPr lang="en-US" sz="1600" b="1" dirty="0" smtClean="0">
                <a:solidFill>
                  <a:srgbClr val="008000"/>
                </a:solidFill>
                <a:latin typeface="Arial" pitchFamily="34" charset="0"/>
                <a:cs typeface="Arial" pitchFamily="34" charset="0"/>
              </a:rPr>
              <a:t>Uniformly distributed points,</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Euclidean distance</a:t>
            </a:r>
          </a:p>
        </p:txBody>
      </p:sp>
      <p:sp>
        <p:nvSpPr>
          <p:cNvPr id="12" name="TextBox 11"/>
          <p:cNvSpPr txBox="1"/>
          <p:nvPr/>
        </p:nvSpPr>
        <p:spPr>
          <a:xfrm>
            <a:off x="3091652" y="5334000"/>
            <a:ext cx="2912977" cy="584775"/>
          </a:xfrm>
          <a:prstGeom prst="rect">
            <a:avLst/>
          </a:prstGeom>
          <a:solidFill>
            <a:schemeClr val="bg1"/>
          </a:solidFill>
          <a:ln>
            <a:noFill/>
          </a:ln>
        </p:spPr>
        <p:txBody>
          <a:bodyPr wrap="none" rtlCol="0">
            <a:spAutoFit/>
          </a:bodyPr>
          <a:lstStyle/>
          <a:p>
            <a:pPr algn="ctr"/>
            <a:r>
              <a:rPr lang="en-US" sz="1600" b="1" dirty="0" smtClean="0">
                <a:solidFill>
                  <a:srgbClr val="008000"/>
                </a:solidFill>
                <a:latin typeface="Arial" pitchFamily="34" charset="0"/>
                <a:cs typeface="Arial" pitchFamily="34" charset="0"/>
              </a:rPr>
              <a:t>Normally distributed points,</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Euclidean distance</a:t>
            </a:r>
          </a:p>
        </p:txBody>
      </p:sp>
      <p:sp>
        <p:nvSpPr>
          <p:cNvPr id="13" name="TextBox 12"/>
          <p:cNvSpPr txBox="1"/>
          <p:nvPr/>
        </p:nvSpPr>
        <p:spPr>
          <a:xfrm>
            <a:off x="6127572" y="5334000"/>
            <a:ext cx="2912977" cy="584775"/>
          </a:xfrm>
          <a:prstGeom prst="rect">
            <a:avLst/>
          </a:prstGeom>
          <a:solidFill>
            <a:schemeClr val="bg1"/>
          </a:solidFill>
          <a:ln>
            <a:noFill/>
          </a:ln>
        </p:spPr>
        <p:txBody>
          <a:bodyPr wrap="none" rtlCol="0">
            <a:spAutoFit/>
          </a:bodyPr>
          <a:lstStyle/>
          <a:p>
            <a:pPr algn="ctr"/>
            <a:r>
              <a:rPr lang="en-US" sz="1600" b="1" dirty="0" smtClean="0">
                <a:solidFill>
                  <a:srgbClr val="008000"/>
                </a:solidFill>
                <a:latin typeface="Arial" pitchFamily="34" charset="0"/>
                <a:cs typeface="Arial" pitchFamily="34" charset="0"/>
              </a:rPr>
              <a:t>Normally distributed points,</a:t>
            </a:r>
            <a:br>
              <a:rPr lang="en-US" sz="1600" b="1" dirty="0" smtClean="0">
                <a:solidFill>
                  <a:srgbClr val="008000"/>
                </a:solidFill>
                <a:latin typeface="Arial" pitchFamily="34" charset="0"/>
                <a:cs typeface="Arial" pitchFamily="34" charset="0"/>
              </a:rPr>
            </a:br>
            <a:r>
              <a:rPr lang="en-US" sz="1600" b="1" dirty="0" err="1" smtClean="0">
                <a:solidFill>
                  <a:srgbClr val="008000"/>
                </a:solidFill>
                <a:latin typeface="Arial" pitchFamily="34" charset="0"/>
                <a:cs typeface="Arial" pitchFamily="34" charset="0"/>
              </a:rPr>
              <a:t>Mahalanobis</a:t>
            </a:r>
            <a:r>
              <a:rPr lang="en-US" sz="1600" b="1" dirty="0" smtClean="0">
                <a:solidFill>
                  <a:srgbClr val="008000"/>
                </a:solidFill>
                <a:latin typeface="Arial" pitchFamily="34" charset="0"/>
                <a:cs typeface="Arial" pitchFamily="34" charset="0"/>
              </a:rPr>
              <a:t> distance</a:t>
            </a:r>
          </a:p>
        </p:txBody>
      </p:sp>
    </p:spTree>
    <p:extLst>
      <p:ext uri="{BB962C8B-B14F-4D97-AF65-F5344CB8AC3E}">
        <p14:creationId xmlns:p14="http://schemas.microsoft.com/office/powerpoint/2010/main" val="876552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76200"/>
            <a:ext cx="9067800" cy="987552"/>
          </a:xfrm>
        </p:spPr>
        <p:txBody>
          <a:bodyPr>
            <a:normAutofit/>
          </a:bodyPr>
          <a:lstStyle/>
          <a:p>
            <a:r>
              <a:rPr lang="en-US" dirty="0"/>
              <a:t>Should </a:t>
            </a:r>
            <a:r>
              <a:rPr lang="en-US" dirty="0" smtClean="0"/>
              <a:t>2 </a:t>
            </a:r>
            <a:r>
              <a:rPr lang="en-US" dirty="0"/>
              <a:t>CS </a:t>
            </a:r>
            <a:r>
              <a:rPr lang="en-US" dirty="0" smtClean="0"/>
              <a:t>clusters be combined</a:t>
            </a:r>
            <a:r>
              <a:rPr lang="en-US" dirty="0"/>
              <a:t>?</a:t>
            </a:r>
          </a:p>
        </p:txBody>
      </p:sp>
      <p:sp>
        <p:nvSpPr>
          <p:cNvPr id="63491" name="Rectangle 3"/>
          <p:cNvSpPr>
            <a:spLocks noGrp="1" noChangeArrowheads="1"/>
          </p:cNvSpPr>
          <p:nvPr>
            <p:ph idx="1"/>
          </p:nvPr>
        </p:nvSpPr>
        <p:spPr/>
        <p:txBody>
          <a:bodyPr/>
          <a:lstStyle/>
          <a:p>
            <a:pPr marL="118872" indent="0">
              <a:buNone/>
            </a:pPr>
            <a:r>
              <a:rPr lang="en-US" b="1" dirty="0" smtClean="0"/>
              <a:t>Q2) Should </a:t>
            </a:r>
            <a:r>
              <a:rPr lang="en-US" b="1" dirty="0"/>
              <a:t>2 CS </a:t>
            </a:r>
            <a:r>
              <a:rPr lang="en-US" b="1" dirty="0" err="1" smtClean="0"/>
              <a:t>subclusters</a:t>
            </a:r>
            <a:r>
              <a:rPr lang="en-US" b="1" dirty="0" smtClean="0"/>
              <a:t> </a:t>
            </a:r>
            <a:r>
              <a:rPr lang="en-US" b="1" dirty="0"/>
              <a:t>be combined?</a:t>
            </a:r>
          </a:p>
          <a:p>
            <a:r>
              <a:rPr lang="en-US" dirty="0" smtClean="0"/>
              <a:t>Compute </a:t>
            </a:r>
            <a:r>
              <a:rPr lang="en-US" dirty="0"/>
              <a:t>the variance of the combined </a:t>
            </a:r>
            <a:r>
              <a:rPr lang="en-US" dirty="0" err="1" smtClean="0"/>
              <a:t>subcluster</a:t>
            </a:r>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a:t>
            </a:r>
            <a:r>
              <a:rPr lang="en-US" dirty="0" smtClean="0"/>
              <a:t>quickly</a:t>
            </a:r>
          </a:p>
          <a:p>
            <a:r>
              <a:rPr lang="en-US" dirty="0" smtClean="0"/>
              <a:t>Combine </a:t>
            </a:r>
            <a:r>
              <a:rPr lang="en-US" dirty="0"/>
              <a:t>if the </a:t>
            </a:r>
            <a:r>
              <a:rPr lang="en-US" dirty="0" smtClean="0"/>
              <a:t>combined variance </a:t>
            </a:r>
            <a:r>
              <a:rPr lang="en-US" dirty="0"/>
              <a:t>is </a:t>
            </a:r>
            <a:r>
              <a:rPr lang="en-US" dirty="0" smtClean="0"/>
              <a:t/>
            </a:r>
            <a:br>
              <a:rPr lang="en-US" dirty="0" smtClean="0"/>
            </a:br>
            <a:r>
              <a:rPr lang="en-US" dirty="0" smtClean="0"/>
              <a:t>below </a:t>
            </a:r>
            <a:r>
              <a:rPr lang="en-US" dirty="0"/>
              <a:t>some </a:t>
            </a:r>
            <a:r>
              <a:rPr lang="en-US" dirty="0" smtClean="0"/>
              <a:t>threshold</a:t>
            </a:r>
          </a:p>
          <a:p>
            <a:pPr lvl="8"/>
            <a:endParaRPr lang="en-US" dirty="0"/>
          </a:p>
          <a:p>
            <a:r>
              <a:rPr lang="en-US" b="1" dirty="0">
                <a:solidFill>
                  <a:srgbClr val="D60093"/>
                </a:solidFill>
              </a:rPr>
              <a:t>Many </a:t>
            </a:r>
            <a:r>
              <a:rPr lang="en-US" b="1" dirty="0" smtClean="0">
                <a:solidFill>
                  <a:srgbClr val="D60093"/>
                </a:solidFill>
              </a:rPr>
              <a:t>alternatives:</a:t>
            </a:r>
            <a:r>
              <a:rPr lang="en-US" dirty="0" smtClean="0"/>
              <a:t> Treat </a:t>
            </a:r>
            <a:r>
              <a:rPr lang="en-US" dirty="0"/>
              <a:t>dimensions differently, consider </a:t>
            </a:r>
            <a:r>
              <a:rPr lang="en-US" dirty="0" smtClean="0"/>
              <a:t>density</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9928FBD7-D930-4CF8-94C2-BF75D3516F63}" type="slidenum">
              <a:rPr lang="en-US"/>
              <a:pPr/>
              <a:t>47</a:t>
            </a:fld>
            <a:endParaRPr lang="en-US"/>
          </a:p>
        </p:txBody>
      </p:sp>
      <p:sp>
        <p:nvSpPr>
          <p:cNvPr id="7" name="Oval 19"/>
          <p:cNvSpPr>
            <a:spLocks noChangeArrowheads="1"/>
          </p:cNvSpPr>
          <p:nvPr/>
        </p:nvSpPr>
        <p:spPr bwMode="auto">
          <a:xfrm>
            <a:off x="7924800" y="2667000"/>
            <a:ext cx="457200" cy="8382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25"/>
          <p:cNvSpPr>
            <a:spLocks noChangeShapeType="1"/>
          </p:cNvSpPr>
          <p:nvPr/>
        </p:nvSpPr>
        <p:spPr bwMode="auto">
          <a:xfrm>
            <a:off x="8153400" y="2938462"/>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26"/>
          <p:cNvSpPr>
            <a:spLocks noChangeShapeType="1"/>
          </p:cNvSpPr>
          <p:nvPr/>
        </p:nvSpPr>
        <p:spPr bwMode="auto">
          <a:xfrm>
            <a:off x="8001000" y="3090862"/>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0" name="Oval 19"/>
          <p:cNvSpPr>
            <a:spLocks noChangeArrowheads="1"/>
          </p:cNvSpPr>
          <p:nvPr/>
        </p:nvSpPr>
        <p:spPr bwMode="auto">
          <a:xfrm>
            <a:off x="8382000" y="3733800"/>
            <a:ext cx="609600" cy="6096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11" name="Line 25"/>
          <p:cNvSpPr>
            <a:spLocks noChangeShapeType="1"/>
          </p:cNvSpPr>
          <p:nvPr/>
        </p:nvSpPr>
        <p:spPr bwMode="auto">
          <a:xfrm>
            <a:off x="8686800" y="38862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2" name="Line 26"/>
          <p:cNvSpPr>
            <a:spLocks noChangeShapeType="1"/>
          </p:cNvSpPr>
          <p:nvPr/>
        </p:nvSpPr>
        <p:spPr bwMode="auto">
          <a:xfrm>
            <a:off x="8534400" y="40386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6166023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
            </a:r>
            <a:br>
              <a:rPr lang="en-US" dirty="0" smtClean="0"/>
            </a:br>
            <a:r>
              <a:rPr lang="en-US" dirty="0" smtClean="0"/>
              <a:t>The CURE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364517" cy="1323439"/>
          </a:xfrm>
          <a:prstGeom prst="rect">
            <a:avLst/>
          </a:prstGeom>
        </p:spPr>
        <p:txBody>
          <a:bodyPr wrap="none">
            <a:spAutoFit/>
          </a:bodyPr>
          <a:lstStyle/>
          <a:p>
            <a:r>
              <a:rPr lang="en-US" sz="4000" b="1" dirty="0"/>
              <a:t>E</a:t>
            </a:r>
            <a:r>
              <a:rPr lang="en-US" sz="4000" b="1" dirty="0" smtClean="0"/>
              <a:t>xtension </a:t>
            </a:r>
            <a:r>
              <a:rPr lang="en-US" sz="4000" b="1" dirty="0"/>
              <a:t>of </a:t>
            </a:r>
            <a:r>
              <a:rPr lang="en-US" sz="4000" b="1" i="1" dirty="0"/>
              <a:t>k</a:t>
            </a:r>
            <a:r>
              <a:rPr lang="en-US" sz="4000" b="1" dirty="0"/>
              <a:t>-means to </a:t>
            </a:r>
            <a:r>
              <a:rPr lang="en-US" sz="4000" b="1" dirty="0" smtClean="0"/>
              <a:t>clusters</a:t>
            </a:r>
            <a:br>
              <a:rPr lang="en-US" sz="4000" b="1" dirty="0" smtClean="0"/>
            </a:br>
            <a:r>
              <a:rPr lang="en-US" sz="4000" b="1" dirty="0" smtClean="0"/>
              <a:t>of arbitrary shapes</a:t>
            </a:r>
            <a:endParaRPr lang="en-US" sz="4000" b="1" dirty="0"/>
          </a:p>
        </p:txBody>
      </p:sp>
    </p:spTree>
    <p:extLst>
      <p:ext uri="{BB962C8B-B14F-4D97-AF65-F5344CB8AC3E}">
        <p14:creationId xmlns:p14="http://schemas.microsoft.com/office/powerpoint/2010/main" val="3348909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CURE Algorithm</a:t>
            </a:r>
          </a:p>
        </p:txBody>
      </p:sp>
      <p:sp>
        <p:nvSpPr>
          <p:cNvPr id="75779" name="Rectangle 3"/>
          <p:cNvSpPr>
            <a:spLocks noGrp="1" noChangeArrowheads="1"/>
          </p:cNvSpPr>
          <p:nvPr>
            <p:ph idx="1"/>
          </p:nvPr>
        </p:nvSpPr>
        <p:spPr>
          <a:xfrm>
            <a:off x="457200" y="1295400"/>
            <a:ext cx="8229600" cy="5439052"/>
          </a:xfrm>
        </p:spPr>
        <p:txBody>
          <a:bodyPr>
            <a:normAutofit/>
          </a:bodyPr>
          <a:lstStyle/>
          <a:p>
            <a:r>
              <a:rPr lang="en-US" b="1" dirty="0">
                <a:solidFill>
                  <a:srgbClr val="0000FF"/>
                </a:solidFill>
              </a:rPr>
              <a:t>Problem with </a:t>
            </a:r>
            <a:r>
              <a:rPr lang="en-US" b="1" dirty="0" smtClean="0">
                <a:solidFill>
                  <a:srgbClr val="0000FF"/>
                </a:solidFill>
              </a:rPr>
              <a:t>BFR/</a:t>
            </a:r>
            <a:r>
              <a:rPr lang="en-US" b="1" i="1" dirty="0" smtClean="0">
                <a:solidFill>
                  <a:srgbClr val="0000FF"/>
                </a:solidFill>
              </a:rPr>
              <a:t>k</a:t>
            </a:r>
            <a:r>
              <a:rPr lang="en-US" b="1" dirty="0" smtClean="0">
                <a:solidFill>
                  <a:srgbClr val="0000FF"/>
                </a:solidFill>
              </a:rPr>
              <a:t>-means:</a:t>
            </a:r>
            <a:endParaRPr lang="en-US" b="1" dirty="0">
              <a:solidFill>
                <a:srgbClr val="0000FF"/>
              </a:solidFill>
            </a:endParaRPr>
          </a:p>
          <a:p>
            <a:pPr lvl="1"/>
            <a:r>
              <a:rPr lang="en-US" dirty="0"/>
              <a:t>Assumes clusters are normally </a:t>
            </a:r>
            <a:r>
              <a:rPr lang="en-US" dirty="0" smtClean="0"/>
              <a:t/>
            </a:r>
            <a:br>
              <a:rPr lang="en-US" dirty="0" smtClean="0"/>
            </a:br>
            <a:r>
              <a:rPr lang="en-US" dirty="0" smtClean="0"/>
              <a:t>distributed </a:t>
            </a:r>
            <a:r>
              <a:rPr lang="en-US" dirty="0"/>
              <a:t>in each </a:t>
            </a:r>
            <a:r>
              <a:rPr lang="en-US" dirty="0" smtClean="0"/>
              <a:t>dimension</a:t>
            </a:r>
            <a:endParaRPr lang="en-US" dirty="0"/>
          </a:p>
          <a:p>
            <a:pPr lvl="1"/>
            <a:r>
              <a:rPr lang="en-US" dirty="0"/>
              <a:t>And axes are fixed – ellipses at </a:t>
            </a:r>
            <a:r>
              <a:rPr lang="en-US" dirty="0" smtClean="0"/>
              <a:t/>
            </a:r>
            <a:br>
              <a:rPr lang="en-US" dirty="0" smtClean="0"/>
            </a:br>
            <a:r>
              <a:rPr lang="en-US" dirty="0" smtClean="0"/>
              <a:t>an </a:t>
            </a:r>
            <a:r>
              <a:rPr lang="en-US" dirty="0"/>
              <a:t>angle are </a:t>
            </a:r>
            <a:r>
              <a:rPr lang="en-US" b="1" i="1" dirty="0">
                <a:solidFill>
                  <a:srgbClr val="D60093"/>
                </a:solidFill>
              </a:rPr>
              <a:t>not</a:t>
            </a:r>
            <a:r>
              <a:rPr lang="en-US" b="1" i="1" dirty="0"/>
              <a:t> </a:t>
            </a:r>
            <a:r>
              <a:rPr lang="en-US" b="1" i="1" dirty="0" smtClean="0"/>
              <a:t>OK</a:t>
            </a:r>
          </a:p>
          <a:p>
            <a:pPr lvl="8"/>
            <a:endParaRPr lang="en-US" dirty="0"/>
          </a:p>
          <a:p>
            <a:r>
              <a:rPr lang="en-US" b="1" dirty="0">
                <a:solidFill>
                  <a:srgbClr val="008000"/>
                </a:solidFill>
              </a:rPr>
              <a:t>CURE (Clustering Using </a:t>
            </a:r>
            <a:r>
              <a:rPr lang="en-US" b="1" dirty="0" err="1" smtClean="0">
                <a:solidFill>
                  <a:srgbClr val="008000"/>
                </a:solidFill>
              </a:rPr>
              <a:t>REpresentatives</a:t>
            </a:r>
            <a:r>
              <a:rPr lang="en-US" b="1" dirty="0" smtClean="0">
                <a:solidFill>
                  <a:srgbClr val="008000"/>
                </a:solidFill>
              </a:rPr>
              <a:t>):</a:t>
            </a:r>
            <a:endParaRPr lang="en-US" b="1" dirty="0">
              <a:solidFill>
                <a:srgbClr val="008000"/>
              </a:solidFill>
            </a:endParaRPr>
          </a:p>
          <a:p>
            <a:pPr lvl="1"/>
            <a:r>
              <a:rPr lang="en-US" dirty="0"/>
              <a:t>Assumes a Euclidean </a:t>
            </a:r>
            <a:r>
              <a:rPr lang="en-US" dirty="0" smtClean="0"/>
              <a:t>distance</a:t>
            </a:r>
            <a:endParaRPr lang="en-US" dirty="0"/>
          </a:p>
          <a:p>
            <a:pPr lvl="1"/>
            <a:r>
              <a:rPr lang="en-US" dirty="0"/>
              <a:t>Allows clusters to assume </a:t>
            </a:r>
            <a:r>
              <a:rPr lang="en-US" dirty="0" smtClean="0"/>
              <a:t>any shape</a:t>
            </a:r>
          </a:p>
          <a:p>
            <a:pPr lvl="1"/>
            <a:r>
              <a:rPr lang="en-US" b="1" dirty="0" smtClean="0"/>
              <a:t>Uses </a:t>
            </a:r>
            <a:r>
              <a:rPr lang="en-US" b="1" dirty="0"/>
              <a:t>a collection of representative </a:t>
            </a:r>
            <a:r>
              <a:rPr lang="en-US" b="1" dirty="0" smtClean="0"/>
              <a:t/>
            </a:r>
            <a:br>
              <a:rPr lang="en-US" b="1" dirty="0" smtClean="0"/>
            </a:br>
            <a:r>
              <a:rPr lang="en-US" b="1" dirty="0" smtClean="0"/>
              <a:t>points to represent clusters</a:t>
            </a:r>
            <a:endParaRPr lang="en-US" b="1" dirty="0"/>
          </a:p>
        </p:txBody>
      </p:sp>
      <p:sp>
        <p:nvSpPr>
          <p:cNvPr id="4" name="Slide Number Placeholder 5"/>
          <p:cNvSpPr>
            <a:spLocks noGrp="1"/>
          </p:cNvSpPr>
          <p:nvPr>
            <p:ph type="sldNum" sz="quarter" idx="12"/>
          </p:nvPr>
        </p:nvSpPr>
        <p:spPr/>
        <p:txBody>
          <a:bodyPr/>
          <a:lstStyle/>
          <a:p>
            <a:fld id="{51B16923-F354-4082-A6FF-1B95B188D5AA}" type="slidenum">
              <a:rPr lang="en-US"/>
              <a:pPr/>
              <a:t>49</a:t>
            </a:fld>
            <a:endParaRPr lang="en-US"/>
          </a:p>
        </p:txBody>
      </p:sp>
      <p:pic>
        <p:nvPicPr>
          <p:cNvPr id="11266" name="Picture 2" descr="http://www.ima.umn.edu/~iwen/REU/2Ddata.jpg"/>
          <p:cNvPicPr>
            <a:picLocks noChangeAspect="1" noChangeArrowheads="1"/>
          </p:cNvPicPr>
          <p:nvPr/>
        </p:nvPicPr>
        <p:blipFill>
          <a:blip r:embed="rId2" cstate="print"/>
          <a:srcRect/>
          <a:stretch>
            <a:fillRect/>
          </a:stretch>
        </p:blipFill>
        <p:spPr bwMode="auto">
          <a:xfrm>
            <a:off x="5715000" y="1192520"/>
            <a:ext cx="1733551" cy="1400176"/>
          </a:xfrm>
          <a:prstGeom prst="rect">
            <a:avLst/>
          </a:prstGeom>
          <a:noFill/>
        </p:spPr>
      </p:pic>
      <p:pic>
        <p:nvPicPr>
          <p:cNvPr id="11267" name="Picture 3"/>
          <p:cNvPicPr>
            <a:picLocks noChangeAspect="1" noChangeArrowheads="1"/>
          </p:cNvPicPr>
          <p:nvPr/>
        </p:nvPicPr>
        <p:blipFill>
          <a:blip r:embed="rId3" cstate="print"/>
          <a:srcRect/>
          <a:stretch>
            <a:fillRect/>
          </a:stretch>
        </p:blipFill>
        <p:spPr bwMode="auto">
          <a:xfrm>
            <a:off x="7334756" y="1185777"/>
            <a:ext cx="1828800" cy="1784838"/>
          </a:xfrm>
          <a:prstGeom prst="rect">
            <a:avLst/>
          </a:prstGeom>
          <a:noFill/>
          <a:ln w="9525">
            <a:noFill/>
            <a:miter lim="800000"/>
            <a:headEnd/>
            <a:tailEnd/>
          </a:ln>
        </p:spPr>
      </p:pic>
      <p:sp>
        <p:nvSpPr>
          <p:cNvPr id="7" name="TextBox 6"/>
          <p:cNvSpPr txBox="1"/>
          <p:nvPr/>
        </p:nvSpPr>
        <p:spPr>
          <a:xfrm>
            <a:off x="7089085" y="1193869"/>
            <a:ext cx="53091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Vs.</a:t>
            </a:r>
            <a:endParaRPr lang="en-US" b="1" dirty="0">
              <a:solidFill>
                <a:srgbClr val="008000"/>
              </a:solidFill>
              <a:latin typeface="Arial" pitchFamily="34" charset="0"/>
              <a:cs typeface="Arial" pitchFamily="34" charset="0"/>
            </a:endParaRPr>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0" name="Picture 2" descr="http://www.ml.uni-saarland.de/code/pSpectralClustering/images/eigenvector1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013" y="4800600"/>
            <a:ext cx="2543787" cy="193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9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9E9B369-B151-4430-9438-ABF4A0FC75CB}" type="slidenum">
              <a:rPr lang="en-US"/>
              <a:pPr/>
              <a:t>5</a:t>
            </a:fld>
            <a:endParaRPr lang="en-US"/>
          </a:p>
        </p:txBody>
      </p:sp>
      <p:sp>
        <p:nvSpPr>
          <p:cNvPr id="90114" name="Rectangle 2"/>
          <p:cNvSpPr>
            <a:spLocks noGrp="1" noChangeArrowheads="1"/>
          </p:cNvSpPr>
          <p:nvPr>
            <p:ph type="title"/>
          </p:nvPr>
        </p:nvSpPr>
        <p:spPr/>
        <p:txBody>
          <a:bodyPr/>
          <a:lstStyle/>
          <a:p>
            <a:r>
              <a:rPr lang="en-US" dirty="0" smtClean="0"/>
              <a:t>Example: Clusters &amp; Outliers</a:t>
            </a:r>
            <a:endParaRPr lang="en-US" dirty="0"/>
          </a:p>
        </p:txBody>
      </p:sp>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24081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t>Example: </a:t>
            </a:r>
            <a:r>
              <a:rPr lang="en-US" dirty="0" smtClean="0"/>
              <a:t>Stanford Salaries</a:t>
            </a:r>
            <a:endParaRPr lang="en-US" dirty="0"/>
          </a:p>
        </p:txBody>
      </p:sp>
      <p:sp>
        <p:nvSpPr>
          <p:cNvPr id="33" name="Slide Number Placeholder 4"/>
          <p:cNvSpPr>
            <a:spLocks noGrp="1"/>
          </p:cNvSpPr>
          <p:nvPr>
            <p:ph type="sldNum" sz="quarter" idx="12"/>
          </p:nvPr>
        </p:nvSpPr>
        <p:spPr/>
        <p:txBody>
          <a:bodyPr/>
          <a:lstStyle/>
          <a:p>
            <a:fld id="{975F5734-8D22-41E0-BB7B-D16E0A7A0F73}" type="slidenum">
              <a:rPr lang="en-US"/>
              <a:pPr/>
              <a:t>50</a:t>
            </a:fld>
            <a:endParaRPr lang="en-US"/>
          </a:p>
        </p:txBody>
      </p:sp>
      <p:sp>
        <p:nvSpPr>
          <p:cNvPr id="76803"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6804"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6805"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6806"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6807"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6808"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6809"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6810"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6811"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2"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6813"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4"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5"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6"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7"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8"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9"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0"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1"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2"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3"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4"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5"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6"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7" name="Text Box 27"/>
          <p:cNvSpPr txBox="1">
            <a:spLocks noChangeArrowheads="1"/>
          </p:cNvSpPr>
          <p:nvPr/>
        </p:nvSpPr>
        <p:spPr bwMode="auto">
          <a:xfrm>
            <a:off x="441325" y="3810000"/>
            <a:ext cx="973138" cy="457200"/>
          </a:xfrm>
          <a:prstGeom prst="rect">
            <a:avLst/>
          </a:prstGeom>
          <a:noFill/>
          <a:ln w="9525">
            <a:noFill/>
            <a:miter lim="800000"/>
            <a:headEnd/>
            <a:tailEnd/>
          </a:ln>
          <a:effectLst/>
        </p:spPr>
        <p:txBody>
          <a:bodyPr wrap="none">
            <a:spAutoFit/>
          </a:bodyPr>
          <a:lstStyle/>
          <a:p>
            <a:r>
              <a:rPr lang="en-US" dirty="0"/>
              <a:t>salary</a:t>
            </a:r>
          </a:p>
        </p:txBody>
      </p:sp>
      <p:sp>
        <p:nvSpPr>
          <p:cNvPr id="76828" name="Text Box 28"/>
          <p:cNvSpPr txBox="1">
            <a:spLocks noChangeArrowheads="1"/>
          </p:cNvSpPr>
          <p:nvPr/>
        </p:nvSpPr>
        <p:spPr bwMode="auto">
          <a:xfrm>
            <a:off x="3946525" y="5410200"/>
            <a:ext cx="673100" cy="457200"/>
          </a:xfrm>
          <a:prstGeom prst="rect">
            <a:avLst/>
          </a:prstGeom>
          <a:noFill/>
          <a:ln w="9525">
            <a:noFill/>
            <a:miter lim="800000"/>
            <a:headEnd/>
            <a:tailEnd/>
          </a:ln>
          <a:effectLst/>
        </p:spPr>
        <p:txBody>
          <a:bodyPr wrap="none">
            <a:spAutoFit/>
          </a:bodyPr>
          <a:lstStyle/>
          <a:p>
            <a:r>
              <a:rPr lang="en-US"/>
              <a:t>age</a:t>
            </a:r>
          </a:p>
        </p:txBody>
      </p:sp>
      <p:sp>
        <p:nvSpPr>
          <p:cNvPr id="76829" name="Line 29"/>
          <p:cNvSpPr>
            <a:spLocks noChangeShapeType="1"/>
          </p:cNvSpPr>
          <p:nvPr/>
        </p:nvSpPr>
        <p:spPr bwMode="auto">
          <a:xfrm>
            <a:off x="4648200" y="5605462"/>
            <a:ext cx="533400" cy="0"/>
          </a:xfrm>
          <a:prstGeom prst="line">
            <a:avLst/>
          </a:prstGeom>
          <a:noFill/>
          <a:ln w="9525">
            <a:solidFill>
              <a:schemeClr val="tx1"/>
            </a:solidFill>
            <a:round/>
            <a:headEnd/>
            <a:tailEnd type="triangle" w="med" len="med"/>
          </a:ln>
          <a:effectLst/>
        </p:spPr>
        <p:txBody>
          <a:bodyPr/>
          <a:lstStyle/>
          <a:p>
            <a:endParaRPr lang="en-US"/>
          </a:p>
        </p:txBody>
      </p:sp>
      <p:sp>
        <p:nvSpPr>
          <p:cNvPr id="76830" name="Line 30"/>
          <p:cNvSpPr>
            <a:spLocks noChangeShapeType="1"/>
          </p:cNvSpPr>
          <p:nvPr/>
        </p:nvSpPr>
        <p:spPr bwMode="auto">
          <a:xfrm flipV="1">
            <a:off x="838200" y="3471862"/>
            <a:ext cx="0" cy="304800"/>
          </a:xfrm>
          <a:prstGeom prst="line">
            <a:avLst/>
          </a:prstGeom>
          <a:noFill/>
          <a:ln w="9525">
            <a:solidFill>
              <a:schemeClr val="tx1"/>
            </a:solidFill>
            <a:round/>
            <a:headEnd/>
            <a:tailEnd type="triangle" w="med" len="med"/>
          </a:ln>
          <a:effectLst/>
        </p:spPr>
        <p:txBody>
          <a:bodyPr/>
          <a:lstStyle/>
          <a:p>
            <a:endParaRPr lang="en-US"/>
          </a:p>
        </p:txBody>
      </p:sp>
      <p:sp>
        <p:nvSpPr>
          <p:cNvPr id="76831" name="Freeform 31"/>
          <p:cNvSpPr>
            <a:spLocks/>
          </p:cNvSpPr>
          <p:nvPr/>
        </p:nvSpPr>
        <p:spPr bwMode="auto">
          <a:xfrm>
            <a:off x="1385888" y="2543175"/>
            <a:ext cx="6042025" cy="1728788"/>
          </a:xfrm>
          <a:custGeom>
            <a:avLst/>
            <a:gdLst/>
            <a:ahLst/>
            <a:cxnLst>
              <a:cxn ang="0">
                <a:pos x="126" y="558"/>
              </a:cxn>
              <a:cxn ang="0">
                <a:pos x="261" y="522"/>
              </a:cxn>
              <a:cxn ang="0">
                <a:pos x="396" y="468"/>
              </a:cxn>
              <a:cxn ang="0">
                <a:pos x="540" y="450"/>
              </a:cxn>
              <a:cxn ang="0">
                <a:pos x="738" y="378"/>
              </a:cxn>
              <a:cxn ang="0">
                <a:pos x="819" y="333"/>
              </a:cxn>
              <a:cxn ang="0">
                <a:pos x="1017" y="306"/>
              </a:cxn>
              <a:cxn ang="0">
                <a:pos x="1269" y="279"/>
              </a:cxn>
              <a:cxn ang="0">
                <a:pos x="1386" y="243"/>
              </a:cxn>
              <a:cxn ang="0">
                <a:pos x="2178" y="171"/>
              </a:cxn>
              <a:cxn ang="0">
                <a:pos x="2313" y="117"/>
              </a:cxn>
              <a:cxn ang="0">
                <a:pos x="2475" y="45"/>
              </a:cxn>
              <a:cxn ang="0">
                <a:pos x="2556" y="9"/>
              </a:cxn>
              <a:cxn ang="0">
                <a:pos x="2961" y="0"/>
              </a:cxn>
              <a:cxn ang="0">
                <a:pos x="3474" y="72"/>
              </a:cxn>
              <a:cxn ang="0">
                <a:pos x="3600" y="108"/>
              </a:cxn>
              <a:cxn ang="0">
                <a:pos x="3708" y="198"/>
              </a:cxn>
              <a:cxn ang="0">
                <a:pos x="3762" y="306"/>
              </a:cxn>
              <a:cxn ang="0">
                <a:pos x="3618" y="882"/>
              </a:cxn>
              <a:cxn ang="0">
                <a:pos x="3483" y="954"/>
              </a:cxn>
              <a:cxn ang="0">
                <a:pos x="3069" y="909"/>
              </a:cxn>
              <a:cxn ang="0">
                <a:pos x="2907" y="864"/>
              </a:cxn>
              <a:cxn ang="0">
                <a:pos x="2583" y="792"/>
              </a:cxn>
              <a:cxn ang="0">
                <a:pos x="2493" y="765"/>
              </a:cxn>
              <a:cxn ang="0">
                <a:pos x="2142" y="747"/>
              </a:cxn>
              <a:cxn ang="0">
                <a:pos x="1755" y="756"/>
              </a:cxn>
              <a:cxn ang="0">
                <a:pos x="1458" y="828"/>
              </a:cxn>
              <a:cxn ang="0">
                <a:pos x="1305" y="846"/>
              </a:cxn>
              <a:cxn ang="0">
                <a:pos x="900" y="963"/>
              </a:cxn>
              <a:cxn ang="0">
                <a:pos x="684" y="1017"/>
              </a:cxn>
              <a:cxn ang="0">
                <a:pos x="504" y="1089"/>
              </a:cxn>
              <a:cxn ang="0">
                <a:pos x="270" y="1062"/>
              </a:cxn>
              <a:cxn ang="0">
                <a:pos x="171" y="954"/>
              </a:cxn>
              <a:cxn ang="0">
                <a:pos x="117" y="918"/>
              </a:cxn>
              <a:cxn ang="0">
                <a:pos x="36" y="783"/>
              </a:cxn>
              <a:cxn ang="0">
                <a:pos x="9" y="702"/>
              </a:cxn>
              <a:cxn ang="0">
                <a:pos x="0" y="675"/>
              </a:cxn>
              <a:cxn ang="0">
                <a:pos x="90" y="594"/>
              </a:cxn>
              <a:cxn ang="0">
                <a:pos x="144" y="576"/>
              </a:cxn>
              <a:cxn ang="0">
                <a:pos x="126" y="558"/>
              </a:cxn>
            </a:cxnLst>
            <a:rect l="0" t="0" r="r" b="b"/>
            <a:pathLst>
              <a:path w="3806" h="1089">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50000"/>
            </a:srgbClr>
          </a:solidFill>
          <a:ln w="9525">
            <a:solidFill>
              <a:schemeClr val="tx1"/>
            </a:solidFill>
            <a:round/>
            <a:headEnd/>
            <a:tailEnd/>
          </a:ln>
          <a:effectLst/>
        </p:spPr>
        <p:txBody>
          <a:bodyPr/>
          <a:lstStyle/>
          <a:p>
            <a:endParaRPr lang="en-US"/>
          </a:p>
        </p:txBody>
      </p:sp>
      <p:sp>
        <p:nvSpPr>
          <p:cNvPr id="76832" name="Freeform 32"/>
          <p:cNvSpPr>
            <a:spLocks/>
          </p:cNvSpPr>
          <p:nvPr/>
        </p:nvSpPr>
        <p:spPr bwMode="auto">
          <a:xfrm>
            <a:off x="1614488" y="1443038"/>
            <a:ext cx="5557837" cy="3957637"/>
          </a:xfrm>
          <a:custGeom>
            <a:avLst/>
            <a:gdLst/>
            <a:ahLst/>
            <a:cxnLst>
              <a:cxn ang="0">
                <a:pos x="81" y="2367"/>
              </a:cxn>
              <a:cxn ang="0">
                <a:pos x="342" y="2493"/>
              </a:cxn>
              <a:cxn ang="0">
                <a:pos x="1017" y="2412"/>
              </a:cxn>
              <a:cxn ang="0">
                <a:pos x="1413" y="2322"/>
              </a:cxn>
              <a:cxn ang="0">
                <a:pos x="1710" y="2241"/>
              </a:cxn>
              <a:cxn ang="0">
                <a:pos x="1917" y="2160"/>
              </a:cxn>
              <a:cxn ang="0">
                <a:pos x="2088" y="2088"/>
              </a:cxn>
              <a:cxn ang="0">
                <a:pos x="2259" y="1998"/>
              </a:cxn>
              <a:cxn ang="0">
                <a:pos x="2529" y="1845"/>
              </a:cxn>
              <a:cxn ang="0">
                <a:pos x="2664" y="1764"/>
              </a:cxn>
              <a:cxn ang="0">
                <a:pos x="2862" y="1602"/>
              </a:cxn>
              <a:cxn ang="0">
                <a:pos x="2934" y="1494"/>
              </a:cxn>
              <a:cxn ang="0">
                <a:pos x="3042" y="1269"/>
              </a:cxn>
              <a:cxn ang="0">
                <a:pos x="3159" y="1026"/>
              </a:cxn>
              <a:cxn ang="0">
                <a:pos x="3213" y="945"/>
              </a:cxn>
              <a:cxn ang="0">
                <a:pos x="3312" y="720"/>
              </a:cxn>
              <a:cxn ang="0">
                <a:pos x="3384" y="576"/>
              </a:cxn>
              <a:cxn ang="0">
                <a:pos x="3420" y="495"/>
              </a:cxn>
              <a:cxn ang="0">
                <a:pos x="3492" y="333"/>
              </a:cxn>
              <a:cxn ang="0">
                <a:pos x="3483" y="171"/>
              </a:cxn>
              <a:cxn ang="0">
                <a:pos x="3087" y="27"/>
              </a:cxn>
              <a:cxn ang="0">
                <a:pos x="2790" y="9"/>
              </a:cxn>
              <a:cxn ang="0">
                <a:pos x="2637" y="117"/>
              </a:cxn>
              <a:cxn ang="0">
                <a:pos x="2583" y="198"/>
              </a:cxn>
              <a:cxn ang="0">
                <a:pos x="2475" y="414"/>
              </a:cxn>
              <a:cxn ang="0">
                <a:pos x="2313" y="603"/>
              </a:cxn>
              <a:cxn ang="0">
                <a:pos x="2250" y="711"/>
              </a:cxn>
              <a:cxn ang="0">
                <a:pos x="2178" y="846"/>
              </a:cxn>
              <a:cxn ang="0">
                <a:pos x="2088" y="1035"/>
              </a:cxn>
              <a:cxn ang="0">
                <a:pos x="2061" y="1035"/>
              </a:cxn>
              <a:cxn ang="0">
                <a:pos x="1917" y="1269"/>
              </a:cxn>
              <a:cxn ang="0">
                <a:pos x="1746" y="1557"/>
              </a:cxn>
              <a:cxn ang="0">
                <a:pos x="1647" y="1674"/>
              </a:cxn>
              <a:cxn ang="0">
                <a:pos x="1512" y="1782"/>
              </a:cxn>
              <a:cxn ang="0">
                <a:pos x="1332" y="1890"/>
              </a:cxn>
              <a:cxn ang="0">
                <a:pos x="1125" y="1926"/>
              </a:cxn>
              <a:cxn ang="0">
                <a:pos x="792" y="2034"/>
              </a:cxn>
              <a:cxn ang="0">
                <a:pos x="621" y="2079"/>
              </a:cxn>
              <a:cxn ang="0">
                <a:pos x="297" y="2115"/>
              </a:cxn>
              <a:cxn ang="0">
                <a:pos x="108" y="2160"/>
              </a:cxn>
              <a:cxn ang="0">
                <a:pos x="36" y="2232"/>
              </a:cxn>
              <a:cxn ang="0">
                <a:pos x="27" y="2349"/>
              </a:cxn>
              <a:cxn ang="0">
                <a:pos x="0" y="2313"/>
              </a:cxn>
            </a:cxnLst>
            <a:rect l="0" t="0" r="r" b="b"/>
            <a:pathLst>
              <a:path w="3501" h="2493">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50000"/>
            </a:srgbClr>
          </a:solidFill>
          <a:ln w="9525">
            <a:solidFill>
              <a:schemeClr val="tx1"/>
            </a:solidFill>
            <a:round/>
            <a:headEnd/>
            <a:tailEnd/>
          </a:ln>
          <a:effectLst/>
        </p:spPr>
        <p:txBody>
          <a:bodyPr/>
          <a:lstStyle/>
          <a:p>
            <a:endParaRPr lang="en-US"/>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022155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 grpId="0" animBg="1"/>
      <p:bldP spid="768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Starting CURE</a:t>
            </a:r>
            <a:endParaRPr lang="en-US"/>
          </a:p>
        </p:txBody>
      </p:sp>
      <p:sp>
        <p:nvSpPr>
          <p:cNvPr id="77827" name="Rectangle 3"/>
          <p:cNvSpPr>
            <a:spLocks noGrp="1" noChangeArrowheads="1"/>
          </p:cNvSpPr>
          <p:nvPr>
            <p:ph idx="1"/>
          </p:nvPr>
        </p:nvSpPr>
        <p:spPr>
          <a:xfrm>
            <a:off x="457200" y="1295400"/>
            <a:ext cx="8229600" cy="5486400"/>
          </a:xfrm>
        </p:spPr>
        <p:txBody>
          <a:bodyPr>
            <a:normAutofit/>
          </a:bodyPr>
          <a:lstStyle/>
          <a:p>
            <a:pPr marL="118872" indent="0">
              <a:buNone/>
            </a:pPr>
            <a:r>
              <a:rPr lang="en-US" b="1" u="sng" dirty="0" smtClean="0">
                <a:solidFill>
                  <a:srgbClr val="FF0066"/>
                </a:solidFill>
              </a:rPr>
              <a:t>2 Pass algorithm. Pass 1:</a:t>
            </a:r>
          </a:p>
          <a:p>
            <a:r>
              <a:rPr lang="en-US" b="1" dirty="0" smtClean="0"/>
              <a:t>0) Pick a random sample of points that fit in main memory</a:t>
            </a:r>
          </a:p>
          <a:p>
            <a:r>
              <a:rPr lang="en-US" b="1" dirty="0" smtClean="0">
                <a:solidFill>
                  <a:srgbClr val="D60093"/>
                </a:solidFill>
              </a:rPr>
              <a:t>1) Initial clusters: </a:t>
            </a:r>
          </a:p>
          <a:p>
            <a:pPr lvl="1"/>
            <a:r>
              <a:rPr lang="en-US" dirty="0" smtClean="0"/>
              <a:t>Cluster these points hierarchically – group </a:t>
            </a:r>
            <a:br>
              <a:rPr lang="en-US" dirty="0" smtClean="0"/>
            </a:br>
            <a:r>
              <a:rPr lang="en-US" dirty="0" smtClean="0"/>
              <a:t>nearest points/clusters</a:t>
            </a:r>
          </a:p>
          <a:p>
            <a:r>
              <a:rPr lang="en-US" b="1" dirty="0" smtClean="0">
                <a:solidFill>
                  <a:srgbClr val="0000FF"/>
                </a:solidFill>
              </a:rPr>
              <a:t>2) Pick representative points:</a:t>
            </a:r>
          </a:p>
          <a:p>
            <a:pPr lvl="1"/>
            <a:r>
              <a:rPr lang="en-US" dirty="0" smtClean="0"/>
              <a:t>For each cluster, pick a sample of points, as dispersed as possible</a:t>
            </a:r>
          </a:p>
          <a:p>
            <a:pPr lvl="1"/>
            <a:r>
              <a:rPr lang="en-US" dirty="0" smtClean="0"/>
              <a:t>From the sample, pick representatives by moving them (say) 20% toward the centroid of the cluster</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5F54875-D4D4-48AC-B2D1-F6AA09775CCA}" type="slidenum">
              <a:rPr lang="en-US" smtClean="0"/>
              <a:pPr/>
              <a:t>51</a:t>
            </a:fld>
            <a:endParaRPr lang="en-US"/>
          </a:p>
        </p:txBody>
      </p:sp>
    </p:spTree>
    <p:extLst>
      <p:ext uri="{BB962C8B-B14F-4D97-AF65-F5344CB8AC3E}">
        <p14:creationId xmlns:p14="http://schemas.microsoft.com/office/powerpoint/2010/main" val="18560803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Example: Initial Clusters</a:t>
            </a:r>
          </a:p>
        </p:txBody>
      </p:sp>
      <p:sp>
        <p:nvSpPr>
          <p:cNvPr id="34" name="Slide Number Placeholder 4"/>
          <p:cNvSpPr>
            <a:spLocks noGrp="1"/>
          </p:cNvSpPr>
          <p:nvPr>
            <p:ph type="sldNum" sz="quarter" idx="12"/>
          </p:nvPr>
        </p:nvSpPr>
        <p:spPr/>
        <p:txBody>
          <a:bodyPr/>
          <a:lstStyle/>
          <a:p>
            <a:fld id="{3F6E399A-B745-4CB0-B7BA-AC55B15E361E}" type="slidenum">
              <a:rPr lang="en-US"/>
              <a:pPr/>
              <a:t>52</a:t>
            </a:fld>
            <a:endParaRPr lang="en-US"/>
          </a:p>
        </p:txBody>
      </p:sp>
      <p:sp>
        <p:nvSpPr>
          <p:cNvPr id="78851"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8852"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8853"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8854"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8855"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8856"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8857"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8858"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8859"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0"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8861"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2"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3"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4"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5"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6"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7"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8"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9"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0"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1"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2"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3"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4"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5"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8876"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8877"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8878"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79"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8880"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8881"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37" name="Footer Placeholder 3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58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9" grpId="0" animBg="1"/>
      <p:bldP spid="78880" grpId="0" animBg="1"/>
      <p:bldP spid="7888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4373106D-5E90-4DCD-AC13-0F5F01FA7579}" type="slidenum">
              <a:rPr lang="en-US"/>
              <a:pPr/>
              <a:t>53</a:t>
            </a:fld>
            <a:endParaRPr lang="en-US"/>
          </a:p>
        </p:txBody>
      </p:sp>
      <p:sp>
        <p:nvSpPr>
          <p:cNvPr id="79875"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9876"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9877"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9878"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9879"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9880"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9881"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9882"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9883"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4"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9885"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6"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7"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8"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9"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0"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1"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2"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3"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4"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5"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6"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7"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8"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9"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9900"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9901"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9902"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9903"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9904"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79906" name="Oval 34"/>
          <p:cNvSpPr>
            <a:spLocks noChangeArrowheads="1"/>
          </p:cNvSpPr>
          <p:nvPr/>
        </p:nvSpPr>
        <p:spPr bwMode="auto">
          <a:xfrm>
            <a:off x="58674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7" name="Oval 35"/>
          <p:cNvSpPr>
            <a:spLocks noChangeArrowheads="1"/>
          </p:cNvSpPr>
          <p:nvPr/>
        </p:nvSpPr>
        <p:spPr bwMode="auto">
          <a:xfrm>
            <a:off x="67056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8" name="Oval 36"/>
          <p:cNvSpPr>
            <a:spLocks noChangeArrowheads="1"/>
          </p:cNvSpPr>
          <p:nvPr/>
        </p:nvSpPr>
        <p:spPr bwMode="auto">
          <a:xfrm>
            <a:off x="5105400" y="28956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9" name="Oval 37"/>
          <p:cNvSpPr>
            <a:spLocks noChangeArrowheads="1"/>
          </p:cNvSpPr>
          <p:nvPr/>
        </p:nvSpPr>
        <p:spPr bwMode="auto">
          <a:xfrm>
            <a:off x="6553200" y="3352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10" name="Text Box 38"/>
          <p:cNvSpPr txBox="1">
            <a:spLocks noChangeArrowheads="1"/>
          </p:cNvSpPr>
          <p:nvPr/>
        </p:nvSpPr>
        <p:spPr bwMode="auto">
          <a:xfrm>
            <a:off x="6994525" y="3995738"/>
            <a:ext cx="1582484"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Pick (say) 4</a:t>
            </a:r>
          </a:p>
          <a:p>
            <a:r>
              <a:rPr lang="en-US" dirty="0">
                <a:solidFill>
                  <a:srgbClr val="008000"/>
                </a:solidFill>
                <a:latin typeface="Arial" pitchFamily="34" charset="0"/>
                <a:cs typeface="Arial" pitchFamily="34" charset="0"/>
              </a:rPr>
              <a:t>remote points</a:t>
            </a:r>
          </a:p>
          <a:p>
            <a:r>
              <a:rPr lang="en-US" dirty="0">
                <a:solidFill>
                  <a:srgbClr val="008000"/>
                </a:solidFill>
                <a:latin typeface="Arial" pitchFamily="34" charset="0"/>
                <a:cs typeface="Arial" pitchFamily="34" charset="0"/>
              </a:rPr>
              <a:t>for each</a:t>
            </a:r>
          </a:p>
          <a:p>
            <a:r>
              <a:rPr lang="en-US" dirty="0">
                <a:solidFill>
                  <a:srgbClr val="008000"/>
                </a:solidFill>
                <a:latin typeface="Arial" pitchFamily="34" charset="0"/>
                <a:cs typeface="Arial" pitchFamily="34" charset="0"/>
              </a:rPr>
              <a:t>cluster.</a:t>
            </a:r>
          </a:p>
        </p:txBody>
      </p:sp>
      <p:sp>
        <p:nvSpPr>
          <p:cNvPr id="42" name="Footer Placeholder 4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6077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6" grpId="0" animBg="1"/>
      <p:bldP spid="79907" grpId="0" animBg="1"/>
      <p:bldP spid="79908" grpId="0" animBg="1"/>
      <p:bldP spid="7990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25FD5CFC-30CD-456F-B51E-5D50734BBD80}" type="slidenum">
              <a:rPr lang="en-US"/>
              <a:pPr/>
              <a:t>54</a:t>
            </a:fld>
            <a:endParaRPr lang="en-US"/>
          </a:p>
        </p:txBody>
      </p:sp>
      <p:sp>
        <p:nvSpPr>
          <p:cNvPr id="80899"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80900"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80901"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80902"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80903"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80904"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80905"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80906"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80907"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08"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80909"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10"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1"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2"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3"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4"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5"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6"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7"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8"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9"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0"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1"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2"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3"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80924"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80925"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80926"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80927"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80928"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80929"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80930" name="Oval 34"/>
          <p:cNvSpPr>
            <a:spLocks noChangeArrowheads="1"/>
          </p:cNvSpPr>
          <p:nvPr/>
        </p:nvSpPr>
        <p:spPr bwMode="auto">
          <a:xfrm>
            <a:off x="59436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1" name="Oval 35"/>
          <p:cNvSpPr>
            <a:spLocks noChangeArrowheads="1"/>
          </p:cNvSpPr>
          <p:nvPr/>
        </p:nvSpPr>
        <p:spPr bwMode="auto">
          <a:xfrm>
            <a:off x="65532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2" name="Oval 36"/>
          <p:cNvSpPr>
            <a:spLocks noChangeArrowheads="1"/>
          </p:cNvSpPr>
          <p:nvPr/>
        </p:nvSpPr>
        <p:spPr bwMode="auto">
          <a:xfrm>
            <a:off x="5410200" y="28194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3" name="Oval 37"/>
          <p:cNvSpPr>
            <a:spLocks noChangeArrowheads="1"/>
          </p:cNvSpPr>
          <p:nvPr/>
        </p:nvSpPr>
        <p:spPr bwMode="auto">
          <a:xfrm>
            <a:off x="6400800" y="3048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4" name="Text Box 38"/>
          <p:cNvSpPr txBox="1">
            <a:spLocks noChangeArrowheads="1"/>
          </p:cNvSpPr>
          <p:nvPr/>
        </p:nvSpPr>
        <p:spPr bwMode="auto">
          <a:xfrm>
            <a:off x="6994525" y="3995738"/>
            <a:ext cx="1428596"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Move points</a:t>
            </a:r>
          </a:p>
          <a:p>
            <a:r>
              <a:rPr lang="en-US" dirty="0">
                <a:solidFill>
                  <a:srgbClr val="008000"/>
                </a:solidFill>
                <a:latin typeface="Arial" pitchFamily="34" charset="0"/>
                <a:cs typeface="Arial" pitchFamily="34" charset="0"/>
              </a:rPr>
              <a:t>(say) 20%</a:t>
            </a:r>
          </a:p>
          <a:p>
            <a:r>
              <a:rPr lang="en-US" dirty="0">
                <a:solidFill>
                  <a:srgbClr val="008000"/>
                </a:solidFill>
                <a:latin typeface="Arial" pitchFamily="34" charset="0"/>
                <a:cs typeface="Arial" pitchFamily="34" charset="0"/>
              </a:rPr>
              <a:t>toward the</a:t>
            </a:r>
          </a:p>
          <a:p>
            <a:r>
              <a:rPr lang="en-US" dirty="0">
                <a:solidFill>
                  <a:srgbClr val="008000"/>
                </a:solidFill>
                <a:latin typeface="Arial" pitchFamily="34" charset="0"/>
                <a:cs typeface="Arial" pitchFamily="34" charset="0"/>
              </a:rPr>
              <a:t>centroid.</a:t>
            </a:r>
          </a:p>
        </p:txBody>
      </p:sp>
      <p:sp>
        <p:nvSpPr>
          <p:cNvPr id="42" name="Footer Placeholder 4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7523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Finishing CURE</a:t>
            </a:r>
          </a:p>
        </p:txBody>
      </p:sp>
      <p:sp>
        <p:nvSpPr>
          <p:cNvPr id="81923" name="Rectangle 3"/>
          <p:cNvSpPr>
            <a:spLocks noGrp="1" noChangeArrowheads="1"/>
          </p:cNvSpPr>
          <p:nvPr>
            <p:ph idx="1"/>
          </p:nvPr>
        </p:nvSpPr>
        <p:spPr/>
        <p:txBody>
          <a:bodyPr/>
          <a:lstStyle/>
          <a:p>
            <a:pPr marL="118872" indent="0">
              <a:buNone/>
            </a:pPr>
            <a:r>
              <a:rPr lang="en-US" b="1" u="sng" dirty="0">
                <a:solidFill>
                  <a:srgbClr val="FF0066"/>
                </a:solidFill>
              </a:rPr>
              <a:t>Pass </a:t>
            </a:r>
            <a:r>
              <a:rPr lang="en-US" b="1" u="sng" dirty="0" smtClean="0">
                <a:solidFill>
                  <a:srgbClr val="FF0066"/>
                </a:solidFill>
              </a:rPr>
              <a:t>2:</a:t>
            </a:r>
            <a:endParaRPr lang="en-US" b="1" u="sng" dirty="0">
              <a:solidFill>
                <a:srgbClr val="FF0066"/>
              </a:solidFill>
            </a:endParaRPr>
          </a:p>
          <a:p>
            <a:r>
              <a:rPr lang="en-US" dirty="0" smtClean="0"/>
              <a:t>Now</a:t>
            </a:r>
            <a:r>
              <a:rPr lang="en-US" dirty="0"/>
              <a:t>, </a:t>
            </a:r>
            <a:r>
              <a:rPr lang="en-US" dirty="0" smtClean="0"/>
              <a:t>rescan the whole dataset and </a:t>
            </a:r>
            <a:br>
              <a:rPr lang="en-US" dirty="0" smtClean="0"/>
            </a:br>
            <a:r>
              <a:rPr lang="en-US" dirty="0" smtClean="0"/>
              <a:t>visit </a:t>
            </a:r>
            <a:r>
              <a:rPr lang="en-US" dirty="0"/>
              <a:t>each point </a:t>
            </a:r>
            <a:r>
              <a:rPr lang="en-US" b="1" i="1" dirty="0"/>
              <a:t>p</a:t>
            </a:r>
            <a:r>
              <a:rPr lang="en-US" dirty="0"/>
              <a:t> </a:t>
            </a:r>
            <a:r>
              <a:rPr lang="en-US" dirty="0" smtClean="0"/>
              <a:t>in </a:t>
            </a:r>
            <a:r>
              <a:rPr lang="en-US" dirty="0"/>
              <a:t>the data </a:t>
            </a:r>
            <a:r>
              <a:rPr lang="en-US" dirty="0" smtClean="0"/>
              <a:t>set</a:t>
            </a:r>
          </a:p>
          <a:p>
            <a:pPr lvl="8"/>
            <a:endParaRPr lang="en-US" dirty="0"/>
          </a:p>
          <a:p>
            <a:r>
              <a:rPr lang="en-US" b="1" dirty="0"/>
              <a:t>Place it in the “</a:t>
            </a:r>
            <a:r>
              <a:rPr lang="en-US" b="1" dirty="0">
                <a:solidFill>
                  <a:srgbClr val="D60093"/>
                </a:solidFill>
              </a:rPr>
              <a:t>closest </a:t>
            </a:r>
            <a:r>
              <a:rPr lang="en-US" b="1" dirty="0" smtClean="0">
                <a:solidFill>
                  <a:srgbClr val="D60093"/>
                </a:solidFill>
              </a:rPr>
              <a:t>cluster</a:t>
            </a:r>
            <a:r>
              <a:rPr lang="en-US" b="1" dirty="0" smtClean="0"/>
              <a:t>”</a:t>
            </a:r>
            <a:endParaRPr lang="en-US" b="1" dirty="0"/>
          </a:p>
          <a:p>
            <a:pPr lvl="1"/>
            <a:r>
              <a:rPr lang="en-US" dirty="0"/>
              <a:t>Normal definition of “</a:t>
            </a:r>
            <a:r>
              <a:rPr lang="en-US" dirty="0">
                <a:solidFill>
                  <a:srgbClr val="D60093"/>
                </a:solidFill>
              </a:rPr>
              <a:t>closest</a:t>
            </a:r>
            <a:r>
              <a:rPr lang="en-US" dirty="0"/>
              <a:t>”: </a:t>
            </a:r>
            <a:r>
              <a:rPr lang="en-US" dirty="0" smtClean="0"/>
              <a:t/>
            </a:r>
            <a:br>
              <a:rPr lang="en-US" dirty="0" smtClean="0"/>
            </a:br>
            <a:r>
              <a:rPr lang="en-US" dirty="0" smtClean="0"/>
              <a:t>Find the closest representative to </a:t>
            </a:r>
            <a:r>
              <a:rPr lang="en-US" b="1" i="1" dirty="0" smtClean="0"/>
              <a:t>p</a:t>
            </a:r>
            <a:r>
              <a:rPr lang="en-US" dirty="0" smtClean="0"/>
              <a:t> and </a:t>
            </a:r>
            <a:br>
              <a:rPr lang="en-US" dirty="0" smtClean="0"/>
            </a:br>
            <a:r>
              <a:rPr lang="en-US" dirty="0" smtClean="0"/>
              <a:t>assign it to representative’s cluster</a:t>
            </a:r>
          </a:p>
        </p:txBody>
      </p:sp>
      <p:sp>
        <p:nvSpPr>
          <p:cNvPr id="4" name="Slide Number Placeholder 5"/>
          <p:cNvSpPr>
            <a:spLocks noGrp="1"/>
          </p:cNvSpPr>
          <p:nvPr>
            <p:ph type="sldNum" sz="quarter" idx="12"/>
          </p:nvPr>
        </p:nvSpPr>
        <p:spPr/>
        <p:txBody>
          <a:bodyPr/>
          <a:lstStyle/>
          <a:p>
            <a:fld id="{FFD5B2CA-64C4-4A60-8190-5DD76C438E84}" type="slidenum">
              <a:rPr lang="en-US"/>
              <a:pPr/>
              <a:t>55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Oval 32"/>
          <p:cNvSpPr>
            <a:spLocks noChangeArrowheads="1"/>
          </p:cNvSpPr>
          <p:nvPr/>
        </p:nvSpPr>
        <p:spPr bwMode="auto">
          <a:xfrm>
            <a:off x="7162800" y="1295400"/>
            <a:ext cx="1905000" cy="18288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12" name="Oval 34"/>
          <p:cNvSpPr>
            <a:spLocks noChangeArrowheads="1"/>
          </p:cNvSpPr>
          <p:nvPr/>
        </p:nvSpPr>
        <p:spPr bwMode="auto">
          <a:xfrm>
            <a:off x="7405956" y="1783511"/>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3" name="Oval 35"/>
          <p:cNvSpPr>
            <a:spLocks noChangeArrowheads="1"/>
          </p:cNvSpPr>
          <p:nvPr/>
        </p:nvSpPr>
        <p:spPr bwMode="auto">
          <a:xfrm>
            <a:off x="8177212" y="160020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4" name="Oval 36"/>
          <p:cNvSpPr>
            <a:spLocks noChangeArrowheads="1"/>
          </p:cNvSpPr>
          <p:nvPr/>
        </p:nvSpPr>
        <p:spPr bwMode="auto">
          <a:xfrm>
            <a:off x="7567612" y="2531134"/>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5" name="Oval 37"/>
          <p:cNvSpPr>
            <a:spLocks noChangeArrowheads="1"/>
          </p:cNvSpPr>
          <p:nvPr/>
        </p:nvSpPr>
        <p:spPr bwMode="auto">
          <a:xfrm>
            <a:off x="8494143" y="241935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 name="TextBox 1"/>
          <p:cNvSpPr txBox="1"/>
          <p:nvPr/>
        </p:nvSpPr>
        <p:spPr>
          <a:xfrm>
            <a:off x="8697699" y="3364468"/>
            <a:ext cx="325730" cy="369332"/>
          </a:xfrm>
          <a:prstGeom prst="rect">
            <a:avLst/>
          </a:prstGeom>
          <a:noFill/>
        </p:spPr>
        <p:txBody>
          <a:bodyPr wrap="none" rtlCol="0">
            <a:spAutoFit/>
          </a:bodyPr>
          <a:lstStyle/>
          <a:p>
            <a:r>
              <a:rPr lang="en-US" b="1" dirty="0" smtClean="0">
                <a:latin typeface="Arial" pitchFamily="34" charset="0"/>
                <a:cs typeface="Arial" pitchFamily="34" charset="0"/>
              </a:rPr>
              <a:t>p</a:t>
            </a:r>
          </a:p>
        </p:txBody>
      </p:sp>
    </p:spTree>
    <p:extLst>
      <p:ext uri="{BB962C8B-B14F-4D97-AF65-F5344CB8AC3E}">
        <p14:creationId xmlns:p14="http://schemas.microsoft.com/office/powerpoint/2010/main" val="1765843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534400" cy="5257801"/>
          </a:xfrm>
        </p:spPr>
        <p:txBody>
          <a:bodyPr/>
          <a:lstStyle/>
          <a:p>
            <a:r>
              <a:rPr lang="en-US" b="1" dirty="0" smtClean="0">
                <a:solidFill>
                  <a:srgbClr val="0000FF"/>
                </a:solidFill>
              </a:rPr>
              <a:t>Clustering:</a:t>
            </a:r>
            <a:r>
              <a:rPr lang="en-US" b="1" dirty="0" smtClean="0"/>
              <a:t> </a:t>
            </a:r>
            <a:r>
              <a:rPr lang="en-US" dirty="0" smtClean="0"/>
              <a:t>Given </a:t>
            </a:r>
            <a:r>
              <a:rPr lang="en-US" dirty="0"/>
              <a:t>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smtClean="0">
                <a:solidFill>
                  <a:srgbClr val="FF0066"/>
                </a:solidFill>
              </a:rPr>
              <a:t>clusters</a:t>
            </a:r>
            <a:endParaRPr lang="en-US" dirty="0"/>
          </a:p>
          <a:p>
            <a:r>
              <a:rPr lang="en-US" b="1" dirty="0" smtClean="0">
                <a:solidFill>
                  <a:srgbClr val="008000"/>
                </a:solidFill>
              </a:rPr>
              <a:t>Algorithms:</a:t>
            </a:r>
          </a:p>
          <a:p>
            <a:pPr lvl="1"/>
            <a:r>
              <a:rPr lang="en-US" dirty="0" smtClean="0"/>
              <a:t>Agglomerative </a:t>
            </a:r>
            <a:r>
              <a:rPr lang="en-US" b="1" dirty="0" smtClean="0"/>
              <a:t>hierarchical clustering</a:t>
            </a:r>
            <a:r>
              <a:rPr lang="en-US" dirty="0" smtClean="0"/>
              <a:t>: </a:t>
            </a:r>
          </a:p>
          <a:p>
            <a:pPr lvl="2"/>
            <a:r>
              <a:rPr lang="en-US" dirty="0" smtClean="0"/>
              <a:t>Centroid and </a:t>
            </a:r>
            <a:r>
              <a:rPr lang="en-US" dirty="0" err="1" smtClean="0"/>
              <a:t>clustroid</a:t>
            </a:r>
            <a:endParaRPr lang="en-US" dirty="0" smtClean="0"/>
          </a:p>
          <a:p>
            <a:pPr lvl="1"/>
            <a:r>
              <a:rPr lang="en-US" b="1" i="1" dirty="0" smtClean="0"/>
              <a:t>k</a:t>
            </a:r>
            <a:r>
              <a:rPr lang="en-US" b="1" dirty="0" smtClean="0"/>
              <a:t>-means: </a:t>
            </a:r>
          </a:p>
          <a:p>
            <a:pPr lvl="2"/>
            <a:r>
              <a:rPr lang="en-US" dirty="0" smtClean="0"/>
              <a:t>Initialization, picking </a:t>
            </a:r>
            <a:r>
              <a:rPr lang="en-US" i="1" dirty="0" smtClean="0"/>
              <a:t>k</a:t>
            </a:r>
          </a:p>
          <a:p>
            <a:pPr lvl="1"/>
            <a:r>
              <a:rPr lang="en-US" b="1" dirty="0" smtClean="0"/>
              <a:t>BFR</a:t>
            </a:r>
          </a:p>
          <a:p>
            <a:pPr lvl="1"/>
            <a:r>
              <a:rPr lang="en-US" b="1" dirty="0" smtClean="0"/>
              <a:t>CURE</a:t>
            </a:r>
            <a:endParaRPr lang="en-US" b="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55805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is a hard problem!</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8" name="Picture 2" descr="http://tagc.univ-mrs.fr/tagc/images/dputhier/tb2.jpg"/>
          <p:cNvPicPr>
            <a:picLocks noChangeAspect="1" noChangeArrowheads="1"/>
          </p:cNvPicPr>
          <p:nvPr/>
        </p:nvPicPr>
        <p:blipFill rotWithShape="1">
          <a:blip r:embed="rId2">
            <a:extLst>
              <a:ext uri="{28A0092B-C50C-407E-A947-70E740481C1C}">
                <a14:useLocalDpi xmlns:a14="http://schemas.microsoft.com/office/drawing/2010/main" val="0"/>
              </a:ext>
            </a:extLst>
          </a:blip>
          <a:srcRect l="4570" r="3893"/>
          <a:stretch/>
        </p:blipFill>
        <p:spPr bwMode="auto">
          <a:xfrm rot="16200000">
            <a:off x="1779308" y="735293"/>
            <a:ext cx="5562599" cy="63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99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7</a:t>
            </a:fld>
            <a:endParaRPr lang="en-US"/>
          </a:p>
        </p:txBody>
      </p:sp>
      <p:sp>
        <p:nvSpPr>
          <p:cNvPr id="91138" name="Rectangle 2"/>
          <p:cNvSpPr>
            <a:spLocks noGrp="1" noChangeArrowheads="1"/>
          </p:cNvSpPr>
          <p:nvPr>
            <p:ph type="title"/>
          </p:nvPr>
        </p:nvSpPr>
        <p:spPr/>
        <p:txBody>
          <a:bodyPr/>
          <a:lstStyle/>
          <a:p>
            <a:r>
              <a:rPr lang="en-US" dirty="0" smtClean="0"/>
              <a:t>Why is it hard?</a:t>
            </a:r>
            <a:endParaRPr lang="en-US" dirty="0"/>
          </a:p>
        </p:txBody>
      </p:sp>
      <p:sp>
        <p:nvSpPr>
          <p:cNvPr id="91139" name="Rectangle 3"/>
          <p:cNvSpPr>
            <a:spLocks noGrp="1" noChangeArrowheads="1"/>
          </p:cNvSpPr>
          <p:nvPr>
            <p:ph type="body" idx="1"/>
          </p:nvPr>
        </p:nvSpPr>
        <p:spPr/>
        <p:txBody>
          <a:bodyPr/>
          <a:lstStyle/>
          <a:p>
            <a:r>
              <a:rPr lang="en-US" dirty="0"/>
              <a:t>Clustering in two dimensions looks </a:t>
            </a:r>
            <a:r>
              <a:rPr lang="en-US" dirty="0" smtClean="0"/>
              <a:t>easy</a:t>
            </a:r>
            <a:endParaRPr lang="en-US" dirty="0"/>
          </a:p>
          <a:p>
            <a:r>
              <a:rPr lang="en-US" dirty="0"/>
              <a:t>Clustering small amounts of data looks </a:t>
            </a:r>
            <a:r>
              <a:rPr lang="en-US" dirty="0" smtClean="0"/>
              <a:t>easy</a:t>
            </a:r>
            <a:endParaRPr lang="en-US" dirty="0"/>
          </a:p>
          <a:p>
            <a:r>
              <a:rPr lang="en-US" dirty="0"/>
              <a:t>And in most cases, looks are </a:t>
            </a:r>
            <a:r>
              <a:rPr lang="en-US" dirty="0">
                <a:solidFill>
                  <a:srgbClr val="0000FF"/>
                </a:solidFill>
              </a:rPr>
              <a:t>not </a:t>
            </a:r>
            <a:r>
              <a:rPr lang="en-US" dirty="0" smtClean="0"/>
              <a:t>deceiving</a:t>
            </a:r>
          </a:p>
          <a:p>
            <a:endParaRPr lang="en-US" dirty="0"/>
          </a:p>
          <a:p>
            <a:r>
              <a:rPr lang="en-US" dirty="0"/>
              <a:t>Many applications involve not 2, but 10 or 10,000 </a:t>
            </a:r>
            <a:r>
              <a:rPr lang="en-US" dirty="0" smtClean="0"/>
              <a:t>dimensions</a:t>
            </a:r>
            <a:endParaRPr lang="en-US" dirty="0"/>
          </a:p>
          <a:p>
            <a:r>
              <a:rPr lang="en-US" b="1" dirty="0">
                <a:solidFill>
                  <a:srgbClr val="D60093"/>
                </a:solidFill>
              </a:rPr>
              <a:t>High-dimensional spaces look different: </a:t>
            </a:r>
            <a:r>
              <a:rPr lang="en-US" dirty="0" smtClean="0"/>
              <a:t>Almost </a:t>
            </a:r>
            <a:r>
              <a:rPr lang="en-US" dirty="0"/>
              <a:t>all pairs of points are at about the same distance</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995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dirty="0" smtClean="0"/>
              <a:t>Clustering Problem: Galaxies</a:t>
            </a:r>
            <a:endParaRPr lang="en-US" dirty="0"/>
          </a:p>
        </p:txBody>
      </p:sp>
      <p:sp>
        <p:nvSpPr>
          <p:cNvPr id="95235" name="Rectangle 3"/>
          <p:cNvSpPr>
            <a:spLocks noGrp="1" noChangeArrowheads="1"/>
          </p:cNvSpPr>
          <p:nvPr>
            <p:ph idx="1"/>
          </p:nvPr>
        </p:nvSpPr>
        <p:spPr/>
        <p:txBody>
          <a:bodyPr/>
          <a:lstStyle/>
          <a:p>
            <a:r>
              <a:rPr lang="en-US" b="1" dirty="0" smtClean="0">
                <a:solidFill>
                  <a:srgbClr val="0000FF"/>
                </a:solidFill>
              </a:rPr>
              <a:t>A catalog of 2 billion “sky objects” represents objects by their radiation in 7 dimensions (frequency bands)</a:t>
            </a:r>
          </a:p>
          <a:p>
            <a:r>
              <a:rPr lang="en-US" b="1" dirty="0" smtClean="0">
                <a:solidFill>
                  <a:srgbClr val="008000"/>
                </a:solidFill>
              </a:rPr>
              <a:t>Problem:</a:t>
            </a:r>
            <a:r>
              <a:rPr lang="en-US" dirty="0" smtClean="0"/>
              <a:t> </a:t>
            </a:r>
            <a:r>
              <a:rPr lang="en-US" b="1" dirty="0" smtClean="0"/>
              <a:t>Cluster into similar objects, e.g., galaxies, nearby stars, quasars, etc.</a:t>
            </a:r>
          </a:p>
          <a:p>
            <a:r>
              <a:rPr lang="en-US" b="1" dirty="0" smtClean="0"/>
              <a:t>Sloan Digital Sky Survey</a:t>
            </a:r>
            <a:endParaRPr lang="en-US" b="1"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7995ABE-FB41-4435-BED3-D272CF7466F0}" type="slidenum">
              <a:rPr lang="en-US" smtClean="0"/>
              <a:pPr/>
              <a:t>8</a:t>
            </a:fld>
            <a:endParaRPr lang="en-US"/>
          </a:p>
        </p:txBody>
      </p:sp>
      <p:pic>
        <p:nvPicPr>
          <p:cNvPr id="28674" name="Picture 2" descr="Supernovae found by SDSS-II"/>
          <p:cNvPicPr>
            <a:picLocks noChangeAspect="1" noChangeArrowheads="1"/>
          </p:cNvPicPr>
          <p:nvPr/>
        </p:nvPicPr>
        <p:blipFill rotWithShape="1">
          <a:blip r:embed="rId2">
            <a:extLst>
              <a:ext uri="{28A0092B-C50C-407E-A947-70E740481C1C}">
                <a14:useLocalDpi xmlns:a14="http://schemas.microsoft.com/office/drawing/2010/main" val="0"/>
              </a:ext>
            </a:extLst>
          </a:blip>
          <a:srcRect b="24383"/>
          <a:stretch/>
        </p:blipFill>
        <p:spPr bwMode="auto">
          <a:xfrm>
            <a:off x="1306476" y="4343400"/>
            <a:ext cx="68653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41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a:t>
            </a:r>
            <a:r>
              <a:rPr lang="en-US" dirty="0" smtClean="0"/>
              <a:t>Music CDs</a:t>
            </a:r>
            <a:endParaRPr lang="en-US" dirty="0"/>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smtClean="0">
                <a:solidFill>
                  <a:srgbClr val="D60093"/>
                </a:solidFill>
              </a:rPr>
              <a:t>Intuitively:</a:t>
            </a:r>
            <a:r>
              <a:rPr lang="en-US" dirty="0" smtClean="0"/>
              <a:t> </a:t>
            </a:r>
            <a:r>
              <a:rPr lang="en-US" b="1" dirty="0" smtClean="0"/>
              <a:t>Music divides </a:t>
            </a:r>
            <a:r>
              <a:rPr lang="en-US" b="1" dirty="0"/>
              <a:t>into categories, and customers prefer a few </a:t>
            </a:r>
            <a:r>
              <a:rPr lang="en-US" b="1" dirty="0" smtClean="0"/>
              <a:t>categories</a:t>
            </a:r>
            <a:endParaRPr lang="en-US" b="1" dirty="0"/>
          </a:p>
          <a:p>
            <a:pPr lvl="1"/>
            <a:r>
              <a:rPr lang="en-US" dirty="0"/>
              <a:t>But what are categories really</a:t>
            </a:r>
            <a:r>
              <a:rPr lang="en-US" dirty="0" smtClean="0"/>
              <a:t>?</a:t>
            </a:r>
          </a:p>
          <a:p>
            <a:pPr lvl="8"/>
            <a:endParaRPr lang="en-US" dirty="0"/>
          </a:p>
          <a:p>
            <a:r>
              <a:rPr lang="en-US" dirty="0"/>
              <a:t>Represent a </a:t>
            </a:r>
            <a:r>
              <a:rPr lang="en-US" dirty="0" smtClean="0"/>
              <a:t>CD </a:t>
            </a:r>
            <a:r>
              <a:rPr lang="en-US" dirty="0"/>
              <a:t>by </a:t>
            </a:r>
            <a:r>
              <a:rPr lang="en-US" dirty="0" smtClean="0"/>
              <a:t>a set of customers </a:t>
            </a:r>
            <a:r>
              <a:rPr lang="en-US" dirty="0"/>
              <a:t>who </a:t>
            </a:r>
            <a:r>
              <a:rPr lang="en-US" dirty="0" smtClean="0"/>
              <a:t>bought it:</a:t>
            </a:r>
          </a:p>
          <a:p>
            <a:pPr lvl="1"/>
            <a:endParaRPr lang="en-US" dirty="0"/>
          </a:p>
          <a:p>
            <a:pPr lvl="8"/>
            <a:endParaRPr lang="en-US" dirty="0" smtClean="0"/>
          </a:p>
          <a:p>
            <a:r>
              <a:rPr lang="en-US" dirty="0" smtClean="0"/>
              <a:t>Similar CDs </a:t>
            </a:r>
            <a:r>
              <a:rPr lang="en-US" dirty="0"/>
              <a:t>have similar sets of customers, and </a:t>
            </a:r>
            <a:r>
              <a:rPr lang="en-US" dirty="0" smtClean="0"/>
              <a:t>vice-versa</a:t>
            </a:r>
          </a:p>
          <a:p>
            <a:pPr marL="118872" indent="0">
              <a:buNone/>
            </a:pPr>
            <a:endParaRPr lang="en-US" dirty="0"/>
          </a:p>
          <a:p>
            <a:pPr lvl="3"/>
            <a:endParaRPr lang="en-US" dirty="0" smtClean="0"/>
          </a:p>
        </p:txBody>
      </p:sp>
      <p:sp>
        <p:nvSpPr>
          <p:cNvPr id="4" name="Slide Number Placeholder 5"/>
          <p:cNvSpPr>
            <a:spLocks noGrp="1"/>
          </p:cNvSpPr>
          <p:nvPr>
            <p:ph type="sldNum" sz="quarter" idx="12"/>
          </p:nvPr>
        </p:nvSpPr>
        <p:spPr/>
        <p:txBody>
          <a:bodyPr/>
          <a:lstStyle/>
          <a:p>
            <a:fld id="{3D2D84FD-5A0E-432F-AA18-8D5F5F726BC3}" type="slidenum">
              <a:rPr lang="en-US"/>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2312153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28278</TotalTime>
  <Words>3545</Words>
  <Application>Microsoft Office PowerPoint</Application>
  <PresentationFormat>On-screen Show (4:3)</PresentationFormat>
  <Paragraphs>715</Paragraphs>
  <Slides>56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Module</vt:lpstr>
      <vt:lpstr>Equation</vt:lpstr>
      <vt:lpstr>Clustering</vt:lpstr>
      <vt:lpstr>High Dimensional Data</vt:lpstr>
      <vt:lpstr>High Dimensional Data</vt:lpstr>
      <vt:lpstr>The Problem of Clustering</vt:lpstr>
      <vt:lpstr>Example: Clusters &amp; Outliers</vt:lpstr>
      <vt:lpstr>Clustering is a hard problem!</vt:lpstr>
      <vt:lpstr>Why is it hard?</vt:lpstr>
      <vt:lpstr>Clustering Problem: Galaxies</vt:lpstr>
      <vt:lpstr>Clustering Problem: Music CDs</vt:lpstr>
      <vt:lpstr>Clustering Problem: Music CDs</vt:lpstr>
      <vt:lpstr>Clustering Problem: Documents</vt:lpstr>
      <vt:lpstr>Cosine, Jaccard, and Euclidean</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Implementation</vt:lpstr>
      <vt:lpstr> k-means clustering</vt:lpstr>
      <vt:lpstr>k–means Algorithm(s)</vt:lpstr>
      <vt:lpstr>Populating Clusters</vt:lpstr>
      <vt:lpstr>Example: Assigning Clusters</vt:lpstr>
      <vt:lpstr>Example: Assigning Clusters</vt:lpstr>
      <vt:lpstr>Example: Assigning Clusters</vt:lpstr>
      <vt:lpstr>Getting the k right</vt:lpstr>
      <vt:lpstr>Example: Picking k</vt:lpstr>
      <vt:lpstr>Example: Picking k</vt:lpstr>
      <vt:lpstr>Example: Picking k</vt:lpstr>
      <vt:lpstr> The BFR Algorithm</vt:lpstr>
      <vt:lpstr>BFR Algorithm</vt:lpstr>
      <vt:lpstr>BFR Algorithm</vt:lpstr>
      <vt:lpstr>Three Classes of Points</vt:lpstr>
      <vt:lpstr>BFR: “Galaxies” Picture</vt:lpstr>
      <vt:lpstr>Summarizing Sets of Points</vt:lpstr>
      <vt:lpstr>Summarizing Points: Comments</vt:lpstr>
      <vt:lpstr>The “Memory-Load” of Points</vt:lpstr>
      <vt:lpstr>The “Memory-Load” of Points</vt:lpstr>
      <vt:lpstr>BFR: “Galaxies” Picture</vt:lpstr>
      <vt:lpstr>A Few Details…</vt:lpstr>
      <vt:lpstr>How Close is Close Enough?</vt:lpstr>
      <vt:lpstr>Mahalanobis Distance</vt:lpstr>
      <vt:lpstr>Mahalanobis Distance</vt:lpstr>
      <vt:lpstr>Picture: Equal M.D. Regions</vt:lpstr>
      <vt:lpstr>Should 2 CS clusters be combined?</vt:lpstr>
      <vt:lpstr> The CURE Algorithm</vt:lpstr>
      <vt:lpstr>The CURE Algorithm</vt:lpstr>
      <vt:lpstr>Example: Stanford Salaries</vt:lpstr>
      <vt:lpstr>Starting CURE</vt:lpstr>
      <vt:lpstr>Example: Initial Clusters</vt:lpstr>
      <vt:lpstr>Example: Pick Dispersed Points</vt:lpstr>
      <vt:lpstr>Example: Pick Dispersed Points</vt:lpstr>
      <vt:lpstr>Finishing CURE</vt:lpstr>
      <vt:lpstr>Summary</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1457</cp:revision>
  <cp:lastPrinted>2012-01-25T16:54:23Z</cp:lastPrinted>
  <dcterms:created xsi:type="dcterms:W3CDTF">2009-06-12T17:14:38Z</dcterms:created>
  <dcterms:modified xsi:type="dcterms:W3CDTF">2014-08-09T04:59:24Z</dcterms:modified>
</cp:coreProperties>
</file>