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102" d="100"/>
          <a:sy n="102" d="100"/>
        </p:scale>
        <p:origin x="-66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ser>
        <c:ser>
          <c:idx val="2"/>
          <c:order val="2"/>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ser>
        <c:dLbls>
          <c:showLegendKey val="0"/>
          <c:showVal val="0"/>
          <c:showCatName val="0"/>
          <c:showSerName val="0"/>
          <c:showPercent val="0"/>
          <c:showBubbleSize val="0"/>
        </c:dLbls>
        <c:axId val="32605888"/>
        <c:axId val="32608192"/>
      </c:scatterChart>
      <c:valAx>
        <c:axId val="3260588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2608192"/>
        <c:crosses val="autoZero"/>
        <c:crossBetween val="midCat"/>
      </c:valAx>
      <c:valAx>
        <c:axId val="32608192"/>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05888"/>
        <c:crosses val="autoZero"/>
        <c:crossBetween val="midCat"/>
      </c:valAx>
    </c:plotArea>
    <c:legend>
      <c:legendPos val="r"/>
      <c:layout>
        <c:manualLayout>
          <c:xMode val="edge"/>
          <c:yMode val="edge"/>
          <c:x val="0.66220611804055451"/>
          <c:y val="3.0335395575553054E-2"/>
          <c:w val="0.3033731679557754"/>
          <c:h val="0.21531983502062244"/>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ser>
        <c:ser>
          <c:idx val="1"/>
          <c:order val="2"/>
          <c:tx>
            <c:v>CF (time bias)</c:v>
          </c:tx>
          <c:xVal>
            <c:numRef>
              <c:f>Sheet1!$D$47:$D$51</c:f>
              <c:numCache>
                <c:formatCode>General</c:formatCode>
                <c:ptCount val="5"/>
                <c:pt idx="0">
                  <c:v>55.73554</c:v>
                </c:pt>
                <c:pt idx="1">
                  <c:v>91.275540000000007</c:v>
                </c:pt>
                <c:pt idx="2">
                  <c:v>304.51553999999999</c:v>
                </c:pt>
                <c:pt idx="3">
                  <c:v>446.67554000000001</c:v>
                </c:pt>
                <c:pt idx="4">
                  <c:v>651.74134000000004</c:v>
                </c:pt>
              </c:numCache>
            </c:numRef>
          </c:xVal>
          <c:yVal>
            <c:numRef>
              <c:f>Sheet1!$B$47:$B$51</c:f>
              <c:numCache>
                <c:formatCode>General</c:formatCode>
                <c:ptCount val="5"/>
                <c:pt idx="0">
                  <c:v>0.8982</c:v>
                </c:pt>
                <c:pt idx="1">
                  <c:v>0.89559999999999995</c:v>
                </c:pt>
                <c:pt idx="2">
                  <c:v>0.89290000000000003</c:v>
                </c:pt>
                <c:pt idx="3">
                  <c:v>0.89259999999999995</c:v>
                </c:pt>
                <c:pt idx="4">
                  <c:v>0.89139999999999997</c:v>
                </c:pt>
              </c:numCache>
            </c:numRef>
          </c:yVal>
          <c:smooth val="0"/>
        </c:ser>
        <c:ser>
          <c:idx val="2"/>
          <c:order val="3"/>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ser>
        <c:ser>
          <c:idx val="3"/>
          <c:order val="4"/>
          <c:tx>
            <c:v>+ Linear time factors</c:v>
          </c:tx>
          <c:xVal>
            <c:numRef>
              <c:f>Sheet1!$D$14:$D$17</c:f>
              <c:numCache>
                <c:formatCode>General</c:formatCode>
                <c:ptCount val="4"/>
                <c:pt idx="0">
                  <c:v>50.772539999999999</c:v>
                </c:pt>
                <c:pt idx="1">
                  <c:v>100.54953999999999</c:v>
                </c:pt>
                <c:pt idx="2">
                  <c:v>200.10354000000001</c:v>
                </c:pt>
                <c:pt idx="3">
                  <c:v>498.76553999999999</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mooth val="0"/>
        </c:ser>
        <c:ser>
          <c:idx val="4"/>
          <c:order val="5"/>
          <c:tx>
            <c:v>+ Per-day user biases</c:v>
          </c:tx>
          <c:xVal>
            <c:numRef>
              <c:f>Sheet1!$D$20:$D$22</c:f>
              <c:numCache>
                <c:formatCode>General</c:formatCode>
                <c:ptCount val="3"/>
                <c:pt idx="0">
                  <c:v>119.74954</c:v>
                </c:pt>
                <c:pt idx="1">
                  <c:v>219.30354</c:v>
                </c:pt>
                <c:pt idx="2">
                  <c:v>517.96554000000003</c:v>
                </c:pt>
              </c:numCache>
            </c:numRef>
          </c:xVal>
          <c:yVal>
            <c:numRef>
              <c:f>Sheet1!$B$20:$B$22</c:f>
              <c:numCache>
                <c:formatCode>General</c:formatCode>
                <c:ptCount val="3"/>
                <c:pt idx="0">
                  <c:v>0.88319999999999999</c:v>
                </c:pt>
                <c:pt idx="1">
                  <c:v>0.88239999999999996</c:v>
                </c:pt>
                <c:pt idx="2">
                  <c:v>0.88170000000000004</c:v>
                </c:pt>
              </c:numCache>
            </c:numRef>
          </c:yVal>
          <c:smooth val="0"/>
        </c:ser>
        <c:ser>
          <c:idx val="5"/>
          <c:order val="6"/>
          <c:tx>
            <c:v>+ CF</c:v>
          </c:tx>
          <c:xVal>
            <c:numRef>
              <c:f>Sheet1!$D$35:$D$39</c:f>
              <c:numCache>
                <c:formatCode>General</c:formatCode>
                <c:ptCount val="5"/>
                <c:pt idx="0">
                  <c:v>229.96554</c:v>
                </c:pt>
                <c:pt idx="1">
                  <c:v>528.62753999999995</c:v>
                </c:pt>
                <c:pt idx="2">
                  <c:v>777.51253999999994</c:v>
                </c:pt>
                <c:pt idx="3">
                  <c:v>1026.3975399999999</c:v>
                </c:pt>
                <c:pt idx="4">
                  <c:v>1524.1675399999999</c:v>
                </c:pt>
              </c:numCache>
            </c:numRef>
          </c:xVal>
          <c:yVal>
            <c:numRef>
              <c:f>Sheet1!$B$35:$B$39</c:f>
              <c:numCache>
                <c:formatCode>General</c:formatCode>
                <c:ptCount val="5"/>
                <c:pt idx="0">
                  <c:v>0.87890000000000001</c:v>
                </c:pt>
                <c:pt idx="1">
                  <c:v>0.87870000000000004</c:v>
                </c:pt>
                <c:pt idx="2">
                  <c:v>0.87860000000000005</c:v>
                </c:pt>
                <c:pt idx="3">
                  <c:v>0.87849999999999995</c:v>
                </c:pt>
                <c:pt idx="4">
                  <c:v>0.87839999999999996</c:v>
                </c:pt>
              </c:numCache>
            </c:numRef>
          </c:yVal>
          <c:smooth val="0"/>
        </c:ser>
        <c:dLbls>
          <c:showLegendKey val="0"/>
          <c:showVal val="0"/>
          <c:showCatName val="0"/>
          <c:showSerName val="0"/>
          <c:showPercent val="0"/>
          <c:showBubbleSize val="0"/>
        </c:dLbls>
        <c:axId val="32611648"/>
        <c:axId val="33488896"/>
      </c:scatterChart>
      <c:valAx>
        <c:axId val="3261164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3488896"/>
        <c:crosses val="autoZero"/>
        <c:crossBetween val="midCat"/>
      </c:valAx>
      <c:valAx>
        <c:axId val="33488896"/>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11648"/>
        <c:crosses val="autoZero"/>
        <c:crossBetween val="midCat"/>
      </c:valAx>
    </c:plotArea>
    <c:legend>
      <c:legendPos val="r"/>
      <c:layout>
        <c:manualLayout>
          <c:xMode val="edge"/>
          <c:yMode val="edge"/>
          <c:x val="0.69211861675185338"/>
          <c:y val="1.8430647439135198E-2"/>
          <c:w val="0.3000093244923332"/>
          <c:h val="0.45341507311586055"/>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hedge our bet by tethering Gus to origin with an elastic cord that tries to pull Gus back towards the origin.  </a:t>
            </a:r>
          </a:p>
          <a:p>
            <a:endParaRPr lang="en-US" dirty="0" smtClean="0"/>
          </a:p>
          <a:p>
            <a:r>
              <a:rPr lang="en-US" dirty="0" smtClean="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options for modeling</a:t>
            </a:r>
          </a:p>
          <a:p>
            <a:pPr lvl="1"/>
            <a:r>
              <a:rPr lang="en-US" dirty="0" smtClean="0"/>
              <a:t>Variants of the ideas we have seen so far</a:t>
            </a:r>
          </a:p>
          <a:p>
            <a:pPr lvl="2"/>
            <a:r>
              <a:rPr lang="en-US" dirty="0" smtClean="0"/>
              <a:t>Different numbers of factors</a:t>
            </a:r>
          </a:p>
          <a:p>
            <a:pPr lvl="2"/>
            <a:r>
              <a:rPr lang="en-US" dirty="0" smtClean="0"/>
              <a:t>Different ways to model time</a:t>
            </a:r>
          </a:p>
          <a:p>
            <a:pPr lvl="2"/>
            <a:r>
              <a:rPr lang="en-US" dirty="0" smtClean="0"/>
              <a:t>Different ways to handle implicit information</a:t>
            </a:r>
          </a:p>
          <a:p>
            <a:pPr lvl="1"/>
            <a:r>
              <a:rPr lang="en-US" dirty="0" smtClean="0"/>
              <a:t>Other models (not described here)</a:t>
            </a:r>
          </a:p>
          <a:p>
            <a:pPr lvl="2"/>
            <a:r>
              <a:rPr lang="en-US" dirty="0" smtClean="0"/>
              <a:t>Nearest-neighbor models</a:t>
            </a:r>
          </a:p>
          <a:p>
            <a:pPr lvl="2"/>
            <a:r>
              <a:rPr lang="en-US" dirty="0" smtClean="0"/>
              <a:t>Restricted Boltzmann machines</a:t>
            </a:r>
          </a:p>
          <a:p>
            <a:r>
              <a:rPr lang="en-US" dirty="0" smtClean="0"/>
              <a:t>Model averaging is useful….</a:t>
            </a:r>
          </a:p>
          <a:p>
            <a:pPr lvl="1"/>
            <a:r>
              <a:rPr lang="en-US" dirty="0" smtClean="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a hypothetical layout of movies in two dimensions.  </a:t>
            </a:r>
          </a:p>
          <a:p>
            <a:endParaRPr lang="en-US" dirty="0" smtClean="0"/>
          </a:p>
          <a:p>
            <a:r>
              <a:rPr lang="en-US" dirty="0" smtClean="0"/>
              <a:t>In the example, the horizontal dimension contrasts “chick flicks” from “macho movies”, while the vertical dimension measures the seriousness of the movie.</a:t>
            </a:r>
          </a:p>
          <a:p>
            <a:endParaRPr lang="en-US" dirty="0" smtClean="0"/>
          </a:p>
          <a:p>
            <a:r>
              <a:rPr lang="en-US" dirty="0" smtClean="0"/>
              <a:t>In a real application of SVD, an algorithm would determine the layout, so it night not be easy to label the axes.</a:t>
            </a:r>
          </a:p>
          <a:p>
            <a:endParaRPr lang="en-US" dirty="0" smtClean="0"/>
          </a:p>
          <a:p>
            <a:r>
              <a:rPr lang="en-US" dirty="0" smtClean="0"/>
              <a:t>Feel free to disagree with my placement of the various movies.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fall into the same space as movies, where a user’s position in a dimension reflects the user’s preference for (or against) movies that score high on that dimension.  </a:t>
            </a:r>
          </a:p>
          <a:p>
            <a:endParaRPr lang="en-US" dirty="0" smtClean="0"/>
          </a:p>
          <a:p>
            <a:r>
              <a:rPr lang="en-US" dirty="0" smtClean="0"/>
              <a:t>For example, BLUE tends to like male-oriented movies, but dislikes serious movies.  Therefore, we would expect him to love “Dumb and Dumber” and hate “The Color Purple”.</a:t>
            </a:r>
          </a:p>
          <a:p>
            <a:endParaRPr lang="en-US" dirty="0" smtClean="0"/>
          </a:p>
          <a:p>
            <a:r>
              <a:rPr lang="en-US" dirty="0" smtClean="0"/>
              <a:t>Note that these two dimensions do not characterize Dave’s (DOCTOR) interests very well; additional dimensions would be needed.</a:t>
            </a:r>
          </a:p>
          <a:p>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Gus.</a:t>
            </a:r>
          </a:p>
          <a:p>
            <a:endParaRPr lang="en-US" dirty="0" smtClean="0"/>
          </a:p>
          <a:p>
            <a:r>
              <a:rPr lang="en-US" dirty="0" smtClean="0"/>
              <a:t>This slide shows the position for Gus that best explains his ratings for the Training data—i.e., that minimizes his sum of squared errors.</a:t>
            </a:r>
          </a:p>
          <a:p>
            <a:endParaRPr lang="en-US" dirty="0" smtClean="0"/>
          </a:p>
          <a:p>
            <a:r>
              <a:rPr lang="en-US" dirty="0" smtClean="0"/>
              <a:t>If Gus has rated hundreds of movies, we could probably be confident of that we have estimated his true preferences accurately.  </a:t>
            </a:r>
          </a:p>
          <a:p>
            <a:r>
              <a:rPr lang="en-US" dirty="0" smtClean="0"/>
              <a:t/>
            </a:r>
            <a:br>
              <a:rPr lang="en-US" dirty="0" smtClean="0"/>
            </a:br>
            <a:r>
              <a:rPr lang="en-US" dirty="0" smtClean="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A7C6E0D-75E6-4604-8FDD-2D905DA27142}"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5BF732-B15F-49E0-8385-8ADBE2286AF5}"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0.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4.e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6715395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a:rPr>
                        </m:ctrlPr>
                      </m:accPr>
                      <m:e>
                        <m:sSub>
                          <m:sSubPr>
                            <m:ctrlPr>
                              <a:rPr lang="en-US" b="0" i="1" smtClean="0">
                                <a:solidFill>
                                  <a:srgbClr val="0000FF"/>
                                </a:solidFill>
                                <a:latin typeface="Cambria Math"/>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a:rPr>
                            </m:ctrlPr>
                          </m:dPr>
                          <m:e>
                            <m:sSub>
                              <m:sSubPr>
                                <m:ctrlPr>
                                  <a:rPr lang="en-US" b="0" i="1" dirty="0" smtClean="0">
                                    <a:solidFill>
                                      <a:srgbClr val="0000FF"/>
                                    </a:solidFill>
                                    <a:latin typeface="Cambria Math"/>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smtClean="0">
                    <a:solidFill>
                      <a:srgbClr val="D60093"/>
                    </a:solidFill>
                  </a:rPr>
                  <a:t>How to set </a:t>
                </a:r>
                <a:r>
                  <a:rPr lang="en-US" b="1" i="1" dirty="0" err="1" smtClean="0">
                    <a:solidFill>
                      <a:srgbClr val="D60093"/>
                    </a:solidFill>
                  </a:rPr>
                  <a:t>w</a:t>
                </a:r>
                <a:r>
                  <a:rPr lang="en-US" b="1" i="1" baseline="-25000" dirty="0" err="1" smtClean="0">
                    <a:solidFill>
                      <a:srgbClr val="D60093"/>
                    </a:solidFill>
                  </a:rPr>
                  <a:t>ij</a:t>
                </a:r>
                <a:r>
                  <a:rPr lang="en-US" b="1" dirty="0" smtClean="0">
                    <a:solidFill>
                      <a:srgbClr val="D60093"/>
                    </a:solidFill>
                  </a:rPr>
                  <a:t>?</a:t>
                </a:r>
              </a:p>
              <a:p>
                <a:pPr lvl="1"/>
                <a:r>
                  <a:rPr lang="en-US" dirty="0" smtClean="0"/>
                  <a:t>Remember, error metric is:</a:t>
                </a:r>
                <a:r>
                  <a:rPr lang="en-US" dirty="0" smtClean="0">
                    <a:solidFill>
                      <a:srgbClr val="FF0066"/>
                    </a:solidFill>
                  </a:rPr>
                  <a:t> </a:t>
                </a:r>
                <a14:m>
                  <m:oMath xmlns:m="http://schemas.openxmlformats.org/officeDocument/2006/math">
                    <m:f>
                      <m:fPr>
                        <m:ctrlPr>
                          <a:rPr lang="en-US" i="1" smtClean="0">
                            <a:solidFill>
                              <a:schemeClr val="tx1"/>
                            </a:solidFill>
                            <a:latin typeface="Cambria Math"/>
                          </a:rPr>
                        </m:ctrlPr>
                      </m:fPr>
                      <m:num>
                        <m:r>
                          <a:rPr lang="en-US" i="1">
                            <a:solidFill>
                              <a:schemeClr val="tx1"/>
                            </a:solidFill>
                            <a:latin typeface="Cambria Math"/>
                          </a:rPr>
                          <m:t>1</m:t>
                        </m:r>
                      </m:num>
                      <m:den>
                        <m:d>
                          <m:dPr>
                            <m:begChr m:val="|"/>
                            <m:endChr m:val="|"/>
                            <m:ctrlPr>
                              <a:rPr lang="en-US" i="1">
                                <a:solidFill>
                                  <a:schemeClr val="tx1"/>
                                </a:solidFill>
                                <a:latin typeface="Cambria Math"/>
                              </a:rPr>
                            </m:ctrlPr>
                          </m:dPr>
                          <m:e>
                            <m:r>
                              <a:rPr lang="en-US" i="1">
                                <a:solidFill>
                                  <a:schemeClr val="tx1"/>
                                </a:solidFill>
                                <a:latin typeface="Cambria Math"/>
                              </a:rPr>
                              <m:t>𝑅</m:t>
                            </m:r>
                          </m:e>
                        </m:d>
                      </m:den>
                    </m:f>
                    <m:rad>
                      <m:radPr>
                        <m:degHide m:val="on"/>
                        <m:ctrlPr>
                          <a:rPr lang="en-US" i="1">
                            <a:solidFill>
                              <a:schemeClr val="tx1"/>
                            </a:solidFill>
                            <a:latin typeface="Cambria Math"/>
                          </a:rPr>
                        </m:ctrlPr>
                      </m:radPr>
                      <m:deg/>
                      <m:e>
                        <m:nary>
                          <m:naryPr>
                            <m:chr m:val="∑"/>
                            <m:supHide m:val="on"/>
                            <m:ctrlPr>
                              <a:rPr lang="en-US" i="1">
                                <a:solidFill>
                                  <a:schemeClr val="tx1"/>
                                </a:solidFill>
                                <a:latin typeface="Cambria Math"/>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a:rPr>
                                </m:ctrlPr>
                              </m:sSupPr>
                              <m:e>
                                <m:d>
                                  <m:dPr>
                                    <m:ctrlPr>
                                      <a:rPr lang="en-US" i="1">
                                        <a:solidFill>
                                          <a:schemeClr val="tx1"/>
                                        </a:solidFill>
                                        <a:latin typeface="Cambria Math"/>
                                      </a:rPr>
                                    </m:ctrlPr>
                                  </m:dPr>
                                  <m:e>
                                    <m:sSub>
                                      <m:sSubPr>
                                        <m:ctrlPr>
                                          <a:rPr lang="en-US" i="1" dirty="0">
                                            <a:solidFill>
                                              <a:schemeClr val="tx1"/>
                                            </a:solidFill>
                                            <a:latin typeface="Cambria Math"/>
                                          </a:rPr>
                                        </m:ctrlPr>
                                      </m:sSubPr>
                                      <m:e>
                                        <m:acc>
                                          <m:accPr>
                                            <m:chr m:val="̂"/>
                                            <m:ctrlPr>
                                              <a:rPr lang="en-US" i="1" dirty="0">
                                                <a:solidFill>
                                                  <a:schemeClr val="tx1"/>
                                                </a:solidFill>
                                                <a:latin typeface="Cambria Math"/>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smtClean="0">
                    <a:solidFill>
                      <a:schemeClr val="tx1"/>
                    </a:solidFill>
                  </a:rPr>
                  <a:t> </a:t>
                </a:r>
                <a:r>
                  <a:rPr lang="en-US" dirty="0" smtClean="0"/>
                  <a:t>or equivalently </a:t>
                </a:r>
                <a:r>
                  <a:rPr lang="en-US" b="1" dirty="0" smtClean="0"/>
                  <a:t>SSE:</a:t>
                </a:r>
                <a:r>
                  <a:rPr lang="en-US" dirty="0" smtClean="0"/>
                  <a:t> </a:t>
                </a:r>
                <a14:m>
                  <m:oMath xmlns:m="http://schemas.openxmlformats.org/officeDocument/2006/math">
                    <m:nary>
                      <m:naryPr>
                        <m:chr m:val="∑"/>
                        <m:supHide m:val="on"/>
                        <m:ctrlPr>
                          <a:rPr lang="en-US" b="1" i="1">
                            <a:solidFill>
                              <a:srgbClr val="FF0066"/>
                            </a:solidFill>
                            <a:latin typeface="Cambria Math"/>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a:rPr>
                            </m:ctrlPr>
                          </m:sSupPr>
                          <m:e>
                            <m:d>
                              <m:dPr>
                                <m:ctrlPr>
                                  <a:rPr lang="en-US" b="1" i="1">
                                    <a:solidFill>
                                      <a:srgbClr val="FF0066"/>
                                    </a:solidFill>
                                    <a:latin typeface="Cambria Math"/>
                                  </a:rPr>
                                </m:ctrlPr>
                              </m:dPr>
                              <m:e>
                                <m:sSub>
                                  <m:sSubPr>
                                    <m:ctrlPr>
                                      <a:rPr lang="en-US" b="1" i="1" dirty="0">
                                        <a:solidFill>
                                          <a:srgbClr val="FF0066"/>
                                        </a:solidFill>
                                        <a:latin typeface="Cambria Math"/>
                                      </a:rPr>
                                    </m:ctrlPr>
                                  </m:sSubPr>
                                  <m:e>
                                    <m:acc>
                                      <m:accPr>
                                        <m:chr m:val="̂"/>
                                        <m:ctrlPr>
                                          <a:rPr lang="en-US" b="1" i="1" dirty="0">
                                            <a:solidFill>
                                              <a:srgbClr val="FF0066"/>
                                            </a:solidFill>
                                            <a:latin typeface="Cambria Math"/>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smtClean="0"/>
                  <a:t>Find </a:t>
                </a:r>
                <a:r>
                  <a:rPr lang="en-US" b="1" i="1" dirty="0" err="1">
                    <a:solidFill>
                      <a:srgbClr val="0000FF"/>
                    </a:solidFill>
                  </a:rPr>
                  <a:t>w</a:t>
                </a:r>
                <a:r>
                  <a:rPr lang="en-US" b="1" i="1" baseline="-25000" dirty="0" err="1">
                    <a:solidFill>
                      <a:srgbClr val="0000FF"/>
                    </a:solidFill>
                  </a:rPr>
                  <a:t>ij</a:t>
                </a:r>
                <a:r>
                  <a:rPr lang="en-US" dirty="0" smtClean="0"/>
                  <a:t> that minimize </a:t>
                </a:r>
                <a:r>
                  <a:rPr lang="en-US" b="1" dirty="0" smtClean="0"/>
                  <a:t>SSE </a:t>
                </a:r>
                <a:r>
                  <a:rPr lang="en-US" dirty="0" smtClean="0"/>
                  <a:t>on </a:t>
                </a:r>
                <a:r>
                  <a:rPr lang="en-US" b="1" dirty="0" smtClean="0"/>
                  <a:t>training data!</a:t>
                </a:r>
                <a:endParaRPr lang="en-US" dirty="0" smtClean="0"/>
              </a:p>
              <a:p>
                <a:pPr lvl="2"/>
                <a:r>
                  <a:rPr lang="en-US" dirty="0" smtClean="0"/>
                  <a:t>Models </a:t>
                </a:r>
                <a:r>
                  <a:rPr lang="en-US" dirty="0"/>
                  <a:t>relationships between </a:t>
                </a:r>
                <a:r>
                  <a:rPr lang="en-US" dirty="0" smtClean="0"/>
                  <a:t>item </a:t>
                </a:r>
                <a:r>
                  <a:rPr lang="en-US" b="1" i="1" dirty="0" err="1"/>
                  <a:t>i</a:t>
                </a:r>
                <a:r>
                  <a:rPr lang="en-US" dirty="0"/>
                  <a:t> and its </a:t>
                </a:r>
                <a:r>
                  <a:rPr lang="en-US" dirty="0" smtClean="0"/>
                  <a:t>neighbors </a:t>
                </a:r>
                <a:r>
                  <a:rPr lang="en-US" b="1" i="1" dirty="0" smtClean="0"/>
                  <a:t>j</a:t>
                </a:r>
              </a:p>
              <a:p>
                <a:pPr lvl="1"/>
                <a:r>
                  <a:rPr lang="en-US" b="1" i="1" dirty="0" err="1" smtClean="0">
                    <a:solidFill>
                      <a:srgbClr val="0000FF"/>
                    </a:solidFill>
                  </a:rPr>
                  <a:t>w</a:t>
                </a:r>
                <a:r>
                  <a:rPr lang="en-US" b="1" i="1" baseline="-25000" dirty="0" err="1" smtClean="0">
                    <a:solidFill>
                      <a:srgbClr val="0000FF"/>
                    </a:solidFill>
                  </a:rPr>
                  <a:t>ij</a:t>
                </a:r>
                <a:r>
                  <a:rPr lang="en-US" dirty="0" smtClean="0"/>
                  <a:t> can be </a:t>
                </a:r>
                <a:r>
                  <a:rPr lang="en-US" b="1" dirty="0" smtClean="0">
                    <a:solidFill>
                      <a:srgbClr val="008000"/>
                    </a:solidFill>
                  </a:rPr>
                  <a:t>learned/estimated</a:t>
                </a:r>
                <a:r>
                  <a:rPr lang="en-US" dirty="0" smtClean="0"/>
                  <a:t> based on </a:t>
                </a:r>
                <a:r>
                  <a:rPr lang="en-US" b="1" i="1" dirty="0" smtClean="0"/>
                  <a:t>x</a:t>
                </a:r>
                <a:r>
                  <a:rPr lang="en-US" dirty="0" smtClean="0"/>
                  <a:t> and </a:t>
                </a:r>
                <a:br>
                  <a:rPr lang="en-US" dirty="0" smtClean="0"/>
                </a:br>
                <a:r>
                  <a:rPr lang="en-US" dirty="0" smtClean="0"/>
                  <a:t>all other users that rated </a:t>
                </a:r>
                <a:r>
                  <a:rPr lang="en-US" b="1" i="1" dirty="0" err="1" smtClean="0"/>
                  <a:t>i</a:t>
                </a:r>
                <a:endParaRPr lang="en-US" b="1" i="1" dirty="0" smtClean="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val="2047117673"/>
      </p:ext>
    </p:extLst>
  </p:cSld>
  <p:clrMapOvr>
    <a:masterClrMapping/>
  </p:clrMapOvr>
  <p:transition advTm="6564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p:sp>
        <p:nvSpPr>
          <p:cNvPr id="3" name="Content Placeholder 2"/>
          <p:cNvSpPr>
            <a:spLocks noGrp="1"/>
          </p:cNvSpPr>
          <p:nvPr>
            <p:ph idx="1"/>
          </p:nvPr>
        </p:nvSpPr>
        <p:spPr>
          <a:xfrm>
            <a:off x="457200" y="1295400"/>
            <a:ext cx="8604504" cy="5410200"/>
          </a:xfrm>
        </p:spPr>
        <p:txBody>
          <a:bodyPr>
            <a:normAutofit/>
          </a:bodyPr>
          <a:lstStyle/>
          <a:p>
            <a:r>
              <a:rPr lang="en-US" b="1" dirty="0" smtClean="0">
                <a:solidFill>
                  <a:srgbClr val="0000FF"/>
                </a:solidFill>
              </a:rPr>
              <a:t>Goal:</a:t>
            </a:r>
            <a:r>
              <a:rPr lang="en-US" dirty="0" smtClean="0">
                <a:solidFill>
                  <a:srgbClr val="0000FF"/>
                </a:solidFill>
              </a:rPr>
              <a:t> Make good recommendations</a:t>
            </a:r>
          </a:p>
          <a:p>
            <a:pPr lvl="1"/>
            <a:r>
              <a:rPr lang="en-US" dirty="0" smtClean="0"/>
              <a:t>Quantify goodness using </a:t>
            </a:r>
            <a:r>
              <a:rPr lang="en-US" b="1" dirty="0" smtClean="0"/>
              <a:t>RMSE:</a:t>
            </a:r>
            <a:br>
              <a:rPr lang="en-US" b="1" dirty="0" smtClean="0"/>
            </a:br>
            <a:r>
              <a:rPr lang="en-US" b="1" dirty="0" smtClean="0"/>
              <a:t>Lower RMSE </a:t>
            </a:r>
            <a:r>
              <a:rPr lang="en-US" b="1" dirty="0" smtClean="0">
                <a:sym typeface="Symbol"/>
              </a:rPr>
              <a:t> </a:t>
            </a:r>
            <a:r>
              <a:rPr lang="en-US" b="1" dirty="0" smtClean="0"/>
              <a:t>better recommendations</a:t>
            </a:r>
          </a:p>
          <a:p>
            <a:pPr lvl="1"/>
            <a:r>
              <a:rPr lang="en-US" dirty="0" smtClean="0"/>
              <a:t>Want to make good recommendations on items </a:t>
            </a:r>
            <a:br>
              <a:rPr lang="en-US" dirty="0" smtClean="0"/>
            </a:br>
            <a:r>
              <a:rPr lang="en-US" dirty="0" smtClean="0"/>
              <a:t>that user has not yet seen. </a:t>
            </a:r>
            <a:r>
              <a:rPr lang="en-US" dirty="0" smtClean="0">
                <a:solidFill>
                  <a:srgbClr val="0000FF"/>
                </a:solidFill>
              </a:rPr>
              <a:t>Can’t really do this!</a:t>
            </a:r>
          </a:p>
          <a:p>
            <a:pPr lvl="8"/>
            <a:endParaRPr lang="en-US" b="1" dirty="0" smtClean="0">
              <a:solidFill>
                <a:srgbClr val="D60093"/>
              </a:solidFill>
            </a:endParaRPr>
          </a:p>
          <a:p>
            <a:pPr lvl="1"/>
            <a:r>
              <a:rPr lang="en-US" b="1" dirty="0" smtClean="0">
                <a:solidFill>
                  <a:srgbClr val="D60093"/>
                </a:solidFill>
              </a:rPr>
              <a:t>Let’s set build a system such that it works well </a:t>
            </a:r>
            <a:br>
              <a:rPr lang="en-US" b="1" dirty="0" smtClean="0">
                <a:solidFill>
                  <a:srgbClr val="D60093"/>
                </a:solidFill>
              </a:rPr>
            </a:br>
            <a:r>
              <a:rPr lang="en-US" b="1" dirty="0" smtClean="0">
                <a:solidFill>
                  <a:srgbClr val="D60093"/>
                </a:solidFill>
              </a:rPr>
              <a:t>on known (user, item) ratings</a:t>
            </a:r>
            <a:br>
              <a:rPr lang="en-US" b="1" dirty="0" smtClean="0">
                <a:solidFill>
                  <a:srgbClr val="D60093"/>
                </a:solidFill>
              </a:rPr>
            </a:br>
            <a:r>
              <a:rPr lang="en-US" dirty="0" smtClean="0"/>
              <a:t>And </a:t>
            </a:r>
            <a:r>
              <a:rPr lang="en-US" b="1" dirty="0" smtClean="0"/>
              <a:t>hope</a:t>
            </a:r>
            <a:r>
              <a:rPr lang="en-US" dirty="0" smtClean="0"/>
              <a:t> the system will also predict well the </a:t>
            </a:r>
            <a:r>
              <a:rPr lang="en-US" b="1" dirty="0" smtClean="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 name="Group 189"/>
          <p:cNvGraphicFramePr>
            <a:graphicFrameLocks/>
          </p:cNvGraphicFramePr>
          <p:nvPr>
            <p:extLst>
              <p:ext uri="{D42A27DB-BD31-4B8C-83A1-F6EECF244321}">
                <p14:modId xmlns:p14="http://schemas.microsoft.com/office/powerpoint/2010/main" val="2615678273"/>
              </p:ext>
            </p:extLst>
          </p:nvPr>
        </p:nvGraphicFramePr>
        <p:xfrm>
          <a:off x="7924800" y="1143000"/>
          <a:ext cx="1143000" cy="1661942"/>
        </p:xfrm>
        <a:graphic>
          <a:graphicData uri="http://schemas.openxmlformats.org/drawingml/2006/table">
            <a:tbl>
              <a:tblPr/>
              <a:tblGrid>
                <a:gridCol w="190500"/>
                <a:gridCol w="190500"/>
                <a:gridCol w="190500"/>
                <a:gridCol w="190500"/>
                <a:gridCol w="190500"/>
                <a:gridCol w="190500"/>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69452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smtClean="0"/>
                  <a:t>Idea:</a:t>
                </a:r>
                <a:r>
                  <a:rPr lang="en-US" dirty="0" smtClean="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r>
                  <a:rPr lang="en-US" b="1" dirty="0" smtClean="0">
                    <a:solidFill>
                      <a:srgbClr val="D60093"/>
                    </a:solidFill>
                  </a:rPr>
                  <a:t/>
                </a:r>
                <a:br>
                  <a:rPr lang="en-US" b="1" dirty="0" smtClean="0">
                    <a:solidFill>
                      <a:srgbClr val="D60093"/>
                    </a:solidFill>
                  </a:rPr>
                </a:br>
                <a:r>
                  <a:rPr lang="en-US" b="1" dirty="0" smtClean="0">
                    <a:solidFill>
                      <a:srgbClr val="D60093"/>
                    </a:solidFill>
                  </a:rPr>
                  <a:t>on </a:t>
                </a:r>
                <a:r>
                  <a:rPr lang="en-US" b="1" dirty="0">
                    <a:solidFill>
                      <a:srgbClr val="D60093"/>
                    </a:solidFill>
                  </a:rPr>
                  <a:t>known (user, item) </a:t>
                </a:r>
                <a:r>
                  <a:rPr lang="en-US" b="1" dirty="0" smtClean="0">
                    <a:solidFill>
                      <a:srgbClr val="D60093"/>
                    </a:solidFill>
                  </a:rPr>
                  <a:t>ratings</a:t>
                </a:r>
              </a:p>
              <a:p>
                <a:r>
                  <a:rPr lang="en-US" b="1" dirty="0" smtClean="0">
                    <a:solidFill>
                      <a:srgbClr val="008000"/>
                    </a:solidFill>
                  </a:rPr>
                  <a:t>How to find such values </a:t>
                </a:r>
                <a:r>
                  <a:rPr lang="en-US" b="1" i="1" dirty="0" smtClean="0">
                    <a:solidFill>
                      <a:srgbClr val="008000"/>
                    </a:solidFill>
                  </a:rPr>
                  <a:t>w</a:t>
                </a:r>
                <a:r>
                  <a:rPr lang="en-US" b="1" dirty="0" smtClean="0">
                    <a:solidFill>
                      <a:srgbClr val="008000"/>
                    </a:solidFill>
                  </a:rPr>
                  <a:t>?</a:t>
                </a:r>
              </a:p>
              <a:p>
                <a:r>
                  <a:rPr lang="en-US" b="1" dirty="0" smtClean="0">
                    <a:solidFill>
                      <a:srgbClr val="0000FF"/>
                    </a:solidFill>
                  </a:rPr>
                  <a:t>Idea:</a:t>
                </a:r>
                <a:r>
                  <a:rPr lang="en-US" dirty="0" smtClean="0">
                    <a:solidFill>
                      <a:srgbClr val="0000FF"/>
                    </a:solidFill>
                  </a:rPr>
                  <a:t> Define an objective function</a:t>
                </a:r>
                <a:br>
                  <a:rPr lang="en-US" dirty="0" smtClean="0">
                    <a:solidFill>
                      <a:srgbClr val="0000FF"/>
                    </a:solidFill>
                  </a:rPr>
                </a:br>
                <a:r>
                  <a:rPr lang="en-US" dirty="0" smtClean="0">
                    <a:solidFill>
                      <a:srgbClr val="0000FF"/>
                    </a:solidFill>
                  </a:rPr>
                  <a:t>and solve the optimization problem</a:t>
                </a:r>
              </a:p>
              <a:p>
                <a:pPr lvl="8"/>
                <a:endParaRPr lang="en-US" dirty="0" smtClean="0"/>
              </a:p>
              <a:p>
                <a:r>
                  <a:rPr lang="en-US" dirty="0" smtClean="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a:t>
                </a:r>
                <a:r>
                  <a:rPr lang="en-US" dirty="0" smtClean="0">
                    <a:solidFill>
                      <a:srgbClr val="D60093"/>
                    </a:solidFill>
                  </a:rPr>
                  <a:t> </a:t>
                </a:r>
                <a:endParaRPr lang="en-US" i="1" dirty="0" smtClean="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a:rPr>
                                  </m:ctrlPr>
                                </m:sSupPr>
                                <m:e>
                                  <m:d>
                                    <m:dPr>
                                      <m:ctrlPr>
                                        <a:rPr lang="en-US" i="1">
                                          <a:solidFill>
                                            <a:schemeClr val="tx1"/>
                                          </a:solidFill>
                                          <a:latin typeface="Cambria Math"/>
                                        </a:rPr>
                                      </m:ctrlPr>
                                    </m:dPr>
                                    <m:e>
                                      <m:d>
                                        <m:dPr>
                                          <m:begChr m:val="["/>
                                          <m:endChr m:val="]"/>
                                          <m:ctrlPr>
                                            <a:rPr lang="en-US" i="1">
                                              <a:solidFill>
                                                <a:schemeClr val="tx1"/>
                                              </a:solidFill>
                                              <a:latin typeface="Cambria Math"/>
                                            </a:rPr>
                                          </m:ctrlPr>
                                        </m:dPr>
                                        <m:e>
                                          <m:sSub>
                                            <m:sSubPr>
                                              <m:ctrlPr>
                                                <a:rPr lang="en-US" i="1">
                                                  <a:solidFill>
                                                    <a:schemeClr val="tx1"/>
                                                  </a:solidFill>
                                                  <a:latin typeface="Cambria Math"/>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a:rPr>
                                                  </m:ctrlPr>
                                                </m:dPr>
                                                <m:e>
                                                  <m:sSub>
                                                    <m:sSubPr>
                                                      <m:ctrlPr>
                                                        <a:rPr lang="en-US" i="1">
                                                          <a:solidFill>
                                                            <a:schemeClr val="tx1"/>
                                                          </a:solidFill>
                                                          <a:latin typeface="Cambria Math"/>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smtClean="0">
                  <a:solidFill>
                    <a:schemeClr val="tx1"/>
                  </a:solidFill>
                </a:endParaRPr>
              </a:p>
              <a:p>
                <a:pPr lvl="8"/>
                <a:endParaRPr lang="en-US" dirty="0" smtClean="0"/>
              </a:p>
              <a:p>
                <a:r>
                  <a:rPr lang="en-US" dirty="0" smtClean="0"/>
                  <a:t>Think of </a:t>
                </a:r>
                <a:r>
                  <a:rPr lang="en-US" b="1" i="1" dirty="0" smtClean="0"/>
                  <a:t>w</a:t>
                </a:r>
                <a:r>
                  <a:rPr lang="en-US" dirty="0" smtClean="0"/>
                  <a:t> as a vector of numbers</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True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Detour: Minimizing a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smtClean="0">
                    <a:solidFill>
                      <a:srgbClr val="0000FF"/>
                    </a:solidFill>
                  </a:rPr>
                  <a:t>:</a:t>
                </a:r>
              </a:p>
              <a:p>
                <a:pPr lvl="1"/>
                <a:r>
                  <a:rPr lang="en-US" dirty="0" smtClean="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smtClean="0"/>
                  <a:t> </a:t>
                </a:r>
              </a:p>
              <a:p>
                <a:pPr lvl="1"/>
                <a:r>
                  <a:rPr lang="en-US" b="1" dirty="0" smtClean="0"/>
                  <a:t>Start at some point </a:t>
                </a:r>
                <a14:m>
                  <m:oMath xmlns:m="http://schemas.openxmlformats.org/officeDocument/2006/math">
                    <m:r>
                      <a:rPr lang="en-US" b="1" i="1" smtClean="0">
                        <a:latin typeface="Cambria Math"/>
                      </a:rPr>
                      <m:t>𝒚</m:t>
                    </m:r>
                  </m:oMath>
                </a14:m>
                <a:r>
                  <a:rPr lang="en-US" b="1" dirty="0" smtClean="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smtClean="0"/>
              </a:p>
              <a:p>
                <a:pPr lvl="1"/>
                <a:r>
                  <a:rPr lang="en-US" b="1" dirty="0" smtClean="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smtClean="0"/>
              </a:p>
              <a:p>
                <a:pPr lvl="1"/>
                <a:r>
                  <a:rPr lang="en-US" b="1" dirty="0" smtClean="0"/>
                  <a:t>Repeat until converged</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89628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Interpolation Weights</a:t>
            </a:r>
            <a:endParaRPr lang="en-US"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smtClean="0">
                    <a:solidFill>
                      <a:srgbClr val="D60093"/>
                    </a:solidFill>
                  </a:rPr>
                  <a:t>We have the optimization </a:t>
                </a:r>
                <a:br>
                  <a:rPr lang="en-US" b="1" dirty="0" smtClean="0">
                    <a:solidFill>
                      <a:srgbClr val="D60093"/>
                    </a:solidFill>
                  </a:rPr>
                </a:br>
                <a:r>
                  <a:rPr lang="en-US" b="1" dirty="0" smtClean="0">
                    <a:solidFill>
                      <a:srgbClr val="D60093"/>
                    </a:solidFill>
                  </a:rPr>
                  <a:t>problem, now </a:t>
                </a:r>
                <a:r>
                  <a:rPr lang="en-US" b="1" dirty="0">
                    <a:solidFill>
                      <a:srgbClr val="D60093"/>
                    </a:solidFill>
                  </a:rPr>
                  <a:t>what?</a:t>
                </a:r>
              </a:p>
              <a:p>
                <a:r>
                  <a:rPr lang="en-US" b="1" dirty="0" smtClean="0">
                    <a:solidFill>
                      <a:srgbClr val="008000"/>
                    </a:solidFill>
                  </a:rPr>
                  <a:t>Gradient decent:</a:t>
                </a:r>
                <a:endParaRPr lang="en-US" dirty="0">
                  <a:solidFill>
                    <a:srgbClr val="008000"/>
                  </a:solidFill>
                </a:endParaRPr>
              </a:p>
              <a:p>
                <a:pPr lvl="1"/>
                <a:r>
                  <a:rPr lang="en-US" b="1" dirty="0" smtClean="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sSub>
                      <m:sSubPr>
                        <m:ctrlPr>
                          <a:rPr lang="en-US" b="1" i="1" dirty="0" smtClean="0">
                            <a:latin typeface="Cambria Math"/>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smtClean="0">
                  <a:sym typeface="Symbol"/>
                </a:endParaRPr>
              </a:p>
              <a:p>
                <a:pPr lvl="1"/>
                <a:r>
                  <a:rPr lang="en-US" b="1" dirty="0" smtClean="0">
                    <a:solidFill>
                      <a:srgbClr val="0000FF"/>
                    </a:solidFill>
                    <a:sym typeface="Symbol"/>
                  </a:rPr>
                  <a:t>where </a:t>
                </a:r>
                <a14:m>
                  <m:oMath xmlns:m="http://schemas.openxmlformats.org/officeDocument/2006/math">
                    <m:sSub>
                      <m:sSubPr>
                        <m:ctrlPr>
                          <a:rPr lang="en-US" b="1" i="1" smtClean="0">
                            <a:latin typeface="Cambria Math"/>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smtClean="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a:ea typeface="Cambria Math"/>
                            </a:rPr>
                          </m:ctrlPr>
                        </m:dPr>
                        <m:e>
                          <m:f>
                            <m:fPr>
                              <m:ctrlPr>
                                <a:rPr lang="en-US" sz="2300" i="1">
                                  <a:latin typeface="Cambria Math"/>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a:rPr>
                              </m:ctrlPr>
                            </m:dPr>
                            <m:e>
                              <m:d>
                                <m:dPr>
                                  <m:begChr m:val="["/>
                                  <m:endChr m:val="]"/>
                                  <m:ctrlPr>
                                    <a:rPr lang="en-US" sz="2300" i="1">
                                      <a:latin typeface="Cambria Math"/>
                                    </a:rPr>
                                  </m:ctrlPr>
                                </m:dPr>
                                <m:e>
                                  <m:sSub>
                                    <m:sSubPr>
                                      <m:ctrlPr>
                                        <a:rPr lang="en-US" sz="2300" i="1">
                                          <a:latin typeface="Cambria Math"/>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a:rPr>
                                          </m:ctrlPr>
                                        </m:dPr>
                                        <m:e>
                                          <m:sSub>
                                            <m:sSubPr>
                                              <m:ctrlPr>
                                                <a:rPr lang="en-US" sz="2300" i="1">
                                                  <a:latin typeface="Cambria Math"/>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a:rPr>
                                  </m:ctrlPr>
                                </m:sSubPr>
                                <m:e>
                                  <m:r>
                                    <a:rPr lang="en-US" sz="2300" i="1">
                                      <a:latin typeface="Cambria Math"/>
                                    </a:rPr>
                                    <m:t>𝑟</m:t>
                                  </m:r>
                                </m:e>
                                <m:sub>
                                  <m:r>
                                    <a:rPr lang="en-US" sz="2300" i="1">
                                      <a:latin typeface="Cambria Math"/>
                                    </a:rPr>
                                    <m:t>𝑥𝑖</m:t>
                                  </m:r>
                                </m:sub>
                              </m:sSub>
                            </m:e>
                          </m:d>
                          <m:d>
                            <m:dPr>
                              <m:ctrlPr>
                                <a:rPr lang="en-US" sz="2300" i="1" smtClean="0">
                                  <a:latin typeface="Cambria Math"/>
                                </a:rPr>
                              </m:ctrlPr>
                            </m:dPr>
                            <m:e>
                              <m:sSub>
                                <m:sSubPr>
                                  <m:ctrlPr>
                                    <a:rPr lang="en-US" sz="2300" b="0" i="1" smtClean="0">
                                      <a:latin typeface="Cambria Math"/>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a:rPr>
                                  </m:ctrlPr>
                                </m:sSubPr>
                                <m:e>
                                  <m:r>
                                    <a:rPr lang="en-US" sz="2300" b="0" i="1" smtClean="0">
                                      <a:latin typeface="Cambria Math"/>
                                    </a:rPr>
                                    <m:t>𝑏</m:t>
                                  </m:r>
                                </m:e>
                                <m:sub>
                                  <m:r>
                                    <a:rPr lang="en-US" sz="2300" b="0" i="1" smtClean="0">
                                      <a:latin typeface="Cambria Math"/>
                                    </a:rPr>
                                    <m:t>𝑥𝑗</m:t>
                                  </m:r>
                                </m:sub>
                              </m:sSub>
                            </m:e>
                          </m:d>
                        </m:e>
                      </m:nary>
                    </m:oMath>
                  </m:oMathPara>
                </a14:m>
                <a:r>
                  <a:rPr lang="en-US" sz="2300" dirty="0" smtClean="0"/>
                  <a:t/>
                </a:r>
                <a:br>
                  <a:rPr lang="en-US" sz="2300" dirty="0" smtClean="0"/>
                </a:br>
                <a:r>
                  <a:rPr lang="en-US" sz="2300" dirty="0" smtClean="0"/>
                  <a:t>		</a:t>
                </a:r>
                <a:r>
                  <a:rPr lang="en-US" b="1" dirty="0" smtClean="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smtClean="0">
                    <a:sym typeface="Symbol"/>
                  </a:rPr>
                  <a:t> </a:t>
                </a:r>
                <a:r>
                  <a:rPr lang="en-US" b="1" dirty="0" smtClean="0">
                    <a:sym typeface="Symbol"/>
                  </a:rPr>
                  <a:t> </a:t>
                </a:r>
                <a:br>
                  <a:rPr lang="en-US" b="1" dirty="0" smtClean="0">
                    <a:sym typeface="Symbol"/>
                  </a:rPr>
                </a:br>
                <a:r>
                  <a:rPr lang="en-US" b="1" dirty="0" smtClean="0">
                    <a:sym typeface="Symbol"/>
                  </a:rPr>
                  <a:t>		else </a:t>
                </a:r>
                <a14:m>
                  <m:oMath xmlns:m="http://schemas.openxmlformats.org/officeDocument/2006/math">
                    <m:f>
                      <m:fPr>
                        <m:ctrlPr>
                          <a:rPr lang="en-US" i="1">
                            <a:latin typeface="Cambria Math"/>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smtClean="0"/>
              </a:p>
              <a:p>
                <a:pPr lvl="1"/>
                <a:r>
                  <a:rPr lang="en-US" b="1" dirty="0" smtClean="0">
                    <a:solidFill>
                      <a:srgbClr val="008000"/>
                    </a:solidFill>
                  </a:rPr>
                  <a:t>Note:</a:t>
                </a:r>
                <a:r>
                  <a:rPr lang="en-US" dirty="0" smtClean="0"/>
                  <a:t> We fix movie </a:t>
                </a:r>
                <a:r>
                  <a:rPr lang="en-US" b="1" i="1" dirty="0" err="1" smtClean="0"/>
                  <a:t>i</a:t>
                </a:r>
                <a:r>
                  <a:rPr lang="en-US" dirty="0" smtClean="0"/>
                  <a:t>, go over all </a:t>
                </a:r>
                <a:r>
                  <a:rPr lang="en-US" b="1" i="1" dirty="0" err="1" smtClean="0"/>
                  <a:t>r</a:t>
                </a:r>
                <a:r>
                  <a:rPr lang="en-US" b="1" i="1" baseline="-25000" dirty="0" err="1" smtClean="0"/>
                  <a:t>xi</a:t>
                </a:r>
                <a:r>
                  <a:rPr lang="en-US" dirty="0" smtClean="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a:rPr>
                        </m:ctrlPr>
                      </m:dPr>
                      <m:e>
                        <m:r>
                          <a:rPr lang="en-US" b="1" i="1">
                            <a:latin typeface="Cambria Math"/>
                          </a:rPr>
                          <m:t>𝒊</m:t>
                        </m:r>
                        <m:r>
                          <a:rPr lang="en-US" b="1" i="1">
                            <a:latin typeface="Cambria Math"/>
                          </a:rPr>
                          <m:t>;</m:t>
                        </m:r>
                        <m:r>
                          <a:rPr lang="en-US" b="1" i="1">
                            <a:latin typeface="Cambria Math"/>
                          </a:rPr>
                          <m:t>𝒙</m:t>
                        </m:r>
                      </m:e>
                    </m:d>
                  </m:oMath>
                </a14:m>
                <a:r>
                  <a:rPr lang="en-US" dirty="0" smtClean="0"/>
                  <a:t>, we compute </a:t>
                </a:r>
                <a14:m>
                  <m:oMath xmlns:m="http://schemas.openxmlformats.org/officeDocument/2006/math">
                    <m:f>
                      <m:fPr>
                        <m:ctrlPr>
                          <a:rPr lang="en-US" b="1" i="1">
                            <a:latin typeface="Cambria Math"/>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smtClean="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smtClean="0">
                <a:latin typeface="Arial" pitchFamily="34" charset="0"/>
                <a:cs typeface="Arial" pitchFamily="34" charset="0"/>
                <a:sym typeface="Symbol"/>
              </a:rPr>
              <a:t></a:t>
            </a:r>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dirty="0" smtClean="0">
                <a:solidFill>
                  <a:srgbClr val="008000"/>
                </a:solidFill>
                <a:latin typeface="Times" pitchFamily="18" charset="0"/>
                <a:cs typeface="Times" pitchFamily="18" charset="0"/>
              </a:rPr>
              <a:t>|</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dirty="0" smtClean="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&gt; </a:t>
            </a:r>
            <a:r>
              <a:rPr lang="en-US" sz="2400" b="1" i="1" dirty="0">
                <a:solidFill>
                  <a:srgbClr val="008000"/>
                </a:solidFill>
                <a:latin typeface="Times" pitchFamily="18" charset="0"/>
                <a:cs typeface="Times" pitchFamily="18" charset="0"/>
              </a:rPr>
              <a:t>ε</a:t>
            </a:r>
            <a:r>
              <a:rPr lang="en-US" sz="2400" b="1" dirty="0" smtClean="0">
                <a:solidFill>
                  <a:srgbClr val="008000"/>
                </a:solidFill>
                <a:latin typeface="Times" pitchFamily="18" charset="0"/>
                <a:cs typeface="Times" pitchFamily="18" charset="0"/>
              </a:rPr>
              <a:t>: </a:t>
            </a:r>
          </a:p>
          <a:p>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baseline="-25000"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smtClean="0">
                <a:solidFill>
                  <a:srgbClr val="008000"/>
                </a:solidFill>
                <a:latin typeface="Times" pitchFamily="18" charset="0"/>
                <a:cs typeface="Times" pitchFamily="18" charset="0"/>
              </a:rPr>
              <a:t> </a:t>
            </a:r>
            <a:r>
              <a:rPr lang="en-US" sz="2400" i="1" dirty="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sym typeface="Symbol"/>
              </a:rPr>
              <a:t> ·</a:t>
            </a:r>
            <a:r>
              <a:rPr lang="en-US" sz="2400" b="1" i="1" dirty="0" err="1" smtClean="0">
                <a:solidFill>
                  <a:srgbClr val="008000"/>
                </a:solidFill>
                <a:latin typeface="Times" pitchFamily="18" charset="0"/>
                <a:cs typeface="Times" pitchFamily="18" charset="0"/>
                <a:sym typeface="Symbol"/>
              </a:rPr>
              <a:t>w</a:t>
            </a:r>
            <a:r>
              <a:rPr lang="en-US" sz="2400" b="1" i="1" baseline="-25000" dirty="0" err="1" smtClean="0">
                <a:solidFill>
                  <a:srgbClr val="008000"/>
                </a:solidFill>
                <a:latin typeface="Times" pitchFamily="18" charset="0"/>
                <a:cs typeface="Times" pitchFamily="18" charset="0"/>
                <a:sym typeface="Symbol"/>
              </a:rPr>
              <a:t>old</a:t>
            </a:r>
            <a:endParaRPr lang="en-US" sz="2400" i="1" dirty="0" smtClean="0">
              <a:solidFill>
                <a:srgbClr val="008000"/>
              </a:solidFill>
              <a:latin typeface="Times" pitchFamily="18" charset="0"/>
              <a:cs typeface="Times"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a:rPr>
                          </m:ctrlPr>
                        </m:funcPr>
                        <m:fName>
                          <m:r>
                            <a:rPr lang="en-US" sz="1400" b="0" i="1" smtClean="0">
                              <a:latin typeface="Cambria Math"/>
                            </a:rPr>
                            <m:t>𝐽</m:t>
                          </m:r>
                          <m:d>
                            <m:dPr>
                              <m:ctrlPr>
                                <a:rPr lang="en-US" sz="1400" b="0" i="1" smtClean="0">
                                  <a:latin typeface="Cambria Math"/>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a:rPr>
                              </m:ctrlPr>
                            </m:naryPr>
                            <m:sub>
                              <m:r>
                                <a:rPr lang="en-US" sz="1400" i="1">
                                  <a:latin typeface="Cambria Math"/>
                                </a:rPr>
                                <m:t>𝑥</m:t>
                              </m:r>
                            </m:sub>
                            <m:sup/>
                            <m:e>
                              <m:sSup>
                                <m:sSupPr>
                                  <m:ctrlPr>
                                    <a:rPr lang="en-US" sz="1400" i="1">
                                      <a:latin typeface="Cambria Math"/>
                                    </a:rPr>
                                  </m:ctrlPr>
                                </m:sSupPr>
                                <m:e>
                                  <m:d>
                                    <m:dPr>
                                      <m:ctrlPr>
                                        <a:rPr lang="en-US" sz="1400" i="1">
                                          <a:latin typeface="Cambria Math"/>
                                        </a:rPr>
                                      </m:ctrlPr>
                                    </m:dPr>
                                    <m:e>
                                      <m:d>
                                        <m:dPr>
                                          <m:begChr m:val="["/>
                                          <m:endChr m:val="]"/>
                                          <m:ctrlPr>
                                            <a:rPr lang="en-US" sz="1400" i="1">
                                              <a:latin typeface="Cambria Math"/>
                                            </a:rPr>
                                          </m:ctrlPr>
                                        </m:dPr>
                                        <m:e>
                                          <m:sSub>
                                            <m:sSubPr>
                                              <m:ctrlPr>
                                                <a:rPr lang="en-US" sz="1400" i="1">
                                                  <a:latin typeface="Cambria Math"/>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a:rPr>
                                                  </m:ctrlPr>
                                                </m:sSubPr>
                                                <m:e>
                                                  <m:r>
                                                    <a:rPr lang="en-US" sz="1400" i="1">
                                                      <a:latin typeface="Cambria Math"/>
                                                    </a:rPr>
                                                    <m:t>𝑤</m:t>
                                                  </m:r>
                                                </m:e>
                                                <m:sub>
                                                  <m:r>
                                                    <a:rPr lang="en-US" sz="1400" i="1">
                                                      <a:latin typeface="Cambria Math"/>
                                                    </a:rPr>
                                                    <m:t>𝑖𝑗</m:t>
                                                  </m:r>
                                                </m:sub>
                                              </m:sSub>
                                              <m:d>
                                                <m:dPr>
                                                  <m:ctrlPr>
                                                    <a:rPr lang="en-US" sz="1400" i="1">
                                                      <a:latin typeface="Cambria Math"/>
                                                    </a:rPr>
                                                  </m:ctrlPr>
                                                </m:dPr>
                                                <m:e>
                                                  <m:sSub>
                                                    <m:sSubPr>
                                                      <m:ctrlPr>
                                                        <a:rPr lang="en-US" sz="1400" i="1">
                                                          <a:latin typeface="Cambria Math"/>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Weights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t>So far:</a:t>
                </a:r>
                <a:r>
                  <a:rPr lang="en-US" b="1" dirty="0" smtClean="0">
                    <a:solidFill>
                      <a:schemeClr val="accent3"/>
                    </a:solidFill>
                  </a:rPr>
                  <a:t> </a:t>
                </a:r>
                <a14:m>
                  <m:oMath xmlns:m="http://schemas.openxmlformats.org/officeDocument/2006/math">
                    <m:acc>
                      <m:accPr>
                        <m:chr m:val="̂"/>
                        <m:ctrlPr>
                          <a:rPr lang="en-US" i="1">
                            <a:solidFill>
                              <a:srgbClr val="0000FF"/>
                            </a:solidFill>
                            <a:latin typeface="Cambria Math"/>
                          </a:rPr>
                        </m:ctrlPr>
                      </m:accPr>
                      <m:e>
                        <m:sSub>
                          <m:sSubPr>
                            <m:ctrlPr>
                              <a:rPr lang="en-US" i="1">
                                <a:solidFill>
                                  <a:srgbClr val="0000FF"/>
                                </a:solidFill>
                                <a:latin typeface="Cambria Math"/>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a:rPr>
                            </m:ctrlPr>
                          </m:dPr>
                          <m:e>
                            <m:sSub>
                              <m:sSubPr>
                                <m:ctrlPr>
                                  <a:rPr lang="en-US" i="1" dirty="0">
                                    <a:solidFill>
                                      <a:srgbClr val="0000FF"/>
                                    </a:solidFill>
                                    <a:latin typeface="Cambria Math"/>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smtClean="0"/>
                  <a:t>Weights </a:t>
                </a:r>
                <a:r>
                  <a:rPr lang="en-US" b="1" i="1" dirty="0" err="1" smtClean="0"/>
                  <a:t>w</a:t>
                </a:r>
                <a:r>
                  <a:rPr lang="en-US" b="1" i="1" baseline="-25000" dirty="0" err="1" smtClean="0"/>
                  <a:t>ij</a:t>
                </a:r>
                <a:r>
                  <a:rPr lang="en-US" dirty="0" smtClean="0"/>
                  <a:t> derived </a:t>
                </a:r>
                <a:r>
                  <a:rPr lang="en-US" dirty="0"/>
                  <a:t>based </a:t>
                </a:r>
                <a:r>
                  <a:rPr lang="en-US" dirty="0" smtClean="0"/>
                  <a:t/>
                </a:r>
                <a:br>
                  <a:rPr lang="en-US" dirty="0" smtClean="0"/>
                </a:br>
                <a:r>
                  <a:rPr lang="en-US" dirty="0" smtClean="0"/>
                  <a:t>on </a:t>
                </a:r>
                <a:r>
                  <a:rPr lang="en-US" dirty="0"/>
                  <a:t>their </a:t>
                </a:r>
                <a:r>
                  <a:rPr lang="en-US" dirty="0" smtClean="0"/>
                  <a:t>role; </a:t>
                </a:r>
                <a:r>
                  <a:rPr lang="en-US" b="1" dirty="0" smtClean="0">
                    <a:solidFill>
                      <a:srgbClr val="008000"/>
                    </a:solidFill>
                  </a:rPr>
                  <a:t>no </a:t>
                </a:r>
                <a:r>
                  <a:rPr lang="en-US" b="1" dirty="0">
                    <a:solidFill>
                      <a:srgbClr val="008000"/>
                    </a:solidFill>
                  </a:rPr>
                  <a:t>use of an </a:t>
                </a:r>
                <a:r>
                  <a:rPr lang="en-US" b="1" dirty="0" smtClean="0">
                    <a:solidFill>
                      <a:srgbClr val="008000"/>
                    </a:solidFill>
                  </a:rPr>
                  <a:t/>
                </a:r>
                <a:br>
                  <a:rPr lang="en-US" b="1" dirty="0" smtClean="0">
                    <a:solidFill>
                      <a:srgbClr val="008000"/>
                    </a:solidFill>
                  </a:rPr>
                </a:br>
                <a:r>
                  <a:rPr lang="en-US" b="1" dirty="0" smtClean="0">
                    <a:solidFill>
                      <a:srgbClr val="008000"/>
                    </a:solidFill>
                  </a:rPr>
                  <a:t>arbitrary </a:t>
                </a:r>
                <a:r>
                  <a:rPr lang="en-US" b="1" dirty="0">
                    <a:solidFill>
                      <a:srgbClr val="008000"/>
                    </a:solidFill>
                  </a:rPr>
                  <a:t>similarity </a:t>
                </a:r>
                <a:r>
                  <a:rPr lang="en-US" b="1" dirty="0" smtClean="0">
                    <a:solidFill>
                      <a:srgbClr val="008000"/>
                    </a:solidFill>
                  </a:rPr>
                  <a:t>measure </a:t>
                </a:r>
                <a:r>
                  <a:rPr lang="en-US" b="1" dirty="0" smtClean="0"/>
                  <a:t/>
                </a:r>
                <a:br>
                  <a:rPr lang="en-US" b="1" dirty="0" smtClean="0"/>
                </a:br>
                <a:r>
                  <a:rPr lang="en-US" dirty="0" smtClean="0"/>
                  <a:t>(</a:t>
                </a:r>
                <a:r>
                  <a:rPr lang="en-US" b="1" i="1" dirty="0" err="1" smtClean="0"/>
                  <a:t>w</a:t>
                </a:r>
                <a:r>
                  <a:rPr lang="en-US" b="1" i="1" baseline="-25000" dirty="0" err="1" smtClean="0"/>
                  <a:t>ij</a:t>
                </a:r>
                <a:r>
                  <a:rPr lang="en-US" baseline="-25000" dirty="0" smtClean="0"/>
                  <a:t> </a:t>
                </a:r>
                <a:r>
                  <a:rPr lang="en-US" dirty="0" smtClean="0">
                    <a:sym typeface="Symbol"/>
                  </a:rPr>
                  <a:t> </a:t>
                </a:r>
                <a:r>
                  <a:rPr lang="en-US" b="1" i="1" dirty="0" err="1" smtClean="0">
                    <a:sym typeface="Symbol"/>
                  </a:rPr>
                  <a:t>s</a:t>
                </a:r>
                <a:r>
                  <a:rPr lang="en-US" b="1" i="1" baseline="-25000" dirty="0" err="1" smtClean="0">
                    <a:sym typeface="Symbol"/>
                  </a:rPr>
                  <a:t>ij</a:t>
                </a:r>
                <a:r>
                  <a:rPr lang="en-US" dirty="0" smtClean="0"/>
                  <a:t>)</a:t>
                </a:r>
                <a:endParaRPr lang="en-US" dirty="0"/>
              </a:p>
              <a:p>
                <a:pPr lvl="1"/>
                <a:r>
                  <a:rPr lang="en-US" dirty="0"/>
                  <a:t>Explicitly account for </a:t>
                </a:r>
                <a:r>
                  <a:rPr lang="en-US" dirty="0" smtClean="0"/>
                  <a:t/>
                </a:r>
                <a:br>
                  <a:rPr lang="en-US" dirty="0" smtClean="0"/>
                </a:br>
                <a:r>
                  <a:rPr lang="en-US" dirty="0" smtClean="0"/>
                  <a:t>interrelationships </a:t>
                </a:r>
                <a:r>
                  <a:rPr lang="en-US" dirty="0"/>
                  <a:t>among </a:t>
                </a:r>
                <a:r>
                  <a:rPr lang="en-US" dirty="0" smtClean="0"/>
                  <a:t/>
                </a:r>
                <a:br>
                  <a:rPr lang="en-US" dirty="0" smtClean="0"/>
                </a:br>
                <a:r>
                  <a:rPr lang="en-US" dirty="0" smtClean="0"/>
                  <a:t>the neighboring movies</a:t>
                </a:r>
              </a:p>
              <a:p>
                <a:r>
                  <a:rPr lang="en-US" b="1" dirty="0" smtClean="0">
                    <a:solidFill>
                      <a:srgbClr val="D60093"/>
                    </a:solidFill>
                  </a:rPr>
                  <a:t>Next:</a:t>
                </a:r>
                <a:r>
                  <a:rPr lang="en-US" dirty="0" smtClean="0">
                    <a:solidFill>
                      <a:srgbClr val="D60093"/>
                    </a:solidFill>
                  </a:rPr>
                  <a:t> </a:t>
                </a:r>
                <a:r>
                  <a:rPr lang="en-US" b="1" dirty="0" smtClean="0">
                    <a:solidFill>
                      <a:srgbClr val="D60093"/>
                    </a:solidFill>
                  </a:rPr>
                  <a:t>Latent factor model</a:t>
                </a:r>
              </a:p>
              <a:p>
                <a:pPr lvl="1"/>
                <a:r>
                  <a:rPr lang="en-US" dirty="0" smtClean="0"/>
                  <a:t>Extract “regional” correlations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smtClean="0">
                <a:solidFill>
                  <a:srgbClr val="008000"/>
                </a:solidFill>
              </a:rPr>
              <a:t>CF/NN</a:t>
            </a:r>
            <a:endParaRPr lang="en-US" dirty="0">
              <a:solidFill>
                <a:srgbClr val="008000"/>
              </a:solidFill>
            </a:endParaRPr>
          </a:p>
        </p:txBody>
      </p:sp>
    </p:spTree>
    <p:extLst>
      <p:ext uri="{BB962C8B-B14F-4D97-AF65-F5344CB8AC3E}">
        <p14:creationId xmlns:p14="http://schemas.microsoft.com/office/powerpoint/2010/main" val="88567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Basic Collaborative filtering: 0.94</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smtClean="0">
                <a:solidFill>
                  <a:srgbClr val="FFFF00"/>
                </a:solidFill>
                <a:latin typeface="Arial" pitchFamily="34" charset="0"/>
                <a:cs typeface="Arial" pitchFamily="34" charset="0"/>
              </a:rPr>
              <a:t>CF+Biases+learned</a:t>
            </a:r>
            <a:r>
              <a:rPr lang="en-US" b="1" dirty="0" smtClean="0">
                <a:solidFill>
                  <a:srgbClr val="FFFF00"/>
                </a:solidFill>
                <a:latin typeface="Arial" pitchFamily="34" charset="0"/>
                <a:cs typeface="Arial" pitchFamily="34" charset="0"/>
              </a:rPr>
              <a:t> weights: 0.91</a:t>
            </a:r>
            <a:endParaRPr lang="en-US" b="1"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613875660"/>
      </p:ext>
    </p:extLst>
  </p:cSld>
  <p:clrMapOvr>
    <a:masterClrMapping/>
  </p:clrMapOvr>
  <p:transition advTm="3209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 (e.g., SVD)</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val="1588289526"/>
      </p:ext>
    </p:extLst>
  </p:cSld>
  <p:clrMapOvr>
    <a:masterClrMapping/>
  </p:clrMapOvr>
  <p:transition advTm="13264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Latent Factor Models</a:t>
            </a:r>
            <a:endParaRPr lang="en-US" dirty="0"/>
          </a:p>
        </p:txBody>
      </p:sp>
      <p:sp>
        <p:nvSpPr>
          <p:cNvPr id="40" name="Content Placeholder 39"/>
          <p:cNvSpPr>
            <a:spLocks noGrp="1"/>
          </p:cNvSpPr>
          <p:nvPr>
            <p:ph idx="1"/>
          </p:nvPr>
        </p:nvSpPr>
        <p:spPr>
          <a:xfrm>
            <a:off x="457200" y="1295400"/>
            <a:ext cx="8502134" cy="5334000"/>
          </a:xfrm>
        </p:spPr>
        <p:txBody>
          <a:bodyPr>
            <a:normAutofit/>
          </a:bodyPr>
          <a:lstStyle/>
          <a:p>
            <a:r>
              <a:rPr lang="en-US" dirty="0" smtClean="0">
                <a:solidFill>
                  <a:srgbClr val="0000FF"/>
                </a:solidFill>
              </a:rPr>
              <a:t>“SVD” on Netflix data: </a:t>
            </a:r>
            <a:r>
              <a:rPr lang="en-US" b="1" dirty="0" smtClean="0">
                <a:solidFill>
                  <a:srgbClr val="0000FF"/>
                </a:solidFill>
              </a:rPr>
              <a:t>R ≈ </a:t>
            </a:r>
            <a:r>
              <a:rPr lang="en-US" b="1" i="1" dirty="0" smtClean="0">
                <a:solidFill>
                  <a:srgbClr val="0000FF"/>
                </a:solidFill>
              </a:rPr>
              <a:t>Q</a:t>
            </a:r>
            <a:r>
              <a:rPr lang="en-US" b="1" i="1" dirty="0">
                <a:solidFill>
                  <a:srgbClr val="0000FF"/>
                </a:solidFill>
              </a:rPr>
              <a:t> </a:t>
            </a:r>
            <a:r>
              <a:rPr lang="en-US" b="1" i="1" dirty="0" smtClean="0">
                <a:solidFill>
                  <a:srgbClr val="0000FF"/>
                </a:solidFill>
              </a:rPr>
              <a:t>· P</a:t>
            </a:r>
            <a:r>
              <a:rPr lang="en-US" b="1" i="1" baseline="30000" dirty="0" smtClean="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smtClean="0">
              <a:solidFill>
                <a:schemeClr val="accent3"/>
              </a:solidFill>
            </a:endParaRPr>
          </a:p>
          <a:p>
            <a:pPr lvl="8"/>
            <a:endParaRPr lang="en-US" sz="1000" b="1" dirty="0" smtClean="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smtClean="0"/>
              <a:t>For now let’s assume we can approximate the rating matrix </a:t>
            </a:r>
            <a:r>
              <a:rPr lang="en-US" b="1" i="1" dirty="0">
                <a:solidFill>
                  <a:srgbClr val="0000FF"/>
                </a:solidFill>
              </a:rPr>
              <a:t>R</a:t>
            </a:r>
            <a:r>
              <a:rPr lang="en-US" b="1" dirty="0">
                <a:solidFill>
                  <a:schemeClr val="accent3"/>
                </a:solidFill>
              </a:rPr>
              <a:t> </a:t>
            </a:r>
            <a:r>
              <a:rPr lang="en-US" dirty="0" smtClean="0"/>
              <a:t>as a product of “thin” </a:t>
            </a:r>
            <a:r>
              <a:rPr lang="en-US" b="1" i="1" dirty="0">
                <a:solidFill>
                  <a:srgbClr val="0000FF"/>
                </a:solidFill>
              </a:rPr>
              <a:t>Q · </a:t>
            </a:r>
            <a:r>
              <a:rPr lang="en-US" b="1" i="1" dirty="0" smtClean="0">
                <a:solidFill>
                  <a:srgbClr val="0000FF"/>
                </a:solidFill>
              </a:rPr>
              <a:t>P</a:t>
            </a:r>
            <a:r>
              <a:rPr lang="en-US" b="1" baseline="30000" dirty="0" smtClean="0">
                <a:solidFill>
                  <a:srgbClr val="0000FF"/>
                </a:solidFill>
              </a:rPr>
              <a:t>T</a:t>
            </a:r>
            <a:endParaRPr lang="en-US" baseline="30000" dirty="0">
              <a:solidFill>
                <a:srgbClr val="0000FF"/>
              </a:solidFill>
            </a:endParaRPr>
          </a:p>
          <a:p>
            <a:pPr lvl="1"/>
            <a:r>
              <a:rPr lang="en-US" b="1" i="1" dirty="0" smtClean="0">
                <a:solidFill>
                  <a:schemeClr val="bg1">
                    <a:lumMod val="50000"/>
                  </a:schemeClr>
                </a:solidFill>
              </a:rPr>
              <a:t>R</a:t>
            </a:r>
            <a:r>
              <a:rPr lang="en-US" b="1" dirty="0" smtClean="0">
                <a:solidFill>
                  <a:schemeClr val="bg1">
                    <a:lumMod val="50000"/>
                  </a:schemeClr>
                </a:solidFill>
              </a:rPr>
              <a:t> </a:t>
            </a:r>
            <a:r>
              <a:rPr lang="en-US" dirty="0" smtClean="0">
                <a:solidFill>
                  <a:schemeClr val="bg1">
                    <a:lumMod val="50000"/>
                  </a:schemeClr>
                </a:solidFill>
              </a:rPr>
              <a:t>has missing entries but let’s ignore that for now!</a:t>
            </a:r>
          </a:p>
          <a:p>
            <a:pPr lvl="2"/>
            <a:r>
              <a:rPr lang="en-US" sz="2000" dirty="0" smtClean="0">
                <a:solidFill>
                  <a:schemeClr val="bg1">
                    <a:lumMod val="50000"/>
                  </a:schemeClr>
                </a:solidFill>
              </a:rPr>
              <a:t>Basically, we will want the reconstruction error to be small on known ratings and we don’t care about the values on the missing ones</a:t>
            </a:r>
            <a:endParaRPr lang="en-US" sz="2000" dirty="0">
              <a:solidFill>
                <a:schemeClr val="bg1">
                  <a:lumMod val="50000"/>
                </a:schemeClr>
              </a:solidFill>
            </a:endParaRPr>
          </a:p>
        </p:txBody>
      </p:sp>
      <p:sp>
        <p:nvSpPr>
          <p:cNvPr id="46" name="Footer Placeholder 4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val="4147373733"/>
              </p:ext>
            </p:extLst>
          </p:nvPr>
        </p:nvGraphicFramePr>
        <p:xfrm>
          <a:off x="241050" y="2205335"/>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val="3963535356"/>
              </p:ext>
            </p:extLst>
          </p:nvPr>
        </p:nvGraphicFramePr>
        <p:xfrm>
          <a:off x="3161985" y="2129135"/>
          <a:ext cx="1118616" cy="1752600"/>
        </p:xfrm>
        <a:graphic>
          <a:graphicData uri="http://schemas.openxmlformats.org/drawingml/2006/table">
            <a:tbl>
              <a:tblPr rtl="1"/>
              <a:tblGrid>
                <a:gridCol w="372872"/>
                <a:gridCol w="372872"/>
                <a:gridCol w="372872"/>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val="230404421"/>
              </p:ext>
            </p:extLst>
          </p:nvPr>
        </p:nvGraphicFramePr>
        <p:xfrm>
          <a:off x="4457387" y="2681585"/>
          <a:ext cx="4648198" cy="731520"/>
        </p:xfrm>
        <a:graphic>
          <a:graphicData uri="http://schemas.openxmlformats.org/drawingml/2006/table">
            <a:tbl>
              <a:tblPr rtl="1"/>
              <a:tblGrid>
                <a:gridCol w="387350"/>
                <a:gridCol w="385836"/>
                <a:gridCol w="390376"/>
                <a:gridCol w="387350"/>
                <a:gridCol w="385837"/>
                <a:gridCol w="384324"/>
                <a:gridCol w="397941"/>
                <a:gridCol w="378271"/>
                <a:gridCol w="387350"/>
                <a:gridCol w="390376"/>
                <a:gridCol w="385837"/>
                <a:gridCol w="38735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smtClean="0">
                <a:latin typeface="Arial" pitchFamily="34" charset="0"/>
                <a:cs typeface="Arial" pitchFamily="34" charset="0"/>
              </a:rPr>
              <a:t>SVD: </a:t>
            </a:r>
            <a:r>
              <a:rPr lang="en-US" i="1" dirty="0" smtClean="0">
                <a:latin typeface="Arial" pitchFamily="34" charset="0"/>
                <a:cs typeface="Arial" pitchFamily="34" charset="0"/>
              </a:rPr>
              <a:t>A </a:t>
            </a:r>
            <a:r>
              <a:rPr lang="en-US" i="1" dirty="0">
                <a:latin typeface="Arial" pitchFamily="34" charset="0"/>
                <a:cs typeface="Arial" pitchFamily="34" charset="0"/>
              </a:rPr>
              <a:t>= U </a:t>
            </a:r>
            <a:r>
              <a:rPr lang="en-US" i="1" dirty="0">
                <a:latin typeface="Arial" pitchFamily="34" charset="0"/>
                <a:cs typeface="Arial" pitchFamily="34" charset="0"/>
                <a:sym typeface="Symbol"/>
              </a:rPr>
              <a:t></a:t>
            </a:r>
            <a:r>
              <a:rPr lang="en-US" i="1" dirty="0">
                <a:latin typeface="Arial" pitchFamily="34" charset="0"/>
                <a:cs typeface="Arial" pitchFamily="34" charset="0"/>
              </a:rPr>
              <a:t> </a:t>
            </a:r>
            <a:r>
              <a:rPr lang="en-US" i="1" dirty="0" smtClean="0">
                <a:latin typeface="Arial" pitchFamily="34" charset="0"/>
                <a:cs typeface="Arial" pitchFamily="34" charset="0"/>
              </a:rPr>
              <a:t>V</a:t>
            </a:r>
            <a:r>
              <a:rPr lang="en-US" i="1" baseline="30000" dirty="0" smtClean="0">
                <a:latin typeface="Arial" pitchFamily="34" charset="0"/>
                <a:cs typeface="Arial" pitchFamily="34" charset="0"/>
              </a:rPr>
              <a:t>T</a:t>
            </a:r>
            <a:r>
              <a:rPr lang="en-US" i="1" dirty="0" smtClean="0">
                <a:latin typeface="Arial" pitchFamily="34" charset="0"/>
                <a:cs typeface="Arial" pitchFamily="34" charset="0"/>
              </a:rPr>
              <a:t> </a:t>
            </a:r>
            <a:endParaRPr lang="en-US" i="1" dirty="0">
              <a:latin typeface="Arial" pitchFamily="34" charset="0"/>
              <a:cs typeface="Arial" pitchFamily="34" charset="0"/>
            </a:endParaRP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601163389"/>
      </p:ext>
    </p:extLst>
  </p:cSld>
  <p:clrMapOvr>
    <a:masterClrMapping/>
  </p:clrMapOvr>
  <p:transition advTm="1332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636945361"/>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231235079"/>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982108481"/>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mc:AlternateContent xmlns:mc="http://schemas.openxmlformats.org/markup-compatibility/2006" xmlns:a14="http://schemas.microsoft.com/office/drawing/2010/main">
        <mc:Choice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a:cs typeface="Arial" pitchFamily="34" charset="0"/>
                            </a:rPr>
                          </m:ctrlPr>
                        </m:sSubPr>
                        <m:e>
                          <m:acc>
                            <m:accPr>
                              <m:chr m:val="̂"/>
                              <m:ctrlPr>
                                <a:rPr lang="en-US" sz="3600" b="1" i="1" smtClean="0">
                                  <a:solidFill>
                                    <a:srgbClr val="0000FF"/>
                                  </a:solidFill>
                                  <a:latin typeface="Cambria Math"/>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smtClean="0">
                    <a:solidFill>
                      <a:srgbClr val="FF0066"/>
                    </a:solidFill>
                  </a:rPr>
                  <a:t>Training data</a:t>
                </a:r>
              </a:p>
              <a:p>
                <a:pPr lvl="1"/>
                <a:r>
                  <a:rPr lang="en-US" dirty="0" smtClean="0"/>
                  <a:t>100 million ratings, 480,000 users, 17,770 movies</a:t>
                </a:r>
              </a:p>
              <a:p>
                <a:pPr lvl="1"/>
                <a:r>
                  <a:rPr lang="en-US" dirty="0" smtClean="0"/>
                  <a:t>6 years of data: 2000-2005</a:t>
                </a:r>
              </a:p>
              <a:p>
                <a:r>
                  <a:rPr lang="en-US" b="1" dirty="0" smtClean="0">
                    <a:solidFill>
                      <a:srgbClr val="0000FF"/>
                    </a:solidFill>
                  </a:rPr>
                  <a:t>Test data</a:t>
                </a:r>
              </a:p>
              <a:p>
                <a:pPr lvl="1"/>
                <a:r>
                  <a:rPr lang="en-US" dirty="0" smtClean="0"/>
                  <a:t>Last few ratings of each user (2.8 million)</a:t>
                </a:r>
              </a:p>
              <a:p>
                <a:pPr lvl="1"/>
                <a:r>
                  <a:rPr lang="en-US" b="1" dirty="0" smtClean="0"/>
                  <a:t>Evaluation criterion:</a:t>
                </a:r>
                <a:r>
                  <a:rPr lang="en-US" dirty="0" smtClean="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a:rPr>
                        </m:ctrlPr>
                      </m:fPr>
                      <m:num>
                        <m:r>
                          <a:rPr lang="en-US" i="1">
                            <a:solidFill>
                              <a:srgbClr val="0000FF"/>
                            </a:solidFill>
                            <a:latin typeface="Cambria Math"/>
                          </a:rPr>
                          <m:t>1</m:t>
                        </m:r>
                      </m:num>
                      <m:den>
                        <m:d>
                          <m:dPr>
                            <m:begChr m:val="|"/>
                            <m:endChr m:val="|"/>
                            <m:ctrlPr>
                              <a:rPr lang="en-US" i="1">
                                <a:solidFill>
                                  <a:srgbClr val="0000FF"/>
                                </a:solidFill>
                                <a:latin typeface="Cambria Math"/>
                              </a:rPr>
                            </m:ctrlPr>
                          </m:dPr>
                          <m:e>
                            <m:r>
                              <a:rPr lang="en-US" i="1">
                                <a:solidFill>
                                  <a:srgbClr val="0000FF"/>
                                </a:solidFill>
                                <a:latin typeface="Cambria Math"/>
                              </a:rPr>
                              <m:t>𝑅</m:t>
                            </m:r>
                          </m:e>
                        </m:d>
                      </m:den>
                    </m:f>
                    <m:rad>
                      <m:radPr>
                        <m:degHide m:val="on"/>
                        <m:ctrlPr>
                          <a:rPr lang="en-US" i="1">
                            <a:solidFill>
                              <a:srgbClr val="0000FF"/>
                            </a:solidFill>
                            <a:latin typeface="Cambria Math"/>
                          </a:rPr>
                        </m:ctrlPr>
                      </m:radPr>
                      <m:deg/>
                      <m:e>
                        <m:nary>
                          <m:naryPr>
                            <m:chr m:val="∑"/>
                            <m:supHide m:val="on"/>
                            <m:ctrlPr>
                              <a:rPr lang="en-US" i="1">
                                <a:solidFill>
                                  <a:srgbClr val="0000FF"/>
                                </a:solidFill>
                                <a:latin typeface="Cambria Math"/>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a:rPr>
                                </m:ctrlPr>
                              </m:sSupPr>
                              <m:e>
                                <m:d>
                                  <m:dPr>
                                    <m:ctrlPr>
                                      <a:rPr lang="en-US" i="1">
                                        <a:solidFill>
                                          <a:srgbClr val="0000FF"/>
                                        </a:solidFill>
                                        <a:latin typeface="Cambria Math"/>
                                      </a:rPr>
                                    </m:ctrlPr>
                                  </m:dPr>
                                  <m:e>
                                    <m:sSub>
                                      <m:sSubPr>
                                        <m:ctrlPr>
                                          <a:rPr lang="en-US" i="1" dirty="0">
                                            <a:solidFill>
                                              <a:srgbClr val="0000FF"/>
                                            </a:solidFill>
                                            <a:latin typeface="Cambria Math"/>
                                          </a:rPr>
                                        </m:ctrlPr>
                                      </m:sSubPr>
                                      <m:e>
                                        <m:acc>
                                          <m:accPr>
                                            <m:chr m:val="̂"/>
                                            <m:ctrlPr>
                                              <a:rPr lang="en-US" i="1" dirty="0">
                                                <a:solidFill>
                                                  <a:srgbClr val="0000FF"/>
                                                </a:solidFill>
                                                <a:latin typeface="Cambria Math"/>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smtClean="0"/>
                  <a:t>Netflix’s system RMSE: 0.9514</a:t>
                </a:r>
              </a:p>
              <a:p>
                <a:r>
                  <a:rPr lang="en-US" b="1" dirty="0" smtClean="0">
                    <a:solidFill>
                      <a:srgbClr val="008000"/>
                    </a:solidFill>
                  </a:rPr>
                  <a:t>Competition</a:t>
                </a:r>
              </a:p>
              <a:p>
                <a:pPr lvl="1"/>
                <a:r>
                  <a:rPr lang="en-US" dirty="0" smtClean="0"/>
                  <a:t>2,700+ teams</a:t>
                </a:r>
              </a:p>
              <a:p>
                <a:pPr lvl="1"/>
                <a:r>
                  <a:rPr lang="en-US" b="1" dirty="0" smtClean="0"/>
                  <a:t>$1 million</a:t>
                </a:r>
                <a:r>
                  <a:rPr lang="en-US" dirty="0" smtClean="0"/>
                  <a:t> prize for 10% improvement on Netflix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a:stretch>
                  <a:fillRect t="-14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479900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52904061"/>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53003898"/>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366243444"/>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a:cs typeface="Arial" pitchFamily="34" charset="0"/>
                            </a:rPr>
                          </m:ctrlPr>
                        </m:sSubPr>
                        <m:e>
                          <m:acc>
                            <m:accPr>
                              <m:chr m:val="̂"/>
                              <m:ctrlPr>
                                <a:rPr lang="en-US" sz="3600" b="1" i="1" smtClean="0">
                                  <a:solidFill>
                                    <a:srgbClr val="0000FF"/>
                                  </a:solidFill>
                                  <a:latin typeface="Cambria Math"/>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val="3529454878"/>
      </p:ext>
    </p:extLst>
  </p:cSld>
  <p:clrMapOvr>
    <a:masterClrMapping/>
  </p:clrMapOvr>
  <p:transition advTm="10563"/>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44017409"/>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1284641713"/>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1647366582"/>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2.4</a:t>
            </a:r>
            <a:endParaRPr lang="en-US" b="1" dirty="0">
              <a:solidFill>
                <a:schemeClr val="bg1"/>
              </a:solidFill>
              <a:latin typeface="Arial" pitchFamily="34" charset="0"/>
              <a:cs typeface="Arial" pitchFamily="34" charset="0"/>
            </a:endParaRP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a:cs typeface="Arial" pitchFamily="34" charset="0"/>
                            </a:rPr>
                          </m:ctrlPr>
                        </m:sSubPr>
                        <m:e>
                          <m:acc>
                            <m:accPr>
                              <m:chr m:val="̂"/>
                              <m:ctrlPr>
                                <a:rPr lang="en-US" sz="3600" b="1" i="1" smtClean="0">
                                  <a:solidFill>
                                    <a:srgbClr val="0000FF"/>
                                  </a:solidFill>
                                  <a:latin typeface="Cambria Math"/>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val="558693502"/>
      </p:ext>
    </p:extLst>
  </p:cSld>
  <p:clrMapOvr>
    <a:masterClrMapping/>
  </p:clrMapOvr>
  <p:transition advTm="1056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val="3462832062"/>
      </p:ext>
    </p:extLst>
  </p:cSld>
  <p:clrMapOvr>
    <a:masterClrMapping/>
  </p:clrMapOvr>
  <p:transition advTm="13264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val="952792082"/>
      </p:ext>
    </p:extLst>
  </p:cSld>
  <p:clrMapOvr>
    <a:masterClrMapping/>
  </p:clrMapOvr>
  <p:transition advTm="13264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Recap: SVD</a:t>
            </a:r>
            <a:endParaRPr lang="en-US" dirty="0"/>
          </a:p>
        </p:txBody>
      </p:sp>
      <p:sp>
        <p:nvSpPr>
          <p:cNvPr id="40" name="Content Placeholder 39"/>
          <p:cNvSpPr>
            <a:spLocks noGrp="1"/>
          </p:cNvSpPr>
          <p:nvPr>
            <p:ph idx="1"/>
          </p:nvPr>
        </p:nvSpPr>
        <p:spPr>
          <a:xfrm>
            <a:off x="457200" y="1295400"/>
            <a:ext cx="8574088" cy="5410200"/>
          </a:xfrm>
        </p:spPr>
        <p:txBody>
          <a:bodyPr>
            <a:normAutofit/>
          </a:bodyPr>
          <a:lstStyle/>
          <a:p>
            <a:r>
              <a:rPr lang="en-US" b="1" dirty="0" smtClean="0">
                <a:solidFill>
                  <a:srgbClr val="0000FF"/>
                </a:solidFill>
              </a:rPr>
              <a:t>Remember SVD:</a:t>
            </a:r>
          </a:p>
          <a:p>
            <a:pPr lvl="1"/>
            <a:r>
              <a:rPr lang="en-US" b="1" dirty="0" smtClean="0"/>
              <a:t>A</a:t>
            </a:r>
            <a:r>
              <a:rPr lang="en-US" dirty="0" smtClean="0"/>
              <a:t>: </a:t>
            </a:r>
            <a:r>
              <a:rPr lang="en-US" dirty="0"/>
              <a:t>Input data matrix</a:t>
            </a:r>
          </a:p>
          <a:p>
            <a:pPr lvl="1"/>
            <a:r>
              <a:rPr lang="en-US" b="1" dirty="0"/>
              <a:t>U</a:t>
            </a:r>
            <a:r>
              <a:rPr lang="en-US" dirty="0"/>
              <a:t>: Left singular </a:t>
            </a:r>
            <a:r>
              <a:rPr lang="en-US" dirty="0" err="1" smtClean="0"/>
              <a:t>vecs</a:t>
            </a:r>
            <a:r>
              <a:rPr lang="en-US" dirty="0" smtClean="0"/>
              <a:t> </a:t>
            </a:r>
            <a:endParaRPr lang="en-US" dirty="0"/>
          </a:p>
          <a:p>
            <a:pPr lvl="1"/>
            <a:r>
              <a:rPr lang="en-US" b="1" dirty="0" smtClean="0"/>
              <a:t>V</a:t>
            </a:r>
            <a:r>
              <a:rPr lang="en-US" dirty="0"/>
              <a:t>: Right singular </a:t>
            </a:r>
            <a:r>
              <a:rPr lang="en-US" dirty="0" err="1" smtClean="0"/>
              <a:t>vecs</a:t>
            </a:r>
            <a:endParaRPr lang="en-US" dirty="0" smtClean="0"/>
          </a:p>
          <a:p>
            <a:pPr lvl="1"/>
            <a:r>
              <a:rPr lang="en-US" b="1" dirty="0">
                <a:latin typeface="Symbol" pitchFamily="18" charset="2"/>
                <a:sym typeface="Symbol"/>
              </a:rPr>
              <a:t></a:t>
            </a:r>
            <a:r>
              <a:rPr lang="en-US" dirty="0"/>
              <a:t>: Singular </a:t>
            </a:r>
            <a:r>
              <a:rPr lang="en-US" dirty="0" smtClean="0"/>
              <a:t>values</a:t>
            </a:r>
          </a:p>
          <a:p>
            <a:pPr lvl="8"/>
            <a:endParaRPr lang="en-US" dirty="0" smtClean="0"/>
          </a:p>
          <a:p>
            <a:r>
              <a:rPr lang="en-US" b="1" dirty="0" smtClean="0">
                <a:solidFill>
                  <a:srgbClr val="FF0066"/>
                </a:solidFill>
              </a:rPr>
              <a:t>So </a:t>
            </a:r>
            <a:r>
              <a:rPr lang="en-US" b="1" dirty="0">
                <a:solidFill>
                  <a:srgbClr val="FF0066"/>
                </a:solidFill>
              </a:rPr>
              <a:t>in our </a:t>
            </a:r>
            <a:r>
              <a:rPr lang="en-US" b="1" dirty="0" smtClean="0">
                <a:solidFill>
                  <a:srgbClr val="FF0066"/>
                </a:solidFill>
              </a:rPr>
              <a:t>case: </a:t>
            </a:r>
            <a:br>
              <a:rPr lang="en-US" b="1" dirty="0" smtClean="0">
                <a:solidFill>
                  <a:srgbClr val="FF0066"/>
                </a:solidFill>
              </a:rPr>
            </a:br>
            <a:r>
              <a:rPr lang="en-US" b="1" dirty="0" smtClean="0">
                <a:solidFill>
                  <a:srgbClr val="0000FF"/>
                </a:solidFill>
              </a:rPr>
              <a:t>“</a:t>
            </a:r>
            <a:r>
              <a:rPr lang="en-US" b="1" dirty="0">
                <a:solidFill>
                  <a:srgbClr val="0000FF"/>
                </a:solidFill>
              </a:rPr>
              <a:t>SVD” on Netflix data: </a:t>
            </a:r>
            <a:r>
              <a:rPr lang="en-US" b="1" i="1" dirty="0">
                <a:solidFill>
                  <a:srgbClr val="0000FF"/>
                </a:solidFill>
              </a:rPr>
              <a:t>R ≈ </a:t>
            </a:r>
            <a:r>
              <a:rPr lang="en-US" b="1" i="1" dirty="0" smtClean="0">
                <a:solidFill>
                  <a:srgbClr val="0000FF"/>
                </a:solidFill>
              </a:rPr>
              <a:t>Q · P</a:t>
            </a:r>
            <a:r>
              <a:rPr lang="en-US" b="1" i="1" baseline="30000" dirty="0" smtClean="0">
                <a:solidFill>
                  <a:srgbClr val="0000FF"/>
                </a:solidFill>
              </a:rPr>
              <a:t>T</a:t>
            </a:r>
            <a:r>
              <a:rPr lang="en-US" b="1" i="1" dirty="0" smtClean="0">
                <a:solidFill>
                  <a:srgbClr val="0000FF"/>
                </a:solidFill>
              </a:rPr>
              <a:t> </a:t>
            </a:r>
            <a:r>
              <a:rPr lang="en-US" b="1" i="1" dirty="0">
                <a:solidFill>
                  <a:srgbClr val="0000FF"/>
                </a:solidFill>
              </a:rPr>
              <a:t/>
            </a:r>
            <a:br>
              <a:rPr lang="en-US" b="1" i="1" dirty="0">
                <a:solidFill>
                  <a:srgbClr val="0000FF"/>
                </a:solidFill>
              </a:rPr>
            </a:br>
            <a:r>
              <a:rPr lang="en-US" b="1" i="1" dirty="0" smtClean="0"/>
              <a:t>A</a:t>
            </a:r>
            <a:r>
              <a:rPr lang="en-US" i="1" dirty="0" smtClean="0"/>
              <a:t> = </a:t>
            </a:r>
            <a:r>
              <a:rPr lang="en-US" b="1" i="1" dirty="0" smtClean="0"/>
              <a:t>R</a:t>
            </a:r>
            <a:r>
              <a:rPr lang="en-US" i="1" dirty="0" smtClean="0"/>
              <a:t>,  </a:t>
            </a:r>
            <a:r>
              <a:rPr lang="en-US" b="1" i="1" dirty="0" smtClean="0"/>
              <a:t>Q </a:t>
            </a:r>
            <a:r>
              <a:rPr lang="en-US" i="1" dirty="0" smtClean="0"/>
              <a:t>= </a:t>
            </a:r>
            <a:r>
              <a:rPr lang="en-US" b="1" i="1" dirty="0" smtClean="0"/>
              <a:t>U</a:t>
            </a:r>
            <a:r>
              <a:rPr lang="en-US" i="1" dirty="0" smtClean="0"/>
              <a:t>, </a:t>
            </a:r>
            <a:r>
              <a:rPr lang="en-US" i="1" dirty="0" smtClean="0">
                <a:sym typeface="Symbol"/>
              </a:rPr>
              <a:t> </a:t>
            </a:r>
            <a:r>
              <a:rPr lang="en-US" b="1" i="1" dirty="0" smtClean="0">
                <a:sym typeface="Symbol"/>
              </a:rPr>
              <a:t>P</a:t>
            </a:r>
            <a:r>
              <a:rPr lang="en-US" baseline="30000" dirty="0"/>
              <a:t>T</a:t>
            </a:r>
            <a:r>
              <a:rPr lang="en-US" b="1" i="1" dirty="0" smtClean="0">
                <a:sym typeface="Symbol"/>
              </a:rPr>
              <a:t> </a:t>
            </a:r>
            <a:r>
              <a:rPr lang="en-US" i="1" dirty="0" smtClean="0">
                <a:sym typeface="Symbol"/>
              </a:rPr>
              <a:t>= </a:t>
            </a:r>
            <a:r>
              <a:rPr lang="en-US" b="1" dirty="0" smtClean="0">
                <a:sym typeface="Symbol"/>
              </a:rPr>
              <a:t></a:t>
            </a:r>
            <a:r>
              <a:rPr lang="en-US" b="1" i="1" dirty="0" smtClean="0">
                <a:sym typeface="Symbol"/>
              </a:rPr>
              <a:t> </a:t>
            </a:r>
            <a:r>
              <a:rPr lang="en-US" b="1" i="1" dirty="0" smtClean="0"/>
              <a:t>V</a:t>
            </a:r>
            <a:r>
              <a:rPr lang="en-US" baseline="30000" dirty="0" smtClean="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smtClean="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V</a:t>
            </a:r>
            <a:r>
              <a:rPr kumimoji="0" lang="en-US" sz="2800" b="1" baseline="30000" dirty="0" smtClean="0">
                <a:latin typeface="Sylfaen" pitchFamily="18" charset="0"/>
              </a:rPr>
              <a:t>T</a:t>
            </a:r>
            <a:endParaRPr kumimoji="0" lang="en-US" sz="2800" b="1" baseline="30000" dirty="0">
              <a:latin typeface="Sylfaen" pitchFamily="18" charset="0"/>
            </a:endParaRP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U</a:t>
            </a:r>
            <a:endParaRPr kumimoji="0" lang="en-US" sz="2800" b="1" baseline="30000" dirty="0">
              <a:latin typeface="Sylfae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a:cs typeface="Arial" pitchFamily="34" charset="0"/>
                            </a:rPr>
                          </m:ctrlPr>
                        </m:sSubPr>
                        <m:e>
                          <m:acc>
                            <m:accPr>
                              <m:chr m:val="̂"/>
                              <m:ctrlPr>
                                <a:rPr lang="en-US" sz="2800" b="1" i="1" smtClean="0">
                                  <a:solidFill>
                                    <a:srgbClr val="008000"/>
                                  </a:solidFill>
                                  <a:latin typeface="Cambria Math"/>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smtClean="0">
                  <a:solidFill>
                    <a:srgbClr val="008000"/>
                  </a:solidFill>
                  <a:latin typeface="Arial" pitchFamily="34" charset="0"/>
                  <a:cs typeface="Arial"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SVD: More good stuff</a:t>
            </a:r>
            <a:endParaRPr lang="en-US" dirty="0"/>
          </a:p>
        </p:txBody>
      </p:sp>
      <mc:AlternateContent xmlns:mc="http://schemas.openxmlformats.org/markup-compatibility/2006" xmlns:a14="http://schemas.microsoft.com/office/drawing/2010/main">
        <mc:Choice Requires="a14">
          <p:sp>
            <p:nvSpPr>
              <p:cNvPr id="40" name="Content Placeholder 39"/>
              <p:cNvSpPr>
                <a:spLocks noGrp="1"/>
              </p:cNvSpPr>
              <p:nvPr>
                <p:ph idx="1"/>
              </p:nvPr>
            </p:nvSpPr>
            <p:spPr>
              <a:xfrm>
                <a:off x="457200" y="1295400"/>
                <a:ext cx="8574088" cy="5562600"/>
              </a:xfrm>
            </p:spPr>
            <p:txBody>
              <a:bodyPr>
                <a:normAutofit/>
              </a:bodyPr>
              <a:lstStyle/>
              <a:p>
                <a:r>
                  <a:rPr lang="en-US" b="1" dirty="0" smtClean="0">
                    <a:solidFill>
                      <a:srgbClr val="D60093"/>
                    </a:solidFill>
                  </a:rPr>
                  <a:t>We already know that SVD gives minimum reconstruction error </a:t>
                </a:r>
                <a:r>
                  <a:rPr lang="en-US" b="1" dirty="0" smtClean="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a:rPr>
                                      </m:ctrlPr>
                                    </m:sSubPr>
                                    <m:e>
                                      <m:d>
                                        <m:dPr>
                                          <m:begChr m:val="["/>
                                          <m:endChr m:val="]"/>
                                          <m:ctrlPr>
                                            <a:rPr lang="en-US" i="1">
                                              <a:latin typeface="Cambria Math"/>
                                            </a:rPr>
                                          </m:ctrlPr>
                                        </m:dPr>
                                        <m:e>
                                          <m:r>
                                            <a:rPr lang="en-US" i="1">
                                              <a:latin typeface="Cambria Math"/>
                                            </a:rPr>
                                            <m:t>𝑈</m:t>
                                          </m:r>
                                          <m:r>
                                            <m:rPr>
                                              <m:sty m:val="p"/>
                                            </m:rPr>
                                            <a:rPr lang="en-US">
                                              <a:latin typeface="Cambria Math"/>
                                            </a:rPr>
                                            <m:t>Σ</m:t>
                                          </m:r>
                                          <m:sSup>
                                            <m:sSupPr>
                                              <m:ctrlPr>
                                                <a:rPr lang="en-US" i="1">
                                                  <a:latin typeface="Cambria Math"/>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smtClean="0">
                  <a:solidFill>
                    <a:schemeClr val="accent3"/>
                  </a:solidFill>
                </a:endParaRPr>
              </a:p>
              <a:p>
                <a:r>
                  <a:rPr lang="en-US" b="1" dirty="0">
                    <a:solidFill>
                      <a:srgbClr val="0000FF"/>
                    </a:solidFill>
                  </a:rPr>
                  <a:t>Note </a:t>
                </a:r>
                <a:r>
                  <a:rPr lang="en-US" b="1" dirty="0" smtClean="0">
                    <a:solidFill>
                      <a:srgbClr val="0000FF"/>
                    </a:solidFill>
                  </a:rPr>
                  <a:t>two things:</a:t>
                </a:r>
              </a:p>
              <a:p>
                <a:pPr lvl="1"/>
                <a:r>
                  <a:rPr lang="en-US" b="1" dirty="0" smtClean="0"/>
                  <a:t>SSE</a:t>
                </a:r>
                <a:r>
                  <a:rPr lang="en-US" dirty="0" smtClean="0"/>
                  <a:t> and </a:t>
                </a:r>
                <a:r>
                  <a:rPr lang="en-US" b="1" dirty="0" smtClean="0"/>
                  <a:t>RMSE</a:t>
                </a:r>
                <a:r>
                  <a:rPr lang="en-US" dirty="0" smtClean="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a:rPr>
                        </m:ctrlPr>
                      </m:radPr>
                      <m:deg/>
                      <m:e>
                        <m:r>
                          <a:rPr lang="en-US" b="1" i="1" smtClean="0">
                            <a:latin typeface="Cambria Math"/>
                          </a:rPr>
                          <m:t>𝑺𝑺𝑬</m:t>
                        </m:r>
                      </m:e>
                    </m:rad>
                  </m:oMath>
                </a14:m>
                <a:r>
                  <a:rPr lang="en-US" b="1" dirty="0" smtClean="0"/>
                  <a:t>   </a:t>
                </a:r>
                <a:r>
                  <a:rPr lang="en-US" b="1" dirty="0" smtClean="0">
                    <a:solidFill>
                      <a:srgbClr val="0000FF"/>
                    </a:solidFill>
                  </a:rPr>
                  <a:t>Great news: SVD is minimizing RMSE</a:t>
                </a:r>
              </a:p>
              <a:p>
                <a:pPr lvl="1"/>
                <a:r>
                  <a:rPr lang="en-US" b="1" dirty="0" smtClean="0"/>
                  <a:t>Complication:</a:t>
                </a:r>
                <a:r>
                  <a:rPr lang="en-US" dirty="0" smtClean="0"/>
                  <a:t> The </a:t>
                </a:r>
                <a:r>
                  <a:rPr lang="en-US" dirty="0"/>
                  <a:t>sum </a:t>
                </a:r>
                <a:r>
                  <a:rPr lang="en-US" dirty="0" smtClean="0"/>
                  <a:t>in SVD error term is </a:t>
                </a:r>
                <a:r>
                  <a:rPr lang="en-US" dirty="0"/>
                  <a:t>over </a:t>
                </a:r>
                <a:r>
                  <a:rPr lang="en-US" dirty="0" smtClean="0"/>
                  <a:t/>
                </a:r>
                <a:br>
                  <a:rPr lang="en-US" dirty="0" smtClean="0"/>
                </a:br>
                <a:r>
                  <a:rPr lang="en-US" dirty="0" smtClean="0"/>
                  <a:t>all entries (no-rating in interpreted as zero-rating). </a:t>
                </a:r>
                <a:br>
                  <a:rPr lang="en-US" dirty="0" smtClean="0"/>
                </a:br>
                <a:r>
                  <a:rPr lang="en-US" dirty="0" smtClean="0">
                    <a:solidFill>
                      <a:srgbClr val="FF0066"/>
                    </a:solidFill>
                  </a:rPr>
                  <a:t>But </a:t>
                </a:r>
                <a:r>
                  <a:rPr lang="en-US" dirty="0">
                    <a:solidFill>
                      <a:srgbClr val="FF0066"/>
                    </a:solidFill>
                  </a:rPr>
                  <a:t>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xmlns="">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rotWithShape="1">
                <a:blip r:embed="rId3"/>
                <a:stretch>
                  <a:fillRect t="-658"/>
                </a:stretch>
              </a:blipFill>
            </p:spPr>
            <p:txBody>
              <a:bodyPr/>
              <a:lstStyle/>
              <a:p>
                <a:r>
                  <a:rPr 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78584189"/>
      </p:ext>
    </p:extLst>
  </p:cSld>
  <p:clrMapOvr>
    <a:masterClrMapping/>
  </p:clrMapOvr>
  <p:transition advTm="1332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smtClean="0">
                    <a:solidFill>
                      <a:srgbClr val="D60093"/>
                    </a:solidFill>
                    <a:sym typeface="Wingdings" pitchFamily="2" charset="2"/>
                  </a:rPr>
                  <a:t>SVD isn’t defined when entries are missing</a:t>
                </a:r>
                <a:r>
                  <a:rPr lang="en-US" b="1" dirty="0">
                    <a:solidFill>
                      <a:srgbClr val="D60093"/>
                    </a:solidFill>
                    <a:sym typeface="Wingdings" pitchFamily="2" charset="2"/>
                  </a:rPr>
                  <a:t>!</a:t>
                </a:r>
                <a:endParaRPr lang="en-US" b="1" dirty="0" smtClean="0">
                  <a:solidFill>
                    <a:srgbClr val="D60093"/>
                  </a:solidFill>
                </a:endParaRPr>
              </a:p>
              <a:p>
                <a:pPr marL="400050" indent="-400050"/>
                <a:r>
                  <a:rPr lang="en-US" b="1" dirty="0" smtClean="0">
                    <a:solidFill>
                      <a:srgbClr val="0000FF"/>
                    </a:solidFill>
                    <a:sym typeface="Wingdings" pitchFamily="2" charset="2"/>
                  </a:rPr>
                  <a:t>Use specialized methods to find </a:t>
                </a:r>
                <a:r>
                  <a:rPr lang="en-US" b="1" i="1" dirty="0" smtClean="0">
                    <a:solidFill>
                      <a:srgbClr val="0000FF"/>
                    </a:solidFill>
                    <a:sym typeface="Wingdings" pitchFamily="2" charset="2"/>
                  </a:rPr>
                  <a:t>P</a:t>
                </a:r>
                <a:r>
                  <a:rPr lang="en-US" b="1" dirty="0" smtClean="0">
                    <a:solidFill>
                      <a:srgbClr val="0000FF"/>
                    </a:solidFill>
                    <a:sym typeface="Wingdings" pitchFamily="2" charset="2"/>
                  </a:rPr>
                  <a:t>, </a:t>
                </a:r>
                <a:r>
                  <a:rPr lang="en-US" b="1" i="1" dirty="0" smtClean="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a:rPr>
                        </m:ctrlPr>
                      </m:naryPr>
                      <m:sub>
                        <m:d>
                          <m:dPr>
                            <m:ctrlPr>
                              <a:rPr lang="en-US" i="1">
                                <a:latin typeface="Cambria Math"/>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smtClean="0">
                    <a:sym typeface="Wingdings" pitchFamily="2" charset="2"/>
                  </a:rPr>
                  <a:t>Note:</a:t>
                </a:r>
              </a:p>
              <a:p>
                <a:pPr marL="957834" lvl="2" indent="-400050"/>
                <a:r>
                  <a:rPr lang="en-US" dirty="0" smtClean="0">
                    <a:sym typeface="Wingdings" pitchFamily="2" charset="2"/>
                  </a:rPr>
                  <a:t>We don’t require cols of </a:t>
                </a:r>
                <a:r>
                  <a:rPr lang="en-US" b="1" i="1" dirty="0" smtClean="0">
                    <a:solidFill>
                      <a:srgbClr val="0000FF"/>
                    </a:solidFill>
                  </a:rPr>
                  <a:t>P, Q</a:t>
                </a:r>
                <a:r>
                  <a:rPr lang="en-US" b="1" i="1" dirty="0" smtClean="0">
                    <a:solidFill>
                      <a:schemeClr val="accent3"/>
                    </a:solidFill>
                  </a:rPr>
                  <a:t> </a:t>
                </a:r>
                <a:r>
                  <a:rPr lang="en-US" dirty="0" smtClean="0"/>
                  <a:t>to be orthogonal/unit length</a:t>
                </a:r>
              </a:p>
              <a:p>
                <a:pPr marL="957834" lvl="2" indent="-400050"/>
                <a:r>
                  <a:rPr lang="en-US" b="1" i="1" dirty="0">
                    <a:solidFill>
                      <a:srgbClr val="0000FF"/>
                    </a:solidFill>
                  </a:rPr>
                  <a:t>P, Q</a:t>
                </a:r>
                <a:r>
                  <a:rPr lang="en-US" b="1" i="1" dirty="0">
                    <a:solidFill>
                      <a:schemeClr val="accent3"/>
                    </a:solidFill>
                  </a:rPr>
                  <a:t> </a:t>
                </a:r>
                <a:r>
                  <a:rPr lang="en-US" dirty="0" smtClean="0">
                    <a:sym typeface="Wingdings" pitchFamily="2" charset="2"/>
                  </a:rPr>
                  <a:t>map users/movies to a latent space</a:t>
                </a:r>
                <a:endParaRPr lang="en-US" dirty="0">
                  <a:sym typeface="Wingdings" pitchFamily="2" charset="2"/>
                </a:endParaRPr>
              </a:p>
              <a:p>
                <a:pPr marL="957834" lvl="2" indent="-400050"/>
                <a:r>
                  <a:rPr lang="en-US" dirty="0" smtClean="0">
                    <a:sym typeface="Wingdings" pitchFamily="2" charset="2"/>
                  </a:rPr>
                  <a:t>The most popular model among Netflix contestants</a:t>
                </a:r>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1674384552"/>
              </p:ext>
            </p:extLst>
          </p:nvPr>
        </p:nvGraphicFramePr>
        <p:xfrm>
          <a:off x="144379" y="1395829"/>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638381809"/>
              </p:ext>
            </p:extLst>
          </p:nvPr>
        </p:nvGraphicFramePr>
        <p:xfrm>
          <a:off x="2880360" y="1319629"/>
          <a:ext cx="1143000" cy="1752600"/>
        </p:xfrm>
        <a:graphic>
          <a:graphicData uri="http://schemas.openxmlformats.org/drawingml/2006/table">
            <a:tbl>
              <a:tblPr rtl="1"/>
              <a:tblGrid>
                <a:gridCol w="381000"/>
                <a:gridCol w="381000"/>
                <a:gridCol w="381000"/>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2052234248"/>
              </p:ext>
            </p:extLst>
          </p:nvPr>
        </p:nvGraphicFramePr>
        <p:xfrm>
          <a:off x="4128263" y="1872079"/>
          <a:ext cx="4771897" cy="731520"/>
        </p:xfrm>
        <a:graphic>
          <a:graphicData uri="http://schemas.openxmlformats.org/drawingml/2006/table">
            <a:tbl>
              <a:tblPr rtl="1"/>
              <a:tblGrid>
                <a:gridCol w="397658"/>
                <a:gridCol w="396104"/>
                <a:gridCol w="400765"/>
                <a:gridCol w="397658"/>
                <a:gridCol w="396105"/>
                <a:gridCol w="394552"/>
                <a:gridCol w="408531"/>
                <a:gridCol w="388338"/>
                <a:gridCol w="397658"/>
                <a:gridCol w="400765"/>
                <a:gridCol w="396105"/>
                <a:gridCol w="39765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xmlns:a14="http://schemas.microsoft.com/office/drawing/2010/main">
        <mc:Choice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cs typeface="Arial" pitchFamily="34" charset="0"/>
                            </a:rPr>
                          </m:ctrlPr>
                        </m:sSubPr>
                        <m:e>
                          <m:acc>
                            <m:accPr>
                              <m:chr m:val="̂"/>
                              <m:ctrlPr>
                                <a:rPr lang="en-US" sz="2800" i="1" smtClean="0">
                                  <a:latin typeface="Cambria Math"/>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smtClean="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val="102455390"/>
      </p:ext>
    </p:extLst>
  </p:cSld>
  <p:clrMapOvr>
    <a:masterClrMapping/>
  </p:clrMapOvr>
  <p:transition advTm="14468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smtClean="0"/>
              <a:t/>
            </a:r>
            <a:br>
              <a:rPr lang="en-US" sz="4400" dirty="0" smtClean="0"/>
            </a:br>
            <a:r>
              <a:rPr lang="en-US" sz="4400" dirty="0" smtClean="0"/>
              <a:t>Finding </a:t>
            </a:r>
            <a:r>
              <a:rPr lang="en-US" sz="4400" dirty="0"/>
              <a:t>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55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noFill/>
              <a:ln/>
            </p:spPr>
            <p:txBody>
              <a:bodyPr>
                <a:normAutofit/>
              </a:bodyPr>
              <a:lstStyle/>
              <a:p>
                <a:pPr marL="400050" indent="-400050"/>
                <a:r>
                  <a:rPr lang="en-US" b="1" dirty="0" smtClean="0">
                    <a:solidFill>
                      <a:srgbClr val="D60093"/>
                    </a:solidFill>
                    <a:sym typeface="Wingdings" pitchFamily="2" charset="2"/>
                  </a:rPr>
                  <a:t>Our goal is to find P and Q such tat:</a:t>
                </a:r>
                <a:endParaRPr lang="en-US"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a:rPr>
                          </m:ctrlPr>
                        </m:naryPr>
                        <m:sub>
                          <m:d>
                            <m:dPr>
                              <m:ctrlPr>
                                <a:rPr lang="en-US" b="1" i="1">
                                  <a:latin typeface="Cambria Math"/>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a:rPr>
                              </m:ctrlPr>
                            </m:sSupPr>
                            <m:e>
                              <m:d>
                                <m:dPr>
                                  <m:ctrlPr>
                                    <a:rPr lang="en-US" b="1" i="1">
                                      <a:latin typeface="Cambria Math"/>
                                    </a:rPr>
                                  </m:ctrlPr>
                                </m:dPr>
                                <m:e>
                                  <m:sSub>
                                    <m:sSubPr>
                                      <m:ctrlPr>
                                        <a:rPr lang="en-US" b="1" i="1">
                                          <a:latin typeface="Cambria Math"/>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2165498005"/>
              </p:ext>
            </p:extLst>
          </p:nvPr>
        </p:nvGraphicFramePr>
        <p:xfrm>
          <a:off x="228600" y="4139029"/>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341198889"/>
              </p:ext>
            </p:extLst>
          </p:nvPr>
        </p:nvGraphicFramePr>
        <p:xfrm>
          <a:off x="3021744" y="4062829"/>
          <a:ext cx="1093056" cy="1752600"/>
        </p:xfrm>
        <a:graphic>
          <a:graphicData uri="http://schemas.openxmlformats.org/drawingml/2006/table">
            <a:tbl>
              <a:tblPr rtl="1"/>
              <a:tblGrid>
                <a:gridCol w="364352"/>
                <a:gridCol w="364352"/>
                <a:gridCol w="364352"/>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1156737866"/>
              </p:ext>
            </p:extLst>
          </p:nvPr>
        </p:nvGraphicFramePr>
        <p:xfrm>
          <a:off x="4204463" y="4615279"/>
          <a:ext cx="4710937" cy="731520"/>
        </p:xfrm>
        <a:graphic>
          <a:graphicData uri="http://schemas.openxmlformats.org/drawingml/2006/table">
            <a:tbl>
              <a:tblPr rtl="1"/>
              <a:tblGrid>
                <a:gridCol w="392578"/>
                <a:gridCol w="391044"/>
                <a:gridCol w="395645"/>
                <a:gridCol w="392578"/>
                <a:gridCol w="391045"/>
                <a:gridCol w="389512"/>
                <a:gridCol w="403312"/>
                <a:gridCol w="383377"/>
                <a:gridCol w="392578"/>
                <a:gridCol w="395645"/>
                <a:gridCol w="391045"/>
                <a:gridCol w="39257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029656757"/>
      </p:ext>
    </p:extLst>
  </p:cSld>
  <p:clrMapOvr>
    <a:masterClrMapping/>
  </p:clrMapOvr>
  <p:transition advTm="14468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Problem</a:t>
            </a:r>
            <a:endParaRPr lang="en-US" dirty="0"/>
          </a:p>
        </p:txBody>
      </p:sp>
      <p:sp>
        <p:nvSpPr>
          <p:cNvPr id="3" name="Content Placeholder 2"/>
          <p:cNvSpPr>
            <a:spLocks noGrp="1"/>
          </p:cNvSpPr>
          <p:nvPr>
            <p:ph idx="1"/>
          </p:nvPr>
        </p:nvSpPr>
        <p:spPr>
          <a:xfrm>
            <a:off x="484187" y="1291063"/>
            <a:ext cx="8229600" cy="5257801"/>
          </a:xfrm>
        </p:spPr>
        <p:txBody>
          <a:bodyPr/>
          <a:lstStyle/>
          <a:p>
            <a:r>
              <a:rPr lang="en-US" b="1" dirty="0" smtClean="0">
                <a:solidFill>
                  <a:srgbClr val="D60093"/>
                </a:solidFill>
              </a:rPr>
              <a:t>Want to minimize SSE for unseen test data</a:t>
            </a:r>
          </a:p>
          <a:p>
            <a:r>
              <a:rPr lang="en-US" b="1" dirty="0" smtClean="0"/>
              <a:t>Idea:</a:t>
            </a:r>
            <a:r>
              <a:rPr lang="en-US" dirty="0" smtClean="0">
                <a:solidFill>
                  <a:schemeClr val="accent2"/>
                </a:solidFill>
              </a:rPr>
              <a:t> </a:t>
            </a:r>
            <a:r>
              <a:rPr lang="en-US" b="1" dirty="0" smtClean="0">
                <a:solidFill>
                  <a:srgbClr val="0000FF"/>
                </a:solidFill>
              </a:rPr>
              <a:t>Minimize SSE on </a:t>
            </a:r>
            <a:r>
              <a:rPr lang="en-US" b="1" u="sng" dirty="0" smtClean="0">
                <a:solidFill>
                  <a:srgbClr val="0000FF"/>
                </a:solidFill>
              </a:rPr>
              <a:t>training</a:t>
            </a:r>
            <a:r>
              <a:rPr lang="en-US" b="1" dirty="0" smtClean="0">
                <a:solidFill>
                  <a:srgbClr val="0000FF"/>
                </a:solidFill>
              </a:rPr>
              <a:t> data</a:t>
            </a:r>
          </a:p>
          <a:p>
            <a:pPr lvl="1"/>
            <a:r>
              <a:rPr lang="en-US" dirty="0" smtClean="0"/>
              <a:t>Want large </a:t>
            </a:r>
            <a:r>
              <a:rPr lang="en-US" b="1" i="1" dirty="0" smtClean="0"/>
              <a:t>k</a:t>
            </a:r>
            <a:r>
              <a:rPr lang="en-US" dirty="0" smtClean="0"/>
              <a:t> (# of factors) to capture all the signals</a:t>
            </a:r>
          </a:p>
          <a:p>
            <a:pPr lvl="1"/>
            <a:r>
              <a:rPr lang="en-US" dirty="0" smtClean="0"/>
              <a:t>But, </a:t>
            </a:r>
            <a:r>
              <a:rPr lang="en-US" b="1" dirty="0" smtClean="0"/>
              <a:t>SSE</a:t>
            </a:r>
            <a:r>
              <a:rPr lang="en-US" dirty="0" smtClean="0"/>
              <a:t> on </a:t>
            </a:r>
            <a:r>
              <a:rPr lang="en-US" b="1" u="sng" dirty="0" smtClean="0">
                <a:solidFill>
                  <a:srgbClr val="0000FF"/>
                </a:solidFill>
              </a:rPr>
              <a:t>test</a:t>
            </a:r>
            <a:r>
              <a:rPr lang="en-US" b="1" dirty="0" smtClean="0">
                <a:solidFill>
                  <a:srgbClr val="0000FF"/>
                </a:solidFill>
              </a:rPr>
              <a:t> data</a:t>
            </a:r>
            <a:r>
              <a:rPr lang="en-US" dirty="0" smtClean="0"/>
              <a:t> begins to rise for </a:t>
            </a:r>
            <a:r>
              <a:rPr lang="en-US" b="1" i="1" dirty="0" smtClean="0"/>
              <a:t>k</a:t>
            </a:r>
            <a:r>
              <a:rPr lang="en-US" dirty="0" smtClean="0"/>
              <a:t> &gt; 2</a:t>
            </a:r>
          </a:p>
          <a:p>
            <a:pPr lvl="8"/>
            <a:endParaRPr lang="en-US" dirty="0" smtClean="0"/>
          </a:p>
          <a:p>
            <a:r>
              <a:rPr lang="en-US" dirty="0" smtClean="0"/>
              <a:t>This is a classical example of </a:t>
            </a:r>
            <a:r>
              <a:rPr lang="en-US" b="1" dirty="0" err="1" smtClean="0"/>
              <a:t>overfitting</a:t>
            </a:r>
            <a:r>
              <a:rPr lang="en-US" b="1" dirty="0" smtClean="0"/>
              <a:t>:</a:t>
            </a:r>
          </a:p>
          <a:p>
            <a:pPr lvl="1"/>
            <a:r>
              <a:rPr lang="en-US" dirty="0" smtClean="0"/>
              <a:t>With too much freedom (too many free parameters) the model starts fitting noise</a:t>
            </a:r>
          </a:p>
          <a:p>
            <a:pPr lvl="2"/>
            <a:r>
              <a:rPr lang="en-US" dirty="0" smtClean="0"/>
              <a:t>That is it fits too well the training data and thus </a:t>
            </a:r>
            <a:r>
              <a:rPr lang="en-US" b="1" dirty="0" smtClean="0"/>
              <a:t>not</a:t>
            </a:r>
            <a:r>
              <a:rPr lang="en-US" dirty="0" smtClean="0"/>
              <a:t> </a:t>
            </a:r>
            <a:r>
              <a:rPr lang="en-US" b="1" dirty="0" smtClean="0"/>
              <a:t>generalizing </a:t>
            </a:r>
            <a:r>
              <a:rPr lang="en-US" dirty="0" smtClean="0"/>
              <a:t>well to unseen test data</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val="1723923684"/>
              </p:ext>
            </p:extLst>
          </p:nvPr>
        </p:nvGraphicFramePr>
        <p:xfrm>
          <a:off x="8077200" y="3733800"/>
          <a:ext cx="906780" cy="1219200"/>
        </p:xfrm>
        <a:graphic>
          <a:graphicData uri="http://schemas.openxmlformats.org/drawingml/2006/table">
            <a:tbl>
              <a:tblPr/>
              <a:tblGrid>
                <a:gridCol w="151130"/>
                <a:gridCol w="151130"/>
                <a:gridCol w="151130"/>
                <a:gridCol w="151130"/>
                <a:gridCol w="151130"/>
                <a:gridCol w="151130"/>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725631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The Netflix Utility Matrix </a:t>
            </a:r>
            <a:r>
              <a:rPr lang="en-US" altLang="ko-KR" i="1" dirty="0" smtClean="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val="3815639826"/>
              </p:ext>
            </p:extLst>
          </p:nvPr>
        </p:nvGraphicFramePr>
        <p:xfrm>
          <a:off x="2705100" y="168275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Rectangle 12"/>
          <p:cNvSpPr/>
          <p:nvPr/>
        </p:nvSpPr>
        <p:spPr>
          <a:xfrm>
            <a:off x="76200" y="1397684"/>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val="520530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Missing Entries</a:t>
            </a:r>
            <a:endParaRPr lang="en-US" dirty="0"/>
          </a:p>
        </p:txBody>
      </p:sp>
      <p:sp>
        <p:nvSpPr>
          <p:cNvPr id="3" name="Content Placeholder 2"/>
          <p:cNvSpPr>
            <a:spLocks noGrp="1"/>
          </p:cNvSpPr>
          <p:nvPr>
            <p:ph idx="1"/>
          </p:nvPr>
        </p:nvSpPr>
        <p:spPr/>
        <p:txBody>
          <a:bodyPr/>
          <a:lstStyle/>
          <a:p>
            <a:r>
              <a:rPr lang="en-US" b="1" dirty="0" smtClean="0"/>
              <a:t>To solve </a:t>
            </a:r>
            <a:r>
              <a:rPr lang="en-US" b="1" dirty="0" err="1" smtClean="0"/>
              <a:t>overfitting</a:t>
            </a:r>
            <a:r>
              <a:rPr lang="en-US" b="1" dirty="0" smtClean="0"/>
              <a:t> we introduce </a:t>
            </a:r>
            <a:r>
              <a:rPr lang="en-US" b="1" dirty="0" smtClean="0">
                <a:solidFill>
                  <a:srgbClr val="FF0066"/>
                </a:solidFill>
              </a:rPr>
              <a:t>regularization:</a:t>
            </a:r>
          </a:p>
          <a:p>
            <a:pPr lvl="1"/>
            <a:r>
              <a:rPr lang="en-US" dirty="0" smtClean="0"/>
              <a:t>Allow rich model where there are sufficient data</a:t>
            </a:r>
          </a:p>
          <a:p>
            <a:pPr lvl="1"/>
            <a:r>
              <a:rPr lang="en-US" dirty="0" smtClean="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val="2442512277"/>
              </p:ext>
            </p:extLst>
          </p:nvPr>
        </p:nvGraphicFramePr>
        <p:xfrm>
          <a:off x="719138" y="3667125"/>
          <a:ext cx="8005762" cy="1219200"/>
        </p:xfrm>
        <a:graphic>
          <a:graphicData uri="http://schemas.openxmlformats.org/presentationml/2006/ole">
            <mc:AlternateContent xmlns:mc="http://schemas.openxmlformats.org/markup-compatibility/2006">
              <mc:Choice xmlns:v="urn:schemas-microsoft-com:vml" Requires="v">
                <p:oleObj spid="_x0000_s49170" name="Equation" r:id="rId3" imgW="2997000" imgH="457200" progId="Equation.3">
                  <p:embed/>
                </p:oleObj>
              </mc:Choice>
              <mc:Fallback>
                <p:oleObj name="Equation" r:id="rId3" imgW="2997000" imgH="457200" progId="Equation.3">
                  <p:embed/>
                  <p:pic>
                    <p:nvPicPr>
                      <p:cNvPr id="0" name=""/>
                      <p:cNvPicPr>
                        <a:picLocks noChangeAspect="1" noChangeArrowheads="1"/>
                      </p:cNvPicPr>
                      <p:nvPr/>
                    </p:nvPicPr>
                    <p:blipFill>
                      <a:blip r:embed="rId4"/>
                      <a:srcRect/>
                      <a:stretch>
                        <a:fillRect/>
                      </a:stretch>
                    </p:blipFill>
                    <p:spPr bwMode="auto">
                      <a:xfrm>
                        <a:off x="719138" y="3667125"/>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Group 88"/>
          <p:cNvGraphicFramePr>
            <a:graphicFrameLocks/>
          </p:cNvGraphicFramePr>
          <p:nvPr>
            <p:extLst>
              <p:ext uri="{D42A27DB-BD31-4B8C-83A1-F6EECF244321}">
                <p14:modId xmlns:p14="http://schemas.microsoft.com/office/powerpoint/2010/main" val="2032041993"/>
              </p:ext>
            </p:extLst>
          </p:nvPr>
        </p:nvGraphicFramePr>
        <p:xfrm>
          <a:off x="8153400" y="1143000"/>
          <a:ext cx="906780" cy="1219200"/>
        </p:xfrm>
        <a:graphic>
          <a:graphicData uri="http://schemas.openxmlformats.org/drawingml/2006/table">
            <a:tbl>
              <a:tblPr/>
              <a:tblGrid>
                <a:gridCol w="151130"/>
                <a:gridCol w="151130"/>
                <a:gridCol w="151130"/>
                <a:gridCol w="151130"/>
                <a:gridCol w="151130"/>
                <a:gridCol w="151130"/>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a:t>
            </a:r>
            <a:r>
              <a:rPr lang="en-US" sz="2000" b="1" baseline="-25000" dirty="0" smtClean="0">
                <a:solidFill>
                  <a:srgbClr val="008000"/>
                </a:solidFill>
                <a:latin typeface="Arial" pitchFamily="34" charset="0"/>
                <a:cs typeface="Arial" pitchFamily="34" charset="0"/>
                <a:sym typeface="Symbol"/>
              </a:rPr>
              <a:t>1</a:t>
            </a:r>
            <a:r>
              <a:rPr lang="en-US" b="1" dirty="0" smtClean="0">
                <a:solidFill>
                  <a:srgbClr val="008000"/>
                </a:solidFill>
                <a:latin typeface="Arial" pitchFamily="34" charset="0"/>
                <a:cs typeface="Arial" pitchFamily="34" charset="0"/>
                <a:sym typeface="Symbol"/>
              </a:rPr>
              <a:t>, </a:t>
            </a:r>
            <a:r>
              <a:rPr lang="en-US" b="1" baseline="-25000" dirty="0" smtClean="0">
                <a:solidFill>
                  <a:srgbClr val="008000"/>
                </a:solidFill>
                <a:latin typeface="Arial" pitchFamily="34" charset="0"/>
                <a:cs typeface="Arial" pitchFamily="34" charset="0"/>
                <a:sym typeface="Symbol"/>
              </a:rPr>
              <a:t>2 </a:t>
            </a:r>
            <a:r>
              <a:rPr lang="en-US" dirty="0" smtClean="0">
                <a:solidFill>
                  <a:srgbClr val="008000"/>
                </a:solidFill>
                <a:latin typeface="Arial" pitchFamily="34" charset="0"/>
                <a:cs typeface="Arial" pitchFamily="34" charset="0"/>
                <a:sym typeface="Symbol"/>
              </a:rPr>
              <a:t>… user set regularization parameters</a:t>
            </a:r>
            <a:endParaRPr lang="en-US" dirty="0" smtClean="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Note: </a:t>
            </a:r>
            <a:r>
              <a:rPr lang="en-US" sz="2000" dirty="0" smtClean="0">
                <a:solidFill>
                  <a:srgbClr val="008000"/>
                </a:solidFill>
                <a:latin typeface="Arial" pitchFamily="34" charset="0"/>
                <a:cs typeface="Arial" pitchFamily="34" charset="0"/>
                <a:sym typeface="Symbol"/>
              </a:rPr>
              <a:t>We do not care about the “raw” value of the objective function,</a:t>
            </a:r>
            <a:br>
              <a:rPr lang="en-US" sz="2000" dirty="0" smtClean="0">
                <a:solidFill>
                  <a:srgbClr val="008000"/>
                </a:solidFill>
                <a:latin typeface="Arial" pitchFamily="34" charset="0"/>
                <a:cs typeface="Arial" pitchFamily="34" charset="0"/>
                <a:sym typeface="Symbol"/>
              </a:rPr>
            </a:br>
            <a:r>
              <a:rPr lang="en-US" sz="2000" dirty="0" smtClean="0">
                <a:solidFill>
                  <a:srgbClr val="008000"/>
                </a:solidFill>
                <a:latin typeface="Arial" pitchFamily="34" charset="0"/>
                <a:cs typeface="Arial" pitchFamily="34" charset="0"/>
                <a:sym typeface="Symbol"/>
              </a:rPr>
              <a:t>but we care in P,Q that achieve the minimum of the objective</a:t>
            </a:r>
            <a:endParaRPr lang="en-US" dirty="0" smtClean="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7781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5147" name="Equation" r:id="rId5" imgW="2806560" imgH="457200" progId="Equation.3">
                  <p:embed/>
                </p:oleObj>
              </mc:Choice>
              <mc:Fallback>
                <p:oleObj name="Equation" r:id="rId5" imgW="2806560" imgH="457200" progId="Equation.3">
                  <p:embed/>
                  <p:pic>
                    <p:nvPicPr>
                      <p:cNvPr id="0" name="Object 36"/>
                      <p:cNvPicPr>
                        <a:picLocks noChangeAspect="1" noChangeArrowheads="1"/>
                      </p:cNvPicPr>
                      <p:nvPr/>
                    </p:nvPicPr>
                    <p:blipFill>
                      <a:blip r:embed="rId6"/>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985438"/>
      </p:ext>
    </p:extLst>
  </p:cSld>
  <p:clrMapOvr>
    <a:masterClrMapping/>
  </p:clrMapOvr>
  <p:transition advTm="13264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6169"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3512628"/>
      </p:ext>
    </p:extLst>
  </p:cSld>
  <p:clrMapOvr>
    <a:masterClrMapping/>
  </p:clrMapOvr>
  <p:transition advTm="132641"/>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7193"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3988544"/>
      </p:ext>
    </p:extLst>
  </p:cSld>
  <p:clrMapOvr>
    <a:masterClrMapping/>
  </p:clrMapOvr>
  <p:transition advTm="13264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8217"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7893533"/>
      </p:ext>
    </p:extLst>
  </p:cSld>
  <p:clrMapOvr>
    <a:masterClrMapping/>
  </p:clrMapOvr>
  <p:transition advTm="13264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smtClean="0">
                    <a:solidFill>
                      <a:srgbClr val="0000FF"/>
                    </a:solidFill>
                  </a:rPr>
                  <a:t>Want to find matrices </a:t>
                </a:r>
                <a:r>
                  <a:rPr lang="en-US" b="1" i="1" dirty="0" smtClean="0">
                    <a:solidFill>
                      <a:srgbClr val="0000FF"/>
                    </a:solidFill>
                  </a:rPr>
                  <a:t>P</a:t>
                </a:r>
                <a:r>
                  <a:rPr lang="en-US" b="1" dirty="0" smtClean="0">
                    <a:solidFill>
                      <a:srgbClr val="0000FF"/>
                    </a:solidFill>
                  </a:rPr>
                  <a:t> and </a:t>
                </a:r>
                <a:r>
                  <a:rPr lang="en-US" b="1" i="1" dirty="0" smtClean="0">
                    <a:solidFill>
                      <a:srgbClr val="0000FF"/>
                    </a:solidFill>
                  </a:rPr>
                  <a:t>Q</a:t>
                </a:r>
                <a:r>
                  <a:rPr lang="en-US" b="1" dirty="0" smtClean="0">
                    <a:solidFill>
                      <a:srgbClr val="0000FF"/>
                    </a:solidFill>
                  </a:rPr>
                  <a:t>:</a:t>
                </a:r>
              </a:p>
              <a:p>
                <a:pPr lvl="2"/>
                <a:endParaRPr lang="en-US" dirty="0" smtClean="0"/>
              </a:p>
              <a:p>
                <a:pPr lvl="8"/>
                <a:endParaRPr lang="en-US" dirty="0" smtClean="0"/>
              </a:p>
              <a:p>
                <a:pPr lvl="8"/>
                <a:endParaRPr lang="en-US" dirty="0" smtClean="0"/>
              </a:p>
              <a:p>
                <a:r>
                  <a:rPr lang="en-US" b="1" dirty="0" smtClean="0">
                    <a:solidFill>
                      <a:srgbClr val="D60093"/>
                    </a:solidFill>
                  </a:rPr>
                  <a:t>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p>
              <a:p>
                <a:pPr lvl="1"/>
                <a:r>
                  <a:rPr lang="en-US" dirty="0" smtClean="0"/>
                  <a:t>Do gradient descent:</a:t>
                </a:r>
              </a:p>
              <a:p>
                <a:pPr lvl="2"/>
                <a:r>
                  <a:rPr lang="en-US" b="1" i="1" dirty="0" smtClean="0"/>
                  <a:t>P</a:t>
                </a:r>
                <a:r>
                  <a:rPr lang="en-US" b="1" dirty="0" smtClean="0"/>
                  <a:t> </a:t>
                </a:r>
                <a:r>
                  <a:rPr lang="en-US" b="1" dirty="0">
                    <a:sym typeface="Symbol"/>
                  </a:rPr>
                  <a:t> </a:t>
                </a:r>
                <a:r>
                  <a:rPr lang="en-US" b="1" i="1" dirty="0" smtClean="0">
                    <a:sym typeface="Symbol"/>
                  </a:rPr>
                  <a:t>P</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P</a:t>
                </a:r>
              </a:p>
              <a:p>
                <a:pPr lvl="2"/>
                <a:r>
                  <a:rPr lang="en-US" b="1" i="1" dirty="0" smtClean="0"/>
                  <a:t>Q</a:t>
                </a:r>
                <a:r>
                  <a:rPr lang="en-US" b="1" dirty="0" smtClean="0"/>
                  <a:t> </a:t>
                </a:r>
                <a:r>
                  <a:rPr lang="en-US" b="1" dirty="0">
                    <a:sym typeface="Symbol"/>
                  </a:rPr>
                  <a:t> </a:t>
                </a:r>
                <a:r>
                  <a:rPr lang="en-US" b="1" i="1" dirty="0" smtClean="0">
                    <a:sym typeface="Symbol"/>
                  </a:rPr>
                  <a:t>Q</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Q</a:t>
                </a:r>
              </a:p>
              <a:p>
                <a:pPr lvl="2"/>
                <a:r>
                  <a:rPr lang="en-US" dirty="0">
                    <a:solidFill>
                      <a:srgbClr val="008000"/>
                    </a:solidFill>
                    <a:sym typeface="Symbol"/>
                  </a:rPr>
                  <a:t>w</a:t>
                </a:r>
                <a:r>
                  <a:rPr lang="en-US" dirty="0" smtClean="0">
                    <a:solidFill>
                      <a:srgbClr val="008000"/>
                    </a:solidFill>
                    <a:sym typeface="Symbol"/>
                  </a:rPr>
                  <a:t>here </a:t>
                </a:r>
                <a:r>
                  <a:rPr lang="en-US" b="1" i="1" dirty="0">
                    <a:solidFill>
                      <a:srgbClr val="008000"/>
                    </a:solidFill>
                    <a:sym typeface="Symbol"/>
                  </a:rPr>
                  <a:t>Q</a:t>
                </a:r>
                <a:r>
                  <a:rPr lang="en-US" b="1" dirty="0">
                    <a:solidFill>
                      <a:srgbClr val="008000"/>
                    </a:solidFill>
                    <a:sym typeface="Symbol"/>
                  </a:rPr>
                  <a:t> </a:t>
                </a:r>
                <a:r>
                  <a:rPr lang="en-US" dirty="0" smtClean="0">
                    <a:solidFill>
                      <a:srgbClr val="008000"/>
                    </a:solidFill>
                    <a:sym typeface="Symbol"/>
                  </a:rPr>
                  <a:t>is gradient/derivative of matrix </a:t>
                </a:r>
                <a:r>
                  <a:rPr lang="en-US" b="1" i="1" dirty="0" smtClean="0">
                    <a:solidFill>
                      <a:srgbClr val="008000"/>
                    </a:solidFill>
                    <a:sym typeface="Symbol"/>
                  </a:rPr>
                  <a:t>Q</a:t>
                </a:r>
                <a:r>
                  <a:rPr lang="en-US" dirty="0" smtClean="0">
                    <a:solidFill>
                      <a:srgbClr val="008000"/>
                    </a:solidFill>
                    <a:sym typeface="Symbol"/>
                  </a:rPr>
                  <a:t>:</a:t>
                </a:r>
                <a:br>
                  <a:rPr lang="en-US" dirty="0" smtClean="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smtClean="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a:ea typeface="Cambria Math"/>
                                <a:sym typeface="Symbol"/>
                              </a:rPr>
                            </m:ctrlPr>
                          </m:dPr>
                          <m:e>
                            <m:sSub>
                              <m:sSubPr>
                                <m:ctrlPr>
                                  <a:rPr lang="en-US" b="0" i="1" smtClean="0">
                                    <a:latin typeface="Cambria Math"/>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smtClean="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smtClean="0"/>
                  <a:t>Observation:</a:t>
                </a:r>
                <a:r>
                  <a:rPr lang="en-US" dirty="0" smtClean="0"/>
                  <a:t> </a:t>
                </a:r>
                <a:r>
                  <a:rPr lang="en-US" b="1" dirty="0" smtClean="0">
                    <a:solidFill>
                      <a:srgbClr val="FF0066"/>
                    </a:solidFill>
                  </a:rPr>
                  <a:t>Computing gradients is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How to compute gradient of a matrix?</a:t>
            </a:r>
          </a:p>
          <a:p>
            <a:r>
              <a:rPr lang="en-US" sz="1600" dirty="0" smtClean="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val="1566986896"/>
              </p:ext>
            </p:extLst>
          </p:nvPr>
        </p:nvGraphicFramePr>
        <p:xfrm>
          <a:off x="719138" y="1676400"/>
          <a:ext cx="8005762" cy="1219200"/>
        </p:xfrm>
        <a:graphic>
          <a:graphicData uri="http://schemas.openxmlformats.org/presentationml/2006/ole">
            <mc:AlternateContent xmlns:mc="http://schemas.openxmlformats.org/markup-compatibility/2006">
              <mc:Choice xmlns:v="urn:schemas-microsoft-com:vml" Requires="v">
                <p:oleObj spid="_x0000_s40087" name="Equation" r:id="rId6" imgW="2997000" imgH="457200" progId="Equation.3">
                  <p:embed/>
                </p:oleObj>
              </mc:Choice>
              <mc:Fallback>
                <p:oleObj name="Equation" r:id="rId6" imgW="2997000" imgH="457200" progId="Equation.3">
                  <p:embed/>
                  <p:pic>
                    <p:nvPicPr>
                      <p:cNvPr id="0" name="Object 6"/>
                      <p:cNvPicPr>
                        <a:picLocks noChangeAspect="1" noChangeArrowheads="1"/>
                      </p:cNvPicPr>
                      <p:nvPr/>
                    </p:nvPicPr>
                    <p:blipFill>
                      <a:blip r:embed="rId7"/>
                      <a:srcRect/>
                      <a:stretch>
                        <a:fillRect/>
                      </a:stretch>
                    </p:blipFill>
                    <p:spPr bwMode="auto">
                      <a:xfrm>
                        <a:off x="719138" y="1676400"/>
                        <a:ext cx="80057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smtClean="0">
                    <a:solidFill>
                      <a:srgbClr val="008000"/>
                    </a:solidFill>
                  </a:rPr>
                  <a:t>Gradient Descent (GD) </a:t>
                </a:r>
                <a:r>
                  <a:rPr lang="en-US" b="1" dirty="0" smtClean="0">
                    <a:solidFill>
                      <a:srgbClr val="0000FF"/>
                    </a:solidFill>
                  </a:rPr>
                  <a:t>vs. Stochastic GD</a:t>
                </a:r>
                <a:endParaRPr lang="en-US" dirty="0" smtClean="0"/>
              </a:p>
              <a:p>
                <a:pPr lvl="1"/>
                <a:r>
                  <a:rPr lang="en-US" b="1" dirty="0" smtClean="0"/>
                  <a:t>Observation:</a:t>
                </a:r>
                <a:r>
                  <a:rPr lang="en-US" dirty="0" smtClean="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t>
                </a:r>
                <a:r>
                  <a:rPr lang="en-US" dirty="0" smtClean="0">
                    <a:sym typeface="Symbol"/>
                  </a:rPr>
                  <a:t>where</a:t>
                </a:r>
                <a:br>
                  <a:rPr lang="en-US" dirty="0" smtClean="0">
                    <a:sym typeface="Symbol"/>
                  </a:rPr>
                </a:br>
                <a14:m>
                  <m:oMath xmlns:m="http://schemas.openxmlformats.org/officeDocument/2006/math">
                    <m:r>
                      <a:rPr lang="en-US" i="1">
                        <a:latin typeface="Cambria Math"/>
                        <a:ea typeface="Cambria Math"/>
                        <a:sym typeface="Symbol"/>
                      </a:rPr>
                      <m:t>𝛻</m:t>
                    </m:r>
                    <m:sSub>
                      <m:sSubPr>
                        <m:ctrlPr>
                          <a:rPr lang="en-US" i="1">
                            <a:latin typeface="Cambria Math"/>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a:ea typeface="Cambria Math"/>
                                <a:sym typeface="Symbol"/>
                              </a:rPr>
                            </m:ctrlPr>
                          </m:dPr>
                          <m:e>
                            <m:sSub>
                              <m:sSubPr>
                                <m:ctrlPr>
                                  <a:rPr lang="en-US" i="1">
                                    <a:solidFill>
                                      <a:schemeClr val="tx1"/>
                                    </a:solidFill>
                                    <a:latin typeface="Cambria Math"/>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a:ea typeface="Cambria Math"/>
                                    <a:sym typeface="Symbol"/>
                                  </a:rPr>
                                </m:ctrlPr>
                              </m:sSubPr>
                              <m:e>
                                <m:sSub>
                                  <m:sSubPr>
                                    <m:ctrlPr>
                                      <a:rPr lang="en-US" b="0" i="1" smtClean="0">
                                        <a:solidFill>
                                          <a:schemeClr val="tx1"/>
                                        </a:solidFill>
                                        <a:latin typeface="Cambria Math"/>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a:sym typeface="Symbol"/>
                          </a:rPr>
                        </m:ctrlPr>
                      </m:dPr>
                      <m:e>
                        <m:sSub>
                          <m:sSubPr>
                            <m:ctrlPr>
                              <a:rPr lang="en-US" b="1" i="1" dirty="0">
                                <a:latin typeface="Cambria Math"/>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smtClean="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a:sym typeface="Symbol"/>
                          </a:rPr>
                        </m:ctrlPr>
                      </m:dPr>
                      <m:e>
                        <m:nary>
                          <m:naryPr>
                            <m:chr m:val="∑"/>
                            <m:supHide m:val="on"/>
                            <m:ctrlPr>
                              <a:rPr lang="en-US" b="1" i="1" dirty="0">
                                <a:solidFill>
                                  <a:srgbClr val="0000FF"/>
                                </a:solidFill>
                                <a:latin typeface="Cambria Math"/>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smtClean="0">
                    <a:solidFill>
                      <a:srgbClr val="D60093"/>
                    </a:solidFill>
                  </a:rPr>
                  <a:t>Idea:</a:t>
                </a:r>
                <a:r>
                  <a:rPr lang="en-US" dirty="0" smtClean="0"/>
                  <a:t> Instead </a:t>
                </a:r>
                <a:r>
                  <a:rPr lang="en-US" dirty="0"/>
                  <a:t>of evaluating gradient over all </a:t>
                </a:r>
                <a:r>
                  <a:rPr lang="en-US" dirty="0" smtClean="0"/>
                  <a:t>ratings evaluate </a:t>
                </a:r>
                <a:r>
                  <a:rPr lang="en-US" dirty="0"/>
                  <a:t>it for each individual </a:t>
                </a:r>
                <a:r>
                  <a:rPr lang="en-US" dirty="0" smtClean="0"/>
                  <a:t>rating and make a step</a:t>
                </a:r>
                <a:endParaRPr lang="en-US" dirty="0"/>
              </a:p>
              <a:p>
                <a:r>
                  <a:rPr lang="en-US" b="1" dirty="0" smtClean="0">
                    <a:solidFill>
                      <a:srgbClr val="008000"/>
                    </a:solidFill>
                  </a:rPr>
                  <a:t>GD:</a:t>
                </a:r>
                <a:r>
                  <a:rPr lang="en-US" b="1" dirty="0" smtClean="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a:sym typeface="Symbol"/>
                          </a:rPr>
                        </m:ctrlPr>
                      </m:dPr>
                      <m:e>
                        <m:nary>
                          <m:naryPr>
                            <m:chr m:val="∑"/>
                            <m:supHide m:val="on"/>
                            <m:ctrlPr>
                              <a:rPr lang="en-US" b="1" i="1" dirty="0">
                                <a:latin typeface="Cambria Math"/>
                                <a:sym typeface="Symbol"/>
                              </a:rPr>
                            </m:ctrlPr>
                          </m:naryPr>
                          <m:sub>
                            <m:sSub>
                              <m:sSubPr>
                                <m:ctrlPr>
                                  <a:rPr lang="en-US" b="1" i="1" dirty="0">
                                    <a:latin typeface="Cambria Math"/>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smtClean="0"/>
              </a:p>
              <a:p>
                <a:r>
                  <a:rPr lang="en-US" b="1" dirty="0" smtClean="0">
                    <a:solidFill>
                      <a:srgbClr val="0000FF"/>
                    </a:solidFill>
                  </a:rPr>
                  <a:t>SGD:</a:t>
                </a:r>
                <a:r>
                  <a:rPr lang="en-US" b="1" dirty="0" smtClean="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smtClean="0"/>
              </a:p>
              <a:p>
                <a:pPr lvl="1"/>
                <a:r>
                  <a:rPr lang="en-CA" b="1" dirty="0" smtClean="0">
                    <a:solidFill>
                      <a:srgbClr val="D60093"/>
                    </a:solidFill>
                  </a:rPr>
                  <a:t>Faster convergence!</a:t>
                </a:r>
              </a:p>
              <a:p>
                <a:pPr lvl="2"/>
                <a:r>
                  <a:rPr lang="en-CA" dirty="0" smtClean="0"/>
                  <a:t>Need more steps but each step is computed much faster</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 vs. GD</a:t>
            </a:r>
            <a:endParaRPr lang="en-US" dirty="0"/>
          </a:p>
        </p:txBody>
      </p:sp>
      <p:sp>
        <p:nvSpPr>
          <p:cNvPr id="10" name="Content Placeholder 9"/>
          <p:cNvSpPr>
            <a:spLocks noGrp="1"/>
          </p:cNvSpPr>
          <p:nvPr>
            <p:ph idx="1"/>
          </p:nvPr>
        </p:nvSpPr>
        <p:spPr/>
        <p:txBody>
          <a:bodyPr/>
          <a:lstStyle/>
          <a:p>
            <a:r>
              <a:rPr lang="en-US" b="1" dirty="0" smtClean="0"/>
              <a:t>Convergence of </a:t>
            </a:r>
            <a:r>
              <a:rPr lang="en-US" b="1" dirty="0" smtClean="0">
                <a:solidFill>
                  <a:srgbClr val="FF0000"/>
                </a:solidFill>
              </a:rPr>
              <a:t>GD</a:t>
            </a:r>
            <a:r>
              <a:rPr lang="en-US" b="1" dirty="0" smtClean="0">
                <a:solidFill>
                  <a:srgbClr val="D60093"/>
                </a:solidFill>
              </a:rPr>
              <a:t> </a:t>
            </a:r>
            <a:r>
              <a:rPr lang="en-US" b="1" dirty="0"/>
              <a:t>vs. </a:t>
            </a:r>
            <a:r>
              <a:rPr lang="en-US" b="1" dirty="0" smtClean="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improves the value of the objective function at every step. </a:t>
            </a:r>
          </a:p>
          <a:p>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improves the value but in a “noisy” way.</a:t>
            </a:r>
          </a:p>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takes fewer steps to converge but each step</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takes much longer to compute. </a:t>
            </a:r>
          </a:p>
          <a:p>
            <a:r>
              <a:rPr lang="en-US" dirty="0" smtClean="0">
                <a:solidFill>
                  <a:srgbClr val="008000"/>
                </a:solidFill>
                <a:latin typeface="Arial" pitchFamily="34" charset="0"/>
                <a:cs typeface="Arial" pitchFamily="34" charset="0"/>
              </a:rPr>
              <a:t>In practice, </a:t>
            </a:r>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5144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D60093"/>
                    </a:solidFill>
                  </a:rPr>
                  <a:t>Stochastic 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endParaRPr lang="en-US" dirty="0" smtClean="0"/>
              </a:p>
              <a:p>
                <a:pPr lvl="1"/>
                <a:r>
                  <a:rPr lang="en-US" dirty="0" smtClean="0"/>
                  <a:t>Then iterate over the ratings (multiple times if necessary) and update factors:</a:t>
                </a:r>
              </a:p>
              <a:p>
                <a:pPr marL="457200" lvl="1" indent="0">
                  <a:buNone/>
                </a:pPr>
                <a:r>
                  <a:rPr lang="en-US" b="1" dirty="0"/>
                  <a:t> </a:t>
                </a:r>
                <a:r>
                  <a:rPr lang="en-US" b="1" dirty="0" smtClean="0"/>
                  <a:t>  For each </a:t>
                </a:r>
                <a:r>
                  <a:rPr lang="en-US" b="1" i="1" dirty="0" err="1" smtClean="0"/>
                  <a:t>r</a:t>
                </a:r>
                <a:r>
                  <a:rPr lang="en-US" b="1" i="1" baseline="-25000" dirty="0" err="1" smtClean="0"/>
                  <a:t>xi</a:t>
                </a:r>
                <a:r>
                  <a:rPr lang="en-US" b="1" dirty="0" smtClean="0"/>
                  <a:t>:</a:t>
                </a:r>
              </a:p>
              <a:p>
                <a:pPr lvl="2"/>
                <a14:m>
                  <m:oMath xmlns:m="http://schemas.openxmlformats.org/officeDocument/2006/math">
                    <m:sSub>
                      <m:sSubPr>
                        <m:ctrlPr>
                          <a:rPr lang="en-US" b="0" i="1" smtClean="0">
                            <a:latin typeface="Cambria Math"/>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smtClean="0"/>
                  <a:t>                            </a:t>
                </a:r>
                <a:r>
                  <a:rPr lang="en-US" sz="2000" dirty="0" smtClean="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a:ea typeface="Cambria Math"/>
                            <a:cs typeface="Times New Roman" pitchFamily="18" charset="0"/>
                          </a:rPr>
                        </m:ctrlPr>
                      </m:dPr>
                      <m:e>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(update equation)</a:t>
                </a:r>
                <a:endParaRPr lang="en-CA" dirty="0" smtClean="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a:ea typeface="Cambria Math"/>
                            <a:cs typeface="Times New Roman" pitchFamily="18" charset="0"/>
                          </a:rPr>
                        </m:ctrlPr>
                      </m:dPr>
                      <m:e>
                        <m:sSub>
                          <m:sSubPr>
                            <m:ctrlPr>
                              <a:rPr lang="en-US" i="1">
                                <a:latin typeface="Cambria Math"/>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a:t>
                </a:r>
                <a:r>
                  <a:rPr lang="en-CA" sz="2000" dirty="0">
                    <a:solidFill>
                      <a:srgbClr val="008000"/>
                    </a:solidFill>
                    <a:latin typeface="Arial" pitchFamily="34" charset="0"/>
                    <a:cs typeface="Arial" pitchFamily="34" charset="0"/>
                  </a:rPr>
                  <a:t>update equation</a:t>
                </a:r>
                <a:r>
                  <a:rPr lang="en-CA" sz="2000" dirty="0" smtClean="0">
                    <a:solidFill>
                      <a:srgbClr val="008000"/>
                    </a:solidFill>
                    <a:latin typeface="Arial" pitchFamily="34" charset="0"/>
                    <a:cs typeface="Arial" pitchFamily="34" charset="0"/>
                  </a:rPr>
                  <a:t>)</a:t>
                </a:r>
              </a:p>
              <a:p>
                <a:r>
                  <a:rPr lang="en-CA" b="1" dirty="0" smtClean="0"/>
                  <a:t>2 for loops:</a:t>
                </a:r>
              </a:p>
              <a:p>
                <a:pPr lvl="1"/>
                <a:r>
                  <a:rPr lang="en-US" sz="2000" dirty="0" smtClean="0">
                    <a:latin typeface="Arial" pitchFamily="34" charset="0"/>
                    <a:cs typeface="Arial" pitchFamily="34" charset="0"/>
                  </a:rPr>
                  <a:t>For until convergence:</a:t>
                </a:r>
              </a:p>
              <a:p>
                <a:pPr lvl="2"/>
                <a:r>
                  <a:rPr lang="en-US" sz="2000" dirty="0" smtClean="0">
                    <a:latin typeface="Arial" pitchFamily="34" charset="0"/>
                    <a:cs typeface="Arial" pitchFamily="34" charset="0"/>
                  </a:rPr>
                  <a:t>For each </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xi</a:t>
                </a:r>
                <a:endParaRPr lang="en-US" sz="2000" b="1" baseline="-25000" dirty="0" smtClean="0">
                  <a:latin typeface="Arial" pitchFamily="34" charset="0"/>
                  <a:cs typeface="Arial" pitchFamily="34" charset="0"/>
                </a:endParaRPr>
              </a:p>
              <a:p>
                <a:pPr lvl="3"/>
                <a:r>
                  <a:rPr lang="en-US" dirty="0" smtClean="0"/>
                  <a:t>Compute gradient, do a “step”</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xmlns:a14="http://schemas.microsoft.com/office/drawing/2010/main">
        <mc:Choice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3257462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smtClean="0">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532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Utility Matrix </a:t>
            </a:r>
            <a:r>
              <a:rPr lang="en-US" altLang="ko-KR" i="1" dirty="0" smtClean="0">
                <a:ea typeface="굴림" charset="-127"/>
              </a:rPr>
              <a:t>R</a:t>
            </a:r>
            <a:r>
              <a:rPr lang="en-US" altLang="ko-KR" dirty="0" smtClean="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val="1215483273"/>
              </p:ext>
            </p:extLst>
          </p:nvPr>
        </p:nvGraphicFramePr>
        <p:xfrm>
          <a:off x="2667000" y="1512332"/>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a:t>
            </a:r>
            <a:r>
              <a:rPr lang="en-US" altLang="ko-KR" sz="1800" b="1" dirty="0" smtClean="0">
                <a:solidFill>
                  <a:srgbClr val="0000FF"/>
                </a:solidFill>
                <a:latin typeface="Arial" pitchFamily="34" charset="0"/>
                <a:ea typeface="굴림" charset="-127"/>
                <a:cs typeface="Arial" pitchFamily="34" charset="0"/>
              </a:rPr>
              <a:t>Set</a:t>
            </a:r>
            <a:endParaRPr lang="en-US" altLang="ko-KR" sz="1800" b="1" dirty="0">
              <a:solidFill>
                <a:srgbClr val="0000FF"/>
              </a:solidFill>
              <a:latin typeface="Arial" pitchFamily="34" charset="0"/>
              <a:ea typeface="굴림" charset="-127"/>
              <a:cs typeface="Arial" pitchFamily="34" charset="0"/>
            </a:endParaRP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smtClean="0">
                    <a:solidFill>
                      <a:srgbClr val="0000FF"/>
                    </a:solidFill>
                    <a:latin typeface="Arial" pitchFamily="34" charset="0"/>
                    <a:cs typeface="Arial" pitchFamily="34" charset="0"/>
                  </a:rPr>
                  <a:t>RMSE</a:t>
                </a:r>
                <a:r>
                  <a:rPr lang="en-CA" sz="3600" dirty="0" smtClean="0">
                    <a:solidFill>
                      <a:srgbClr val="0000FF"/>
                    </a:solidFill>
                  </a:rPr>
                  <a:t> </a:t>
                </a:r>
                <a:r>
                  <a:rPr lang="en-CA" sz="3600" dirty="0" smtClean="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a:rPr>
                        </m:ctrlPr>
                      </m:radPr>
                      <m:deg/>
                      <m:e>
                        <m:nary>
                          <m:naryPr>
                            <m:chr m:val="∑"/>
                            <m:supHide m:val="on"/>
                            <m:ctrlPr>
                              <a:rPr lang="en-US" sz="3600" i="1">
                                <a:solidFill>
                                  <a:srgbClr val="0000FF"/>
                                </a:solidFill>
                                <a:latin typeface="Cambria Math"/>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a:rPr>
                                </m:ctrlPr>
                              </m:sSupPr>
                              <m:e>
                                <m:d>
                                  <m:dPr>
                                    <m:ctrlPr>
                                      <a:rPr lang="en-US" sz="3600" i="1">
                                        <a:solidFill>
                                          <a:srgbClr val="0000FF"/>
                                        </a:solidFill>
                                        <a:latin typeface="Cambria Math"/>
                                      </a:rPr>
                                    </m:ctrlPr>
                                  </m:dPr>
                                  <m:e>
                                    <m:sSub>
                                      <m:sSubPr>
                                        <m:ctrlPr>
                                          <a:rPr lang="en-US" sz="3600" i="1" dirty="0">
                                            <a:solidFill>
                                              <a:srgbClr val="0000FF"/>
                                            </a:solidFill>
                                            <a:latin typeface="Cambria Math"/>
                                          </a:rPr>
                                        </m:ctrlPr>
                                      </m:sSubPr>
                                      <m:e>
                                        <m:acc>
                                          <m:accPr>
                                            <m:chr m:val="̂"/>
                                            <m:ctrlPr>
                                              <a:rPr lang="en-US" sz="3600" i="1" dirty="0">
                                                <a:solidFill>
                                                  <a:srgbClr val="0000FF"/>
                                                </a:solidFill>
                                                <a:latin typeface="Cambria Math"/>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True rating of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D60093"/>
                </a:solidFill>
                <a:latin typeface="Arial" pitchFamily="34" charset="0"/>
                <a:ea typeface="굴림" charset="-127"/>
                <a:cs typeface="Arial" pitchFamily="34" charset="0"/>
              </a:rPr>
              <a:t>Training Data Set</a:t>
            </a:r>
            <a:endParaRPr lang="en-US" altLang="ko-KR" sz="1800" b="1" dirty="0">
              <a:solidFill>
                <a:srgbClr val="D60093"/>
              </a:solidFill>
              <a:latin typeface="Arial" pitchFamily="34" charset="0"/>
              <a:ea typeface="굴림" charset="-127"/>
              <a:cs typeface="Arial" pitchFamily="34" charset="0"/>
            </a:endParaRP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545878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Extending Latent Factor Model to Include Biases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5051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smtClean="0"/>
              <a:t>Modeling Biases and Interactions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smtClean="0"/>
              <a:t>μ</a:t>
            </a:r>
            <a:r>
              <a:rPr lang="en-US" dirty="0" smtClean="0"/>
              <a:t> </a:t>
            </a:r>
            <a:r>
              <a:rPr lang="en-CA" dirty="0" smtClean="0"/>
              <a:t> =  overall mean rating</a:t>
            </a:r>
          </a:p>
          <a:p>
            <a:r>
              <a:rPr lang="en-CA" b="1" i="1" dirty="0" err="1" smtClean="0"/>
              <a:t>b</a:t>
            </a:r>
            <a:r>
              <a:rPr lang="en-CA" b="1" i="1" baseline="-25000" dirty="0" err="1" smtClean="0"/>
              <a:t>x</a:t>
            </a:r>
            <a:r>
              <a:rPr lang="en-CA" dirty="0" smtClean="0"/>
              <a:t>  =  bias of user </a:t>
            </a:r>
            <a:r>
              <a:rPr lang="en-CA" b="1" i="1" dirty="0" smtClean="0"/>
              <a:t>x</a:t>
            </a:r>
          </a:p>
          <a:p>
            <a:r>
              <a:rPr lang="en-CA" b="1" i="1" dirty="0" smtClean="0"/>
              <a:t>b</a:t>
            </a:r>
            <a:r>
              <a:rPr lang="en-CA" b="1" i="1" baseline="-25000" dirty="0" smtClean="0"/>
              <a:t>i</a:t>
            </a:r>
            <a:r>
              <a:rPr lang="en-CA" dirty="0" smtClean="0"/>
              <a:t>   =  bias of movie </a:t>
            </a:r>
            <a:r>
              <a:rPr lang="en-CA" b="1" i="1" dirty="0" err="1" smtClean="0"/>
              <a:t>i</a:t>
            </a:r>
            <a:endParaRPr lang="en-CA" b="1" i="1" dirty="0" smtClean="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smtClean="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smtClean="0">
                <a:latin typeface="Calibri" pitchFamily="34" charset="0"/>
              </a:rPr>
              <a:t>Benefits </a:t>
            </a:r>
            <a:r>
              <a:rPr lang="en-US" sz="1900" dirty="0">
                <a:latin typeface="Calibri" pitchFamily="34" charset="0"/>
              </a:rPr>
              <a:t>from insights into </a:t>
            </a:r>
            <a:r>
              <a:rPr lang="en-US" sz="1900" dirty="0" smtClean="0">
                <a:latin typeface="Calibri" pitchFamily="34" charset="0"/>
              </a:rPr>
              <a:t>user’s </a:t>
            </a:r>
            <a:r>
              <a:rPr lang="en-US" sz="1900" dirty="0">
                <a:latin typeface="Calibri" pitchFamily="34" charset="0"/>
              </a:rPr>
              <a:t>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val="298876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smtClean="0"/>
              <a:t>Baseline Predictor</a:t>
            </a:r>
          </a:p>
        </p:txBody>
      </p:sp>
      <p:sp>
        <p:nvSpPr>
          <p:cNvPr id="33798" name="Content Placeholder 2"/>
          <p:cNvSpPr>
            <a:spLocks noGrp="1"/>
          </p:cNvSpPr>
          <p:nvPr>
            <p:ph idx="1"/>
          </p:nvPr>
        </p:nvSpPr>
        <p:spPr/>
        <p:txBody>
          <a:bodyPr lIns="91440" tIns="45720" rIns="91440" bIns="45720"/>
          <a:lstStyle/>
          <a:p>
            <a:r>
              <a:rPr lang="en-US" dirty="0" smtClean="0"/>
              <a:t>We have expectations on the rating by </a:t>
            </a:r>
            <a:br>
              <a:rPr lang="en-US" dirty="0" smtClean="0"/>
            </a:br>
            <a:r>
              <a:rPr lang="en-US" dirty="0" smtClean="0"/>
              <a:t>user </a:t>
            </a:r>
            <a:r>
              <a:rPr lang="en-US" b="1" i="1" dirty="0" smtClean="0">
                <a:solidFill>
                  <a:srgbClr val="00B050"/>
                </a:solidFill>
              </a:rPr>
              <a:t>x</a:t>
            </a:r>
            <a:r>
              <a:rPr lang="en-US" dirty="0" smtClean="0"/>
              <a:t> of movie </a:t>
            </a:r>
            <a:r>
              <a:rPr lang="en-US" b="1" i="1" dirty="0" err="1" smtClean="0">
                <a:solidFill>
                  <a:srgbClr val="00B050"/>
                </a:solidFill>
              </a:rPr>
              <a:t>i</a:t>
            </a:r>
            <a:r>
              <a:rPr lang="en-US" dirty="0" smtClean="0"/>
              <a:t>, even without estimating </a:t>
            </a:r>
            <a:r>
              <a:rPr lang="en-US" b="1" i="1" dirty="0" smtClean="0">
                <a:solidFill>
                  <a:srgbClr val="00B050"/>
                </a:solidFill>
              </a:rPr>
              <a:t>x</a:t>
            </a:r>
            <a:r>
              <a:rPr lang="en-US" dirty="0" smtClean="0"/>
              <a:t>’s attitude towards movies like</a:t>
            </a:r>
            <a:r>
              <a:rPr lang="en-US" dirty="0" smtClean="0">
                <a:solidFill>
                  <a:srgbClr val="00B050"/>
                </a:solidFill>
              </a:rPr>
              <a:t> </a:t>
            </a:r>
            <a:r>
              <a:rPr lang="en-US" b="1" i="1" dirty="0" err="1" smtClean="0">
                <a:solidFill>
                  <a:srgbClr val="00B050"/>
                </a:solidFill>
              </a:rPr>
              <a:t>i</a:t>
            </a:r>
            <a:endParaRPr lang="en-US" b="1" i="1" dirty="0" smtClean="0">
              <a:solidFill>
                <a:srgbClr val="00B050"/>
              </a:solidFill>
            </a:endParaRPr>
          </a:p>
          <a:p>
            <a:pPr lvl="1"/>
            <a:endParaRPr lang="en-US" dirty="0" smtClean="0"/>
          </a:p>
          <a:p>
            <a:endParaRPr lang="en-US" dirty="0" smtClean="0"/>
          </a:p>
          <a:p>
            <a:pPr>
              <a:buFontTx/>
              <a:buNone/>
            </a:pPr>
            <a:endParaRPr lang="en-US" dirty="0" smtClean="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smtClean="0">
                <a:solidFill>
                  <a:srgbClr val="00B050"/>
                </a:solidFill>
                <a:latin typeface="Calibri" pitchFamily="34" charset="0"/>
              </a:rPr>
              <a:t>x</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Values of other ratings user gave </a:t>
            </a:r>
            <a:r>
              <a:rPr lang="en-US" sz="2000" dirty="0" smtClean="0">
                <a:latin typeface="Calibri" pitchFamily="34" charset="0"/>
              </a:rPr>
              <a:t>recently (day-specific </a:t>
            </a:r>
            <a:r>
              <a:rPr lang="en-US" sz="2000" dirty="0">
                <a:latin typeface="Calibri" pitchFamily="34" charset="0"/>
              </a:rPr>
              <a:t>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0586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smtClean="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smtClean="0">
                <a:solidFill>
                  <a:srgbClr val="FF0066"/>
                </a:solidFill>
              </a:rPr>
              <a:t>Example:</a:t>
            </a:r>
          </a:p>
          <a:p>
            <a:pPr lvl="1"/>
            <a:r>
              <a:rPr lang="en-CA" dirty="0" smtClean="0"/>
              <a:t>Mean rating: </a:t>
            </a:r>
            <a:r>
              <a:rPr lang="en-CA" b="1" i="1" dirty="0" smtClean="0">
                <a:sym typeface="Symbol"/>
              </a:rPr>
              <a:t></a:t>
            </a:r>
            <a:r>
              <a:rPr lang="en-CA" b="1" i="1" dirty="0" smtClean="0"/>
              <a:t> = 3.7</a:t>
            </a:r>
          </a:p>
          <a:p>
            <a:pPr lvl="1"/>
            <a:r>
              <a:rPr lang="en-CA" dirty="0" smtClean="0"/>
              <a:t>You are a critical reviewer: your ratings are 1 star lower than the mean: </a:t>
            </a:r>
            <a:r>
              <a:rPr lang="en-CA" b="1" i="1" dirty="0" err="1" smtClean="0"/>
              <a:t>b</a:t>
            </a:r>
            <a:r>
              <a:rPr lang="en-CA" b="1" i="1" baseline="-25000" dirty="0" err="1" smtClean="0"/>
              <a:t>x</a:t>
            </a:r>
            <a:r>
              <a:rPr lang="en-CA" b="1" i="1" dirty="0" smtClean="0"/>
              <a:t> = -1</a:t>
            </a:r>
          </a:p>
          <a:p>
            <a:pPr lvl="1"/>
            <a:r>
              <a:rPr lang="en-CA" dirty="0" smtClean="0"/>
              <a:t>Star Wars gets a mean rating of </a:t>
            </a:r>
            <a:r>
              <a:rPr lang="en-CA" i="1" dirty="0" smtClean="0"/>
              <a:t>0.5</a:t>
            </a:r>
            <a:r>
              <a:rPr lang="en-CA" dirty="0" smtClean="0"/>
              <a:t> higher than average movie:  </a:t>
            </a:r>
            <a:r>
              <a:rPr lang="en-CA" b="1" i="1" dirty="0" smtClean="0"/>
              <a:t>b</a:t>
            </a:r>
            <a:r>
              <a:rPr lang="en-CA" b="1" i="1" baseline="-25000" dirty="0" smtClean="0"/>
              <a:t>i</a:t>
            </a:r>
            <a:r>
              <a:rPr lang="en-CA" b="1" i="1" dirty="0" smtClean="0"/>
              <a:t> = + 0.5</a:t>
            </a:r>
          </a:p>
          <a:p>
            <a:pPr lvl="1"/>
            <a:r>
              <a:rPr lang="en-CA" dirty="0" smtClean="0"/>
              <a:t>Predicted rating for you on Star Wars: </a:t>
            </a:r>
            <a:br>
              <a:rPr lang="en-CA" dirty="0" smtClean="0"/>
            </a:br>
            <a:r>
              <a:rPr lang="en-CA" dirty="0" smtClean="0"/>
              <a:t>	</a:t>
            </a:r>
            <a:r>
              <a:rPr lang="en-CA" b="1" i="1" dirty="0" smtClean="0"/>
              <a:t>= 3.7 -  1  +  0.5  = 3.2 </a:t>
            </a:r>
          </a:p>
          <a:p>
            <a:endParaRPr lang="en-US" dirty="0"/>
          </a:p>
        </p:txBody>
      </p:sp>
      <p:sp>
        <p:nvSpPr>
          <p:cNvPr id="17" name="Footer Placeholder 1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smtClean="0">
                <a:solidFill>
                  <a:srgbClr val="008000"/>
                </a:solidFill>
                <a:latin typeface="Calibri" pitchFamily="34" charset="0"/>
              </a:rPr>
              <a:t>Overall mean rating</a:t>
            </a:r>
            <a:endParaRPr lang="en-CA" sz="1600" dirty="0">
              <a:solidFill>
                <a:srgbClr val="008000"/>
              </a:solidFill>
              <a:latin typeface="Calibri" pitchFamily="34" charset="0"/>
            </a:endParaRP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 </a:t>
            </a:r>
            <a:br>
              <a:rPr lang="en-CA" sz="1600" dirty="0" smtClean="0">
                <a:solidFill>
                  <a:srgbClr val="008000"/>
                </a:solidFill>
                <a:latin typeface="Calibri" pitchFamily="34" charset="0"/>
              </a:rPr>
            </a:br>
            <a:r>
              <a:rPr lang="en-CA" sz="1600" dirty="0" smtClean="0">
                <a:solidFill>
                  <a:srgbClr val="008000"/>
                </a:solidFill>
                <a:latin typeface="Calibri" pitchFamily="34" charset="0"/>
              </a:rPr>
              <a:t>user </a:t>
            </a:r>
            <a:r>
              <a:rPr lang="en-CA" sz="1600" b="1" i="1" dirty="0" smtClean="0">
                <a:solidFill>
                  <a:srgbClr val="008000"/>
                </a:solidFill>
                <a:latin typeface="Calibri" pitchFamily="34" charset="0"/>
              </a:rPr>
              <a:t>x</a:t>
            </a:r>
            <a:endParaRPr lang="en-CA" sz="1600" b="1" i="1" dirty="0">
              <a:solidFill>
                <a:srgbClr val="008000"/>
              </a:solidFill>
              <a:latin typeface="Calibri" pitchFamily="34" charset="0"/>
            </a:endParaRP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a:t>
            </a:r>
            <a:br>
              <a:rPr lang="en-CA" sz="1600" dirty="0" smtClean="0">
                <a:solidFill>
                  <a:srgbClr val="008000"/>
                </a:solidFill>
                <a:latin typeface="Calibri" pitchFamily="34" charset="0"/>
              </a:rPr>
            </a:br>
            <a:r>
              <a:rPr lang="en-CA" sz="1600" dirty="0" smtClean="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smtClean="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User-Movie</a:t>
            </a:r>
            <a:br>
              <a:rPr lang="en-CA" sz="1600" dirty="0" smtClean="0">
                <a:solidFill>
                  <a:srgbClr val="008000"/>
                </a:solidFill>
                <a:latin typeface="Calibri" pitchFamily="34" charset="0"/>
              </a:rPr>
            </a:br>
            <a:r>
              <a:rPr lang="en-CA" sz="1600" dirty="0" smtClean="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val="30543995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smtClean="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smtClean="0">
                <a:solidFill>
                  <a:srgbClr val="D60093"/>
                </a:solidFill>
              </a:rPr>
              <a:t>Solve:</a:t>
            </a: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pPr lvl="8"/>
            <a:endParaRPr lang="en-US" dirty="0" smtClean="0">
              <a:solidFill>
                <a:schemeClr val="accent3"/>
              </a:solidFill>
            </a:endParaRPr>
          </a:p>
          <a:p>
            <a:pPr lvl="8"/>
            <a:endParaRPr lang="en-US" dirty="0">
              <a:solidFill>
                <a:schemeClr val="accent3"/>
              </a:solidFill>
            </a:endParaRPr>
          </a:p>
          <a:p>
            <a:pPr lvl="8"/>
            <a:endParaRPr lang="en-US" dirty="0" smtClean="0">
              <a:solidFill>
                <a:schemeClr val="accent3"/>
              </a:solidFill>
            </a:endParaRPr>
          </a:p>
          <a:p>
            <a:r>
              <a:rPr lang="en-US" b="1" dirty="0" smtClean="0">
                <a:solidFill>
                  <a:srgbClr val="0000FF"/>
                </a:solidFill>
              </a:rPr>
              <a:t>Stochastic gradient decent to find parameters</a:t>
            </a:r>
          </a:p>
          <a:p>
            <a:pPr lvl="1"/>
            <a:r>
              <a:rPr lang="en-US" b="1" dirty="0"/>
              <a:t>Note</a:t>
            </a:r>
            <a:r>
              <a:rPr lang="en-US" b="1" dirty="0" smtClean="0"/>
              <a:t>:</a:t>
            </a:r>
            <a:r>
              <a:rPr lang="en-US" dirty="0" smtClean="0"/>
              <a:t> Both biases </a:t>
            </a:r>
            <a:r>
              <a:rPr lang="en-US" b="1" i="1" dirty="0" err="1" smtClean="0"/>
              <a:t>b</a:t>
            </a:r>
            <a:r>
              <a:rPr lang="en-US" b="1" i="1" baseline="-25000" dirty="0" err="1" smtClean="0"/>
              <a:t>x</a:t>
            </a:r>
            <a:r>
              <a:rPr lang="en-US" dirty="0" smtClean="0"/>
              <a:t>, </a:t>
            </a:r>
            <a:r>
              <a:rPr lang="en-US" b="1" i="1" dirty="0" smtClean="0"/>
              <a:t>b</a:t>
            </a:r>
            <a:r>
              <a:rPr lang="en-US" b="1" i="1" baseline="-25000" dirty="0" smtClean="0"/>
              <a:t>i</a:t>
            </a:r>
            <a:r>
              <a:rPr lang="en-US" dirty="0" smtClean="0"/>
              <a:t> as well as interactions </a:t>
            </a:r>
            <a:r>
              <a:rPr lang="en-US" b="1" i="1" dirty="0" smtClean="0"/>
              <a:t>q</a:t>
            </a:r>
            <a:r>
              <a:rPr lang="en-US" b="1" i="1" baseline="-25000" dirty="0" smtClean="0"/>
              <a:t>i</a:t>
            </a:r>
            <a:r>
              <a:rPr lang="en-US" dirty="0" smtClean="0"/>
              <a:t>, </a:t>
            </a:r>
            <a:r>
              <a:rPr lang="en-US" b="1" i="1" dirty="0" err="1" smtClean="0"/>
              <a:t>p</a:t>
            </a:r>
            <a:r>
              <a:rPr lang="en-US" b="1" i="1" baseline="-25000" dirty="0" err="1" smtClean="0"/>
              <a:t>x</a:t>
            </a:r>
            <a:r>
              <a:rPr lang="en-US" dirty="0" smtClean="0"/>
              <a:t> are treated as parameters (we estimate them)</a:t>
            </a:r>
            <a:endParaRPr lang="en-US" dirty="0"/>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smtClean="0">
                <a:solidFill>
                  <a:srgbClr val="008000"/>
                </a:solidFill>
                <a:latin typeface="Arial" pitchFamily="34" charset="0"/>
                <a:cs typeface="Arial" pitchFamily="34" charset="0"/>
                <a:sym typeface="Symbol"/>
              </a:rPr>
              <a:t> </a:t>
            </a:r>
            <a:r>
              <a:rPr lang="en-CA" dirty="0">
                <a:solidFill>
                  <a:srgbClr val="008000"/>
                </a:solidFill>
                <a:latin typeface="Arial" pitchFamily="34" charset="0"/>
                <a:cs typeface="Arial" pitchFamily="34" charset="0"/>
                <a:sym typeface="Symbol"/>
              </a:rPr>
              <a:t>i</a:t>
            </a:r>
            <a:r>
              <a:rPr lang="en-CA" dirty="0" smtClean="0">
                <a:solidFill>
                  <a:srgbClr val="008000"/>
                </a:solidFill>
                <a:latin typeface="Arial" pitchFamily="34" charset="0"/>
                <a:cs typeface="Arial" pitchFamily="34" charset="0"/>
                <a:sym typeface="Symbol"/>
              </a:rPr>
              <a:t>s </a:t>
            </a:r>
            <a:r>
              <a:rPr lang="en-CA" dirty="0" smtClean="0">
                <a:solidFill>
                  <a:srgbClr val="008000"/>
                </a:solidFill>
                <a:latin typeface="Arial" pitchFamily="34" charset="0"/>
                <a:cs typeface="Arial" pitchFamily="34" charset="0"/>
              </a:rPr>
              <a:t>selected </a:t>
            </a:r>
            <a:r>
              <a:rPr lang="en-CA" dirty="0">
                <a:solidFill>
                  <a:srgbClr val="008000"/>
                </a:solidFill>
                <a:latin typeface="Arial" pitchFamily="34" charset="0"/>
                <a:cs typeface="Arial" pitchFamily="34" charset="0"/>
              </a:rPr>
              <a:t>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1609511325"/>
              </p:ext>
            </p:extLst>
          </p:nvPr>
        </p:nvGraphicFramePr>
        <p:xfrm>
          <a:off x="80840" y="1828800"/>
          <a:ext cx="9053636" cy="2246313"/>
        </p:xfrm>
        <a:graphic>
          <a:graphicData uri="http://schemas.openxmlformats.org/presentationml/2006/ole">
            <mc:AlternateContent xmlns:mc="http://schemas.openxmlformats.org/markup-compatibility/2006">
              <mc:Choice xmlns:v="urn:schemas-microsoft-com:vml" Requires="v">
                <p:oleObj spid="_x0000_s41102" name="Equation" r:id="rId3" imgW="3479760" imgH="863280" progId="Equation.3">
                  <p:embed/>
                </p:oleObj>
              </mc:Choice>
              <mc:Fallback>
                <p:oleObj name="Equation" r:id="rId3" imgW="3479760" imgH="863280" progId="Equation.3">
                  <p:embed/>
                  <p:pic>
                    <p:nvPicPr>
                      <p:cNvPr id="0" name=""/>
                      <p:cNvPicPr>
                        <a:picLocks noChangeAspect="1" noChangeArrowheads="1"/>
                      </p:cNvPicPr>
                      <p:nvPr/>
                    </p:nvPicPr>
                    <p:blipFill>
                      <a:blip r:embed="rId4"/>
                      <a:srcRect/>
                      <a:stretch>
                        <a:fillRect/>
                      </a:stretch>
                    </p:blipFill>
                    <p:spPr bwMode="auto">
                      <a:xfrm>
                        <a:off x="80840" y="1828800"/>
                        <a:ext cx="9053636" cy="2246313"/>
                      </a:xfrm>
                      <a:prstGeom prst="rect">
                        <a:avLst/>
                      </a:prstGeom>
                      <a:noFill/>
                      <a:extLst/>
                    </p:spPr>
                  </p:pic>
                </p:oleObj>
              </mc:Fallback>
            </mc:AlternateContent>
          </a:graphicData>
        </a:graphic>
      </p:graphicFrame>
    </p:spTree>
    <p:extLst>
      <p:ext uri="{BB962C8B-B14F-4D97-AF65-F5344CB8AC3E}">
        <p14:creationId xmlns:p14="http://schemas.microsoft.com/office/powerpoint/2010/main" val="254484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smtClean="0"/>
          </a:p>
        </p:txBody>
      </p:sp>
      <p:graphicFrame>
        <p:nvGraphicFramePr>
          <p:cNvPr id="5" name="Chart 4"/>
          <p:cNvGraphicFramePr>
            <a:graphicFrameLocks/>
          </p:cNvGraphicFramePr>
          <p:nvPr>
            <p:extLst>
              <p:ext uri="{D42A27DB-BD31-4B8C-83A1-F6EECF244321}">
                <p14:modId xmlns:p14="http://schemas.microsoft.com/office/powerpoint/2010/main" val="1657456073"/>
              </p:ext>
            </p:extLst>
          </p:nvPr>
        </p:nvGraphicFramePr>
        <p:xfrm>
          <a:off x="3048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12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a:t>
            </a:r>
            <a:r>
              <a:rPr lang="en-US" b="1" dirty="0" smtClean="0">
                <a:solidFill>
                  <a:srgbClr val="FFFF00"/>
                </a:solidFill>
                <a:latin typeface="Arial" pitchFamily="34" charset="0"/>
                <a:cs typeface="Arial" pitchFamily="34" charset="0"/>
              </a:rPr>
              <a:t>: 0.89</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413266306"/>
      </p:ext>
    </p:extLst>
  </p:cSld>
  <p:clrMapOvr>
    <a:masterClrMapping/>
  </p:clrMapOvr>
  <p:transition advTm="3209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The Netflix Challenge: 2006-09</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832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Of Users</a:t>
            </a:r>
            <a:endParaRPr lang="en-US" dirty="0"/>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smtClean="0">
                <a:solidFill>
                  <a:srgbClr val="FF0066"/>
                </a:solidFill>
              </a:rPr>
              <a:t>Sudden </a:t>
            </a:r>
            <a:r>
              <a:rPr lang="en-US" altLang="ko-KR" b="1" dirty="0">
                <a:solidFill>
                  <a:srgbClr val="FF0066"/>
                </a:solidFill>
              </a:rPr>
              <a:t>rise in the </a:t>
            </a:r>
            <a:r>
              <a:rPr lang="en-US" altLang="ko-KR" b="1" dirty="0" smtClean="0">
                <a:solidFill>
                  <a:srgbClr val="FF0066"/>
                </a:solidFill>
              </a:rPr>
              <a:t/>
            </a:r>
            <a:br>
              <a:rPr lang="en-US" altLang="ko-KR" b="1" dirty="0" smtClean="0">
                <a:solidFill>
                  <a:srgbClr val="FF0066"/>
                </a:solidFill>
              </a:rPr>
            </a:br>
            <a:r>
              <a:rPr lang="en-US" altLang="ko-KR" b="1" dirty="0" smtClean="0">
                <a:solidFill>
                  <a:srgbClr val="FF0066"/>
                </a:solidFill>
              </a:rPr>
              <a:t>average </a:t>
            </a:r>
            <a:r>
              <a:rPr lang="en-US" altLang="ko-KR" b="1" dirty="0">
                <a:solidFill>
                  <a:srgbClr val="FF0066"/>
                </a:solidFill>
              </a:rPr>
              <a:t>movie rating</a:t>
            </a:r>
            <a:r>
              <a:rPr lang="en-US" altLang="ko-KR" dirty="0">
                <a:solidFill>
                  <a:srgbClr val="FF0066"/>
                </a:solidFill>
              </a:rPr>
              <a:t> </a:t>
            </a:r>
            <a:r>
              <a:rPr lang="en-US" altLang="ko-KR" dirty="0" smtClean="0">
                <a:solidFill>
                  <a:srgbClr val="FF0066"/>
                </a:solidFill>
              </a:rPr>
              <a:t/>
            </a:r>
            <a:br>
              <a:rPr lang="en-US" altLang="ko-KR" dirty="0" smtClean="0">
                <a:solidFill>
                  <a:srgbClr val="FF0066"/>
                </a:solidFill>
              </a:rPr>
            </a:br>
            <a:r>
              <a:rPr lang="en-US" altLang="ko-KR" dirty="0" smtClean="0"/>
              <a:t>(</a:t>
            </a:r>
            <a:r>
              <a:rPr lang="en-US" altLang="ko-KR" dirty="0"/>
              <a:t>early 2004</a:t>
            </a:r>
            <a:r>
              <a:rPr lang="en-US" altLang="ko-KR" dirty="0" smtClean="0"/>
              <a:t>)</a:t>
            </a:r>
          </a:p>
          <a:p>
            <a:pPr lvl="1"/>
            <a:r>
              <a:rPr lang="en-US" altLang="ko-KR" dirty="0"/>
              <a:t>I</a:t>
            </a:r>
            <a:r>
              <a:rPr lang="en-US" altLang="ko-KR" dirty="0" smtClean="0"/>
              <a:t>mprovements </a:t>
            </a:r>
            <a:r>
              <a:rPr lang="en-US" altLang="ko-KR" dirty="0"/>
              <a:t>in </a:t>
            </a:r>
            <a:r>
              <a:rPr lang="en-US" altLang="ko-KR" dirty="0" smtClean="0"/>
              <a:t>Netflix</a:t>
            </a:r>
            <a:endParaRPr lang="en-US" altLang="ko-KR" dirty="0"/>
          </a:p>
          <a:p>
            <a:pPr lvl="1"/>
            <a:r>
              <a:rPr lang="en-US" altLang="ko-KR" dirty="0"/>
              <a:t>GUI improvements</a:t>
            </a:r>
          </a:p>
          <a:p>
            <a:pPr lvl="1"/>
            <a:r>
              <a:rPr lang="en-US" altLang="ko-KR" dirty="0"/>
              <a:t>Meaning of rating </a:t>
            </a:r>
            <a:r>
              <a:rPr lang="en-US" altLang="ko-KR" dirty="0" smtClean="0"/>
              <a:t>changed</a:t>
            </a:r>
          </a:p>
          <a:p>
            <a:r>
              <a:rPr lang="en-US" altLang="ko-KR" b="1" dirty="0" smtClean="0">
                <a:solidFill>
                  <a:srgbClr val="0000FF"/>
                </a:solidFill>
              </a:rPr>
              <a:t>Movie </a:t>
            </a:r>
            <a:r>
              <a:rPr lang="en-US" altLang="ko-KR" b="1" dirty="0">
                <a:solidFill>
                  <a:srgbClr val="0000FF"/>
                </a:solidFill>
              </a:rPr>
              <a:t>age</a:t>
            </a:r>
          </a:p>
          <a:p>
            <a:pPr lvl="1"/>
            <a:r>
              <a:rPr lang="en-US" altLang="ko-KR" dirty="0"/>
              <a:t>Users prefer new movies </a:t>
            </a:r>
            <a:r>
              <a:rPr lang="en-US" altLang="ko-KR" dirty="0" smtClean="0"/>
              <a:t/>
            </a:r>
            <a:br>
              <a:rPr lang="en-US" altLang="ko-KR" dirty="0" smtClean="0"/>
            </a:br>
            <a:r>
              <a:rPr lang="en-US" altLang="ko-KR" dirty="0" smtClean="0"/>
              <a:t>without </a:t>
            </a:r>
            <a:r>
              <a:rPr lang="en-US" altLang="ko-KR" dirty="0"/>
              <a:t>any reasons</a:t>
            </a:r>
          </a:p>
          <a:p>
            <a:pPr lvl="1"/>
            <a:r>
              <a:rPr lang="en-US" altLang="ko-KR" dirty="0"/>
              <a:t>Older movies are just </a:t>
            </a:r>
            <a:r>
              <a:rPr lang="en-US" altLang="ko-KR" dirty="0" smtClean="0"/>
              <a:t/>
            </a:r>
            <a:br>
              <a:rPr lang="en-US" altLang="ko-KR" dirty="0" smtClean="0"/>
            </a:br>
            <a:r>
              <a:rPr lang="en-US" altLang="ko-KR" dirty="0" smtClean="0"/>
              <a:t>inherently </a:t>
            </a:r>
            <a:r>
              <a:rPr lang="en-US" altLang="ko-KR" dirty="0"/>
              <a:t>better than </a:t>
            </a:r>
            <a:r>
              <a:rPr lang="en-US" altLang="ko-KR" dirty="0" smtClean="0"/>
              <a:t/>
            </a:r>
            <a:br>
              <a:rPr lang="en-US" altLang="ko-KR" dirty="0" smtClean="0"/>
            </a:br>
            <a:r>
              <a:rPr lang="en-US" altLang="ko-KR" dirty="0" smtClean="0"/>
              <a:t>newer ones</a:t>
            </a:r>
            <a:endParaRPr lang="en-US" altLang="ko-KR" dirty="0"/>
          </a:p>
          <a:p>
            <a:endParaRPr lang="en-US" altLang="ko-KR" dirty="0"/>
          </a:p>
          <a:p>
            <a:pPr marL="768096" lvl="2" indent="0">
              <a:buNone/>
              <a:defRPr/>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smtClean="0">
                <a:latin typeface="Arial" pitchFamily="34" charset="0"/>
                <a:cs typeface="Arial" pitchFamily="34" charset="0"/>
              </a:rPr>
              <a:t>Y</a:t>
            </a:r>
            <a:r>
              <a:rPr lang="en-US" sz="1600" dirty="0">
                <a:latin typeface="Arial" pitchFamily="34" charset="0"/>
                <a:cs typeface="Arial" pitchFamily="34" charset="0"/>
              </a:rPr>
              <a:t>.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val="2304079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&amp; Factors</a:t>
            </a:r>
            <a:endParaRPr lang="en-US" dirty="0"/>
          </a:p>
        </p:txBody>
      </p:sp>
      <p:sp>
        <p:nvSpPr>
          <p:cNvPr id="3" name="Content Placeholder 2"/>
          <p:cNvSpPr>
            <a:spLocks noGrp="1"/>
          </p:cNvSpPr>
          <p:nvPr>
            <p:ph idx="1"/>
          </p:nvPr>
        </p:nvSpPr>
        <p:spPr>
          <a:xfrm>
            <a:off x="457200" y="1295400"/>
            <a:ext cx="8458200" cy="5257801"/>
          </a:xfrm>
        </p:spPr>
        <p:txBody>
          <a:bodyPr>
            <a:normAutofit/>
          </a:bodyPr>
          <a:lstStyle/>
          <a:p>
            <a:r>
              <a:rPr lang="en-CA" b="1" dirty="0" smtClean="0">
                <a:solidFill>
                  <a:srgbClr val="0000FF"/>
                </a:solidFill>
              </a:rPr>
              <a:t>Original model:</a:t>
            </a:r>
            <a:br>
              <a:rPr lang="en-CA" b="1" dirty="0" smtClean="0">
                <a:solidFill>
                  <a:srgbClr val="0000FF"/>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 </a:t>
            </a:r>
            <a:r>
              <a:rPr lang="en-CA" b="1" i="1" dirty="0" smtClean="0">
                <a:latin typeface="Times New Roman" pitchFamily="18" charset="0"/>
                <a:cs typeface="Times New Roman" pitchFamily="18" charset="0"/>
              </a:rPr>
              <a:t>+ q</a:t>
            </a:r>
            <a:r>
              <a:rPr lang="en-CA" b="1" i="1" baseline="-25000" dirty="0" smtClean="0">
                <a:latin typeface="Times New Roman" pitchFamily="18" charset="0"/>
                <a:cs typeface="Times New Roman" pitchFamily="18" charset="0"/>
              </a:rPr>
              <a:t>i </a:t>
            </a:r>
            <a:r>
              <a:rPr lang="en-CA" b="1" dirty="0" smtClean="0"/>
              <a:t>·</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8"/>
            <a:endParaRPr lang="en-CA" sz="800" dirty="0" smtClean="0"/>
          </a:p>
          <a:p>
            <a:r>
              <a:rPr lang="en-CA" b="1" dirty="0" smtClean="0">
                <a:solidFill>
                  <a:srgbClr val="008000"/>
                </a:solidFill>
              </a:rPr>
              <a:t>Add time dependence to biases:</a:t>
            </a:r>
            <a:br>
              <a:rPr lang="en-CA" b="1" dirty="0" smtClean="0">
                <a:solidFill>
                  <a:srgbClr val="008000"/>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dirty="0" smtClean="0">
                <a:solidFill>
                  <a:srgbClr val="FF0000"/>
                </a:solidFill>
                <a:latin typeface="Times New Roman" pitchFamily="18" charset="0"/>
                <a:cs typeface="Times New Roman" pitchFamily="18" charset="0"/>
              </a:rPr>
              <a:t>(t)</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a:t>
            </a:r>
            <a:r>
              <a:rPr lang="en-CA" b="1" i="1" dirty="0" smtClean="0">
                <a:solidFill>
                  <a:srgbClr val="FF0000"/>
                </a:solidFill>
                <a:latin typeface="Times New Roman" pitchFamily="18" charset="0"/>
                <a:cs typeface="Times New Roman" pitchFamily="18" charset="0"/>
              </a:rPr>
              <a:t>(t)</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+q</a:t>
            </a:r>
            <a:r>
              <a:rPr lang="en-CA" b="1" i="1" baseline="-25000" dirty="0" smtClean="0">
                <a:latin typeface="Times New Roman" pitchFamily="18" charset="0"/>
                <a:cs typeface="Times New Roman" pitchFamily="18" charset="0"/>
              </a:rPr>
              <a:t>i </a:t>
            </a:r>
            <a:r>
              <a:rPr lang="en-CA" b="1" dirty="0"/>
              <a:t>· </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1">
              <a:defRPr/>
            </a:pPr>
            <a:r>
              <a:rPr lang="en-US" dirty="0" smtClean="0"/>
              <a:t>Make parameters </a:t>
            </a:r>
            <a:r>
              <a:rPr lang="en-US" b="1" i="1" dirty="0" err="1" smtClean="0"/>
              <a:t>b</a:t>
            </a:r>
            <a:r>
              <a:rPr lang="en-US" b="1" i="1" baseline="-25000" dirty="0" err="1" smtClean="0"/>
              <a:t>x</a:t>
            </a:r>
            <a:r>
              <a:rPr lang="en-US" dirty="0" smtClean="0"/>
              <a:t> and </a:t>
            </a:r>
            <a:r>
              <a:rPr lang="en-US" b="1" i="1" dirty="0" smtClean="0"/>
              <a:t>b</a:t>
            </a:r>
            <a:r>
              <a:rPr lang="en-US" b="1" i="1" baseline="-25000" dirty="0" smtClean="0"/>
              <a:t>i</a:t>
            </a:r>
            <a:r>
              <a:rPr lang="en-US" dirty="0" smtClean="0"/>
              <a:t> to depend on time</a:t>
            </a:r>
          </a:p>
          <a:p>
            <a:pPr lvl="1">
              <a:defRPr/>
            </a:pPr>
            <a:r>
              <a:rPr lang="en-US" b="1" dirty="0" smtClean="0"/>
              <a:t>(1)</a:t>
            </a:r>
            <a:r>
              <a:rPr lang="en-US" dirty="0"/>
              <a:t> Parameterize </a:t>
            </a:r>
            <a:r>
              <a:rPr lang="en-US" dirty="0" smtClean="0"/>
              <a:t>time-dependence by linear trends</a:t>
            </a:r>
            <a:br>
              <a:rPr lang="en-US" dirty="0" smtClean="0"/>
            </a:br>
            <a:r>
              <a:rPr lang="en-US" altLang="ko-KR" b="1" dirty="0" smtClean="0"/>
              <a:t>(2)</a:t>
            </a:r>
            <a:r>
              <a:rPr lang="en-US" altLang="ko-KR" dirty="0" smtClean="0"/>
              <a:t> Each </a:t>
            </a:r>
            <a:r>
              <a:rPr lang="en-US" altLang="ko-KR" dirty="0"/>
              <a:t>bin corresponds to </a:t>
            </a:r>
            <a:r>
              <a:rPr lang="en-US" altLang="ko-KR" dirty="0" smtClean="0"/>
              <a:t>10 consecutive </a:t>
            </a:r>
            <a:r>
              <a:rPr lang="en-US" altLang="ko-KR" dirty="0"/>
              <a:t>weeks</a:t>
            </a:r>
          </a:p>
          <a:p>
            <a:pPr marL="457200" lvl="1" indent="0">
              <a:buNone/>
              <a:defRPr/>
            </a:pPr>
            <a:endParaRPr lang="en-US" dirty="0" smtClean="0"/>
          </a:p>
          <a:p>
            <a:r>
              <a:rPr lang="en-US" b="1" dirty="0">
                <a:solidFill>
                  <a:srgbClr val="D60093"/>
                </a:solidFill>
              </a:rPr>
              <a:t>Add temporal dependence to factors</a:t>
            </a:r>
          </a:p>
          <a:p>
            <a:pPr lvl="1"/>
            <a:r>
              <a:rPr lang="en-US" b="1" i="1" dirty="0" err="1" smtClean="0"/>
              <a:t>p</a:t>
            </a:r>
            <a:r>
              <a:rPr lang="en-US" b="1" i="1" baseline="-25000" dirty="0" err="1" smtClean="0"/>
              <a:t>x</a:t>
            </a:r>
            <a:r>
              <a:rPr lang="en-US" b="1" i="1" dirty="0" smtClean="0"/>
              <a:t>(t</a:t>
            </a:r>
            <a:r>
              <a:rPr lang="en-US" b="1" i="1" dirty="0"/>
              <a:t>)</a:t>
            </a:r>
            <a:r>
              <a:rPr lang="en-US" dirty="0"/>
              <a:t>… user preference vector on day </a:t>
            </a:r>
            <a:r>
              <a:rPr lang="en-US" b="1" i="1" dirty="0" smtClean="0"/>
              <a:t>t</a:t>
            </a:r>
            <a:endParaRPr lang="en-US" b="1"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val="307387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smtClean="0"/>
              <a:t>BellKor</a:t>
            </a:r>
            <a:r>
              <a:rPr lang="en-US" dirty="0" smtClean="0"/>
              <a:t> Recommender System</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8000"/>
                </a:solidFill>
              </a:rPr>
              <a:t>The winner of the Netflix Challenge!</a:t>
            </a:r>
          </a:p>
          <a:p>
            <a:r>
              <a:rPr lang="en-US" b="1" dirty="0" smtClean="0">
                <a:solidFill>
                  <a:srgbClr val="0000FF"/>
                </a:solidFill>
              </a:rPr>
              <a:t>Multi-scale modeling of the data:</a:t>
            </a:r>
            <a:r>
              <a:rPr lang="en-US" b="1" dirty="0">
                <a:solidFill>
                  <a:srgbClr val="0000FF"/>
                </a:solidFill>
              </a:rPr>
              <a:t/>
            </a:r>
            <a:br>
              <a:rPr lang="en-US" b="1" dirty="0">
                <a:solidFill>
                  <a:srgbClr val="0000FF"/>
                </a:solidFill>
              </a:rPr>
            </a:br>
            <a:r>
              <a:rPr lang="en-US" dirty="0" smtClean="0"/>
              <a:t>Combine top level, “regional”</a:t>
            </a:r>
            <a:br>
              <a:rPr lang="en-US" dirty="0" smtClean="0"/>
            </a:br>
            <a:r>
              <a:rPr lang="en-US" dirty="0" smtClean="0"/>
              <a:t>modeling of the data, with </a:t>
            </a:r>
            <a:br>
              <a:rPr lang="en-US" dirty="0" smtClean="0"/>
            </a:br>
            <a:r>
              <a:rPr lang="en-US" dirty="0" smtClean="0"/>
              <a:t>a refined, local view:</a:t>
            </a:r>
          </a:p>
          <a:p>
            <a:pPr lvl="1"/>
            <a:r>
              <a:rPr lang="en-US" b="1" dirty="0" smtClean="0">
                <a:solidFill>
                  <a:srgbClr val="D60093"/>
                </a:solidFill>
              </a:rPr>
              <a:t>Global:</a:t>
            </a:r>
          </a:p>
          <a:p>
            <a:pPr lvl="2"/>
            <a:r>
              <a:rPr lang="en-US" dirty="0" smtClean="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a:t>
            </a:r>
            <a:r>
              <a:rPr lang="en-US" dirty="0" smtClean="0"/>
              <a:t>“regional” </a:t>
            </a:r>
            <a:r>
              <a:rPr lang="en-US" dirty="0"/>
              <a:t>effects</a:t>
            </a:r>
          </a:p>
          <a:p>
            <a:pPr lvl="1"/>
            <a:r>
              <a:rPr lang="en-US" b="1" dirty="0" smtClean="0">
                <a:solidFill>
                  <a:srgbClr val="D60093"/>
                </a:solidFill>
              </a:rPr>
              <a:t>Collaborative filtering:</a:t>
            </a:r>
            <a:r>
              <a:rPr lang="en-US" dirty="0" smtClean="0"/>
              <a:t> </a:t>
            </a:r>
          </a:p>
          <a:p>
            <a:pPr lvl="2"/>
            <a:r>
              <a:rPr lang="en-US" dirty="0" smtClean="0"/>
              <a:t>Extract local patterns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Global </a:t>
            </a:r>
            <a:r>
              <a:rPr lang="en-US" b="1" dirty="0">
                <a:solidFill>
                  <a:srgbClr val="D60093"/>
                </a:solidFill>
              </a:rPr>
              <a:t>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Collaborative filtering</a:t>
            </a:r>
            <a:endParaRPr lang="en-US" b="1" dirty="0">
              <a:solidFill>
                <a:srgbClr val="D60093"/>
              </a:solidFill>
            </a:endParaRPr>
          </a:p>
        </p:txBody>
      </p:sp>
    </p:spTree>
    <p:extLst>
      <p:ext uri="{BB962C8B-B14F-4D97-AF65-F5344CB8AC3E}">
        <p14:creationId xmlns:p14="http://schemas.microsoft.com/office/powerpoint/2010/main" val="3015225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Temporal Effects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998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a:t>
            </a:r>
            <a:r>
              <a:rPr lang="en-US" dirty="0" err="1" smtClean="0">
                <a:solidFill>
                  <a:srgbClr val="FFFF00"/>
                </a:solidFill>
                <a:latin typeface="Arial" pitchFamily="34" charset="0"/>
                <a:cs typeface="Arial" pitchFamily="34" charset="0"/>
              </a:rPr>
              <a:t>factors+Biases</a:t>
            </a:r>
            <a:r>
              <a:rPr lang="en-US" dirty="0" smtClean="0">
                <a:solidFill>
                  <a:srgbClr val="FFFF00"/>
                </a:solidFill>
                <a:latin typeface="Arial" pitchFamily="34" charset="0"/>
                <a:cs typeface="Arial" pitchFamily="34" charset="0"/>
              </a:rPr>
              <a:t>: 0.89</a:t>
            </a:r>
            <a:endParaRPr lang="en-US"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factors+Biases+Time</a:t>
            </a:r>
            <a:r>
              <a:rPr lang="en-US" b="1" dirty="0" smtClean="0">
                <a:solidFill>
                  <a:srgbClr val="FFFF00"/>
                </a:solidFill>
                <a:latin typeface="Arial" pitchFamily="34" charset="0"/>
                <a:cs typeface="Arial" pitchFamily="34" charset="0"/>
              </a:rPr>
              <a:t>: 0.876</a:t>
            </a:r>
            <a:endParaRPr lang="en-US" b="1" dirty="0">
              <a:solidFill>
                <a:srgbClr val="FFFF00"/>
              </a:solidFill>
              <a:latin typeface="Arial" pitchFamily="34" charset="0"/>
              <a:cs typeface="Arial" pitchFamily="34" charset="0"/>
            </a:endParaRP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smtClean="0">
                <a:solidFill>
                  <a:srgbClr val="D60093"/>
                </a:solidFill>
                <a:latin typeface="Arial" pitchFamily="34" charset="0"/>
                <a:cs typeface="Arial" pitchFamily="34" charset="0"/>
              </a:rPr>
              <a:t>Still no prize! </a:t>
            </a:r>
            <a:r>
              <a:rPr lang="en-US" sz="3200" dirty="0" smtClean="0">
                <a:solidFill>
                  <a:srgbClr val="D60093"/>
                </a:solidFill>
                <a:latin typeface="Arial" pitchFamily="34" charset="0"/>
                <a:cs typeface="Arial" pitchFamily="34" charset="0"/>
                <a:sym typeface="Wingdings" pitchFamily="2" charset="2"/>
              </a:rPr>
              <a:t></a:t>
            </a:r>
            <a:endParaRPr lang="en-US" sz="3200" dirty="0" smtClean="0">
              <a:solidFill>
                <a:srgbClr val="D60093"/>
              </a:solidFill>
              <a:latin typeface="Arial" pitchFamily="34" charset="0"/>
              <a:cs typeface="Arial" pitchFamily="34" charset="0"/>
            </a:endParaRPr>
          </a:p>
          <a:p>
            <a:r>
              <a:rPr lang="en-US" sz="3200" dirty="0" smtClean="0">
                <a:solidFill>
                  <a:srgbClr val="D60093"/>
                </a:solidFill>
                <a:latin typeface="Arial" pitchFamily="34" charset="0"/>
                <a:cs typeface="Arial" pitchFamily="34" charset="0"/>
              </a:rPr>
              <a:t>Getting desperate.</a:t>
            </a:r>
          </a:p>
          <a:p>
            <a:r>
              <a:rPr lang="en-US" sz="3200" b="1" dirty="0" smtClean="0">
                <a:solidFill>
                  <a:srgbClr val="D60093"/>
                </a:solidFill>
                <a:latin typeface="Arial" pitchFamily="34" charset="0"/>
                <a:cs typeface="Arial" pitchFamily="34" charset="0"/>
              </a:rPr>
              <a:t>Try a “kitchen </a:t>
            </a:r>
            <a:br>
              <a:rPr lang="en-US" sz="3200" b="1" dirty="0" smtClean="0">
                <a:solidFill>
                  <a:srgbClr val="D60093"/>
                </a:solidFill>
                <a:latin typeface="Arial" pitchFamily="34" charset="0"/>
                <a:cs typeface="Arial" pitchFamily="34" charset="0"/>
              </a:rPr>
            </a:br>
            <a:r>
              <a:rPr lang="en-US" sz="3200" b="1" dirty="0" smtClean="0">
                <a:solidFill>
                  <a:srgbClr val="D60093"/>
                </a:solidFill>
                <a:latin typeface="Arial" pitchFamily="34" charset="0"/>
                <a:cs typeface="Arial" pitchFamily="34" charset="0"/>
              </a:rPr>
              <a:t>sink”</a:t>
            </a:r>
            <a:r>
              <a:rPr lang="en-US" sz="3200" b="1" dirty="0">
                <a:solidFill>
                  <a:srgbClr val="D60093"/>
                </a:solidFill>
                <a:latin typeface="Arial" pitchFamily="34" charset="0"/>
                <a:cs typeface="Arial" pitchFamily="34" charset="0"/>
              </a:rPr>
              <a:t> </a:t>
            </a:r>
            <a:r>
              <a:rPr lang="en-US" sz="3200" b="1" dirty="0" smtClean="0">
                <a:solidFill>
                  <a:srgbClr val="D60093"/>
                </a:solidFill>
                <a:latin typeface="Arial" pitchFamily="34" charset="0"/>
                <a:cs typeface="Arial" pitchFamily="34" charset="0"/>
              </a:rPr>
              <a:t>approach!</a:t>
            </a:r>
          </a:p>
        </p:txBody>
      </p:sp>
    </p:spTree>
    <p:extLst>
      <p:ext uri="{BB962C8B-B14F-4D97-AF65-F5344CB8AC3E}">
        <p14:creationId xmlns:p14="http://schemas.microsoft.com/office/powerpoint/2010/main" val="261878406"/>
      </p:ext>
    </p:extLst>
  </p:cSld>
  <p:clrMapOvr>
    <a:masterClrMapping/>
  </p:clrMapOvr>
  <p:transition advTm="32094"/>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smtClean="0"/>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mc:AlternateContent xmlns:mc="http://schemas.openxmlformats.org/markup-compatibility/2006">
              <mc:Choice xmlns:v="urn:schemas-microsoft-com:vml" Requires="v">
                <p:oleObj spid="_x0000_s42123" name="Acrobat Document" r:id="rId4" imgW="8485560" imgH="6275160" progId="AcroExch.Document.7">
                  <p:embed/>
                </p:oleObj>
              </mc:Choice>
              <mc:Fallback>
                <p:oleObj name="Acrobat Document" r:id="rId4" imgW="8485560" imgH="6275160" progId="AcroExch.Document.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764089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smtClean="0"/>
              <a:t>Standing on June 26</a:t>
            </a:r>
            <a:r>
              <a:rPr lang="en-US" sz="4000" baseline="30000" dirty="0" smtClean="0"/>
              <a:t>th</a:t>
            </a:r>
            <a:r>
              <a:rPr lang="en-US" sz="4000" dirty="0" smtClean="0"/>
              <a:t> 2009</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val="3133750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smtClean="0"/>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smtClean="0">
                <a:solidFill>
                  <a:srgbClr val="0000FF"/>
                </a:solidFill>
              </a:rPr>
              <a:t>Ensemble team formed</a:t>
            </a:r>
          </a:p>
          <a:p>
            <a:pPr lvl="1"/>
            <a:r>
              <a:rPr lang="en-US" dirty="0" smtClean="0"/>
              <a:t>Group of other teams on </a:t>
            </a:r>
            <a:r>
              <a:rPr lang="en-US" dirty="0" err="1" smtClean="0"/>
              <a:t>leaderboard</a:t>
            </a:r>
            <a:r>
              <a:rPr lang="en-US" dirty="0" smtClean="0"/>
              <a:t> forms a new team</a:t>
            </a:r>
          </a:p>
          <a:p>
            <a:pPr lvl="1"/>
            <a:r>
              <a:rPr lang="en-US" dirty="0" smtClean="0"/>
              <a:t>Relies on combining their models</a:t>
            </a:r>
          </a:p>
          <a:p>
            <a:pPr lvl="1"/>
            <a:r>
              <a:rPr lang="en-US" dirty="0" smtClean="0"/>
              <a:t>Quickly also get a qualifying score over 10%</a:t>
            </a:r>
          </a:p>
          <a:p>
            <a:pPr lvl="8"/>
            <a:endParaRPr lang="en-US" dirty="0" smtClean="0"/>
          </a:p>
          <a:p>
            <a:r>
              <a:rPr lang="en-US" b="1" dirty="0" err="1" smtClean="0">
                <a:solidFill>
                  <a:srgbClr val="D60093"/>
                </a:solidFill>
              </a:rPr>
              <a:t>BellKor</a:t>
            </a:r>
            <a:endParaRPr lang="en-US" b="1" dirty="0" smtClean="0">
              <a:solidFill>
                <a:srgbClr val="D60093"/>
              </a:solidFill>
            </a:endParaRPr>
          </a:p>
          <a:p>
            <a:pPr lvl="1"/>
            <a:r>
              <a:rPr lang="en-US" dirty="0" smtClean="0"/>
              <a:t>Continue to get small improvements in their scores</a:t>
            </a:r>
          </a:p>
          <a:p>
            <a:pPr lvl="1"/>
            <a:r>
              <a:rPr lang="en-US" dirty="0" smtClean="0"/>
              <a:t>Realize that they are in direct competition with </a:t>
            </a:r>
            <a:r>
              <a:rPr lang="en-US" dirty="0" smtClean="0">
                <a:solidFill>
                  <a:schemeClr val="accent3"/>
                </a:solidFill>
              </a:rPr>
              <a:t>Ensemble</a:t>
            </a:r>
          </a:p>
          <a:p>
            <a:pPr lvl="8"/>
            <a:endParaRPr lang="en-US" dirty="0" smtClean="0"/>
          </a:p>
          <a:p>
            <a:r>
              <a:rPr lang="en-US" b="1" dirty="0" smtClean="0">
                <a:solidFill>
                  <a:srgbClr val="008000"/>
                </a:solidFill>
              </a:rPr>
              <a:t>Strategy</a:t>
            </a:r>
          </a:p>
          <a:p>
            <a:pPr lvl="1"/>
            <a:r>
              <a:rPr lang="en-US" dirty="0" smtClean="0"/>
              <a:t>Both teams carefully monitoring the </a:t>
            </a:r>
            <a:r>
              <a:rPr lang="en-US" dirty="0" err="1" smtClean="0"/>
              <a:t>leaderboard</a:t>
            </a:r>
            <a:endParaRPr lang="en-US" dirty="0" smtClean="0"/>
          </a:p>
          <a:p>
            <a:pPr lvl="1"/>
            <a:r>
              <a:rPr lang="en-US" dirty="0" smtClean="0"/>
              <a:t>Only sure way to check for improvement is to submit a set of predictions</a:t>
            </a:r>
          </a:p>
          <a:p>
            <a:pPr lvl="2"/>
            <a:r>
              <a:rPr lang="en-US" dirty="0" smtClean="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170475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smtClean="0"/>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smtClean="0">
                <a:solidFill>
                  <a:srgbClr val="0000FF"/>
                </a:solidFill>
              </a:rPr>
              <a:t>Submissions limited to 1 a day</a:t>
            </a:r>
          </a:p>
          <a:p>
            <a:pPr lvl="1"/>
            <a:r>
              <a:rPr lang="en-US" dirty="0" smtClean="0"/>
              <a:t>Only 1 final submission could be made in the last 24h</a:t>
            </a:r>
          </a:p>
          <a:p>
            <a:pPr lvl="8"/>
            <a:endParaRPr lang="en-US" dirty="0" smtClean="0">
              <a:solidFill>
                <a:schemeClr val="accent3"/>
              </a:solidFill>
            </a:endParaRPr>
          </a:p>
          <a:p>
            <a:r>
              <a:rPr lang="en-US" b="1" dirty="0" smtClean="0">
                <a:solidFill>
                  <a:srgbClr val="008000"/>
                </a:solidFill>
              </a:rPr>
              <a:t>24 hours before deadline…</a:t>
            </a:r>
          </a:p>
          <a:p>
            <a:pPr lvl="1"/>
            <a:r>
              <a:rPr lang="en-US" b="1" dirty="0" err="1" smtClean="0">
                <a:solidFill>
                  <a:srgbClr val="0000FF"/>
                </a:solidFill>
              </a:rPr>
              <a:t>BellKor</a:t>
            </a:r>
            <a:r>
              <a:rPr lang="en-US" dirty="0" smtClean="0">
                <a:solidFill>
                  <a:srgbClr val="0000FF"/>
                </a:solidFill>
              </a:rPr>
              <a:t> </a:t>
            </a:r>
            <a:r>
              <a:rPr lang="en-US" dirty="0" smtClean="0"/>
              <a:t>team member in Austria notices (by chance) that </a:t>
            </a:r>
            <a:r>
              <a:rPr lang="en-US" b="1" dirty="0" smtClean="0">
                <a:solidFill>
                  <a:srgbClr val="D60093"/>
                </a:solidFill>
              </a:rPr>
              <a:t>Ensemble</a:t>
            </a:r>
            <a:r>
              <a:rPr lang="en-US" dirty="0" smtClean="0">
                <a:solidFill>
                  <a:schemeClr val="accent3"/>
                </a:solidFill>
              </a:rPr>
              <a:t> </a:t>
            </a:r>
            <a:r>
              <a:rPr lang="en-US" dirty="0" smtClean="0"/>
              <a:t>posts a score that is slightly better than </a:t>
            </a:r>
            <a:r>
              <a:rPr lang="en-US" dirty="0" err="1" smtClean="0"/>
              <a:t>BellKor’s</a:t>
            </a:r>
            <a:endParaRPr lang="en-US" dirty="0" smtClean="0"/>
          </a:p>
          <a:p>
            <a:pPr lvl="8"/>
            <a:endParaRPr lang="en-US" dirty="0" smtClean="0"/>
          </a:p>
          <a:p>
            <a:r>
              <a:rPr lang="en-US" b="1" dirty="0" smtClean="0">
                <a:solidFill>
                  <a:srgbClr val="008000"/>
                </a:solidFill>
              </a:rPr>
              <a:t>Frantic last 24 hours for both teams</a:t>
            </a:r>
          </a:p>
          <a:p>
            <a:pPr lvl="1"/>
            <a:r>
              <a:rPr lang="en-US" dirty="0" smtClean="0"/>
              <a:t>Much computer time on final optimization</a:t>
            </a:r>
          </a:p>
          <a:p>
            <a:pPr lvl="1"/>
            <a:r>
              <a:rPr lang="en-US" dirty="0" smtClean="0"/>
              <a:t>Carefully calibrated to end about an hour before deadline</a:t>
            </a:r>
          </a:p>
          <a:p>
            <a:r>
              <a:rPr lang="en-US" b="1" dirty="0" smtClean="0">
                <a:solidFill>
                  <a:srgbClr val="008000"/>
                </a:solidFill>
              </a:rPr>
              <a:t>Final submissions</a:t>
            </a:r>
          </a:p>
          <a:p>
            <a:pPr lvl="1"/>
            <a:r>
              <a:rPr lang="en-US" b="1" dirty="0" err="1" smtClean="0"/>
              <a:t>BellKor</a:t>
            </a:r>
            <a:r>
              <a:rPr lang="en-US" dirty="0" smtClean="0"/>
              <a:t> submits a little early (on purpose), 40 </a:t>
            </a:r>
            <a:r>
              <a:rPr lang="en-US" dirty="0" err="1" smtClean="0"/>
              <a:t>mins</a:t>
            </a:r>
            <a:r>
              <a:rPr lang="en-US" dirty="0" smtClean="0"/>
              <a:t> before deadline</a:t>
            </a:r>
          </a:p>
          <a:p>
            <a:pPr lvl="1"/>
            <a:r>
              <a:rPr lang="en-US" b="1" dirty="0" smtClean="0"/>
              <a:t>Ensemble</a:t>
            </a:r>
            <a:r>
              <a:rPr lang="en-US" dirty="0" smtClean="0"/>
              <a:t> submits their final entry 20 </a:t>
            </a:r>
            <a:r>
              <a:rPr lang="en-US" dirty="0" err="1" smtClean="0"/>
              <a:t>mins</a:t>
            </a:r>
            <a:r>
              <a:rPr lang="en-US" dirty="0" smtClean="0"/>
              <a:t> later</a:t>
            </a:r>
          </a:p>
          <a:p>
            <a:pPr lvl="1"/>
            <a:r>
              <a:rPr lang="en-US" b="1" dirty="0" smtClean="0"/>
              <a:t>….and everyone waits….</a:t>
            </a:r>
          </a:p>
          <a:p>
            <a:pPr lvl="1"/>
            <a:endParaRPr lang="en-US" dirty="0" smtClean="0"/>
          </a:p>
          <a:p>
            <a:pPr lvl="1"/>
            <a:endParaRPr lang="en-US" dirty="0" smtClean="0"/>
          </a:p>
          <a:p>
            <a:pPr lvl="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735390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smtClean="0"/>
              <a:t>Million $ Awarded Sept 21</a:t>
            </a:r>
            <a:r>
              <a:rPr lang="en-US" baseline="30000" dirty="0" smtClean="0"/>
              <a:t>st</a:t>
            </a:r>
            <a:r>
              <a:rPr lang="en-US" dirty="0" smtClean="0"/>
              <a:t> 2009</a:t>
            </a:r>
          </a:p>
        </p:txBody>
      </p:sp>
      <p:pic>
        <p:nvPicPr>
          <p:cNvPr id="72707" name="Picture 3" descr="netflixawards_bigcheque_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873625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Some slides and plots borrowed from </a:t>
            </a:r>
            <a:br>
              <a:rPr lang="en-US" dirty="0" smtClean="0"/>
            </a:br>
            <a:r>
              <a:rPr lang="en-US" dirty="0" smtClean="0"/>
              <a:t>Yehuda </a:t>
            </a:r>
            <a:r>
              <a:rPr lang="en-US" dirty="0" err="1" smtClean="0"/>
              <a:t>Koren</a:t>
            </a:r>
            <a:r>
              <a:rPr lang="en-US" dirty="0" smtClean="0"/>
              <a:t>, Robert Bell and </a:t>
            </a:r>
            <a:r>
              <a:rPr lang="en-US" dirty="0" err="1" smtClean="0"/>
              <a:t>Padhraic</a:t>
            </a:r>
            <a:r>
              <a:rPr lang="en-US" dirty="0" smtClean="0"/>
              <a:t> Smyth</a:t>
            </a:r>
          </a:p>
          <a:p>
            <a:r>
              <a:rPr lang="en-US" b="1" dirty="0" smtClean="0"/>
              <a:t>Further reading:</a:t>
            </a:r>
          </a:p>
          <a:p>
            <a:pPr lvl="1"/>
            <a:r>
              <a:rPr lang="en-US" dirty="0"/>
              <a:t>Y. </a:t>
            </a:r>
            <a:r>
              <a:rPr lang="en-US" dirty="0" err="1"/>
              <a:t>Koren</a:t>
            </a:r>
            <a:r>
              <a:rPr lang="en-US" dirty="0"/>
              <a:t>, Collaborative filtering with temporal dynamics, KDD </a:t>
            </a:r>
            <a:r>
              <a:rPr lang="en-US" dirty="0" smtClean="0"/>
              <a:t>’09</a:t>
            </a:r>
          </a:p>
          <a:p>
            <a:pPr lvl="1"/>
            <a:r>
              <a:rPr lang="en-US" sz="2400" dirty="0">
                <a:hlinkClick r:id="rId2"/>
              </a:rPr>
              <a:t>http://www2.research.att.com/~</a:t>
            </a:r>
            <a:r>
              <a:rPr lang="en-US" sz="2400" dirty="0" smtClean="0">
                <a:hlinkClick r:id="rId2"/>
              </a:rPr>
              <a:t>volinsky/netflix/bpc.html</a:t>
            </a:r>
            <a:endParaRPr lang="en-US" sz="2400" dirty="0" smtClean="0"/>
          </a:p>
          <a:p>
            <a:pPr lvl="1"/>
            <a:r>
              <a:rPr lang="en-US" sz="2400" dirty="0">
                <a:hlinkClick r:id="rId3"/>
              </a:rPr>
              <a:t>http://www.the-ensemble.com/</a:t>
            </a:r>
            <a:endParaRPr lang="en-US" sz="2400" dirty="0"/>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3782076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a:t>
            </a:r>
            <a:r>
              <a:rPr lang="en-US" dirty="0" smtClean="0"/>
              <a:t>Local &amp; Global Effects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Global:</a:t>
            </a:r>
          </a:p>
          <a:p>
            <a:pPr lvl="1"/>
            <a:r>
              <a:rPr lang="en-US" dirty="0" smtClean="0"/>
              <a:t>Mean movie rating: </a:t>
            </a:r>
            <a:r>
              <a:rPr lang="en-US" b="1" dirty="0" smtClean="0"/>
              <a:t>3.7 stars</a:t>
            </a:r>
          </a:p>
          <a:p>
            <a:pPr lvl="1"/>
            <a:r>
              <a:rPr lang="en-US" i="1" dirty="0" smtClean="0"/>
              <a:t>The Sixth Sense</a:t>
            </a:r>
            <a:r>
              <a:rPr lang="en-US" dirty="0" smtClean="0"/>
              <a:t> is </a:t>
            </a:r>
            <a:r>
              <a:rPr lang="en-US" b="1" dirty="0" smtClean="0"/>
              <a:t>0.5</a:t>
            </a:r>
            <a:r>
              <a:rPr lang="en-US" dirty="0" smtClean="0"/>
              <a:t> stars above avg.</a:t>
            </a:r>
          </a:p>
          <a:p>
            <a:pPr lvl="1"/>
            <a:r>
              <a:rPr lang="en-US" dirty="0" smtClean="0"/>
              <a:t>Joe rates </a:t>
            </a:r>
            <a:r>
              <a:rPr lang="en-US" b="1" dirty="0" smtClean="0"/>
              <a:t>0.2</a:t>
            </a:r>
            <a:r>
              <a:rPr lang="en-US" dirty="0" smtClean="0"/>
              <a:t> stars below avg. </a:t>
            </a:r>
            <a:br>
              <a:rPr lang="en-US" dirty="0" smtClean="0"/>
            </a:br>
            <a:r>
              <a:rPr lang="en-US" b="1" dirty="0" smtClean="0">
                <a:solidFill>
                  <a:srgbClr val="0000FF"/>
                </a:solidFill>
                <a:sym typeface="Symbol"/>
              </a:rPr>
              <a:t> </a:t>
            </a:r>
            <a:r>
              <a:rPr lang="en-US" b="1" dirty="0" smtClean="0">
                <a:solidFill>
                  <a:srgbClr val="0000FF"/>
                </a:solidFill>
                <a:sym typeface="Wingdings" pitchFamily="2" charset="2"/>
              </a:rPr>
              <a:t>Baseline estimation: </a:t>
            </a:r>
            <a:r>
              <a:rPr lang="en-US" b="1" dirty="0">
                <a:solidFill>
                  <a:srgbClr val="0000FF"/>
                </a:solidFill>
                <a:sym typeface="Wingdings" pitchFamily="2" charset="2"/>
              </a:rPr>
              <a:t/>
            </a:r>
            <a:br>
              <a:rPr lang="en-US" b="1" dirty="0">
                <a:solidFill>
                  <a:srgbClr val="0000FF"/>
                </a:solidFill>
                <a:sym typeface="Wingdings" pitchFamily="2" charset="2"/>
              </a:rPr>
            </a:br>
            <a:r>
              <a:rPr lang="en-US" b="1" i="1" dirty="0" smtClean="0">
                <a:solidFill>
                  <a:srgbClr val="008000"/>
                </a:solidFill>
                <a:sym typeface="Wingdings" pitchFamily="2" charset="2"/>
              </a:rPr>
              <a:t>Joe</a:t>
            </a:r>
            <a:r>
              <a:rPr lang="en-US" b="1" dirty="0" smtClean="0">
                <a:solidFill>
                  <a:srgbClr val="008000"/>
                </a:solidFill>
                <a:sym typeface="Wingdings" pitchFamily="2" charset="2"/>
              </a:rPr>
              <a:t> will rate </a:t>
            </a:r>
            <a:r>
              <a:rPr lang="en-US" b="1" i="1" dirty="0" smtClean="0">
                <a:solidFill>
                  <a:srgbClr val="008000"/>
                </a:solidFill>
              </a:rPr>
              <a:t>The Sixth Sense</a:t>
            </a:r>
            <a:r>
              <a:rPr lang="en-US" b="1" dirty="0" smtClean="0">
                <a:solidFill>
                  <a:srgbClr val="008000"/>
                </a:solidFill>
                <a:sym typeface="Wingdings" pitchFamily="2" charset="2"/>
              </a:rPr>
              <a:t> 4 stars</a:t>
            </a:r>
          </a:p>
          <a:p>
            <a:r>
              <a:rPr lang="en-US" b="1" dirty="0" smtClean="0">
                <a:solidFill>
                  <a:srgbClr val="D60093"/>
                </a:solidFill>
                <a:sym typeface="Wingdings" pitchFamily="2" charset="2"/>
              </a:rPr>
              <a:t>Local neighborhood (CF/NN):</a:t>
            </a:r>
          </a:p>
          <a:p>
            <a:pPr lvl="1"/>
            <a:r>
              <a:rPr lang="en-US" i="1" dirty="0" smtClean="0"/>
              <a:t>Joe</a:t>
            </a:r>
            <a:r>
              <a:rPr lang="en-US" dirty="0" smtClean="0"/>
              <a:t> </a:t>
            </a:r>
            <a:r>
              <a:rPr lang="en-US" dirty="0"/>
              <a:t>didn’t like related movie </a:t>
            </a:r>
            <a:r>
              <a:rPr lang="en-US" i="1" dirty="0"/>
              <a:t>Signs</a:t>
            </a:r>
          </a:p>
          <a:p>
            <a:pPr lvl="1"/>
            <a:r>
              <a:rPr lang="en-US" b="1" dirty="0">
                <a:solidFill>
                  <a:srgbClr val="0000FF"/>
                </a:solidFill>
                <a:sym typeface="Symbol"/>
              </a:rPr>
              <a:t> </a:t>
            </a:r>
            <a:r>
              <a:rPr lang="en-US" b="1" dirty="0" smtClean="0">
                <a:solidFill>
                  <a:srgbClr val="0000FF"/>
                </a:solidFill>
                <a:sym typeface="Wingdings" pitchFamily="2" charset="2"/>
              </a:rPr>
              <a:t>Final </a:t>
            </a:r>
            <a:r>
              <a:rPr lang="en-US" b="1" dirty="0">
                <a:solidFill>
                  <a:srgbClr val="0000FF"/>
                </a:solidFill>
                <a:sym typeface="Wingdings" pitchFamily="2" charset="2"/>
              </a:rPr>
              <a:t>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a:t>
            </a:r>
            <a:r>
              <a:rPr lang="en-US" b="1" dirty="0" smtClean="0">
                <a:solidFill>
                  <a:srgbClr val="008000"/>
                </a:solidFill>
                <a:sym typeface="Wingdings" pitchFamily="2" charset="2"/>
              </a:rPr>
              <a:t>3.8 </a:t>
            </a:r>
            <a:r>
              <a:rPr lang="en-US" b="1" dirty="0">
                <a:solidFill>
                  <a:srgbClr val="008000"/>
                </a:solidFill>
                <a:sym typeface="Wingdings" pitchFamily="2" charset="2"/>
              </a:rPr>
              <a:t>stars</a:t>
            </a:r>
          </a:p>
          <a:p>
            <a:pPr lvl="1"/>
            <a:endParaRPr lang="en-US" b="1" dirty="0" smtClean="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00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smtClean="0"/>
              <a:t>Recap: Collaborative Filtering (CF)</a:t>
            </a:r>
            <a:endParaRPr lang="en-US" dirty="0"/>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smtClean="0">
                <a:solidFill>
                  <a:schemeClr val="accent3"/>
                </a:solidFill>
              </a:rPr>
              <a:t> </a:t>
            </a:r>
            <a:r>
              <a:rPr lang="en-US" b="1" dirty="0" smtClean="0">
                <a:solidFill>
                  <a:srgbClr val="0000FF"/>
                </a:solidFill>
              </a:rPr>
              <a:t>collaborative filtering method</a:t>
            </a:r>
          </a:p>
          <a:p>
            <a:r>
              <a:rPr lang="en-US" dirty="0" smtClean="0"/>
              <a:t>Derive unknown ratings from those of “</a:t>
            </a:r>
            <a:r>
              <a:rPr lang="en-US" b="1" dirty="0" smtClean="0"/>
              <a:t>similar</a:t>
            </a:r>
            <a:r>
              <a:rPr lang="en-US" dirty="0" smtClean="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a:t>
            </a:r>
            <a:r>
              <a:rPr lang="en-US" dirty="0" smtClean="0"/>
              <a:t>of </a:t>
            </a:r>
            <a:r>
              <a:rPr lang="en-US" dirty="0"/>
              <a:t>items </a:t>
            </a:r>
            <a:r>
              <a:rPr lang="en-US" b="1" i="1" dirty="0" err="1"/>
              <a:t>i</a:t>
            </a:r>
            <a:r>
              <a:rPr lang="en-US" dirty="0"/>
              <a:t> and </a:t>
            </a:r>
            <a:r>
              <a:rPr lang="en-US" b="1" i="1" dirty="0"/>
              <a:t>j</a:t>
            </a:r>
          </a:p>
          <a:p>
            <a:r>
              <a:rPr lang="en-US" dirty="0"/>
              <a:t>Select </a:t>
            </a:r>
            <a:r>
              <a:rPr lang="en-US" b="1" i="1" dirty="0" smtClean="0"/>
              <a:t>k</a:t>
            </a:r>
            <a:r>
              <a:rPr lang="en-US" i="1" dirty="0" smtClean="0"/>
              <a:t>-</a:t>
            </a:r>
            <a:r>
              <a:rPr lang="en-US" dirty="0" smtClean="0"/>
              <a:t>nearest neighbors, compute the rating </a:t>
            </a:r>
          </a:p>
          <a:p>
            <a:pPr lvl="1"/>
            <a:r>
              <a:rPr lang="en-US" b="1" i="1" dirty="0" smtClean="0">
                <a:solidFill>
                  <a:srgbClr val="0000FF"/>
                </a:solidFill>
              </a:rPr>
              <a:t>N(</a:t>
            </a:r>
            <a:r>
              <a:rPr lang="en-US" b="1" i="1" dirty="0" err="1" smtClean="0">
                <a:solidFill>
                  <a:srgbClr val="0000FF"/>
                </a:solidFill>
              </a:rPr>
              <a:t>i</a:t>
            </a:r>
            <a:r>
              <a:rPr lang="en-US" b="1" i="1" dirty="0">
                <a:solidFill>
                  <a:srgbClr val="0000FF"/>
                </a:solidFill>
              </a:rPr>
              <a:t>; </a:t>
            </a:r>
            <a:r>
              <a:rPr lang="en-US" b="1" i="1" dirty="0" smtClean="0">
                <a:solidFill>
                  <a:srgbClr val="0000FF"/>
                </a:solidFill>
              </a:rPr>
              <a:t>x):</a:t>
            </a:r>
            <a:r>
              <a:rPr lang="en-US" b="1" i="1" dirty="0" smtClean="0">
                <a:solidFill>
                  <a:srgbClr val="33CC33"/>
                </a:solidFill>
              </a:rPr>
              <a:t> </a:t>
            </a:r>
            <a:r>
              <a:rPr lang="en-US" dirty="0" smtClean="0"/>
              <a:t>items </a:t>
            </a:r>
            <a:r>
              <a:rPr lang="en-US" u="sng" dirty="0"/>
              <a:t>most similar to </a:t>
            </a:r>
            <a:r>
              <a:rPr lang="en-US" b="1" i="1" u="sng" dirty="0" err="1" smtClean="0"/>
              <a:t>i</a:t>
            </a:r>
            <a:r>
              <a:rPr lang="en-US" u="sng" dirty="0" smtClean="0"/>
              <a:t> </a:t>
            </a:r>
            <a:r>
              <a:rPr lang="en-US" dirty="0"/>
              <a:t>that </a:t>
            </a:r>
            <a:r>
              <a:rPr lang="en-US" u="sng" dirty="0"/>
              <a:t>were rated by </a:t>
            </a:r>
            <a:r>
              <a:rPr lang="en-US" b="1" i="1" u="sng" dirty="0" smtClean="0"/>
              <a:t>x</a:t>
            </a:r>
            <a:endParaRPr lang="en-US" b="1" i="1" u="sng" dirty="0"/>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217" name="Object 4"/>
          <p:cNvGraphicFramePr>
            <a:graphicFrameLocks noChangeAspect="1"/>
          </p:cNvGraphicFramePr>
          <p:nvPr>
            <p:extLst>
              <p:ext uri="{D42A27DB-BD31-4B8C-83A1-F6EECF244321}">
                <p14:modId xmlns:p14="http://schemas.microsoft.com/office/powerpoint/2010/main" val="2128143541"/>
              </p:ext>
            </p:extLst>
          </p:nvPr>
        </p:nvGraphicFramePr>
        <p:xfrm>
          <a:off x="1154113" y="4876800"/>
          <a:ext cx="3990975" cy="1752600"/>
        </p:xfrm>
        <a:graphic>
          <a:graphicData uri="http://schemas.openxmlformats.org/presentationml/2006/ole">
            <mc:AlternateContent xmlns:mc="http://schemas.openxmlformats.org/markup-compatibility/2006">
              <mc:Choice xmlns:v="urn:schemas-microsoft-com:vml" Requires="v">
                <p:oleObj spid="_x0000_s34960" name="Equation" r:id="rId3" imgW="1244520" imgH="545760" progId="Equation.3">
                  <p:embed/>
                </p:oleObj>
              </mc:Choice>
              <mc:Fallback>
                <p:oleObj name="Equation" r:id="rId3" imgW="1244520" imgH="545760" progId="Equation.3">
                  <p:embed/>
                  <p:pic>
                    <p:nvPicPr>
                      <p:cNvPr id="0" name=""/>
                      <p:cNvPicPr>
                        <a:picLocks noChangeAspect="1" noChangeArrowheads="1"/>
                      </p:cNvPicPr>
                      <p:nvPr/>
                    </p:nvPicPr>
                    <p:blipFill>
                      <a:blip r:embed="rId4"/>
                      <a:srcRect/>
                      <a:stretch>
                        <a:fillRect/>
                      </a:stretch>
                    </p:blipFill>
                    <p:spPr bwMode="auto">
                      <a:xfrm>
                        <a:off x="1154113" y="4876800"/>
                        <a:ext cx="3990975" cy="1752600"/>
                      </a:xfrm>
                      <a:prstGeom prst="rect">
                        <a:avLst/>
                      </a:prstGeom>
                      <a:noFill/>
                    </p:spPr>
                  </p:pic>
                </p:oleObj>
              </mc:Fallback>
            </mc:AlternateContent>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of </a:t>
            </a:r>
            <a:r>
              <a:rPr lang="en-US" dirty="0">
                <a:solidFill>
                  <a:srgbClr val="008000"/>
                </a:solidFill>
                <a:latin typeface="Arial" pitchFamily="34" charset="0"/>
                <a:cs typeface="Arial" pitchFamily="34" charset="0"/>
              </a:rPr>
              <a:t>items similar </a:t>
            </a:r>
            <a:r>
              <a:rPr lang="en-US" dirty="0" smtClean="0">
                <a:solidFill>
                  <a:srgbClr val="008000"/>
                </a:solidFill>
                <a:latin typeface="Arial" pitchFamily="34" charset="0"/>
                <a:cs typeface="Arial" pitchFamily="34" charset="0"/>
              </a:rPr>
              <a:t>to</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     item </a:t>
            </a:r>
            <a:r>
              <a:rPr lang="en-US" b="1" i="1"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that were rated by </a:t>
            </a:r>
            <a:r>
              <a:rPr lang="en-US" b="1" i="1" dirty="0" smtClean="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val="1224663720"/>
      </p:ext>
    </p:extLst>
  </p:cSld>
  <p:clrMapOvr>
    <a:masterClrMapping/>
  </p:clrMapOvr>
  <p:transition advTm="6479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Modeling Local &amp; Global Effects</a:t>
            </a:r>
            <a:endParaRPr lang="en-US" dirty="0"/>
          </a:p>
        </p:txBody>
      </p:sp>
      <p:sp>
        <p:nvSpPr>
          <p:cNvPr id="124931" name="Rectangle 3"/>
          <p:cNvSpPr>
            <a:spLocks noGrp="1" noChangeArrowheads="1"/>
          </p:cNvSpPr>
          <p:nvPr>
            <p:ph idx="1"/>
          </p:nvPr>
        </p:nvSpPr>
        <p:spPr/>
        <p:txBody>
          <a:bodyPr/>
          <a:lstStyle/>
          <a:p>
            <a:r>
              <a:rPr lang="en-US" b="1" dirty="0" smtClean="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smtClean="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smtClean="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smtClean="0">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smtClean="0">
                <a:solidFill>
                  <a:srgbClr val="008000"/>
                </a:solidFill>
                <a:latin typeface="Arial" pitchFamily="34" charset="0"/>
                <a:cs typeface="Arial" pitchFamily="34" charset="0"/>
              </a:rPr>
              <a:t>x</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smtClean="0">
                <a:solidFill>
                  <a:srgbClr val="008000"/>
                </a:solidFill>
                <a:latin typeface="Arial" pitchFamily="34" charset="0"/>
                <a:cs typeface="Arial" pitchFamily="34" charset="0"/>
              </a:rPr>
              <a:t>μ</a:t>
            </a:r>
            <a:endPar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smtClean="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smtClean="0">
                <a:solidFill>
                  <a:srgbClr val="008000"/>
                </a:solidFill>
                <a:latin typeface="Arial" pitchFamily="34" charset="0"/>
                <a:cs typeface="Arial" pitchFamily="34" charset="0"/>
              </a:rPr>
              <a:t>movie</a:t>
            </a:r>
            <a:r>
              <a:rPr lang="en-US" i="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1)</a:t>
            </a:r>
            <a:r>
              <a:rPr lang="en-US" sz="2200" dirty="0" smtClean="0">
                <a:solidFill>
                  <a:srgbClr val="008000"/>
                </a:solidFill>
                <a:latin typeface="Calibri" pitchFamily="34" charset="0"/>
                <a:cs typeface="Calibri" pitchFamily="34" charset="0"/>
              </a:rPr>
              <a:t> </a:t>
            </a:r>
            <a:r>
              <a:rPr lang="en-US" sz="2200" dirty="0" smtClean="0">
                <a:latin typeface="Calibri" pitchFamily="34" charset="0"/>
                <a:cs typeface="Calibri" pitchFamily="34" charset="0"/>
              </a:rPr>
              <a:t>Similarity </a:t>
            </a:r>
            <a:r>
              <a:rPr lang="en-US" sz="2200" dirty="0">
                <a:latin typeface="Calibri" pitchFamily="34" charset="0"/>
                <a:cs typeface="Calibri" pitchFamily="34" charset="0"/>
              </a:rPr>
              <a:t>measures are </a:t>
            </a:r>
            <a:r>
              <a:rPr lang="en-US" sz="2200" dirty="0" smtClean="0">
                <a:latin typeface="Calibri" pitchFamily="34" charset="0"/>
                <a:cs typeface="Calibri" pitchFamily="34" charset="0"/>
              </a:rPr>
              <a:t>“arbitrary”</a:t>
            </a:r>
            <a:br>
              <a:rPr lang="en-US" sz="2200" dirty="0" smtClean="0">
                <a:latin typeface="Calibri" pitchFamily="34" charset="0"/>
                <a:cs typeface="Calibri" pitchFamily="34" charset="0"/>
              </a:rPr>
            </a:br>
            <a:r>
              <a:rPr lang="en-US" sz="2200" b="1" dirty="0" smtClean="0">
                <a:solidFill>
                  <a:srgbClr val="008000"/>
                </a:solidFill>
                <a:latin typeface="Calibri" pitchFamily="34" charset="0"/>
                <a:cs typeface="Calibri" pitchFamily="34" charset="0"/>
              </a:rPr>
              <a:t>2)</a:t>
            </a:r>
            <a:r>
              <a:rPr lang="en-US" sz="2200" dirty="0" smtClean="0">
                <a:latin typeface="Calibri" pitchFamily="34" charset="0"/>
                <a:cs typeface="Calibri" pitchFamily="34" charset="0"/>
              </a:rPr>
              <a:t> Pairwise </a:t>
            </a:r>
            <a:r>
              <a:rPr lang="en-US" sz="2200" dirty="0">
                <a:latin typeface="Calibri" pitchFamily="34" charset="0"/>
                <a:cs typeface="Calibri" pitchFamily="34" charset="0"/>
              </a:rPr>
              <a:t>similarities </a:t>
            </a:r>
            <a:r>
              <a:rPr lang="en-US" sz="2200" dirty="0" smtClean="0">
                <a:latin typeface="Calibri" pitchFamily="34" charset="0"/>
                <a:cs typeface="Calibri" pitchFamily="34" charset="0"/>
              </a:rPr>
              <a:t>neglect </a:t>
            </a:r>
            <a:r>
              <a:rPr lang="en-US" sz="2200" dirty="0">
                <a:latin typeface="Calibri" pitchFamily="34" charset="0"/>
                <a:cs typeface="Calibri" pitchFamily="34" charset="0"/>
              </a:rPr>
              <a:t>interdependencies among </a:t>
            </a:r>
            <a:r>
              <a:rPr lang="en-US" sz="2200" dirty="0" smtClean="0">
                <a:latin typeface="Calibri" pitchFamily="34" charset="0"/>
                <a:cs typeface="Calibri" pitchFamily="34" charset="0"/>
              </a:rPr>
              <a:t>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3)</a:t>
            </a:r>
            <a:r>
              <a:rPr lang="en-US" sz="2200" dirty="0" smtClean="0">
                <a:latin typeface="Calibri" pitchFamily="34" charset="0"/>
                <a:cs typeface="Calibri" pitchFamily="34" charset="0"/>
              </a:rPr>
              <a:t> Taking </a:t>
            </a:r>
            <a:r>
              <a:rPr lang="en-US" sz="2200" dirty="0">
                <a:latin typeface="Calibri" pitchFamily="34" charset="0"/>
                <a:cs typeface="Calibri" pitchFamily="34" charset="0"/>
              </a:rPr>
              <a:t>a weighted average </a:t>
            </a:r>
            <a:r>
              <a:rPr lang="en-US" sz="2200" dirty="0" smtClean="0">
                <a:latin typeface="Calibri" pitchFamily="34" charset="0"/>
                <a:cs typeface="Calibri" pitchFamily="34" charset="0"/>
              </a:rPr>
              <a:t>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00"/>
                </a:solidFill>
                <a:latin typeface="Calibri" pitchFamily="34" charset="0"/>
                <a:cs typeface="Calibri" pitchFamily="34" charset="0"/>
              </a:rPr>
              <a:t>Solution:</a:t>
            </a:r>
            <a:r>
              <a:rPr lang="en-US" sz="2200" b="1" dirty="0" smtClean="0">
                <a:latin typeface="Calibri" pitchFamily="34" charset="0"/>
                <a:cs typeface="Calibri" pitchFamily="34" charset="0"/>
              </a:rPr>
              <a:t> Instead of </a:t>
            </a:r>
            <a:r>
              <a:rPr lang="en-US" sz="2200" b="1" i="1" dirty="0" err="1" smtClean="0">
                <a:latin typeface="Calibri" pitchFamily="34" charset="0"/>
                <a:cs typeface="Calibri" pitchFamily="34" charset="0"/>
              </a:rPr>
              <a:t>s</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use </a:t>
            </a:r>
            <a:r>
              <a:rPr lang="en-US" sz="2200" b="1" i="1" dirty="0" err="1" smtClean="0">
                <a:latin typeface="Calibri" pitchFamily="34" charset="0"/>
                <a:cs typeface="Calibri" pitchFamily="34" charset="0"/>
              </a:rPr>
              <a:t>w</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that we estimate directly from data</a:t>
            </a:r>
            <a:endParaRPr lang="en-US" sz="2200" b="1" dirty="0">
              <a:latin typeface="Calibri" pitchFamily="34" charset="0"/>
              <a:cs typeface="Calibri" pitchFamily="34" charset="0"/>
            </a:endParaRPr>
          </a:p>
        </p:txBody>
      </p:sp>
      <p:sp>
        <p:nvSpPr>
          <p:cNvPr id="28" name="Rectangle 27"/>
          <p:cNvSpPr/>
          <p:nvPr/>
        </p:nvSpPr>
        <p:spPr>
          <a:xfrm>
            <a:off x="932688" y="2694369"/>
            <a:ext cx="609600" cy="523220"/>
          </a:xfrm>
          <a:prstGeom prst="rect">
            <a:avLst/>
          </a:prstGeom>
        </p:spPr>
        <p:txBody>
          <a:bodyPr wrap="square">
            <a:spAutoFit/>
          </a:bodyPr>
          <a:lstStyle/>
          <a:p>
            <a:r>
              <a:rPr lang="en-CA" sz="2800" b="1" dirty="0" smtClean="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570329235"/>
              </p:ext>
            </p:extLst>
          </p:nvPr>
        </p:nvGraphicFramePr>
        <p:xfrm>
          <a:off x="976313" y="2286000"/>
          <a:ext cx="5881687" cy="1789113"/>
        </p:xfrm>
        <a:graphic>
          <a:graphicData uri="http://schemas.openxmlformats.org/presentationml/2006/ole">
            <mc:AlternateContent xmlns:mc="http://schemas.openxmlformats.org/markup-compatibility/2006">
              <mc:Choice xmlns:v="urn:schemas-microsoft-com:vml" Requires="v">
                <p:oleObj spid="_x0000_s36088" name="Equation" r:id="rId3" imgW="1930320" imgH="545760" progId="Equation.3">
                  <p:embed/>
                </p:oleObj>
              </mc:Choice>
              <mc:Fallback>
                <p:oleObj name="Equation" r:id="rId3" imgW="1930320" imgH="545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286000"/>
                        <a:ext cx="5881687"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smtClean="0"/>
                  <a:t>Use a </a:t>
                </a:r>
                <a:r>
                  <a:rPr lang="en-US" b="1" dirty="0" smtClean="0">
                    <a:solidFill>
                      <a:srgbClr val="0000FF"/>
                    </a:solidFill>
                  </a:rPr>
                  <a:t>weighted sum</a:t>
                </a:r>
                <a:r>
                  <a:rPr lang="en-US" dirty="0" smtClean="0">
                    <a:solidFill>
                      <a:srgbClr val="0000FF"/>
                    </a:solidFill>
                  </a:rPr>
                  <a:t> </a:t>
                </a:r>
                <a:r>
                  <a:rPr lang="en-US" dirty="0" smtClean="0"/>
                  <a:t>rather than </a:t>
                </a:r>
                <a:r>
                  <a:rPr lang="en-US" b="1" dirty="0" smtClean="0">
                    <a:solidFill>
                      <a:srgbClr val="008000"/>
                    </a:solidFill>
                  </a:rPr>
                  <a:t>weighted avg.</a:t>
                </a:r>
                <a:r>
                  <a:rPr lang="en-US" dirty="0" smtClean="0"/>
                  <a:t>: </a:t>
                </a:r>
                <a:endParaRPr lang="en-US" b="0" i="1" dirty="0" smtClean="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a:rPr>
                          </m:ctrlPr>
                        </m:accPr>
                        <m:e>
                          <m:sSub>
                            <m:sSubPr>
                              <m:ctrlPr>
                                <a:rPr lang="en-US" b="0" i="1" smtClean="0">
                                  <a:solidFill>
                                    <a:srgbClr val="0000FF"/>
                                  </a:solidFill>
                                  <a:latin typeface="Cambria Math"/>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a:rPr>
                              </m:ctrlPr>
                            </m:dPr>
                            <m:e>
                              <m:sSub>
                                <m:sSubPr>
                                  <m:ctrlPr>
                                    <a:rPr lang="en-US" b="0" i="1" dirty="0" smtClean="0">
                                      <a:solidFill>
                                        <a:srgbClr val="0000FF"/>
                                      </a:solidFill>
                                      <a:latin typeface="Cambria Math"/>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smtClean="0">
                  <a:solidFill>
                    <a:srgbClr val="008000"/>
                  </a:solidFill>
                </a:endParaRPr>
              </a:p>
              <a:p>
                <a:r>
                  <a:rPr lang="en-US" b="1" dirty="0" smtClean="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a:rPr>
                        </m:ctrlPr>
                      </m:sSubPr>
                      <m:e>
                        <m:r>
                          <a:rPr lang="en-US" b="1" i="1" dirty="0" smtClean="0">
                            <a:latin typeface="Cambria Math"/>
                          </a:rPr>
                          <m:t>𝒘</m:t>
                        </m:r>
                      </m:e>
                      <m:sub>
                        <m:r>
                          <a:rPr lang="en-US" b="1" i="1" dirty="0" smtClean="0">
                            <a:latin typeface="Cambria Math"/>
                          </a:rPr>
                          <m:t>𝒊𝒋</m:t>
                        </m:r>
                      </m:sub>
                    </m:sSub>
                  </m:oMath>
                </a14:m>
                <a:r>
                  <a:rPr lang="en-US" dirty="0" smtClean="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a:rPr>
                        </m:ctrlPr>
                      </m:sSubPr>
                      <m:e>
                        <m:r>
                          <a:rPr lang="en-US" b="1" i="1" dirty="0">
                            <a:latin typeface="Cambria Math"/>
                          </a:rPr>
                          <m:t>𝒘</m:t>
                        </m:r>
                      </m:e>
                      <m:sub>
                        <m:r>
                          <a:rPr lang="en-US" b="1" i="1" dirty="0">
                            <a:latin typeface="Cambria Math"/>
                          </a:rPr>
                          <m:t>𝒊𝒋</m:t>
                        </m:r>
                      </m:sub>
                    </m:sSub>
                  </m:oMath>
                </a14:m>
                <a:r>
                  <a:rPr lang="en-US" dirty="0"/>
                  <a:t> </a:t>
                </a:r>
                <a:r>
                  <a:rPr lang="en-US" dirty="0" smtClean="0"/>
                  <a:t>models interaction between pairs of movies </a:t>
                </a:r>
                <a:br>
                  <a:rPr lang="en-US" dirty="0" smtClean="0"/>
                </a:br>
                <a:r>
                  <a:rPr lang="en-US" dirty="0" smtClean="0"/>
                  <a:t>(it does not depend on user </a:t>
                </a:r>
                <a:r>
                  <a:rPr lang="en-US" b="1" i="1" dirty="0" smtClean="0"/>
                  <a:t>x</a:t>
                </a:r>
                <a:r>
                  <a:rPr lang="en-US" dirty="0" smtClean="0"/>
                  <a:t>)</a:t>
                </a:r>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714044134"/>
      </p:ext>
    </p:extLst>
  </p:cSld>
  <p:clrMapOvr>
    <a:masterClrMapping/>
  </p:clrMapOvr>
  <p:transition advTm="65641"/>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28301</TotalTime>
  <Words>5423</Words>
  <Application>Microsoft Office PowerPoint</Application>
  <PresentationFormat>On-screen Show (4:3)</PresentationFormat>
  <Paragraphs>1437</Paragraphs>
  <Slides>58</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Module</vt:lpstr>
      <vt:lpstr>Equation</vt:lpstr>
      <vt:lpstr>Acrobat Document</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PowerPoint Presentation</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PowerPoint Presentation</vt:lpstr>
      <vt:lpstr>Standing on June 26th 2009</vt:lpstr>
      <vt:lpstr>The Last 30 Days</vt:lpstr>
      <vt:lpstr>24 Hours from the Deadline</vt:lpstr>
      <vt:lpstr>PowerPoint Presentation</vt:lpstr>
      <vt:lpstr>Million $ Awarded Sept 21st 2009</vt:lpstr>
      <vt:lpstr>Acknowledgments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1592</cp:revision>
  <cp:lastPrinted>2012-01-25T16:54:23Z</cp:lastPrinted>
  <dcterms:created xsi:type="dcterms:W3CDTF">2009-06-12T17:14:38Z</dcterms:created>
  <dcterms:modified xsi:type="dcterms:W3CDTF">2014-08-09T05:06:29Z</dcterms:modified>
</cp:coreProperties>
</file>