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400" r:id="rId2"/>
    <p:sldId id="401" r:id="rId3"/>
    <p:sldId id="323" r:id="rId4"/>
    <p:sldId id="324" r:id="rId5"/>
    <p:sldId id="325" r:id="rId6"/>
    <p:sldId id="326" r:id="rId7"/>
    <p:sldId id="328" r:id="rId8"/>
    <p:sldId id="329" r:id="rId9"/>
    <p:sldId id="330" r:id="rId10"/>
    <p:sldId id="331" r:id="rId11"/>
    <p:sldId id="350" r:id="rId12"/>
    <p:sldId id="351" r:id="rId13"/>
    <p:sldId id="352" r:id="rId14"/>
    <p:sldId id="353" r:id="rId15"/>
    <p:sldId id="354" r:id="rId16"/>
    <p:sldId id="355" r:id="rId17"/>
    <p:sldId id="356" r:id="rId18"/>
    <p:sldId id="367" r:id="rId19"/>
    <p:sldId id="357" r:id="rId20"/>
    <p:sldId id="358" r:id="rId21"/>
    <p:sldId id="359" r:id="rId22"/>
    <p:sldId id="391" r:id="rId23"/>
    <p:sldId id="360" r:id="rId24"/>
    <p:sldId id="393" r:id="rId25"/>
    <p:sldId id="361" r:id="rId26"/>
    <p:sldId id="362" r:id="rId27"/>
    <p:sldId id="396" r:id="rId28"/>
    <p:sldId id="395" r:id="rId29"/>
    <p:sldId id="368" r:id="rId30"/>
    <p:sldId id="369" r:id="rId31"/>
    <p:sldId id="370" r:id="rId32"/>
    <p:sldId id="371" r:id="rId33"/>
    <p:sldId id="372"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D60093"/>
    <a:srgbClr val="FF0066"/>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93281" autoAdjust="0"/>
  </p:normalViewPr>
  <p:slideViewPr>
    <p:cSldViewPr>
      <p:cViewPr varScale="1">
        <p:scale>
          <a:sx n="116" d="100"/>
          <a:sy n="116" d="100"/>
        </p:scale>
        <p:origin x="-276" y="-9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b="1"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B9EDFDFA-7AB9-4A78-9D48-7068964BE019}" type="presOf" srcId="{7D17D413-1C96-46A5-9E85-72C6636AE3C5}" destId="{5A591EE2-4B7B-40DB-B051-D75F7BFEDDD6}" srcOrd="0" destOrd="0" presId="urn:microsoft.com/office/officeart/2005/8/layout/lProcess2"/>
    <dgm:cxn modelId="{4BB98576-F094-46F5-A3E7-845F15D885D0}" type="presOf" srcId="{63784350-6FB5-4F39-A0AA-A76D20385A1A}" destId="{6C9EBB1C-8DC1-467B-832A-DCA29AD54F62}" srcOrd="0" destOrd="0" presId="urn:microsoft.com/office/officeart/2005/8/layout/lProcess2"/>
    <dgm:cxn modelId="{FD63D1EA-0E8B-4C54-B4E2-C76D08170106}" type="presOf" srcId="{A5325020-A43F-4DC5-B91A-865612236E1B}" destId="{6F277C00-29F7-4ECD-8C97-37788C7BA770}" srcOrd="0" destOrd="0" presId="urn:microsoft.com/office/officeart/2005/8/layout/lProcess2"/>
    <dgm:cxn modelId="{661F7833-99E7-476B-85F0-7C43CDEC5BC6}" type="presOf" srcId="{5FC74589-1769-4EB4-9E51-9D82632D2E02}" destId="{727186A0-986E-40DF-85B7-ACC6191E0924}" srcOrd="1"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6CE19F32-DDDA-4C03-B3C7-F59598871070}" type="presOf" srcId="{E12CEE09-DEBB-4435-B911-A40A12F7930D}" destId="{20F65450-B565-4F6E-8CBD-65CD2502E3B0}" srcOrd="0" destOrd="0" presId="urn:microsoft.com/office/officeart/2005/8/layout/lProcess2"/>
    <dgm:cxn modelId="{31C02857-0151-40FC-9266-243DD811A23F}" type="presOf" srcId="{A0A9AC20-5EC1-4862-BFC8-870928838544}" destId="{9A6AB0E7-12CE-4F4C-9194-CFD62AA0E26B}"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18785B85-59E9-48EB-98EC-877348128EFF}" type="presOf" srcId="{B8FE7A32-1B20-4D46-8242-6C91907A490E}" destId="{EFE71110-9F14-440A-945D-9BFF90054013}"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3321E978-F13C-44BE-B1D0-8802485C623C}" type="presOf" srcId="{EA22DC01-B1C3-4425-86ED-5B66953397A8}" destId="{AB95B1F2-DB60-4BC5-81D3-1FA274FF69C7}" srcOrd="1"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2301372B-6AEA-448D-BE61-8D7ED5C48767}" type="presOf" srcId="{E9F388D8-C9C2-45F4-B532-779E8C2CB5E8}" destId="{D6B8C86D-B5C5-4707-BB1C-60E6EB9E4EBA}"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751DC194-11AC-4068-BA1C-4404C839BDBA}" srcId="{B28448BA-C9A8-43EB-A9DB-A0137196E3B9}" destId="{E12CEE09-DEBB-4435-B911-A40A12F7930D}" srcOrd="1" destOrd="0" parTransId="{A642C0CA-D97F-4EA3-928C-13F990F569A1}" sibTransId="{CF3DF39F-9248-4761-840A-28F131DA740D}"/>
    <dgm:cxn modelId="{CDF2CC16-ED87-4552-8B18-DAAA2A151437}" srcId="{B28448BA-C9A8-43EB-A9DB-A0137196E3B9}" destId="{91B14D9B-61DF-4421-AF43-318BB0021BDF}" srcOrd="2" destOrd="0" parTransId="{6B1A9D79-1E1A-438E-9974-41204E573EDC}" sibTransId="{5E874D73-6215-4109-909C-386CFCBBE123}"/>
    <dgm:cxn modelId="{AEA5C355-4E84-4371-9E13-EAEE6EDDD745}" type="presOf" srcId="{B28448BA-C9A8-43EB-A9DB-A0137196E3B9}" destId="{189EA2CD-99B4-4604-BDBC-34AEB91058A9}" srcOrd="1" destOrd="0" presId="urn:microsoft.com/office/officeart/2005/8/layout/lProcess2"/>
    <dgm:cxn modelId="{62A4A3E6-B2DD-4898-82E4-C2C8375DD53B}" type="presOf" srcId="{6856B0CF-FE68-485F-BF49-CA4A93F4F38C}" destId="{DECF7DEE-4FD4-4CE5-AEDF-10353AC11531}"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57F1C493-AD28-4CB2-B534-85A12CFE2552}" type="presOf" srcId="{BC15291E-510A-4A20-8D69-B0F2ACBA3CC6}" destId="{204F3481-2F4C-45A5-A0A1-C088684F0126}"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D7125C28-9587-4215-9102-6623CC55DE53}" type="presOf" srcId="{67EC18BA-DB21-4AAD-BE8A-067C85A9B73E}" destId="{80762C44-FA02-441A-8A8D-FC00E4F372F1}"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9177CE09-6E8E-4382-90E0-D1E9E1CFE76F}" type="presOf" srcId="{91B14D9B-61DF-4421-AF43-318BB0021BDF}" destId="{80F88CB8-4B64-4172-B897-E8F8383812F7}"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6DB72DBE-E82A-47EF-ACEA-E04B7B517F26}" srcId="{7DAF4A99-25E1-44F9-90C0-EA66CF00B3B6}" destId="{EA22DC01-B1C3-4425-86ED-5B66953397A8}" srcOrd="3" destOrd="0" parTransId="{5D0A80B1-3E50-448A-A64D-AD1355ED3022}" sibTransId="{A9D991C7-41FC-48B5-87C1-98EB407695FE}"/>
    <dgm:cxn modelId="{CDAE2543-0EE1-4B34-B52E-A8EEEA699492}" srcId="{7D17D413-1C96-46A5-9E85-72C6636AE3C5}" destId="{63784350-6FB5-4F39-A0AA-A76D20385A1A}" srcOrd="2" destOrd="0" parTransId="{02F99CF5-BE6F-4557-8BB4-68B7181CCBA5}" sibTransId="{E47CBEBB-6EFF-43F4-952B-B6C93B5E9493}"/>
    <dgm:cxn modelId="{D2E71B6A-2ED0-4063-83D4-B7F1634C0332}" srcId="{A0A9AC20-5EC1-4862-BFC8-870928838544}" destId="{5DA147F9-347F-4A9B-99C6-4679CBA742BD}" srcOrd="1" destOrd="0" parTransId="{0DD651B9-CD26-4B12-B47E-A345F5C781A5}" sibTransId="{A279CC5C-DF39-4624-BFA5-ADC04410EA91}"/>
    <dgm:cxn modelId="{CD67A9F6-9E36-46E4-8E7A-3C8865015E78}" type="presOf" srcId="{EFD7AB2D-81E2-448E-B54E-4F3622AF7EF9}" destId="{9E190C18-AEDE-45E1-8A46-924B1190ACB6}"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A275FFE5-5232-4CCE-82EC-CF08AB6D5D73}" type="presOf" srcId="{B28448BA-C9A8-43EB-A9DB-A0137196E3B9}" destId="{F5FB40AB-A8F0-43CC-AED2-A0B6D3491F03}" srcOrd="0" destOrd="0" presId="urn:microsoft.com/office/officeart/2005/8/layout/lProcess2"/>
    <dgm:cxn modelId="{0632EBBF-C42A-44A1-AD89-306DD5B58042}" type="presOf" srcId="{5DA147F9-347F-4A9B-99C6-4679CBA742BD}" destId="{02FBE83C-F7E3-4AC9-9A61-66BF67D7D8B6}" srcOrd="0" destOrd="0" presId="urn:microsoft.com/office/officeart/2005/8/layout/lProcess2"/>
    <dgm:cxn modelId="{79B6B2B8-8E9C-4EC9-AD55-6A808DBBEF40}" type="presOf" srcId="{A9A35E3D-01EA-46C6-AED8-865E91E9D6C9}" destId="{F0B767F2-4C7E-481B-967C-8FE0CB529397}" srcOrd="0" destOrd="0" presId="urn:microsoft.com/office/officeart/2005/8/layout/lProcess2"/>
    <dgm:cxn modelId="{65914531-4E5E-4513-A03F-48AA78DEE03C}" type="presOf" srcId="{7D17D413-1C96-46A5-9E85-72C6636AE3C5}" destId="{34BAB90F-F3E5-4FFB-A339-2946D1CD0CCB}" srcOrd="1" destOrd="0" presId="urn:microsoft.com/office/officeart/2005/8/layout/lProcess2"/>
    <dgm:cxn modelId="{F6D51D5A-062D-4A88-A2F4-51C87DB2D5AC}" type="presOf" srcId="{86AB53FA-67D7-4EE7-8555-3EE8EB6FA4C8}" destId="{0F3CAB81-CF76-498F-9619-BAF8144FA3C3}"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5018CE96-E6CC-471E-9B9C-30F70F6B8CE7}" srcId="{7D17D413-1C96-46A5-9E85-72C6636AE3C5}" destId="{A9A35E3D-01EA-46C6-AED8-865E91E9D6C9}" srcOrd="0" destOrd="0" parTransId="{0C34515A-9947-4AC4-8E07-6D77FB8F1E95}" sibTransId="{3C0EBF76-BD27-4964-B79F-79CC6413DFD1}"/>
    <dgm:cxn modelId="{0BD72F03-B140-4F62-BDCE-ED41020A8ACC}" type="presOf" srcId="{06D87D35-A66C-427C-B6DB-AF958D65D6B3}" destId="{1EC52667-0754-4666-9083-6E56A0F9B67B}" srcOrd="0" destOrd="0" presId="urn:microsoft.com/office/officeart/2005/8/layout/lProcess2"/>
    <dgm:cxn modelId="{BA789595-5A0D-41D5-A7C0-7F5211646469}" type="presOf" srcId="{5FC74589-1769-4EB4-9E51-9D82632D2E02}" destId="{C1CD2EAA-2E66-4BDA-BB6E-F99B46E1B919}"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53D00FBE-0B8C-44B8-BD7B-FF723D810987}" srcId="{EA22DC01-B1C3-4425-86ED-5B66953397A8}" destId="{BC15291E-510A-4A20-8D69-B0F2ACBA3CC6}" srcOrd="0" destOrd="0" parTransId="{DDAF1636-99A0-4E4C-BF8B-7A50EC838E24}" sibTransId="{25F65FF3-A145-4450-BC4A-2BD6189C0F89}"/>
    <dgm:cxn modelId="{6C488232-1576-43DA-A104-0E5EABF4C8EA}" type="presOf" srcId="{FF0CDCCC-6F78-4064-A419-5EC5C753206F}" destId="{EB498954-62A4-422D-9DE3-1FA74DD1D37F}" srcOrd="0" destOrd="0" presId="urn:microsoft.com/office/officeart/2005/8/layout/lProcess2"/>
    <dgm:cxn modelId="{7733BF89-6778-484F-8CD8-ABA72F1E5C84}" type="presOf" srcId="{EA22DC01-B1C3-4425-86ED-5B66953397A8}" destId="{18B77C7D-672C-4358-9CA6-BD8FA6E2302A}" srcOrd="0" destOrd="0" presId="urn:microsoft.com/office/officeart/2005/8/layout/lProcess2"/>
    <dgm:cxn modelId="{B9657F94-4ACA-4F5A-9C52-D0111748E87E}" type="presOf" srcId="{A0A9AC20-5EC1-4862-BFC8-870928838544}" destId="{4735A497-84C1-49AD-B2D7-A0E2E20F2536}" srcOrd="1" destOrd="0" presId="urn:microsoft.com/office/officeart/2005/8/layout/lProcess2"/>
    <dgm:cxn modelId="{5A938F37-7DD4-4224-A7A6-1CF824134922}" type="presOf" srcId="{7DAF4A99-25E1-44F9-90C0-EA66CF00B3B6}" destId="{5473F14B-8F21-412E-B8DE-EADF32D6F521}"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0C33811C-A80B-4DA7-B343-B8E498B14D4C}" type="presParOf" srcId="{5473F14B-8F21-412E-B8DE-EADF32D6F521}" destId="{C0D74A84-CA9B-4A55-82D3-C4473BCAB74F}" srcOrd="0" destOrd="0" presId="urn:microsoft.com/office/officeart/2005/8/layout/lProcess2"/>
    <dgm:cxn modelId="{F70637CB-10AF-4914-8FDF-A69C017AC5C8}" type="presParOf" srcId="{C0D74A84-CA9B-4A55-82D3-C4473BCAB74F}" destId="{F5FB40AB-A8F0-43CC-AED2-A0B6D3491F03}" srcOrd="0" destOrd="0" presId="urn:microsoft.com/office/officeart/2005/8/layout/lProcess2"/>
    <dgm:cxn modelId="{D6ADD00D-EA98-4314-BE38-5EB2D8AB60AE}" type="presParOf" srcId="{C0D74A84-CA9B-4A55-82D3-C4473BCAB74F}" destId="{189EA2CD-99B4-4604-BDBC-34AEB91058A9}" srcOrd="1" destOrd="0" presId="urn:microsoft.com/office/officeart/2005/8/layout/lProcess2"/>
    <dgm:cxn modelId="{E12C31BF-90AA-4531-A7AC-E969F3BCD204}" type="presParOf" srcId="{C0D74A84-CA9B-4A55-82D3-C4473BCAB74F}" destId="{051CD919-C14E-4FF7-A82B-674D57B30AF8}" srcOrd="2" destOrd="0" presId="urn:microsoft.com/office/officeart/2005/8/layout/lProcess2"/>
    <dgm:cxn modelId="{695FFC29-9185-4A23-B4CF-62E31D48AE56}" type="presParOf" srcId="{051CD919-C14E-4FF7-A82B-674D57B30AF8}" destId="{151EFC3A-4B26-48D8-87A4-D28DC0264B02}" srcOrd="0" destOrd="0" presId="urn:microsoft.com/office/officeart/2005/8/layout/lProcess2"/>
    <dgm:cxn modelId="{188E0A1B-874E-4423-886F-6A4332663F60}" type="presParOf" srcId="{151EFC3A-4B26-48D8-87A4-D28DC0264B02}" destId="{D6B8C86D-B5C5-4707-BB1C-60E6EB9E4EBA}" srcOrd="0" destOrd="0" presId="urn:microsoft.com/office/officeart/2005/8/layout/lProcess2"/>
    <dgm:cxn modelId="{C0C3E0E4-BFF2-4A0A-8DC7-8913E3F6825E}" type="presParOf" srcId="{151EFC3A-4B26-48D8-87A4-D28DC0264B02}" destId="{FEA7308F-F292-4734-BC92-11C7BB5AF5E5}" srcOrd="1" destOrd="0" presId="urn:microsoft.com/office/officeart/2005/8/layout/lProcess2"/>
    <dgm:cxn modelId="{72564048-FA4D-401E-9D39-FBA669322774}" type="presParOf" srcId="{151EFC3A-4B26-48D8-87A4-D28DC0264B02}" destId="{20F65450-B565-4F6E-8CBD-65CD2502E3B0}" srcOrd="2" destOrd="0" presId="urn:microsoft.com/office/officeart/2005/8/layout/lProcess2"/>
    <dgm:cxn modelId="{64791FC9-D2C5-44AF-96CC-A81921C07D84}" type="presParOf" srcId="{151EFC3A-4B26-48D8-87A4-D28DC0264B02}" destId="{1943ED51-E95A-4F6E-A717-80400DEEEE20}" srcOrd="3" destOrd="0" presId="urn:microsoft.com/office/officeart/2005/8/layout/lProcess2"/>
    <dgm:cxn modelId="{ADAFF0FD-8764-4ED0-8431-38C975ED9F9D}" type="presParOf" srcId="{151EFC3A-4B26-48D8-87A4-D28DC0264B02}" destId="{80F88CB8-4B64-4172-B897-E8F8383812F7}" srcOrd="4" destOrd="0" presId="urn:microsoft.com/office/officeart/2005/8/layout/lProcess2"/>
    <dgm:cxn modelId="{F6B50D16-CE25-429E-9B97-D00D72B06555}" type="presParOf" srcId="{5473F14B-8F21-412E-B8DE-EADF32D6F521}" destId="{DC9EA69A-B885-4DA4-818F-1748672594CF}" srcOrd="1" destOrd="0" presId="urn:microsoft.com/office/officeart/2005/8/layout/lProcess2"/>
    <dgm:cxn modelId="{6D391BB3-02C0-44AA-80AC-0A2526784D6F}" type="presParOf" srcId="{5473F14B-8F21-412E-B8DE-EADF32D6F521}" destId="{3A6F3D38-6FA6-469E-B3C3-234BD62E4CCA}" srcOrd="2" destOrd="0" presId="urn:microsoft.com/office/officeart/2005/8/layout/lProcess2"/>
    <dgm:cxn modelId="{97C988CA-5AB5-4BDE-8CB8-8ECAD1A02244}" type="presParOf" srcId="{3A6F3D38-6FA6-469E-B3C3-234BD62E4CCA}" destId="{C1CD2EAA-2E66-4BDA-BB6E-F99B46E1B919}" srcOrd="0" destOrd="0" presId="urn:microsoft.com/office/officeart/2005/8/layout/lProcess2"/>
    <dgm:cxn modelId="{C68F37EB-3224-4567-BB4A-94186568A754}" type="presParOf" srcId="{3A6F3D38-6FA6-469E-B3C3-234BD62E4CCA}" destId="{727186A0-986E-40DF-85B7-ACC6191E0924}" srcOrd="1" destOrd="0" presId="urn:microsoft.com/office/officeart/2005/8/layout/lProcess2"/>
    <dgm:cxn modelId="{2825FF41-0D39-489E-8717-191CD11C3C1C}" type="presParOf" srcId="{3A6F3D38-6FA6-469E-B3C3-234BD62E4CCA}" destId="{F4329E4E-5431-4760-B147-9E77700EF61A}" srcOrd="2" destOrd="0" presId="urn:microsoft.com/office/officeart/2005/8/layout/lProcess2"/>
    <dgm:cxn modelId="{BCDC08EE-C0D0-401F-900A-60C48262EF3A}" type="presParOf" srcId="{F4329E4E-5431-4760-B147-9E77700EF61A}" destId="{B5C22EF8-EBFA-4704-BF77-C1B26E178B0D}" srcOrd="0" destOrd="0" presId="urn:microsoft.com/office/officeart/2005/8/layout/lProcess2"/>
    <dgm:cxn modelId="{DEFDE0F3-4737-4FC9-BFCD-EBAE7D0F539B}" type="presParOf" srcId="{B5C22EF8-EBFA-4704-BF77-C1B26E178B0D}" destId="{EFE71110-9F14-440A-945D-9BFF90054013}" srcOrd="0" destOrd="0" presId="urn:microsoft.com/office/officeart/2005/8/layout/lProcess2"/>
    <dgm:cxn modelId="{89BE278B-FB5A-46F8-B506-B8B687489E96}" type="presParOf" srcId="{B5C22EF8-EBFA-4704-BF77-C1B26E178B0D}" destId="{35EA0CEB-E637-4D3C-96EF-C8D3B04060F2}" srcOrd="1" destOrd="0" presId="urn:microsoft.com/office/officeart/2005/8/layout/lProcess2"/>
    <dgm:cxn modelId="{9FB34385-B9EF-459A-8142-1D77BB765E76}" type="presParOf" srcId="{B5C22EF8-EBFA-4704-BF77-C1B26E178B0D}" destId="{9E190C18-AEDE-45E1-8A46-924B1190ACB6}" srcOrd="2" destOrd="0" presId="urn:microsoft.com/office/officeart/2005/8/layout/lProcess2"/>
    <dgm:cxn modelId="{C16C89A2-6C3D-4734-8C5F-87E5CA87D51F}" type="presParOf" srcId="{B5C22EF8-EBFA-4704-BF77-C1B26E178B0D}" destId="{1E1AD27B-2438-4D0B-AB02-AF912F764D09}" srcOrd="3" destOrd="0" presId="urn:microsoft.com/office/officeart/2005/8/layout/lProcess2"/>
    <dgm:cxn modelId="{A0E29BB4-30FE-4E45-B63C-9F3D1F22ED5E}" type="presParOf" srcId="{B5C22EF8-EBFA-4704-BF77-C1B26E178B0D}" destId="{EB498954-62A4-422D-9DE3-1FA74DD1D37F}" srcOrd="4" destOrd="0" presId="urn:microsoft.com/office/officeart/2005/8/layout/lProcess2"/>
    <dgm:cxn modelId="{4055AD3C-D4F9-4AA5-847B-993A802B0D9B}" type="presParOf" srcId="{5473F14B-8F21-412E-B8DE-EADF32D6F521}" destId="{BB3C6D49-326B-48DE-AC1D-9DC877BB01DD}" srcOrd="3" destOrd="0" presId="urn:microsoft.com/office/officeart/2005/8/layout/lProcess2"/>
    <dgm:cxn modelId="{3D44EF3E-56E0-4E17-891D-8BA9293C9015}" type="presParOf" srcId="{5473F14B-8F21-412E-B8DE-EADF32D6F521}" destId="{EF090B29-38A2-4F08-90FA-7BB67BE8B3E2}" srcOrd="4" destOrd="0" presId="urn:microsoft.com/office/officeart/2005/8/layout/lProcess2"/>
    <dgm:cxn modelId="{C4B08CA5-D7B1-4322-BF39-D2F930CCDEC8}" type="presParOf" srcId="{EF090B29-38A2-4F08-90FA-7BB67BE8B3E2}" destId="{9A6AB0E7-12CE-4F4C-9194-CFD62AA0E26B}" srcOrd="0" destOrd="0" presId="urn:microsoft.com/office/officeart/2005/8/layout/lProcess2"/>
    <dgm:cxn modelId="{B3B88AFE-6765-4C30-BA13-6A6BFEF3A519}" type="presParOf" srcId="{EF090B29-38A2-4F08-90FA-7BB67BE8B3E2}" destId="{4735A497-84C1-49AD-B2D7-A0E2E20F2536}" srcOrd="1" destOrd="0" presId="urn:microsoft.com/office/officeart/2005/8/layout/lProcess2"/>
    <dgm:cxn modelId="{B367D312-7B17-4406-A223-46885CB87830}" type="presParOf" srcId="{EF090B29-38A2-4F08-90FA-7BB67BE8B3E2}" destId="{5235814C-D240-476B-A6EA-F820ADA9F290}" srcOrd="2" destOrd="0" presId="urn:microsoft.com/office/officeart/2005/8/layout/lProcess2"/>
    <dgm:cxn modelId="{197D7EA6-0A63-445E-A52D-F6046CDD3233}" type="presParOf" srcId="{5235814C-D240-476B-A6EA-F820ADA9F290}" destId="{F8C87951-0BEC-442E-BD13-E67FB71AC42B}" srcOrd="0" destOrd="0" presId="urn:microsoft.com/office/officeart/2005/8/layout/lProcess2"/>
    <dgm:cxn modelId="{1FC6A8A6-91A7-4E0C-9306-2B2EBB8FFCD7}" type="presParOf" srcId="{F8C87951-0BEC-442E-BD13-E67FB71AC42B}" destId="{DECF7DEE-4FD4-4CE5-AEDF-10353AC11531}" srcOrd="0" destOrd="0" presId="urn:microsoft.com/office/officeart/2005/8/layout/lProcess2"/>
    <dgm:cxn modelId="{B67941C6-CF4C-40F6-A69F-71CBF693FC51}" type="presParOf" srcId="{F8C87951-0BEC-442E-BD13-E67FB71AC42B}" destId="{739A0DE6-D28A-493F-A1CB-4B3CCAC72873}" srcOrd="1" destOrd="0" presId="urn:microsoft.com/office/officeart/2005/8/layout/lProcess2"/>
    <dgm:cxn modelId="{7E572E58-0D29-4596-BAFC-22B20CA3423A}" type="presParOf" srcId="{F8C87951-0BEC-442E-BD13-E67FB71AC42B}" destId="{02FBE83C-F7E3-4AC9-9A61-66BF67D7D8B6}" srcOrd="2" destOrd="0" presId="urn:microsoft.com/office/officeart/2005/8/layout/lProcess2"/>
    <dgm:cxn modelId="{ACBDB279-910A-4958-98E2-C3F2B98EDD59}" type="presParOf" srcId="{F8C87951-0BEC-442E-BD13-E67FB71AC42B}" destId="{87C5B8B3-4388-4867-AA6C-4B2D717EAAF2}" srcOrd="3" destOrd="0" presId="urn:microsoft.com/office/officeart/2005/8/layout/lProcess2"/>
    <dgm:cxn modelId="{5795B4C3-DDB1-450C-B748-F840510C21CC}" type="presParOf" srcId="{F8C87951-0BEC-442E-BD13-E67FB71AC42B}" destId="{1EC52667-0754-4666-9083-6E56A0F9B67B}" srcOrd="4" destOrd="0" presId="urn:microsoft.com/office/officeart/2005/8/layout/lProcess2"/>
    <dgm:cxn modelId="{53CFAE3A-31FF-4823-8AD7-6C6BD6776A19}" type="presParOf" srcId="{5473F14B-8F21-412E-B8DE-EADF32D6F521}" destId="{9C67C073-8031-4FB8-83D0-BB3987979FB7}" srcOrd="5" destOrd="0" presId="urn:microsoft.com/office/officeart/2005/8/layout/lProcess2"/>
    <dgm:cxn modelId="{F7E52D77-19FE-4F56-A0CE-DE30D8DA4C47}" type="presParOf" srcId="{5473F14B-8F21-412E-B8DE-EADF32D6F521}" destId="{3D53649F-3A9D-48AC-B3B4-F9359FF49907}" srcOrd="6" destOrd="0" presId="urn:microsoft.com/office/officeart/2005/8/layout/lProcess2"/>
    <dgm:cxn modelId="{FDD9AFF0-2684-4924-AED3-4A15056A0C07}" type="presParOf" srcId="{3D53649F-3A9D-48AC-B3B4-F9359FF49907}" destId="{18B77C7D-672C-4358-9CA6-BD8FA6E2302A}" srcOrd="0" destOrd="0" presId="urn:microsoft.com/office/officeart/2005/8/layout/lProcess2"/>
    <dgm:cxn modelId="{5AF90FA4-738B-471F-890D-54B77F484900}" type="presParOf" srcId="{3D53649F-3A9D-48AC-B3B4-F9359FF49907}" destId="{AB95B1F2-DB60-4BC5-81D3-1FA274FF69C7}" srcOrd="1" destOrd="0" presId="urn:microsoft.com/office/officeart/2005/8/layout/lProcess2"/>
    <dgm:cxn modelId="{BC88C301-D4F9-488C-9A90-A97C75370070}" type="presParOf" srcId="{3D53649F-3A9D-48AC-B3B4-F9359FF49907}" destId="{9D4EF955-0664-47BE-890F-75DA470A2A2E}" srcOrd="2" destOrd="0" presId="urn:microsoft.com/office/officeart/2005/8/layout/lProcess2"/>
    <dgm:cxn modelId="{1104F2C9-8AA3-4517-8FA2-4EAF02383A79}" type="presParOf" srcId="{9D4EF955-0664-47BE-890F-75DA470A2A2E}" destId="{CCD58064-6258-410C-B1E0-023DF3946A43}" srcOrd="0" destOrd="0" presId="urn:microsoft.com/office/officeart/2005/8/layout/lProcess2"/>
    <dgm:cxn modelId="{A04A56D4-9588-4FC3-81AF-10F0D14BC07B}" type="presParOf" srcId="{CCD58064-6258-410C-B1E0-023DF3946A43}" destId="{204F3481-2F4C-45A5-A0A1-C088684F0126}" srcOrd="0" destOrd="0" presId="urn:microsoft.com/office/officeart/2005/8/layout/lProcess2"/>
    <dgm:cxn modelId="{CA858EAD-CFA7-4A28-8308-0C322AC5E32A}" type="presParOf" srcId="{CCD58064-6258-410C-B1E0-023DF3946A43}" destId="{B768FAA9-E2C4-4A6B-82D8-EF54C53E14D8}" srcOrd="1" destOrd="0" presId="urn:microsoft.com/office/officeart/2005/8/layout/lProcess2"/>
    <dgm:cxn modelId="{A8E737B9-A157-4557-9EAB-0C7C87045EAD}" type="presParOf" srcId="{CCD58064-6258-410C-B1E0-023DF3946A43}" destId="{0F3CAB81-CF76-498F-9619-BAF8144FA3C3}" srcOrd="2" destOrd="0" presId="urn:microsoft.com/office/officeart/2005/8/layout/lProcess2"/>
    <dgm:cxn modelId="{AC38CB9E-8010-4707-9BA7-50C22EE8061A}" type="presParOf" srcId="{CCD58064-6258-410C-B1E0-023DF3946A43}" destId="{0E0C811E-F3C5-4F24-A485-437F0C0EAD6A}" srcOrd="3" destOrd="0" presId="urn:microsoft.com/office/officeart/2005/8/layout/lProcess2"/>
    <dgm:cxn modelId="{B0DDC9BE-9851-4F24-B0F8-91AAF7C559DA}" type="presParOf" srcId="{CCD58064-6258-410C-B1E0-023DF3946A43}" destId="{80762C44-FA02-441A-8A8D-FC00E4F372F1}" srcOrd="4" destOrd="0" presId="urn:microsoft.com/office/officeart/2005/8/layout/lProcess2"/>
    <dgm:cxn modelId="{3BAA51AF-705C-4E42-87EC-77869E1781CF}" type="presParOf" srcId="{5473F14B-8F21-412E-B8DE-EADF32D6F521}" destId="{1EEF13C7-AF43-4380-A8A5-F72A5D476D05}" srcOrd="7" destOrd="0" presId="urn:microsoft.com/office/officeart/2005/8/layout/lProcess2"/>
    <dgm:cxn modelId="{362FBBE9-7147-4CF7-842F-30114ADB35AE}" type="presParOf" srcId="{5473F14B-8F21-412E-B8DE-EADF32D6F521}" destId="{0618492F-D453-4601-9C36-8CE6AA153D1B}" srcOrd="8" destOrd="0" presId="urn:microsoft.com/office/officeart/2005/8/layout/lProcess2"/>
    <dgm:cxn modelId="{3AC40DBD-BC64-4913-82B1-94D04893C7CA}" type="presParOf" srcId="{0618492F-D453-4601-9C36-8CE6AA153D1B}" destId="{5A591EE2-4B7B-40DB-B051-D75F7BFEDDD6}" srcOrd="0" destOrd="0" presId="urn:microsoft.com/office/officeart/2005/8/layout/lProcess2"/>
    <dgm:cxn modelId="{B19FBC09-17AC-4442-AEB3-10256E6A34CB}" type="presParOf" srcId="{0618492F-D453-4601-9C36-8CE6AA153D1B}" destId="{34BAB90F-F3E5-4FFB-A339-2946D1CD0CCB}" srcOrd="1" destOrd="0" presId="urn:microsoft.com/office/officeart/2005/8/layout/lProcess2"/>
    <dgm:cxn modelId="{8BF8A868-1B5E-4BEB-8A43-8AF56B42A997}" type="presParOf" srcId="{0618492F-D453-4601-9C36-8CE6AA153D1B}" destId="{BA794F96-F89B-483A-BF3A-9118CA9CCDA4}" srcOrd="2" destOrd="0" presId="urn:microsoft.com/office/officeart/2005/8/layout/lProcess2"/>
    <dgm:cxn modelId="{F2F215F3-474A-477B-BDA4-5F7B87AC7289}" type="presParOf" srcId="{BA794F96-F89B-483A-BF3A-9118CA9CCDA4}" destId="{76BCF6F8-619E-4477-AF5E-3CC45345624F}" srcOrd="0" destOrd="0" presId="urn:microsoft.com/office/officeart/2005/8/layout/lProcess2"/>
    <dgm:cxn modelId="{556616F7-96D6-4E85-94B5-E5D5B258EC31}" type="presParOf" srcId="{76BCF6F8-619E-4477-AF5E-3CC45345624F}" destId="{F0B767F2-4C7E-481B-967C-8FE0CB529397}" srcOrd="0" destOrd="0" presId="urn:microsoft.com/office/officeart/2005/8/layout/lProcess2"/>
    <dgm:cxn modelId="{7F961C91-33EE-4F0A-BFE7-6A2FD54390EB}" type="presParOf" srcId="{76BCF6F8-619E-4477-AF5E-3CC45345624F}" destId="{B342BD1C-A54C-4F1C-A099-03A03E61088D}" srcOrd="1" destOrd="0" presId="urn:microsoft.com/office/officeart/2005/8/layout/lProcess2"/>
    <dgm:cxn modelId="{7C3196B8-F405-404A-B755-A87A5DD26A98}" type="presParOf" srcId="{76BCF6F8-619E-4477-AF5E-3CC45345624F}" destId="{6F277C00-29F7-4ECD-8C97-37788C7BA770}" srcOrd="2" destOrd="0" presId="urn:microsoft.com/office/officeart/2005/8/layout/lProcess2"/>
    <dgm:cxn modelId="{52EB4C97-7D5A-4962-B224-0104A26D7AEF}" type="presParOf" srcId="{76BCF6F8-619E-4477-AF5E-3CC45345624F}" destId="{3945A699-1DD4-41EF-B849-687FF56CB987}" srcOrd="3" destOrd="0" presId="urn:microsoft.com/office/officeart/2005/8/layout/lProcess2"/>
    <dgm:cxn modelId="{EEA30CBB-24E7-4E82-B6A4-C206DE7CBAEB}"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Gamma = margin</a:t>
            </a:r>
          </a:p>
          <a:p>
            <a:r>
              <a:rPr lang="en-US" dirty="0" smtClean="0"/>
              <a:t>if we scale examples to have Euclidean length 1, then γ is the minimum distance of</a:t>
            </a:r>
          </a:p>
          <a:p>
            <a:r>
              <a:rPr lang="en-US" dirty="0" smtClean="0"/>
              <a:t>any example to the plane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17</a:t>
            </a:fld>
            <a:endParaRPr lang="en-US"/>
          </a:p>
        </p:txBody>
      </p:sp>
    </p:spTree>
    <p:extLst>
      <p:ext uri="{BB962C8B-B14F-4D97-AF65-F5344CB8AC3E}">
        <p14:creationId xmlns:p14="http://schemas.microsoft.com/office/powerpoint/2010/main" val="255585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23589-5B73-46FB-A653-AA09EB3C07C3}" type="slidenum">
              <a:rPr lang="en-US"/>
              <a:pPr/>
              <a:t>25</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853092-8D90-4B4A-B093-F8C522412B35}" type="slidenum">
              <a:rPr lang="en-US"/>
              <a:pPr/>
              <a:t>26</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12B8530-204D-49E8-9266-A5B14939168F}"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9C6876-5B73-45DC-9E0D-5849052407C0}"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F6514A-F27A-4103-B2B4-EB2BA6FC75BF}"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D3E96E74-ABD4-420D-917E-C389077B097E}"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989A9619-9A27-4558-AA6B-1EEFFFF30FEE}"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dt" sz="half" idx="10"/>
          </p:nvPr>
        </p:nvSpPr>
        <p:spPr>
          <a:ln/>
        </p:spPr>
        <p:txBody>
          <a:bodyPr/>
          <a:lstStyle>
            <a:lvl1pPr>
              <a:defRPr/>
            </a:lvl1pPr>
          </a:lstStyle>
          <a:p>
            <a:pPr>
              <a:defRPr/>
            </a:pPr>
            <a:fld id="{77B0B94F-E7F4-413B-B93F-DD57A04FD991}" type="datetime1">
              <a:rPr lang="en-US" smtClean="0"/>
              <a:t>8/8/2014</a:t>
            </a:fld>
            <a:endParaRPr lang="en-IE"/>
          </a:p>
        </p:txBody>
      </p:sp>
      <p:sp>
        <p:nvSpPr>
          <p:cNvPr id="7" name="Rectangle 3"/>
          <p:cNvSpPr>
            <a:spLocks noGrp="1" noChangeArrowheads="1"/>
          </p:cNvSpPr>
          <p:nvPr>
            <p:ph type="sldNum" sz="quarter" idx="11"/>
          </p:nvPr>
        </p:nvSpPr>
        <p:spPr>
          <a:ln/>
        </p:spPr>
        <p:txBody>
          <a:bodyPr/>
          <a:lstStyle>
            <a:lvl1pPr>
              <a:defRPr/>
            </a:lvl1pPr>
          </a:lstStyle>
          <a:p>
            <a:pPr>
              <a:defRPr/>
            </a:pPr>
            <a:fld id="{A73FEC7F-91ED-4963-9679-B59929A1CB23}" type="slidenum">
              <a:rPr lang="en-IE"/>
              <a:pPr>
                <a:defRPr/>
              </a:pPr>
              <a:t>‹#›</a:t>
            </a:fld>
            <a:endParaRPr lang="en-IE"/>
          </a:p>
        </p:txBody>
      </p:sp>
      <p:sp>
        <p:nvSpPr>
          <p:cNvPr id="8" name="Rectangle 14"/>
          <p:cNvSpPr>
            <a:spLocks noGrp="1" noChangeArrowheads="1"/>
          </p:cNvSpPr>
          <p:nvPr>
            <p:ph type="ftr" sz="quarter" idx="12"/>
          </p:nvPr>
        </p:nvSpPr>
        <p:spPr>
          <a:ln/>
        </p:spPr>
        <p:txBody>
          <a:bodyPr/>
          <a:lstStyle>
            <a:lvl1pPr>
              <a:defRPr/>
            </a:lvl1pPr>
          </a:lstStyle>
          <a:p>
            <a:pPr>
              <a:defRPr/>
            </a:pPr>
            <a:r>
              <a:rPr lang="en-IE" smtClean="0"/>
              <a:t>J. Leskovec, A. Rajaraman, J. Ullman: Mining of Massive Datasets, http://www.mmds.org</a:t>
            </a:r>
            <a:endParaRPr lang="en-IE"/>
          </a:p>
        </p:txBody>
      </p:sp>
    </p:spTree>
    <p:extLst>
      <p:ext uri="{BB962C8B-B14F-4D97-AF65-F5344CB8AC3E}">
        <p14:creationId xmlns:p14="http://schemas.microsoft.com/office/powerpoint/2010/main" val="42837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4252C228-DD71-45E2-83B6-9DAE3127C83C}"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D2023F2D-6A49-4C69-AC01-A42A638A52E4}"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28EB8-9F4B-4970-9D89-77B863802067}"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BC5359-F74D-4E20-93F8-BC860D79C370}"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E4DDDB-835C-44F3-8DA1-542CE6E7B326}"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8F65B-84ED-4BD8-8481-2911F2E8E233}"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0B1A6C-440F-476E-8F37-B98CD1F1D221}"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C2D6E57-9BAF-48D2-8271-9C1328FDC9CC}"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929231FA-04AD-409E-923B-2781C12C76F2}"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 id="2147483678" r:id="rId14"/>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smtClean="0"/>
              <a:t>Large-Scale </a:t>
            </a:r>
            <a:r>
              <a:rPr lang="en-US" sz="5400" dirty="0"/>
              <a:t>Machine Learning: k-NN, Perceptron</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27592470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for NN</a:t>
            </a:r>
            <a:endParaRPr lang="en-US" dirty="0"/>
          </a:p>
        </p:txBody>
      </p:sp>
      <p:sp>
        <p:nvSpPr>
          <p:cNvPr id="3" name="Content Placeholder 2"/>
          <p:cNvSpPr>
            <a:spLocks noGrp="1"/>
          </p:cNvSpPr>
          <p:nvPr>
            <p:ph idx="1"/>
          </p:nvPr>
        </p:nvSpPr>
        <p:spPr/>
        <p:txBody>
          <a:bodyPr/>
          <a:lstStyle/>
          <a:p>
            <a:r>
              <a:rPr lang="en-US" b="1" dirty="0" smtClean="0">
                <a:solidFill>
                  <a:srgbClr val="0000FF"/>
                </a:solidFill>
              </a:rPr>
              <a:t>Main memory:</a:t>
            </a:r>
          </a:p>
          <a:p>
            <a:pPr lvl="1"/>
            <a:r>
              <a:rPr lang="en-US" b="1" dirty="0" smtClean="0"/>
              <a:t>Linear scan</a:t>
            </a:r>
          </a:p>
          <a:p>
            <a:pPr lvl="1"/>
            <a:r>
              <a:rPr lang="en-US" b="1" dirty="0" smtClean="0">
                <a:solidFill>
                  <a:srgbClr val="FF0066"/>
                </a:solidFill>
              </a:rPr>
              <a:t>Tree based:</a:t>
            </a:r>
          </a:p>
          <a:p>
            <a:pPr lvl="2"/>
            <a:r>
              <a:rPr lang="en-US" dirty="0" err="1" smtClean="0"/>
              <a:t>Quadtree</a:t>
            </a:r>
            <a:endParaRPr lang="en-US" dirty="0" smtClean="0"/>
          </a:p>
          <a:p>
            <a:pPr lvl="2"/>
            <a:r>
              <a:rPr lang="en-US" dirty="0" err="1" smtClean="0"/>
              <a:t>kd</a:t>
            </a:r>
            <a:r>
              <a:rPr lang="en-US" dirty="0" smtClean="0"/>
              <a:t>-tree</a:t>
            </a:r>
          </a:p>
          <a:p>
            <a:pPr lvl="1"/>
            <a:r>
              <a:rPr lang="en-US" b="1" dirty="0" smtClean="0">
                <a:solidFill>
                  <a:srgbClr val="FF0066"/>
                </a:solidFill>
              </a:rPr>
              <a:t>Hashing: </a:t>
            </a:r>
          </a:p>
          <a:p>
            <a:pPr lvl="2"/>
            <a:r>
              <a:rPr lang="en-US" dirty="0" smtClean="0"/>
              <a:t>Locality-Sensitive Hashing</a:t>
            </a:r>
          </a:p>
          <a:p>
            <a:r>
              <a:rPr lang="en-US" b="1" dirty="0" smtClean="0">
                <a:solidFill>
                  <a:srgbClr val="0000FF"/>
                </a:solidFill>
              </a:rPr>
              <a:t>Secondary storage:</a:t>
            </a:r>
          </a:p>
          <a:p>
            <a:pPr lvl="1"/>
            <a:r>
              <a:rPr lang="en-US" dirty="0" smtClean="0"/>
              <a:t>R-trees</a:t>
            </a: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1374616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US"/>
          </a:p>
        </p:txBody>
      </p:sp>
      <p:pic>
        <p:nvPicPr>
          <p:cNvPr id="64514" name="Picture 2"/>
          <p:cNvPicPr>
            <a:picLocks noChangeAspect="1" noChangeArrowheads="1"/>
          </p:cNvPicPr>
          <p:nvPr/>
        </p:nvPicPr>
        <p:blipFill rotWithShape="1">
          <a:blip r:embed="rId2" cstate="print"/>
          <a:srcRect b="72821"/>
          <a:stretch/>
        </p:blipFill>
        <p:spPr bwMode="auto">
          <a:xfrm>
            <a:off x="1418748" y="2362200"/>
            <a:ext cx="6306505" cy="2057400"/>
          </a:xfrm>
          <a:prstGeom prst="rect">
            <a:avLst/>
          </a:prstGeom>
          <a:noFill/>
        </p:spPr>
      </p:pic>
      <p:sp>
        <p:nvSpPr>
          <p:cNvPr id="7" name="Title 6"/>
          <p:cNvSpPr>
            <a:spLocks noGrp="1"/>
          </p:cNvSpPr>
          <p:nvPr>
            <p:ph type="ctrTitle"/>
          </p:nvPr>
        </p:nvSpPr>
        <p:spPr>
          <a:xfrm>
            <a:off x="0" y="5174673"/>
            <a:ext cx="9144000" cy="1683327"/>
          </a:xfrm>
          <a:solidFill>
            <a:schemeClr val="bg1"/>
          </a:solidFill>
        </p:spPr>
        <p:txBody>
          <a:bodyPr/>
          <a:lstStyle/>
          <a:p>
            <a:pPr algn="ctr"/>
            <a:r>
              <a:rPr lang="en-US" dirty="0" smtClean="0"/>
              <a:t>Perceptron</a:t>
            </a:r>
            <a:endParaRPr lang="en-US" dirty="0"/>
          </a:p>
        </p:txBody>
      </p:sp>
    </p:spTree>
    <p:extLst>
      <p:ext uri="{BB962C8B-B14F-4D97-AF65-F5344CB8AC3E}">
        <p14:creationId xmlns:p14="http://schemas.microsoft.com/office/powerpoint/2010/main" val="89607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a:t>
            </a:r>
            <a:r>
              <a:rPr lang="en-US" dirty="0" err="1" smtClean="0"/>
              <a:t>Perceptron</a:t>
            </a:r>
            <a:endParaRPr lang="en-US" dirty="0"/>
          </a:p>
        </p:txBody>
      </p:sp>
      <p:sp>
        <p:nvSpPr>
          <p:cNvPr id="3" name="Content Placeholder 2"/>
          <p:cNvSpPr>
            <a:spLocks noGrp="1"/>
          </p:cNvSpPr>
          <p:nvPr>
            <p:ph idx="1"/>
          </p:nvPr>
        </p:nvSpPr>
        <p:spPr>
          <a:xfrm>
            <a:off x="457200" y="1295400"/>
            <a:ext cx="8458200" cy="5486400"/>
          </a:xfrm>
        </p:spPr>
        <p:txBody>
          <a:bodyPr>
            <a:normAutofit/>
          </a:bodyPr>
          <a:lstStyle/>
          <a:p>
            <a:r>
              <a:rPr lang="en-US" b="1" dirty="0" smtClean="0"/>
              <a:t>Example: </a:t>
            </a:r>
            <a:r>
              <a:rPr lang="en-US" b="1" dirty="0" smtClean="0">
                <a:solidFill>
                  <a:srgbClr val="008000"/>
                </a:solidFill>
              </a:rPr>
              <a:t>Spam filtering</a:t>
            </a:r>
          </a:p>
          <a:p>
            <a:endParaRPr lang="en-US" dirty="0" smtClean="0"/>
          </a:p>
          <a:p>
            <a:endParaRPr lang="en-US" dirty="0" smtClean="0"/>
          </a:p>
          <a:p>
            <a:pPr lvl="1"/>
            <a:endParaRPr lang="en-US" dirty="0" smtClean="0"/>
          </a:p>
          <a:p>
            <a:r>
              <a:rPr lang="en-US" b="1" dirty="0" smtClean="0">
                <a:solidFill>
                  <a:srgbClr val="FF0066"/>
                </a:solidFill>
              </a:rPr>
              <a:t>Instance space x </a:t>
            </a:r>
            <a:r>
              <a:rPr lang="en-US" b="1" dirty="0" smtClean="0">
                <a:solidFill>
                  <a:srgbClr val="FF0066"/>
                </a:solidFill>
                <a:sym typeface="Symbol"/>
              </a:rPr>
              <a:t> </a:t>
            </a:r>
            <a:r>
              <a:rPr lang="en-US" b="1" dirty="0" smtClean="0">
                <a:solidFill>
                  <a:srgbClr val="FF0066"/>
                </a:solidFill>
              </a:rPr>
              <a:t>X</a:t>
            </a:r>
            <a:r>
              <a:rPr lang="en-US" b="1" dirty="0" smtClean="0">
                <a:solidFill>
                  <a:schemeClr val="accent3"/>
                </a:solidFill>
              </a:rPr>
              <a:t> </a:t>
            </a:r>
            <a:r>
              <a:rPr lang="en-US" dirty="0" smtClean="0"/>
              <a:t>(|</a:t>
            </a:r>
            <a:r>
              <a:rPr lang="en-US" b="1" dirty="0" smtClean="0"/>
              <a:t>X</a:t>
            </a:r>
            <a:r>
              <a:rPr lang="en-US" dirty="0" smtClean="0"/>
              <a:t>|= </a:t>
            </a:r>
            <a:r>
              <a:rPr lang="en-US" b="1" dirty="0" smtClean="0"/>
              <a:t>n</a:t>
            </a:r>
            <a:r>
              <a:rPr lang="en-US" dirty="0" smtClean="0"/>
              <a:t> data points)</a:t>
            </a:r>
          </a:p>
          <a:p>
            <a:pPr lvl="1"/>
            <a:r>
              <a:rPr lang="en-US" b="1" dirty="0" smtClean="0"/>
              <a:t>Binary or real-valued feature vector </a:t>
            </a:r>
            <a:r>
              <a:rPr lang="en-US" b="1" i="1" dirty="0" smtClean="0"/>
              <a:t>x</a:t>
            </a:r>
            <a:r>
              <a:rPr lang="en-US" b="1" dirty="0" smtClean="0"/>
              <a:t> of word occurrences </a:t>
            </a:r>
          </a:p>
          <a:p>
            <a:pPr lvl="1"/>
            <a:r>
              <a:rPr lang="en-US" b="1" i="1" dirty="0" smtClean="0"/>
              <a:t>d</a:t>
            </a:r>
            <a:r>
              <a:rPr lang="en-US" dirty="0" smtClean="0"/>
              <a:t> features (words + other things, </a:t>
            </a:r>
            <a:r>
              <a:rPr lang="en-US" b="1" dirty="0" smtClean="0"/>
              <a:t>d</a:t>
            </a:r>
            <a:r>
              <a:rPr lang="en-US" dirty="0" smtClean="0"/>
              <a:t>~100,000)</a:t>
            </a:r>
          </a:p>
          <a:p>
            <a:r>
              <a:rPr lang="en-US" b="1" dirty="0" smtClean="0">
                <a:solidFill>
                  <a:srgbClr val="FF0066"/>
                </a:solidFill>
              </a:rPr>
              <a:t>Class y </a:t>
            </a:r>
            <a:r>
              <a:rPr lang="en-US" b="1" dirty="0" smtClean="0">
                <a:solidFill>
                  <a:srgbClr val="FF0066"/>
                </a:solidFill>
                <a:sym typeface="Symbol"/>
              </a:rPr>
              <a:t> </a:t>
            </a:r>
            <a:r>
              <a:rPr lang="en-US" b="1" dirty="0" smtClean="0">
                <a:solidFill>
                  <a:srgbClr val="FF0066"/>
                </a:solidFill>
              </a:rPr>
              <a:t>Y</a:t>
            </a:r>
          </a:p>
          <a:p>
            <a:pPr lvl="1"/>
            <a:r>
              <a:rPr lang="en-US" b="1" i="1" dirty="0" smtClean="0"/>
              <a:t>y</a:t>
            </a:r>
            <a:r>
              <a:rPr lang="en-US" dirty="0" smtClean="0"/>
              <a:t>: Spam (+1), Ham (-1)</a:t>
            </a: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12</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52463" y="1895475"/>
            <a:ext cx="7839075" cy="1457325"/>
          </a:xfrm>
          <a:prstGeom prst="rect">
            <a:avLst/>
          </a:prstGeom>
          <a:noFill/>
          <a:ln w="9525">
            <a:noFill/>
            <a:miter lim="800000"/>
            <a:headEnd/>
            <a:tailEnd/>
          </a:ln>
        </p:spPr>
      </p:pic>
    </p:spTree>
    <p:extLst>
      <p:ext uri="{BB962C8B-B14F-4D97-AF65-F5344CB8AC3E}">
        <p14:creationId xmlns:p14="http://schemas.microsoft.com/office/powerpoint/2010/main" val="1308968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for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1"/>
                <a:ext cx="8229600" cy="3397249"/>
              </a:xfrm>
            </p:spPr>
            <p:txBody>
              <a:bodyPr>
                <a:normAutofit/>
              </a:bodyPr>
              <a:lstStyle/>
              <a:p>
                <a:pPr>
                  <a:lnSpc>
                    <a:spcPct val="90000"/>
                  </a:lnSpc>
                </a:pPr>
                <a:r>
                  <a:rPr lang="en-US" b="1" dirty="0" smtClean="0">
                    <a:solidFill>
                      <a:srgbClr val="008000"/>
                    </a:solidFill>
                  </a:rPr>
                  <a:t>Binary classification:</a:t>
                </a:r>
              </a:p>
              <a:p>
                <a:pPr lvl="1">
                  <a:lnSpc>
                    <a:spcPct val="90000"/>
                  </a:lnSpc>
                </a:pPr>
                <a:endParaRPr lang="en-US" dirty="0" smtClean="0"/>
              </a:p>
              <a:p>
                <a:pPr lvl="1">
                  <a:lnSpc>
                    <a:spcPct val="90000"/>
                  </a:lnSpc>
                </a:pPr>
                <a:endParaRPr lang="en-US" dirty="0" smtClean="0"/>
              </a:p>
              <a:p>
                <a:pPr>
                  <a:lnSpc>
                    <a:spcPct val="90000"/>
                  </a:lnSpc>
                </a:pPr>
                <a:r>
                  <a:rPr lang="en-US" b="1" dirty="0" smtClean="0">
                    <a:solidFill>
                      <a:schemeClr val="accent3"/>
                    </a:solidFill>
                  </a:rPr>
                  <a:t>Input:</a:t>
                </a:r>
                <a:r>
                  <a:rPr lang="en-US" dirty="0" smtClean="0">
                    <a:solidFill>
                      <a:schemeClr val="accent3"/>
                    </a:solidFill>
                  </a:rPr>
                  <a:t> </a:t>
                </a:r>
                <a:r>
                  <a:rPr lang="en-US" dirty="0" smtClean="0"/>
                  <a:t>Vectors </a:t>
                </a:r>
                <a:r>
                  <a:rPr lang="en-US" b="1" i="1" dirty="0" smtClean="0"/>
                  <a:t>x</a:t>
                </a:r>
                <a:r>
                  <a:rPr lang="en-US" b="1" i="1" baseline="30000" dirty="0"/>
                  <a:t>(j)</a:t>
                </a:r>
                <a:r>
                  <a:rPr lang="en-US" dirty="0" smtClean="0"/>
                  <a:t> and labels </a:t>
                </a:r>
                <a:r>
                  <a:rPr lang="en-US" b="1" i="1" dirty="0" smtClean="0"/>
                  <a:t>y</a:t>
                </a:r>
                <a:r>
                  <a:rPr lang="en-US" b="1" i="1" baseline="30000" dirty="0" smtClean="0"/>
                  <a:t>(j)</a:t>
                </a:r>
              </a:p>
              <a:p>
                <a:pPr lvl="1">
                  <a:lnSpc>
                    <a:spcPct val="90000"/>
                  </a:lnSpc>
                </a:pPr>
                <a:r>
                  <a:rPr lang="en-US" dirty="0" smtClean="0"/>
                  <a:t>Vectors </a:t>
                </a:r>
                <a:r>
                  <a:rPr lang="en-US" b="1" i="1" dirty="0" smtClean="0"/>
                  <a:t>x</a:t>
                </a:r>
                <a:r>
                  <a:rPr lang="en-US" b="1" i="1" baseline="30000" dirty="0"/>
                  <a:t>(j</a:t>
                </a:r>
                <a:r>
                  <a:rPr lang="en-US" b="1" i="1" baseline="30000" dirty="0" smtClean="0"/>
                  <a:t>)  </a:t>
                </a:r>
                <a:r>
                  <a:rPr lang="en-US" dirty="0" smtClean="0"/>
                  <a:t>are real valued where </a:t>
                </a:r>
                <a14:m>
                  <m:oMath xmlns:m="http://schemas.openxmlformats.org/officeDocument/2006/math">
                    <m:sSub>
                      <m:sSubPr>
                        <m:ctrlPr>
                          <a:rPr lang="en-US" b="1" i="1" smtClean="0">
                            <a:latin typeface="Cambria Math"/>
                          </a:rPr>
                        </m:ctrlPr>
                      </m:sSubPr>
                      <m:e>
                        <m:d>
                          <m:dPr>
                            <m:begChr m:val="‖"/>
                            <m:endChr m:val="‖"/>
                            <m:ctrlPr>
                              <a:rPr lang="en-US" b="1" i="1" smtClean="0">
                                <a:latin typeface="Cambria Math"/>
                              </a:rPr>
                            </m:ctrlPr>
                          </m:dPr>
                          <m:e>
                            <m:r>
                              <a:rPr lang="en-US" b="1" i="1" smtClean="0">
                                <a:latin typeface="Cambria Math"/>
                              </a:rPr>
                              <m:t>𝒙</m:t>
                            </m:r>
                          </m:e>
                        </m:d>
                      </m:e>
                      <m:sub>
                        <m:r>
                          <a:rPr lang="en-US" b="1" i="1" smtClean="0">
                            <a:latin typeface="Cambria Math"/>
                          </a:rPr>
                          <m:t>𝟐</m:t>
                        </m:r>
                      </m:sub>
                    </m:sSub>
                    <m:r>
                      <a:rPr lang="en-US" b="1" i="1" smtClean="0">
                        <a:latin typeface="Cambria Math"/>
                      </a:rPr>
                      <m:t>=</m:t>
                    </m:r>
                    <m:r>
                      <a:rPr lang="en-US" b="1" i="1" smtClean="0">
                        <a:latin typeface="Cambria Math"/>
                      </a:rPr>
                      <m:t>𝟏</m:t>
                    </m:r>
                  </m:oMath>
                </a14:m>
                <a:endParaRPr lang="en-US" b="1" dirty="0"/>
              </a:p>
              <a:p>
                <a:pPr>
                  <a:lnSpc>
                    <a:spcPct val="90000"/>
                  </a:lnSpc>
                </a:pPr>
                <a:r>
                  <a:rPr lang="en-US" b="1" dirty="0" smtClean="0">
                    <a:solidFill>
                      <a:schemeClr val="accent3"/>
                    </a:solidFill>
                  </a:rPr>
                  <a:t>Goal:</a:t>
                </a:r>
                <a:r>
                  <a:rPr lang="en-US" dirty="0" smtClean="0">
                    <a:solidFill>
                      <a:schemeClr val="accent3"/>
                    </a:solidFill>
                  </a:rPr>
                  <a:t> </a:t>
                </a:r>
                <a:r>
                  <a:rPr lang="en-US" dirty="0" smtClean="0"/>
                  <a:t>Find vector  </a:t>
                </a:r>
                <a:r>
                  <a:rPr lang="en-US" b="1" i="1" dirty="0" smtClean="0">
                    <a:latin typeface="Times New Roman" pitchFamily="18" charset="0"/>
                    <a:cs typeface="Times New Roman" pitchFamily="18" charset="0"/>
                  </a:rPr>
                  <a:t>w = (w</a:t>
                </a:r>
                <a:r>
                  <a:rPr lang="en-US" b="1" i="1" baseline="-25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 w</a:t>
                </a:r>
                <a:r>
                  <a:rPr lang="en-US" b="1" i="1" baseline="-25000" dirty="0" smtClean="0">
                    <a:latin typeface="Times New Roman" pitchFamily="18" charset="0"/>
                    <a:cs typeface="Times New Roman" pitchFamily="18" charset="0"/>
                  </a:rPr>
                  <a:t>2 </a:t>
                </a:r>
                <a:r>
                  <a:rPr lang="en-US" b="1" i="1" dirty="0" smtClean="0">
                    <a:latin typeface="Times New Roman" pitchFamily="18" charset="0"/>
                    <a:cs typeface="Times New Roman" pitchFamily="18" charset="0"/>
                  </a:rPr>
                  <a:t>,... , </a:t>
                </a:r>
                <a:r>
                  <a:rPr lang="en-US" b="1" i="1" dirty="0" err="1" smtClean="0">
                    <a:latin typeface="Times New Roman" pitchFamily="18" charset="0"/>
                    <a:cs typeface="Times New Roman" pitchFamily="18" charset="0"/>
                  </a:rPr>
                  <a:t>w</a:t>
                </a:r>
                <a:r>
                  <a:rPr lang="en-US" b="1" i="1" baseline="-25000" dirty="0" err="1" smtClean="0">
                    <a:latin typeface="Times New Roman" pitchFamily="18" charset="0"/>
                    <a:cs typeface="Times New Roman" pitchFamily="18" charset="0"/>
                  </a:rPr>
                  <a:t>d</a:t>
                </a:r>
                <a:r>
                  <a:rPr lang="en-US" b="1" i="1" baseline="-25000"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a:t>
                </a:r>
              </a:p>
              <a:p>
                <a:pPr lvl="1">
                  <a:lnSpc>
                    <a:spcPct val="90000"/>
                  </a:lnSpc>
                </a:pPr>
                <a:r>
                  <a:rPr lang="en-US" dirty="0" smtClean="0"/>
                  <a:t>Each </a:t>
                </a:r>
                <a:r>
                  <a:rPr lang="en-US" b="1" i="1" dirty="0" err="1" smtClean="0"/>
                  <a:t>w</a:t>
                </a:r>
                <a:r>
                  <a:rPr lang="en-US" b="1" i="1" baseline="-25000" dirty="0" err="1" smtClean="0"/>
                  <a:t>i</a:t>
                </a:r>
                <a:r>
                  <a:rPr lang="en-US" dirty="0" smtClean="0"/>
                  <a:t> is a real number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1"/>
                <a:ext cx="8229600" cy="3397249"/>
              </a:xfrm>
              <a:blipFill rotWithShape="1">
                <a:blip r:embed="rId3"/>
                <a:stretch>
                  <a:fillRect t="-2513" b="-3232"/>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13</a:t>
            </a:fld>
            <a:endParaRPr lang="en-US"/>
          </a:p>
        </p:txBody>
      </p:sp>
      <p:grpSp>
        <p:nvGrpSpPr>
          <p:cNvPr id="7" name="Group 3"/>
          <p:cNvGrpSpPr>
            <a:grpSpLocks/>
          </p:cNvGrpSpPr>
          <p:nvPr/>
        </p:nvGrpSpPr>
        <p:grpSpPr bwMode="auto">
          <a:xfrm>
            <a:off x="1066800" y="1676400"/>
            <a:ext cx="6262689" cy="1006475"/>
            <a:chOff x="1920" y="862"/>
            <a:chExt cx="3945" cy="634"/>
          </a:xfrm>
        </p:grpSpPr>
        <p:sp>
          <p:nvSpPr>
            <p:cNvPr id="8" name="Text Box 4"/>
            <p:cNvSpPr txBox="1">
              <a:spLocks noChangeArrowheads="1"/>
            </p:cNvSpPr>
            <p:nvPr/>
          </p:nvSpPr>
          <p:spPr bwMode="auto">
            <a:xfrm>
              <a:off x="1920" y="1020"/>
              <a:ext cx="597" cy="368"/>
            </a:xfrm>
            <a:prstGeom prst="rect">
              <a:avLst/>
            </a:prstGeom>
            <a:noFill/>
            <a:ln w="9525">
              <a:noFill/>
              <a:miter lim="800000"/>
              <a:headEnd/>
              <a:tailEnd/>
            </a:ln>
            <a:effectLst/>
          </p:spPr>
          <p:txBody>
            <a:bodyPr wrap="none">
              <a:spAutoFit/>
            </a:bodyPr>
            <a:lstStyle/>
            <a:p>
              <a:r>
                <a:rPr lang="en-US" sz="3200" i="1" u="none" dirty="0">
                  <a:solidFill>
                    <a:srgbClr val="0000FF"/>
                  </a:solidFill>
                  <a:latin typeface="Arial Narrow" pitchFamily="34" charset="0"/>
                </a:rPr>
                <a:t>f </a:t>
              </a:r>
              <a:r>
                <a:rPr lang="en-US" sz="2800" u="none" dirty="0">
                  <a:solidFill>
                    <a:srgbClr val="0000FF"/>
                  </a:solidFill>
                  <a:latin typeface="Arial Narrow" pitchFamily="34" charset="0"/>
                </a:rPr>
                <a:t>(</a:t>
              </a:r>
              <a:r>
                <a:rPr lang="en-US" sz="2800" b="1" u="none" dirty="0">
                  <a:solidFill>
                    <a:srgbClr val="0000FF"/>
                  </a:solidFill>
                  <a:latin typeface="Arial Narrow" pitchFamily="34" charset="0"/>
                </a:rPr>
                <a:t>x</a:t>
              </a:r>
              <a:r>
                <a:rPr lang="en-US" sz="2800" u="none" dirty="0">
                  <a:solidFill>
                    <a:srgbClr val="0000FF"/>
                  </a:solidFill>
                  <a:latin typeface="Arial Narrow" pitchFamily="34" charset="0"/>
                </a:rPr>
                <a:t>)</a:t>
              </a:r>
              <a:r>
                <a:rPr lang="en-US" sz="2400" u="none" dirty="0">
                  <a:solidFill>
                    <a:srgbClr val="0000FF"/>
                  </a:solidFill>
                  <a:latin typeface="Arial Narrow" pitchFamily="34" charset="0"/>
                </a:rPr>
                <a:t> =</a:t>
              </a:r>
            </a:p>
          </p:txBody>
        </p:sp>
        <p:sp>
          <p:nvSpPr>
            <p:cNvPr id="9" name="Text Box 5"/>
            <p:cNvSpPr txBox="1">
              <a:spLocks noChangeArrowheads="1"/>
            </p:cNvSpPr>
            <p:nvPr/>
          </p:nvSpPr>
          <p:spPr bwMode="auto">
            <a:xfrm>
              <a:off x="2688" y="963"/>
              <a:ext cx="3177" cy="523"/>
            </a:xfrm>
            <a:prstGeom prst="rect">
              <a:avLst/>
            </a:prstGeom>
            <a:noFill/>
            <a:ln w="9525">
              <a:noFill/>
              <a:miter lim="800000"/>
              <a:headEnd/>
              <a:tailEnd/>
            </a:ln>
            <a:effectLst/>
          </p:spPr>
          <p:txBody>
            <a:bodyPr wrap="none">
              <a:spAutoFit/>
            </a:bodyPr>
            <a:lstStyle/>
            <a:p>
              <a:r>
                <a:rPr lang="en-US" sz="2400" u="none" dirty="0">
                  <a:solidFill>
                    <a:srgbClr val="0000FF"/>
                  </a:solidFill>
                  <a:latin typeface="Times New Roman" pitchFamily="18" charset="0"/>
                  <a:cs typeface="Times New Roman" pitchFamily="18" charset="0"/>
                </a:rPr>
                <a:t> </a:t>
              </a:r>
              <a:r>
                <a:rPr lang="en-US" sz="2400" b="1" u="none" dirty="0" smtClean="0">
                  <a:solidFill>
                    <a:srgbClr val="0000FF"/>
                  </a:solidFill>
                  <a:latin typeface="Times New Roman" pitchFamily="18" charset="0"/>
                  <a:cs typeface="Times New Roman" pitchFamily="18" charset="0"/>
                </a:rPr>
                <a:t>+1</a:t>
              </a:r>
              <a:r>
                <a:rPr lang="en-US" sz="2400" u="none" dirty="0" smtClean="0">
                  <a:solidFill>
                    <a:srgbClr val="0000FF"/>
                  </a:solidFill>
                  <a:latin typeface="Times New Roman" pitchFamily="18" charset="0"/>
                  <a:cs typeface="Times New Roman" pitchFamily="18" charset="0"/>
                </a:rPr>
                <a:t>    </a:t>
              </a:r>
              <a:r>
                <a:rPr lang="en-US" sz="2400" u="none" dirty="0">
                  <a:solidFill>
                    <a:srgbClr val="0000FF"/>
                  </a:solidFill>
                  <a:latin typeface="Times New Roman" pitchFamily="18" charset="0"/>
                  <a:cs typeface="Times New Roman" pitchFamily="18" charset="0"/>
                </a:rPr>
                <a:t>if    </a:t>
              </a:r>
              <a:r>
                <a:rPr lang="en-US" sz="2400" b="1" dirty="0" smtClean="0">
                  <a:solidFill>
                    <a:srgbClr val="0000FF"/>
                  </a:solidFill>
                  <a:latin typeface="Times New Roman" pitchFamily="18" charset="0"/>
                  <a:cs typeface="Times New Roman" pitchFamily="18" charset="0"/>
                </a:rPr>
                <a:t>w</a:t>
              </a:r>
              <a:r>
                <a:rPr lang="en-US" sz="2400" b="1" u="none" baseline="-25000" dirty="0" smtClean="0">
                  <a:solidFill>
                    <a:srgbClr val="0000FF"/>
                  </a:solidFill>
                  <a:latin typeface="Times New Roman" pitchFamily="18" charset="0"/>
                  <a:cs typeface="Times New Roman" pitchFamily="18" charset="0"/>
                </a:rPr>
                <a:t>1</a:t>
              </a:r>
              <a:r>
                <a:rPr lang="en-US" sz="2400" b="1" u="none" dirty="0" smtClean="0">
                  <a:solidFill>
                    <a:srgbClr val="0000FF"/>
                  </a:solidFill>
                  <a:latin typeface="Times New Roman" pitchFamily="18" charset="0"/>
                  <a:cs typeface="Times New Roman" pitchFamily="18" charset="0"/>
                </a:rPr>
                <a:t> x</a:t>
              </a:r>
              <a:r>
                <a:rPr lang="en-US" sz="2400" b="1" u="none" baseline="-25000" dirty="0" smtClean="0">
                  <a:solidFill>
                    <a:srgbClr val="0000FF"/>
                  </a:solidFill>
                  <a:latin typeface="Times New Roman" pitchFamily="18" charset="0"/>
                  <a:cs typeface="Times New Roman" pitchFamily="18" charset="0"/>
                </a:rPr>
                <a:t>1</a:t>
              </a:r>
              <a:r>
                <a:rPr lang="en-US" sz="2400" b="1" u="none" dirty="0" smtClean="0">
                  <a:solidFill>
                    <a:srgbClr val="0000FF"/>
                  </a:solidFill>
                  <a:latin typeface="Times New Roman" pitchFamily="18" charset="0"/>
                  <a:cs typeface="Times New Roman" pitchFamily="18" charset="0"/>
                </a:rPr>
                <a:t> </a:t>
              </a:r>
              <a:r>
                <a:rPr lang="en-US" sz="2400" b="1" u="none" dirty="0">
                  <a:solidFill>
                    <a:srgbClr val="0000FF"/>
                  </a:solidFill>
                  <a:latin typeface="Times New Roman" pitchFamily="18" charset="0"/>
                  <a:cs typeface="Times New Roman" pitchFamily="18" charset="0"/>
                </a:rPr>
                <a:t>+ w</a:t>
              </a:r>
              <a:r>
                <a:rPr lang="en-US" sz="2400" b="1" u="none" baseline="-25000" dirty="0">
                  <a:solidFill>
                    <a:srgbClr val="0000FF"/>
                  </a:solidFill>
                  <a:latin typeface="Times New Roman" pitchFamily="18" charset="0"/>
                  <a:cs typeface="Times New Roman" pitchFamily="18" charset="0"/>
                </a:rPr>
                <a:t>2</a:t>
              </a:r>
              <a:r>
                <a:rPr lang="en-US" sz="2400" b="1" u="none" dirty="0">
                  <a:solidFill>
                    <a:srgbClr val="0000FF"/>
                  </a:solidFill>
                  <a:latin typeface="Times New Roman" pitchFamily="18" charset="0"/>
                  <a:cs typeface="Times New Roman" pitchFamily="18" charset="0"/>
                </a:rPr>
                <a:t> x</a:t>
              </a:r>
              <a:r>
                <a:rPr lang="en-US" sz="2400" b="1" u="none" baseline="-25000" dirty="0">
                  <a:solidFill>
                    <a:srgbClr val="0000FF"/>
                  </a:solidFill>
                  <a:latin typeface="Times New Roman" pitchFamily="18" charset="0"/>
                  <a:cs typeface="Times New Roman" pitchFamily="18" charset="0"/>
                </a:rPr>
                <a:t>2</a:t>
              </a:r>
              <a:r>
                <a:rPr lang="en-US" sz="2400" b="1" u="none" dirty="0">
                  <a:solidFill>
                    <a:srgbClr val="0000FF"/>
                  </a:solidFill>
                  <a:latin typeface="Times New Roman" pitchFamily="18" charset="0"/>
                  <a:cs typeface="Times New Roman" pitchFamily="18" charset="0"/>
                </a:rPr>
                <a:t> +. . . </a:t>
              </a:r>
              <a:r>
                <a:rPr lang="en-US" sz="2400" b="1" u="none" dirty="0" smtClean="0">
                  <a:solidFill>
                    <a:srgbClr val="0000FF"/>
                  </a:solidFill>
                  <a:latin typeface="Times New Roman" pitchFamily="18" charset="0"/>
                  <a:cs typeface="Times New Roman" pitchFamily="18" charset="0"/>
                </a:rPr>
                <a:t>w</a:t>
              </a:r>
              <a:r>
                <a:rPr lang="en-US" sz="2400" b="1" u="none" baseline="-25000" dirty="0" smtClean="0">
                  <a:solidFill>
                    <a:srgbClr val="0000FF"/>
                  </a:solidFill>
                  <a:latin typeface="Times New Roman" pitchFamily="18" charset="0"/>
                  <a:cs typeface="Times New Roman" pitchFamily="18" charset="0"/>
                </a:rPr>
                <a:t>d</a:t>
              </a:r>
              <a:r>
                <a:rPr lang="en-US" sz="2400" b="1" u="none" dirty="0" smtClean="0">
                  <a:solidFill>
                    <a:srgbClr val="0000FF"/>
                  </a:solidFill>
                  <a:latin typeface="Times New Roman" pitchFamily="18" charset="0"/>
                  <a:cs typeface="Times New Roman" pitchFamily="18" charset="0"/>
                </a:rPr>
                <a:t> </a:t>
              </a:r>
              <a:r>
                <a:rPr lang="en-US" sz="2400" b="1" u="none" dirty="0" err="1" smtClean="0">
                  <a:solidFill>
                    <a:srgbClr val="0000FF"/>
                  </a:solidFill>
                  <a:latin typeface="Times New Roman" pitchFamily="18" charset="0"/>
                  <a:cs typeface="Times New Roman" pitchFamily="18" charset="0"/>
                </a:rPr>
                <a:t>x</a:t>
              </a:r>
              <a:r>
                <a:rPr lang="en-US" sz="2400" b="1" u="none" baseline="-25000" dirty="0" err="1" smtClean="0">
                  <a:solidFill>
                    <a:srgbClr val="0000FF"/>
                  </a:solidFill>
                  <a:latin typeface="Times New Roman" pitchFamily="18" charset="0"/>
                  <a:cs typeface="Times New Roman" pitchFamily="18" charset="0"/>
                </a:rPr>
                <a:t>d</a:t>
              </a:r>
              <a:r>
                <a:rPr lang="en-US" sz="2400" b="1" u="none" dirty="0" smtClean="0">
                  <a:solidFill>
                    <a:srgbClr val="0000FF"/>
                  </a:solidFill>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sym typeface="Symbol"/>
                </a:rPr>
                <a:t></a:t>
              </a:r>
              <a:r>
                <a:rPr lang="en-US" sz="2400" b="1" u="none" dirty="0" smtClean="0">
                  <a:solidFill>
                    <a:srgbClr val="0000FF"/>
                  </a:solidFill>
                  <a:latin typeface="Times New Roman" pitchFamily="18" charset="0"/>
                  <a:cs typeface="Times New Roman" pitchFamily="18" charset="0"/>
                </a:rPr>
                <a:t> </a:t>
              </a:r>
              <a:r>
                <a:rPr lang="en-US" sz="2400" b="1" dirty="0" smtClean="0">
                  <a:latin typeface="Times New Roman" pitchFamily="18" charset="0"/>
                  <a:cs typeface="Times New Roman" pitchFamily="18" charset="0"/>
                  <a:sym typeface="Symbol" pitchFamily="18" charset="2"/>
                </a:rPr>
                <a:t></a:t>
              </a:r>
              <a:endParaRPr lang="en-US" sz="2400" b="1" u="none" dirty="0">
                <a:solidFill>
                  <a:srgbClr val="0000FF"/>
                </a:solidFill>
                <a:latin typeface="Times New Roman" pitchFamily="18" charset="0"/>
                <a:cs typeface="Times New Roman" pitchFamily="18" charset="0"/>
                <a:sym typeface="Symbol" pitchFamily="18" charset="2"/>
              </a:endParaRPr>
            </a:p>
            <a:p>
              <a:r>
                <a:rPr lang="en-US" sz="2400" u="none" dirty="0">
                  <a:solidFill>
                    <a:srgbClr val="0000FF"/>
                  </a:solidFill>
                  <a:latin typeface="Times New Roman" pitchFamily="18" charset="0"/>
                  <a:cs typeface="Times New Roman" pitchFamily="18" charset="0"/>
                  <a:sym typeface="Symbol" pitchFamily="18" charset="2"/>
                </a:rPr>
                <a:t> </a:t>
              </a:r>
              <a:r>
                <a:rPr lang="en-US" sz="2400" b="1" u="none" dirty="0" smtClean="0">
                  <a:solidFill>
                    <a:srgbClr val="0000FF"/>
                  </a:solidFill>
                  <a:latin typeface="Times New Roman" pitchFamily="18" charset="0"/>
                  <a:cs typeface="Times New Roman" pitchFamily="18" charset="0"/>
                  <a:sym typeface="Symbol" pitchFamily="18" charset="2"/>
                </a:rPr>
                <a:t>-1</a:t>
              </a:r>
              <a:r>
                <a:rPr lang="en-US" sz="2400" u="none" dirty="0" smtClean="0">
                  <a:solidFill>
                    <a:srgbClr val="0000FF"/>
                  </a:solidFill>
                  <a:latin typeface="Times New Roman" pitchFamily="18" charset="0"/>
                  <a:cs typeface="Times New Roman" pitchFamily="18" charset="0"/>
                  <a:sym typeface="Symbol" pitchFamily="18" charset="2"/>
                </a:rPr>
                <a:t>     </a:t>
              </a:r>
              <a:r>
                <a:rPr lang="en-US" sz="2400" dirty="0" smtClean="0">
                  <a:solidFill>
                    <a:srgbClr val="0000FF"/>
                  </a:solidFill>
                  <a:latin typeface="Times New Roman" pitchFamily="18" charset="0"/>
                  <a:cs typeface="Times New Roman" pitchFamily="18" charset="0"/>
                  <a:sym typeface="Symbol" pitchFamily="18" charset="2"/>
                </a:rPr>
                <a:t>o</a:t>
              </a:r>
              <a:r>
                <a:rPr lang="en-US" sz="2400" u="none" dirty="0" smtClean="0">
                  <a:solidFill>
                    <a:srgbClr val="0000FF"/>
                  </a:solidFill>
                  <a:latin typeface="Times New Roman" pitchFamily="18" charset="0"/>
                  <a:cs typeface="Times New Roman" pitchFamily="18" charset="0"/>
                  <a:sym typeface="Symbol" pitchFamily="18" charset="2"/>
                </a:rPr>
                <a:t>therwise</a:t>
              </a:r>
              <a:endParaRPr lang="en-US" sz="2400" dirty="0">
                <a:effectLst>
                  <a:outerShdw blurRad="38100" dist="38100" dir="2700000" algn="tl">
                    <a:srgbClr val="C0C0C0"/>
                  </a:outerShdw>
                </a:effectLst>
                <a:latin typeface="Times New Roman" pitchFamily="18" charset="0"/>
                <a:cs typeface="Times New Roman" pitchFamily="18" charset="0"/>
              </a:endParaRPr>
            </a:p>
          </p:txBody>
        </p:sp>
        <p:sp>
          <p:nvSpPr>
            <p:cNvPr id="10" name="Text Box 6"/>
            <p:cNvSpPr txBox="1">
              <a:spLocks noChangeArrowheads="1"/>
            </p:cNvSpPr>
            <p:nvPr/>
          </p:nvSpPr>
          <p:spPr bwMode="auto">
            <a:xfrm>
              <a:off x="2496" y="862"/>
              <a:ext cx="247" cy="634"/>
            </a:xfrm>
            <a:prstGeom prst="rect">
              <a:avLst/>
            </a:prstGeom>
            <a:noFill/>
            <a:ln w="9525">
              <a:noFill/>
              <a:miter lim="800000"/>
              <a:headEnd/>
              <a:tailEnd/>
            </a:ln>
            <a:effectLst/>
          </p:spPr>
          <p:txBody>
            <a:bodyPr wrap="none">
              <a:spAutoFit/>
            </a:bodyPr>
            <a:lstStyle/>
            <a:p>
              <a:r>
                <a:rPr lang="en-US" sz="6000" u="none" dirty="0">
                  <a:solidFill>
                    <a:srgbClr val="0000FF"/>
                  </a:solidFill>
                  <a:latin typeface="Arial Narrow" pitchFamily="34" charset="0"/>
                </a:rPr>
                <a:t>{</a:t>
              </a:r>
            </a:p>
          </p:txBody>
        </p:sp>
      </p:grpSp>
      <p:sp>
        <p:nvSpPr>
          <p:cNvPr id="11" name="Line 3"/>
          <p:cNvSpPr>
            <a:spLocks noChangeShapeType="1"/>
          </p:cNvSpPr>
          <p:nvPr/>
        </p:nvSpPr>
        <p:spPr bwMode="auto">
          <a:xfrm>
            <a:off x="3124200" y="4572000"/>
            <a:ext cx="0" cy="2019300"/>
          </a:xfrm>
          <a:prstGeom prst="line">
            <a:avLst/>
          </a:prstGeom>
          <a:noFill/>
          <a:ln w="38100">
            <a:solidFill>
              <a:schemeClr val="tx1"/>
            </a:solidFill>
            <a:round/>
            <a:headEnd type="triangle" w="med" len="med"/>
            <a:tailEnd/>
          </a:ln>
          <a:effectLst/>
        </p:spPr>
        <p:txBody>
          <a:bodyPr/>
          <a:lstStyle/>
          <a:p>
            <a:endParaRPr lang="en-US"/>
          </a:p>
        </p:txBody>
      </p:sp>
      <p:sp>
        <p:nvSpPr>
          <p:cNvPr id="12" name="Line 4"/>
          <p:cNvSpPr>
            <a:spLocks noChangeShapeType="1"/>
          </p:cNvSpPr>
          <p:nvPr/>
        </p:nvSpPr>
        <p:spPr bwMode="auto">
          <a:xfrm>
            <a:off x="3124200" y="6591300"/>
            <a:ext cx="3733800" cy="0"/>
          </a:xfrm>
          <a:prstGeom prst="line">
            <a:avLst/>
          </a:prstGeom>
          <a:noFill/>
          <a:ln w="38100">
            <a:solidFill>
              <a:schemeClr val="tx1"/>
            </a:solidFill>
            <a:round/>
            <a:headEnd/>
            <a:tailEnd type="triangle" w="med" len="med"/>
          </a:ln>
          <a:effectLst/>
        </p:spPr>
        <p:txBody>
          <a:bodyPr/>
          <a:lstStyle/>
          <a:p>
            <a:endParaRPr lang="en-US"/>
          </a:p>
        </p:txBody>
      </p:sp>
      <p:sp>
        <p:nvSpPr>
          <p:cNvPr id="13" name="Line 5"/>
          <p:cNvSpPr>
            <a:spLocks noChangeShapeType="1"/>
          </p:cNvSpPr>
          <p:nvPr/>
        </p:nvSpPr>
        <p:spPr bwMode="auto">
          <a:xfrm>
            <a:off x="1981200" y="5867400"/>
            <a:ext cx="1524000" cy="914400"/>
          </a:xfrm>
          <a:prstGeom prst="line">
            <a:avLst/>
          </a:prstGeom>
          <a:noFill/>
          <a:ln w="28575">
            <a:solidFill>
              <a:srgbClr val="0000FF"/>
            </a:solidFill>
            <a:round/>
            <a:headEnd/>
            <a:tailEnd/>
          </a:ln>
          <a:effectLst/>
        </p:spPr>
        <p:txBody>
          <a:bodyPr wrap="none" anchor="ctr"/>
          <a:lstStyle/>
          <a:p>
            <a:endParaRPr lang="en-US"/>
          </a:p>
        </p:txBody>
      </p:sp>
      <p:sp>
        <p:nvSpPr>
          <p:cNvPr id="14" name="Line 6"/>
          <p:cNvSpPr>
            <a:spLocks noChangeShapeType="1"/>
          </p:cNvSpPr>
          <p:nvPr/>
        </p:nvSpPr>
        <p:spPr bwMode="auto">
          <a:xfrm flipV="1">
            <a:off x="3124200" y="5829300"/>
            <a:ext cx="609600" cy="762000"/>
          </a:xfrm>
          <a:prstGeom prst="line">
            <a:avLst/>
          </a:prstGeom>
          <a:noFill/>
          <a:ln w="38100">
            <a:solidFill>
              <a:srgbClr val="0000FF"/>
            </a:solidFill>
            <a:round/>
            <a:headEnd/>
            <a:tailEnd type="triangle" w="med" len="med"/>
          </a:ln>
          <a:effectLst/>
        </p:spPr>
        <p:txBody>
          <a:bodyPr/>
          <a:lstStyle/>
          <a:p>
            <a:endParaRPr lang="en-US"/>
          </a:p>
        </p:txBody>
      </p:sp>
      <p:sp>
        <p:nvSpPr>
          <p:cNvPr id="15" name="Text Box 7"/>
          <p:cNvSpPr txBox="1">
            <a:spLocks noChangeArrowheads="1"/>
          </p:cNvSpPr>
          <p:nvPr/>
        </p:nvSpPr>
        <p:spPr bwMode="auto">
          <a:xfrm>
            <a:off x="1295400" y="5534025"/>
            <a:ext cx="1000595" cy="369332"/>
          </a:xfrm>
          <a:prstGeom prst="rect">
            <a:avLst/>
          </a:prstGeom>
          <a:noFill/>
          <a:ln w="9525">
            <a:noFill/>
            <a:miter lim="800000"/>
            <a:headEnd/>
            <a:tailEnd/>
          </a:ln>
          <a:effectLst/>
        </p:spPr>
        <p:txBody>
          <a:bodyPr wrap="none">
            <a:spAutoFit/>
          </a:bodyPr>
          <a:lstStyle/>
          <a:p>
            <a:r>
              <a:rPr lang="en-US" sz="1800" u="none" dirty="0" smtClean="0">
                <a:latin typeface="Times New Roman" pitchFamily="18" charset="0"/>
                <a:cs typeface="Times New Roman" pitchFamily="18" charset="0"/>
              </a:rPr>
              <a:t>w </a:t>
            </a:r>
            <a:r>
              <a:rPr lang="en-US" dirty="0" smtClean="0">
                <a:latin typeface="Times New Roman" pitchFamily="18" charset="0"/>
                <a:cs typeface="Times New Roman" pitchFamily="18" charset="0"/>
                <a:sym typeface="Symbol"/>
              </a:rPr>
              <a:t></a:t>
            </a:r>
            <a:r>
              <a:rPr lang="en-US" sz="1800" u="none" dirty="0" smtClean="0">
                <a:latin typeface="Times New Roman" pitchFamily="18" charset="0"/>
                <a:cs typeface="Times New Roman" pitchFamily="18" charset="0"/>
              </a:rPr>
              <a:t> </a:t>
            </a:r>
            <a:r>
              <a:rPr lang="en-US" sz="1800" u="none" dirty="0">
                <a:latin typeface="Times New Roman" pitchFamily="18" charset="0"/>
                <a:cs typeface="Times New Roman" pitchFamily="18" charset="0"/>
              </a:rPr>
              <a:t>x = 0</a:t>
            </a:r>
          </a:p>
        </p:txBody>
      </p:sp>
      <p:sp>
        <p:nvSpPr>
          <p:cNvPr id="16" name="Text Box 8"/>
          <p:cNvSpPr txBox="1">
            <a:spLocks noChangeArrowheads="1"/>
          </p:cNvSpPr>
          <p:nvPr/>
        </p:nvSpPr>
        <p:spPr bwMode="auto">
          <a:xfrm>
            <a:off x="33528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7" name="Text Box 9"/>
          <p:cNvSpPr txBox="1">
            <a:spLocks noChangeArrowheads="1"/>
          </p:cNvSpPr>
          <p:nvPr/>
        </p:nvSpPr>
        <p:spPr bwMode="auto">
          <a:xfrm>
            <a:off x="43434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8" name="Text Box 10"/>
          <p:cNvSpPr txBox="1">
            <a:spLocks noChangeArrowheads="1"/>
          </p:cNvSpPr>
          <p:nvPr/>
        </p:nvSpPr>
        <p:spPr bwMode="auto">
          <a:xfrm>
            <a:off x="3733800" y="5378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9" name="Text Box 11"/>
          <p:cNvSpPr txBox="1">
            <a:spLocks noChangeArrowheads="1"/>
          </p:cNvSpPr>
          <p:nvPr/>
        </p:nvSpPr>
        <p:spPr bwMode="auto">
          <a:xfrm>
            <a:off x="3886200" y="5607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0" name="Text Box 12"/>
          <p:cNvSpPr txBox="1">
            <a:spLocks noChangeArrowheads="1"/>
          </p:cNvSpPr>
          <p:nvPr/>
        </p:nvSpPr>
        <p:spPr bwMode="auto">
          <a:xfrm>
            <a:off x="4191000" y="5454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1" name="Text Box 13"/>
          <p:cNvSpPr txBox="1">
            <a:spLocks noChangeArrowheads="1"/>
          </p:cNvSpPr>
          <p:nvPr/>
        </p:nvSpPr>
        <p:spPr bwMode="auto">
          <a:xfrm>
            <a:off x="4648200" y="5988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2" name="Text Box 14"/>
          <p:cNvSpPr txBox="1">
            <a:spLocks noChangeArrowheads="1"/>
          </p:cNvSpPr>
          <p:nvPr/>
        </p:nvSpPr>
        <p:spPr bwMode="auto">
          <a:xfrm>
            <a:off x="46482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3" name="Text Box 15"/>
          <p:cNvSpPr txBox="1">
            <a:spLocks noChangeArrowheads="1"/>
          </p:cNvSpPr>
          <p:nvPr/>
        </p:nvSpPr>
        <p:spPr bwMode="auto">
          <a:xfrm>
            <a:off x="4648200" y="5607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4" name="Text Box 16"/>
          <p:cNvSpPr txBox="1">
            <a:spLocks noChangeArrowheads="1"/>
          </p:cNvSpPr>
          <p:nvPr/>
        </p:nvSpPr>
        <p:spPr bwMode="auto">
          <a:xfrm>
            <a:off x="5257800" y="55308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5" name="Text Box 17"/>
          <p:cNvSpPr txBox="1">
            <a:spLocks noChangeArrowheads="1"/>
          </p:cNvSpPr>
          <p:nvPr/>
        </p:nvSpPr>
        <p:spPr bwMode="auto">
          <a:xfrm>
            <a:off x="5486400" y="5835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6" name="Text Box 18"/>
          <p:cNvSpPr txBox="1">
            <a:spLocks noChangeArrowheads="1"/>
          </p:cNvSpPr>
          <p:nvPr/>
        </p:nvSpPr>
        <p:spPr bwMode="auto">
          <a:xfrm>
            <a:off x="5782056" y="5957824"/>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27" name="Text Box 19"/>
          <p:cNvSpPr txBox="1">
            <a:spLocks noChangeArrowheads="1"/>
          </p:cNvSpPr>
          <p:nvPr/>
        </p:nvSpPr>
        <p:spPr bwMode="auto">
          <a:xfrm>
            <a:off x="3565525" y="48895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8" name="Text Box 20"/>
          <p:cNvSpPr txBox="1">
            <a:spLocks noChangeArrowheads="1"/>
          </p:cNvSpPr>
          <p:nvPr/>
        </p:nvSpPr>
        <p:spPr bwMode="auto">
          <a:xfrm>
            <a:off x="4114800" y="5073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9" name="Text Box 21"/>
          <p:cNvSpPr txBox="1">
            <a:spLocks noChangeArrowheads="1"/>
          </p:cNvSpPr>
          <p:nvPr/>
        </p:nvSpPr>
        <p:spPr bwMode="auto">
          <a:xfrm>
            <a:off x="4876800" y="5683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30" name="Oval 22"/>
          <p:cNvSpPr>
            <a:spLocks noChangeArrowheads="1"/>
          </p:cNvSpPr>
          <p:nvPr/>
        </p:nvSpPr>
        <p:spPr bwMode="auto">
          <a:xfrm>
            <a:off x="4648200" y="46164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1" name="Text Box 23"/>
          <p:cNvSpPr txBox="1">
            <a:spLocks noChangeArrowheads="1"/>
          </p:cNvSpPr>
          <p:nvPr/>
        </p:nvSpPr>
        <p:spPr bwMode="auto">
          <a:xfrm>
            <a:off x="3717925" y="50419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32" name="Oval 24"/>
          <p:cNvSpPr>
            <a:spLocks noChangeArrowheads="1"/>
          </p:cNvSpPr>
          <p:nvPr/>
        </p:nvSpPr>
        <p:spPr bwMode="auto">
          <a:xfrm>
            <a:off x="42672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3" name="Oval 25"/>
          <p:cNvSpPr>
            <a:spLocks noChangeArrowheads="1"/>
          </p:cNvSpPr>
          <p:nvPr/>
        </p:nvSpPr>
        <p:spPr bwMode="auto">
          <a:xfrm>
            <a:off x="4800600" y="4540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4" name="Oval 26"/>
          <p:cNvSpPr>
            <a:spLocks noChangeArrowheads="1"/>
          </p:cNvSpPr>
          <p:nvPr/>
        </p:nvSpPr>
        <p:spPr bwMode="auto">
          <a:xfrm>
            <a:off x="49530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5" name="Oval 27"/>
          <p:cNvSpPr>
            <a:spLocks noChangeArrowheads="1"/>
          </p:cNvSpPr>
          <p:nvPr/>
        </p:nvSpPr>
        <p:spPr bwMode="auto">
          <a:xfrm>
            <a:off x="54102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6" name="Oval 28"/>
          <p:cNvSpPr>
            <a:spLocks noChangeArrowheads="1"/>
          </p:cNvSpPr>
          <p:nvPr/>
        </p:nvSpPr>
        <p:spPr bwMode="auto">
          <a:xfrm>
            <a:off x="5562600" y="4921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7" name="Oval 29"/>
          <p:cNvSpPr>
            <a:spLocks noChangeArrowheads="1"/>
          </p:cNvSpPr>
          <p:nvPr/>
        </p:nvSpPr>
        <p:spPr bwMode="auto">
          <a:xfrm>
            <a:off x="5410200" y="51498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38" name="Oval 30"/>
          <p:cNvSpPr>
            <a:spLocks noChangeArrowheads="1"/>
          </p:cNvSpPr>
          <p:nvPr/>
        </p:nvSpPr>
        <p:spPr bwMode="auto">
          <a:xfrm>
            <a:off x="4876800" y="4921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9" name="Oval 31"/>
          <p:cNvSpPr>
            <a:spLocks noChangeArrowheads="1"/>
          </p:cNvSpPr>
          <p:nvPr/>
        </p:nvSpPr>
        <p:spPr bwMode="auto">
          <a:xfrm>
            <a:off x="6019800" y="51498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40" name="Oval 32"/>
          <p:cNvSpPr>
            <a:spLocks noChangeArrowheads="1"/>
          </p:cNvSpPr>
          <p:nvPr/>
        </p:nvSpPr>
        <p:spPr bwMode="auto">
          <a:xfrm>
            <a:off x="57150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41" name="Oval 33"/>
          <p:cNvSpPr>
            <a:spLocks noChangeArrowheads="1"/>
          </p:cNvSpPr>
          <p:nvPr/>
        </p:nvSpPr>
        <p:spPr bwMode="auto">
          <a:xfrm>
            <a:off x="5181600" y="53784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42" name="Oval 34"/>
          <p:cNvSpPr>
            <a:spLocks noChangeArrowheads="1"/>
          </p:cNvSpPr>
          <p:nvPr/>
        </p:nvSpPr>
        <p:spPr bwMode="auto">
          <a:xfrm>
            <a:off x="6553200" y="5454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43" name="Line 35"/>
          <p:cNvSpPr>
            <a:spLocks noChangeShapeType="1"/>
          </p:cNvSpPr>
          <p:nvPr/>
        </p:nvSpPr>
        <p:spPr bwMode="auto">
          <a:xfrm>
            <a:off x="3810000" y="4730750"/>
            <a:ext cx="2438400" cy="1371600"/>
          </a:xfrm>
          <a:prstGeom prst="line">
            <a:avLst/>
          </a:prstGeom>
          <a:noFill/>
          <a:ln w="28575">
            <a:solidFill>
              <a:srgbClr val="0000FF"/>
            </a:solidFill>
            <a:round/>
            <a:headEnd/>
            <a:tailEnd/>
          </a:ln>
          <a:effectLst/>
        </p:spPr>
        <p:txBody>
          <a:bodyPr wrap="none" anchor="ctr"/>
          <a:lstStyle/>
          <a:p>
            <a:endParaRPr lang="en-US"/>
          </a:p>
        </p:txBody>
      </p:sp>
      <p:sp>
        <p:nvSpPr>
          <p:cNvPr id="44" name="Text Box 36"/>
          <p:cNvSpPr txBox="1">
            <a:spLocks noChangeArrowheads="1"/>
          </p:cNvSpPr>
          <p:nvPr/>
        </p:nvSpPr>
        <p:spPr bwMode="auto">
          <a:xfrm rot="1910990">
            <a:off x="3392439" y="4727199"/>
            <a:ext cx="1005403" cy="369332"/>
          </a:xfrm>
          <a:prstGeom prst="rect">
            <a:avLst/>
          </a:prstGeom>
          <a:noFill/>
          <a:ln w="9525">
            <a:noFill/>
            <a:miter lim="800000"/>
            <a:headEnd/>
            <a:tailEnd/>
          </a:ln>
          <a:effectLst/>
        </p:spPr>
        <p:txBody>
          <a:bodyPr wrap="none">
            <a:spAutoFit/>
          </a:bodyPr>
          <a:lstStyle/>
          <a:p>
            <a:r>
              <a:rPr lang="en-US" sz="1800" u="none" dirty="0">
                <a:latin typeface="Times New Roman" pitchFamily="18" charset="0"/>
                <a:cs typeface="Times New Roman" pitchFamily="18" charset="0"/>
              </a:rPr>
              <a:t>w </a:t>
            </a:r>
            <a:r>
              <a:rPr lang="en-US" dirty="0" smtClean="0">
                <a:latin typeface="Times New Roman" pitchFamily="18" charset="0"/>
                <a:cs typeface="Times New Roman" pitchFamily="18" charset="0"/>
                <a:sym typeface="Symbol"/>
              </a:rPr>
              <a:t></a:t>
            </a:r>
            <a:r>
              <a:rPr lang="en-US" sz="1800" u="none" dirty="0" smtClean="0">
                <a:latin typeface="Times New Roman" pitchFamily="18" charset="0"/>
                <a:cs typeface="Times New Roman" pitchFamily="18" charset="0"/>
              </a:rPr>
              <a:t> </a:t>
            </a:r>
            <a:r>
              <a:rPr lang="en-US" sz="1800" u="none" dirty="0">
                <a:latin typeface="Times New Roman" pitchFamily="18" charset="0"/>
                <a:cs typeface="Times New Roman" pitchFamily="18" charset="0"/>
              </a:rPr>
              <a:t>x </a:t>
            </a:r>
            <a:r>
              <a:rPr lang="en-US" sz="1800" u="none"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endParaRPr lang="en-US" sz="1800" u="none" dirty="0">
              <a:latin typeface="Times New Roman" pitchFamily="18" charset="0"/>
              <a:cs typeface="Times New Roman" pitchFamily="18" charset="0"/>
              <a:sym typeface="Symbol" pitchFamily="18" charset="2"/>
            </a:endParaRPr>
          </a:p>
        </p:txBody>
      </p:sp>
      <p:graphicFrame>
        <p:nvGraphicFramePr>
          <p:cNvPr id="62466" name="Object 2"/>
          <p:cNvGraphicFramePr>
            <a:graphicFrameLocks noChangeAspect="1"/>
          </p:cNvGraphicFramePr>
          <p:nvPr/>
        </p:nvGraphicFramePr>
        <p:xfrm>
          <a:off x="7162800" y="5688012"/>
          <a:ext cx="1812925" cy="941388"/>
        </p:xfrm>
        <a:graphic>
          <a:graphicData uri="http://schemas.openxmlformats.org/presentationml/2006/ole">
            <mc:AlternateContent xmlns:mc="http://schemas.openxmlformats.org/markup-compatibility/2006">
              <mc:Choice xmlns:v="urn:schemas-microsoft-com:vml" Requires="v">
                <p:oleObj spid="_x0000_s26678" name="Equation" r:id="rId4" imgW="977760" imgH="507960" progId="Equation.3">
                  <p:embed/>
                </p:oleObj>
              </mc:Choice>
              <mc:Fallback>
                <p:oleObj name="Equation" r:id="rId4" imgW="97776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5688012"/>
                        <a:ext cx="1812925"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p:nvSpPr>
        <p:spPr>
          <a:xfrm>
            <a:off x="7086600" y="5410200"/>
            <a:ext cx="77457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Note:</a:t>
            </a:r>
            <a:endParaRPr lang="en-US" b="1" dirty="0">
              <a:solidFill>
                <a:srgbClr val="008000"/>
              </a:solidFill>
              <a:latin typeface="Arial" pitchFamily="34" charset="0"/>
              <a:cs typeface="Arial" pitchFamily="34" charset="0"/>
            </a:endParaRPr>
          </a:p>
        </p:txBody>
      </p:sp>
      <p:sp>
        <p:nvSpPr>
          <p:cNvPr id="47" name="Rounded Rectangle 46"/>
          <p:cNvSpPr/>
          <p:nvPr/>
        </p:nvSpPr>
        <p:spPr>
          <a:xfrm>
            <a:off x="7848600" y="1676400"/>
            <a:ext cx="12192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Decision boundary is </a:t>
            </a:r>
            <a:r>
              <a:rPr lang="en-US" b="1" dirty="0" smtClean="0"/>
              <a:t>linear</a:t>
            </a:r>
            <a:endParaRPr lang="en-US" b="1" dirty="0"/>
          </a:p>
        </p:txBody>
      </p:sp>
      <p:sp>
        <p:nvSpPr>
          <p:cNvPr id="45" name="Rectangle 44"/>
          <p:cNvSpPr/>
          <p:nvPr/>
        </p:nvSpPr>
        <p:spPr>
          <a:xfrm>
            <a:off x="3177111" y="5851175"/>
            <a:ext cx="351378" cy="369332"/>
          </a:xfrm>
          <a:prstGeom prst="rect">
            <a:avLst/>
          </a:prstGeom>
        </p:spPr>
        <p:txBody>
          <a:bodyPr wrap="none">
            <a:spAutoFit/>
          </a:bodyPr>
          <a:lstStyle/>
          <a:p>
            <a:r>
              <a:rPr lang="en-US" dirty="0">
                <a:latin typeface="Times New Roman" pitchFamily="18" charset="0"/>
                <a:cs typeface="Times New Roman" pitchFamily="18" charset="0"/>
              </a:rPr>
              <a:t>w</a:t>
            </a:r>
            <a:endParaRPr lang="en-US" dirty="0"/>
          </a:p>
        </p:txBody>
      </p:sp>
    </p:spTree>
    <p:extLst>
      <p:ext uri="{BB962C8B-B14F-4D97-AF65-F5344CB8AC3E}">
        <p14:creationId xmlns:p14="http://schemas.microsoft.com/office/powerpoint/2010/main" val="27511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43" grpId="0" animBg="1"/>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[Rosenblatt ‘58]</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(very) Loose motivation: </a:t>
            </a:r>
            <a:r>
              <a:rPr lang="en-US" b="1" dirty="0" smtClean="0"/>
              <a:t>Neuron</a:t>
            </a:r>
          </a:p>
          <a:p>
            <a:r>
              <a:rPr lang="en-US" dirty="0" smtClean="0"/>
              <a:t>Inputs are feature values</a:t>
            </a:r>
          </a:p>
          <a:p>
            <a:r>
              <a:rPr lang="en-US" dirty="0" smtClean="0"/>
              <a:t>Each feature has a weight </a:t>
            </a:r>
            <a:r>
              <a:rPr lang="en-US" b="1" i="1" dirty="0" err="1" smtClean="0"/>
              <a:t>w</a:t>
            </a:r>
            <a:r>
              <a:rPr lang="en-US" b="1" i="1" baseline="-25000" dirty="0" err="1" smtClean="0"/>
              <a:t>i</a:t>
            </a:r>
            <a:endParaRPr lang="en-US" b="1" i="1" baseline="-25000" dirty="0" smtClean="0"/>
          </a:p>
          <a:p>
            <a:r>
              <a:rPr lang="en-US" b="1" dirty="0" smtClean="0">
                <a:solidFill>
                  <a:srgbClr val="0000FF"/>
                </a:solidFill>
              </a:rPr>
              <a:t>Activation is the sum:</a:t>
            </a:r>
          </a:p>
          <a:p>
            <a:pPr lvl="1"/>
            <a:r>
              <a:rPr lang="en-US" b="1" i="1" dirty="0" smtClean="0">
                <a:latin typeface="Times New Roman" pitchFamily="18" charset="0"/>
                <a:cs typeface="Times New Roman" pitchFamily="18" charset="0"/>
              </a:rPr>
              <a:t>f(x) = </a:t>
            </a:r>
            <a:r>
              <a:rPr lang="en-US" b="1" i="1" dirty="0" smtClean="0">
                <a:latin typeface="Times New Roman" pitchFamily="18" charset="0"/>
                <a:cs typeface="Times New Roman" pitchFamily="18" charset="0"/>
                <a:sym typeface="Symbol"/>
              </a:rPr>
              <a:t></a:t>
            </a:r>
            <a:r>
              <a:rPr lang="en-US" b="1" i="1" baseline="-25000" dirty="0" err="1" smtClean="0">
                <a:latin typeface="Times New Roman" pitchFamily="18" charset="0"/>
                <a:cs typeface="Times New Roman" pitchFamily="18" charset="0"/>
                <a:sym typeface="Symbol"/>
              </a:rPr>
              <a:t>i</a:t>
            </a:r>
            <a:r>
              <a:rPr lang="en-US" b="1" i="1" dirty="0" smtClean="0">
                <a:latin typeface="Times New Roman" pitchFamily="18" charset="0"/>
                <a:cs typeface="Times New Roman" pitchFamily="18" charset="0"/>
                <a:sym typeface="Symbol"/>
              </a:rPr>
              <a:t> </a:t>
            </a:r>
            <a:r>
              <a:rPr lang="en-US" b="1" i="1" dirty="0" err="1" smtClean="0">
                <a:latin typeface="Times New Roman" pitchFamily="18" charset="0"/>
                <a:cs typeface="Times New Roman" pitchFamily="18" charset="0"/>
                <a:sym typeface="Symbol"/>
              </a:rPr>
              <a:t>w</a:t>
            </a:r>
            <a:r>
              <a:rPr lang="en-US" b="1" i="1" baseline="-25000" dirty="0" err="1" smtClean="0">
                <a:latin typeface="Times New Roman" pitchFamily="18" charset="0"/>
                <a:cs typeface="Times New Roman" pitchFamily="18" charset="0"/>
                <a:sym typeface="Symbol"/>
              </a:rPr>
              <a:t>i</a:t>
            </a:r>
            <a:r>
              <a:rPr lang="en-US" b="1" i="1" dirty="0" smtClean="0">
                <a:latin typeface="Times New Roman" pitchFamily="18" charset="0"/>
                <a:cs typeface="Times New Roman" pitchFamily="18" charset="0"/>
                <a:sym typeface="Symbol"/>
              </a:rPr>
              <a:t> x</a:t>
            </a:r>
            <a:r>
              <a:rPr lang="en-US" b="1" i="1" baseline="-25000" dirty="0" smtClean="0">
                <a:latin typeface="Times New Roman" pitchFamily="18" charset="0"/>
                <a:cs typeface="Times New Roman" pitchFamily="18" charset="0"/>
                <a:sym typeface="Symbol"/>
              </a:rPr>
              <a:t>i</a:t>
            </a:r>
            <a:r>
              <a:rPr lang="en-US" b="1" i="1" dirty="0" smtClean="0">
                <a:latin typeface="Times New Roman" pitchFamily="18" charset="0"/>
                <a:cs typeface="Times New Roman" pitchFamily="18" charset="0"/>
                <a:sym typeface="Symbol"/>
              </a:rPr>
              <a:t> = w x </a:t>
            </a:r>
          </a:p>
          <a:p>
            <a:pPr lvl="8"/>
            <a:endParaRPr lang="en-US" dirty="0" smtClean="0">
              <a:solidFill>
                <a:schemeClr val="accent4"/>
              </a:solidFill>
              <a:sym typeface="Symbol"/>
            </a:endParaRPr>
          </a:p>
          <a:p>
            <a:r>
              <a:rPr lang="en-US" dirty="0" smtClean="0">
                <a:solidFill>
                  <a:srgbClr val="008000"/>
                </a:solidFill>
                <a:sym typeface="Symbol"/>
              </a:rPr>
              <a:t>If the </a:t>
            </a:r>
            <a:r>
              <a:rPr lang="en-US" b="1" i="1" dirty="0" smtClean="0">
                <a:solidFill>
                  <a:srgbClr val="008000"/>
                </a:solidFill>
                <a:sym typeface="Symbol"/>
              </a:rPr>
              <a:t>f(x)</a:t>
            </a:r>
            <a:r>
              <a:rPr lang="en-US" dirty="0" smtClean="0">
                <a:solidFill>
                  <a:srgbClr val="008000"/>
                </a:solidFill>
                <a:sym typeface="Symbol"/>
              </a:rPr>
              <a:t> is:</a:t>
            </a:r>
          </a:p>
          <a:p>
            <a:pPr lvl="1"/>
            <a:r>
              <a:rPr lang="en-US" b="1" dirty="0" smtClean="0">
                <a:sym typeface="Symbol"/>
              </a:rPr>
              <a:t>Positive:</a:t>
            </a:r>
            <a:r>
              <a:rPr lang="en-US" dirty="0" smtClean="0">
                <a:sym typeface="Symbol"/>
              </a:rPr>
              <a:t> Predict </a:t>
            </a:r>
            <a:r>
              <a:rPr lang="en-US" b="1" dirty="0" smtClean="0">
                <a:sym typeface="Symbol"/>
              </a:rPr>
              <a:t>+1</a:t>
            </a:r>
          </a:p>
          <a:p>
            <a:pPr lvl="1"/>
            <a:r>
              <a:rPr lang="en-US" b="1" dirty="0" smtClean="0">
                <a:sym typeface="Symbol"/>
              </a:rPr>
              <a:t>Negative:</a:t>
            </a:r>
            <a:r>
              <a:rPr lang="en-US" dirty="0" smtClean="0">
                <a:sym typeface="Symbol"/>
              </a:rPr>
              <a:t> Predict </a:t>
            </a:r>
            <a:r>
              <a:rPr lang="en-US" b="1" dirty="0" smtClean="0">
                <a:sym typeface="Symbol"/>
              </a:rPr>
              <a:t>-1</a:t>
            </a:r>
            <a:endParaRPr lang="en-US" b="1"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14</a:t>
            </a:fld>
            <a:endParaRPr lang="en-US" dirty="0"/>
          </a:p>
        </p:txBody>
      </p:sp>
      <p:pic>
        <p:nvPicPr>
          <p:cNvPr id="7170" name="Picture 2" descr="http://www.swarthmore.edu/NatSci/echeeve1/Ref/HH/neuron1.gif"/>
          <p:cNvPicPr>
            <a:picLocks noChangeAspect="1" noChangeArrowheads="1"/>
          </p:cNvPicPr>
          <p:nvPr/>
        </p:nvPicPr>
        <p:blipFill>
          <a:blip r:embed="rId2" cstate="print"/>
          <a:srcRect/>
          <a:stretch>
            <a:fillRect/>
          </a:stretch>
        </p:blipFill>
        <p:spPr bwMode="auto">
          <a:xfrm>
            <a:off x="6629399" y="1289050"/>
            <a:ext cx="2553629" cy="1454150"/>
          </a:xfrm>
          <a:prstGeom prst="rect">
            <a:avLst/>
          </a:prstGeom>
          <a:noFill/>
        </p:spPr>
      </p:pic>
      <p:grpSp>
        <p:nvGrpSpPr>
          <p:cNvPr id="7" name="Group 70"/>
          <p:cNvGrpSpPr/>
          <p:nvPr/>
        </p:nvGrpSpPr>
        <p:grpSpPr>
          <a:xfrm>
            <a:off x="5791200" y="2830286"/>
            <a:ext cx="3276600" cy="1589314"/>
            <a:chOff x="5791200" y="2830286"/>
            <a:chExt cx="3276600" cy="1589314"/>
          </a:xfrm>
        </p:grpSpPr>
        <p:sp>
          <p:nvSpPr>
            <p:cNvPr id="39" name="Rectangle 38"/>
            <p:cNvSpPr/>
            <p:nvPr/>
          </p:nvSpPr>
          <p:spPr>
            <a:xfrm>
              <a:off x="6781800" y="2971800"/>
              <a:ext cx="609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ym typeface="Symbol"/>
                </a:rPr>
                <a:t></a:t>
              </a:r>
              <a:endParaRPr lang="en-US" sz="2800" b="1" dirty="0"/>
            </a:p>
          </p:txBody>
        </p:sp>
        <p:cxnSp>
          <p:nvCxnSpPr>
            <p:cNvPr id="41" name="Straight Arrow Connector 40"/>
            <p:cNvCxnSpPr/>
            <p:nvPr/>
          </p:nvCxnSpPr>
          <p:spPr>
            <a:xfrm>
              <a:off x="6096000" y="32004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96000" y="38100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096000" y="35052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096000" y="4113212"/>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971800"/>
              <a:ext cx="389850" cy="1323439"/>
            </a:xfrm>
            <a:prstGeom prst="rect">
              <a:avLst/>
            </a:prstGeom>
            <a:noFill/>
          </p:spPr>
          <p:txBody>
            <a:bodyPr wrap="none" rtlCol="0">
              <a:spAutoFit/>
            </a:bodyPr>
            <a:lstStyle/>
            <a:p>
              <a:r>
                <a:rPr lang="en-US" sz="2000" dirty="0" smtClean="0"/>
                <a:t>x</a:t>
              </a:r>
              <a:r>
                <a:rPr lang="en-US" sz="2000" baseline="-25000" dirty="0" smtClean="0"/>
                <a:t>1</a:t>
              </a:r>
            </a:p>
            <a:p>
              <a:r>
                <a:rPr lang="en-US" sz="2000" dirty="0" smtClean="0"/>
                <a:t>x</a:t>
              </a:r>
              <a:r>
                <a:rPr lang="en-US" sz="2000" baseline="-25000" dirty="0" smtClean="0"/>
                <a:t>2</a:t>
              </a:r>
            </a:p>
            <a:p>
              <a:r>
                <a:rPr lang="en-US" sz="2000" dirty="0" smtClean="0"/>
                <a:t>x</a:t>
              </a:r>
              <a:r>
                <a:rPr lang="en-US" sz="2000" baseline="-25000" dirty="0" smtClean="0"/>
                <a:t>3</a:t>
              </a:r>
            </a:p>
            <a:p>
              <a:r>
                <a:rPr lang="en-US" sz="2000" dirty="0" smtClean="0"/>
                <a:t>x</a:t>
              </a:r>
              <a:r>
                <a:rPr lang="en-US" sz="2000" baseline="-25000" dirty="0" smtClean="0"/>
                <a:t>4</a:t>
              </a:r>
              <a:endParaRPr lang="en-US" sz="2000" baseline="-25000" dirty="0"/>
            </a:p>
          </p:txBody>
        </p:sp>
        <p:cxnSp>
          <p:nvCxnSpPr>
            <p:cNvPr id="48" name="Straight Arrow Connector 47"/>
            <p:cNvCxnSpPr/>
            <p:nvPr/>
          </p:nvCxnSpPr>
          <p:spPr>
            <a:xfrm>
              <a:off x="7391400" y="3733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848600" y="3461656"/>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libri" pitchFamily="34" charset="0"/>
                  <a:cs typeface="Calibri" pitchFamily="34" charset="0"/>
                  <a:sym typeface="Symbol"/>
                </a:rPr>
                <a:t> </a:t>
              </a:r>
              <a:r>
                <a:rPr lang="en-US" sz="2400" i="1" dirty="0" smtClean="0">
                  <a:latin typeface="Times New Roman" pitchFamily="18" charset="0"/>
                  <a:cs typeface="Times New Roman" pitchFamily="18" charset="0"/>
                  <a:sym typeface="Symbol" pitchFamily="18" charset="2"/>
                </a:rPr>
                <a:t>0</a:t>
              </a:r>
              <a:r>
                <a:rPr lang="en-US" sz="2400" b="1" dirty="0" smtClean="0">
                  <a:latin typeface="Calibri" pitchFamily="34" charset="0"/>
                  <a:cs typeface="Calibri" pitchFamily="34" charset="0"/>
                  <a:sym typeface="Symbol"/>
                </a:rPr>
                <a:t>?</a:t>
              </a:r>
              <a:endParaRPr lang="en-US" sz="2400" b="1" dirty="0">
                <a:latin typeface="Calibri" pitchFamily="34" charset="0"/>
                <a:cs typeface="Calibri" pitchFamily="34" charset="0"/>
              </a:endParaRPr>
            </a:p>
          </p:txBody>
        </p:sp>
        <p:cxnSp>
          <p:nvCxnSpPr>
            <p:cNvPr id="51" name="Straight Arrow Connector 50"/>
            <p:cNvCxnSpPr/>
            <p:nvPr/>
          </p:nvCxnSpPr>
          <p:spPr>
            <a:xfrm>
              <a:off x="8610600" y="3733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6892" y="2830286"/>
              <a:ext cx="455574" cy="1323439"/>
            </a:xfrm>
            <a:prstGeom prst="rect">
              <a:avLst/>
            </a:prstGeom>
            <a:noFill/>
          </p:spPr>
          <p:txBody>
            <a:bodyPr wrap="none" rtlCol="0">
              <a:spAutoFit/>
            </a:bodyPr>
            <a:lstStyle/>
            <a:p>
              <a:r>
                <a:rPr lang="en-US" sz="2000" dirty="0" smtClean="0"/>
                <a:t>w</a:t>
              </a:r>
              <a:r>
                <a:rPr lang="en-US" sz="2000" baseline="-25000" dirty="0" smtClean="0"/>
                <a:t>1</a:t>
              </a:r>
            </a:p>
            <a:p>
              <a:r>
                <a:rPr lang="en-US" sz="2000" dirty="0" smtClean="0"/>
                <a:t>w</a:t>
              </a:r>
              <a:r>
                <a:rPr lang="en-US" sz="2000" baseline="-25000" dirty="0" smtClean="0"/>
                <a:t>2</a:t>
              </a:r>
            </a:p>
            <a:p>
              <a:r>
                <a:rPr lang="en-US" sz="2000" dirty="0" smtClean="0"/>
                <a:t>w</a:t>
              </a:r>
              <a:r>
                <a:rPr lang="en-US" sz="2000" baseline="-25000" dirty="0" smtClean="0"/>
                <a:t>3</a:t>
              </a:r>
            </a:p>
            <a:p>
              <a:r>
                <a:rPr lang="en-US" sz="2000" dirty="0" smtClean="0"/>
                <a:t>w</a:t>
              </a:r>
              <a:r>
                <a:rPr lang="en-US" sz="2000" baseline="-25000" dirty="0" smtClean="0"/>
                <a:t>4</a:t>
              </a:r>
              <a:endParaRPr lang="en-US" sz="2000" baseline="-25000" dirty="0"/>
            </a:p>
          </p:txBody>
        </p:sp>
      </p:grpSp>
      <p:grpSp>
        <p:nvGrpSpPr>
          <p:cNvPr id="8" name="Group 69"/>
          <p:cNvGrpSpPr/>
          <p:nvPr/>
        </p:nvGrpSpPr>
        <p:grpSpPr>
          <a:xfrm>
            <a:off x="4932813" y="4425010"/>
            <a:ext cx="4047965" cy="2286001"/>
            <a:chOff x="4943635" y="4267200"/>
            <a:chExt cx="4047965" cy="2286001"/>
          </a:xfrm>
        </p:grpSpPr>
        <p:cxnSp>
          <p:nvCxnSpPr>
            <p:cNvPr id="53" name="Straight Connector 52"/>
            <p:cNvCxnSpPr/>
            <p:nvPr/>
          </p:nvCxnSpPr>
          <p:spPr>
            <a:xfrm rot="5400000">
              <a:off x="5329318" y="5481718"/>
              <a:ext cx="2133600" cy="936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10800000">
              <a:off x="6010435" y="5867400"/>
              <a:ext cx="2971800" cy="0"/>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8220235" y="5802868"/>
              <a:ext cx="771365" cy="369332"/>
            </a:xfrm>
            <a:prstGeom prst="rect">
              <a:avLst/>
            </a:prstGeom>
            <a:noFill/>
          </p:spPr>
          <p:txBody>
            <a:bodyPr wrap="square" rtlCol="0">
              <a:spAutoFit/>
            </a:bodyPr>
            <a:lstStyle/>
            <a:p>
              <a:r>
                <a:rPr lang="en-US" dirty="0" err="1" smtClean="0">
                  <a:solidFill>
                    <a:srgbClr val="008000"/>
                  </a:solidFill>
                </a:rPr>
                <a:t>viagra</a:t>
              </a:r>
              <a:endParaRPr lang="en-US" dirty="0">
                <a:solidFill>
                  <a:srgbClr val="008000"/>
                </a:solidFill>
              </a:endParaRPr>
            </a:p>
          </p:txBody>
        </p:sp>
        <p:sp>
          <p:nvSpPr>
            <p:cNvPr id="56" name="TextBox 55"/>
            <p:cNvSpPr txBox="1"/>
            <p:nvPr/>
          </p:nvSpPr>
          <p:spPr>
            <a:xfrm rot="16200000">
              <a:off x="5795986" y="4502682"/>
              <a:ext cx="840295" cy="369332"/>
            </a:xfrm>
            <a:prstGeom prst="rect">
              <a:avLst/>
            </a:prstGeom>
            <a:noFill/>
          </p:spPr>
          <p:txBody>
            <a:bodyPr wrap="square" rtlCol="0">
              <a:spAutoFit/>
            </a:bodyPr>
            <a:lstStyle/>
            <a:p>
              <a:r>
                <a:rPr lang="en-US" dirty="0" err="1" smtClean="0">
                  <a:solidFill>
                    <a:srgbClr val="008000"/>
                  </a:solidFill>
                </a:rPr>
                <a:t>nigeria</a:t>
              </a:r>
              <a:endParaRPr lang="en-US" dirty="0">
                <a:solidFill>
                  <a:srgbClr val="008000"/>
                </a:solidFill>
              </a:endParaRPr>
            </a:p>
          </p:txBody>
        </p:sp>
        <p:cxnSp>
          <p:nvCxnSpPr>
            <p:cNvPr id="57" name="Straight Connector 56"/>
            <p:cNvCxnSpPr/>
            <p:nvPr/>
          </p:nvCxnSpPr>
          <p:spPr>
            <a:xfrm rot="16200000" flipH="1">
              <a:off x="5128947" y="4648200"/>
              <a:ext cx="1981200" cy="1828800"/>
            </a:xfrm>
            <a:prstGeom prst="line">
              <a:avLst/>
            </a:prstGeom>
            <a:ln w="57150">
              <a:solidFill>
                <a:srgbClr val="D60093"/>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33947" y="5068949"/>
              <a:ext cx="1077622" cy="369332"/>
            </a:xfrm>
            <a:prstGeom prst="rect">
              <a:avLst/>
            </a:prstGeom>
            <a:noFill/>
          </p:spPr>
          <p:txBody>
            <a:bodyPr wrap="square" rtlCol="0">
              <a:spAutoFit/>
            </a:bodyPr>
            <a:lstStyle/>
            <a:p>
              <a:r>
                <a:rPr lang="en-US" b="1" dirty="0" smtClean="0">
                  <a:solidFill>
                    <a:srgbClr val="0000FF"/>
                  </a:solidFill>
                  <a:latin typeface="Arial" pitchFamily="34" charset="0"/>
                  <a:cs typeface="Arial" pitchFamily="34" charset="0"/>
                </a:rPr>
                <a:t>Spam=1</a:t>
              </a:r>
              <a:endParaRPr lang="en-US" b="1" dirty="0">
                <a:solidFill>
                  <a:srgbClr val="0000FF"/>
                </a:solidFill>
                <a:latin typeface="Arial" pitchFamily="34" charset="0"/>
                <a:cs typeface="Arial" pitchFamily="34" charset="0"/>
              </a:endParaRPr>
            </a:p>
          </p:txBody>
        </p:sp>
        <p:sp>
          <p:nvSpPr>
            <p:cNvPr id="59" name="TextBox 58"/>
            <p:cNvSpPr txBox="1"/>
            <p:nvPr/>
          </p:nvSpPr>
          <p:spPr>
            <a:xfrm>
              <a:off x="4943635" y="5867400"/>
              <a:ext cx="1057840" cy="369332"/>
            </a:xfrm>
            <a:prstGeom prst="rect">
              <a:avLst/>
            </a:prstGeom>
            <a:noFill/>
          </p:spPr>
          <p:txBody>
            <a:bodyPr wrap="square" rtlCol="0">
              <a:spAutoFit/>
            </a:bodyPr>
            <a:lstStyle/>
            <a:p>
              <a:r>
                <a:rPr lang="en-US" b="1" dirty="0" smtClean="0">
                  <a:solidFill>
                    <a:srgbClr val="FF0066"/>
                  </a:solidFill>
                  <a:latin typeface="Arial" pitchFamily="34" charset="0"/>
                  <a:cs typeface="Arial" pitchFamily="34" charset="0"/>
                </a:rPr>
                <a:t>Ham=-1</a:t>
              </a:r>
              <a:endParaRPr lang="en-US" b="1" dirty="0">
                <a:solidFill>
                  <a:srgbClr val="FF0066"/>
                </a:solidFill>
                <a:latin typeface="Arial" pitchFamily="34" charset="0"/>
                <a:cs typeface="Arial" pitchFamily="34" charset="0"/>
              </a:endParaRPr>
            </a:p>
          </p:txBody>
        </p:sp>
        <p:cxnSp>
          <p:nvCxnSpPr>
            <p:cNvPr id="60" name="Straight Arrow Connector 59"/>
            <p:cNvCxnSpPr/>
            <p:nvPr/>
          </p:nvCxnSpPr>
          <p:spPr>
            <a:xfrm flipV="1">
              <a:off x="6391435" y="5486400"/>
              <a:ext cx="457200" cy="381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543835" y="5574268"/>
              <a:ext cx="381000" cy="369332"/>
            </a:xfrm>
            <a:prstGeom prst="rect">
              <a:avLst/>
            </a:prstGeom>
            <a:noFill/>
          </p:spPr>
          <p:txBody>
            <a:bodyPr wrap="square" rtlCol="0">
              <a:spAutoFit/>
            </a:bodyPr>
            <a:lstStyle/>
            <a:p>
              <a:r>
                <a:rPr lang="en-US" b="1" dirty="0" smtClean="0">
                  <a:latin typeface="Calibri" pitchFamily="34" charset="0"/>
                  <a:cs typeface="Calibri" pitchFamily="34" charset="0"/>
                  <a:sym typeface="Symbol"/>
                </a:rPr>
                <a:t>w</a:t>
              </a:r>
              <a:endParaRPr lang="en-US" b="1" dirty="0">
                <a:latin typeface="Calibri" pitchFamily="34" charset="0"/>
                <a:cs typeface="Calibri" pitchFamily="34" charset="0"/>
              </a:endParaRPr>
            </a:p>
          </p:txBody>
        </p:sp>
        <p:sp>
          <p:nvSpPr>
            <p:cNvPr id="62" name="TextBox 61"/>
            <p:cNvSpPr txBox="1"/>
            <p:nvPr/>
          </p:nvSpPr>
          <p:spPr>
            <a:xfrm>
              <a:off x="6564022" y="4736068"/>
              <a:ext cx="468022" cy="369332"/>
            </a:xfrm>
            <a:prstGeom prst="rect">
              <a:avLst/>
            </a:prstGeom>
            <a:noFill/>
          </p:spPr>
          <p:txBody>
            <a:bodyPr wrap="square" rtlCol="0">
              <a:spAutoFit/>
            </a:bodyPr>
            <a:lstStyle/>
            <a:p>
              <a:r>
                <a:rPr lang="en-US" b="1" dirty="0" smtClean="0">
                  <a:latin typeface="Calibri" pitchFamily="34" charset="0"/>
                  <a:cs typeface="Calibri" pitchFamily="34" charset="0"/>
                  <a:sym typeface="Symbol"/>
                </a:rPr>
                <a:t>x</a:t>
              </a:r>
              <a:r>
                <a:rPr lang="en-US" b="1" baseline="30000" dirty="0" smtClean="0">
                  <a:latin typeface="Calibri" pitchFamily="34" charset="0"/>
                  <a:cs typeface="Calibri" pitchFamily="34" charset="0"/>
                  <a:sym typeface="Symbol"/>
                </a:rPr>
                <a:t>(1)</a:t>
              </a:r>
              <a:endParaRPr lang="en-US" b="1" baseline="-25000" dirty="0">
                <a:latin typeface="Calibri" pitchFamily="34" charset="0"/>
                <a:cs typeface="Calibri" pitchFamily="34" charset="0"/>
              </a:endParaRPr>
            </a:p>
          </p:txBody>
        </p:sp>
        <p:sp>
          <p:nvSpPr>
            <p:cNvPr id="63" name="TextBox 62"/>
            <p:cNvSpPr txBox="1"/>
            <p:nvPr/>
          </p:nvSpPr>
          <p:spPr>
            <a:xfrm>
              <a:off x="5248434" y="5111658"/>
              <a:ext cx="553587" cy="369332"/>
            </a:xfrm>
            <a:prstGeom prst="rect">
              <a:avLst/>
            </a:prstGeom>
            <a:noFill/>
          </p:spPr>
          <p:txBody>
            <a:bodyPr wrap="square" rtlCol="0">
              <a:spAutoFit/>
            </a:bodyPr>
            <a:lstStyle/>
            <a:p>
              <a:r>
                <a:rPr lang="en-US" b="1" dirty="0" smtClean="0">
                  <a:latin typeface="Calibri" pitchFamily="34" charset="0"/>
                  <a:cs typeface="Calibri" pitchFamily="34" charset="0"/>
                  <a:sym typeface="Symbol"/>
                </a:rPr>
                <a:t>x</a:t>
              </a:r>
              <a:r>
                <a:rPr lang="en-US" b="1" baseline="30000" dirty="0" smtClean="0">
                  <a:latin typeface="Calibri" pitchFamily="34" charset="0"/>
                  <a:cs typeface="Calibri" pitchFamily="34" charset="0"/>
                  <a:sym typeface="Symbol"/>
                </a:rPr>
                <a:t>(2)</a:t>
              </a:r>
              <a:endParaRPr lang="en-US" b="1" baseline="30000" dirty="0">
                <a:latin typeface="Calibri" pitchFamily="34" charset="0"/>
                <a:cs typeface="Calibri" pitchFamily="34" charset="0"/>
              </a:endParaRPr>
            </a:p>
          </p:txBody>
        </p:sp>
        <p:cxnSp>
          <p:nvCxnSpPr>
            <p:cNvPr id="64" name="Straight Arrow Connector 63"/>
            <p:cNvCxnSpPr/>
            <p:nvPr/>
          </p:nvCxnSpPr>
          <p:spPr>
            <a:xfrm rot="5400000" flipH="1" flipV="1">
              <a:off x="6057900" y="5295900"/>
              <a:ext cx="9144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5525228" y="5404790"/>
              <a:ext cx="875576" cy="4688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53000" y="4267200"/>
              <a:ext cx="914400" cy="369332"/>
            </a:xfrm>
            <a:prstGeom prst="rect">
              <a:avLst/>
            </a:prstGeom>
            <a:noFill/>
          </p:spPr>
          <p:txBody>
            <a:bodyPr wrap="square" rtlCol="0">
              <a:spAutoFit/>
            </a:bodyPr>
            <a:lstStyle/>
            <a:p>
              <a:r>
                <a:rPr lang="en-US" b="1" dirty="0" err="1" smtClean="0">
                  <a:latin typeface="Calibri" pitchFamily="34" charset="0"/>
                  <a:cs typeface="Calibri" pitchFamily="34" charset="0"/>
                  <a:sym typeface="Symbol"/>
                </a:rPr>
                <a:t>wx</a:t>
              </a:r>
              <a:r>
                <a:rPr lang="en-US" b="1" dirty="0" smtClean="0">
                  <a:latin typeface="Calibri" pitchFamily="34" charset="0"/>
                  <a:cs typeface="Calibri" pitchFamily="34" charset="0"/>
                  <a:sym typeface="Symbol"/>
                </a:rPr>
                <a:t>=0</a:t>
              </a:r>
              <a:endParaRPr lang="en-US" b="1" dirty="0">
                <a:latin typeface="Calibri" pitchFamily="34" charset="0"/>
                <a:cs typeface="Calibri" pitchFamily="34" charset="0"/>
              </a:endParaRPr>
            </a:p>
          </p:txBody>
        </p:sp>
      </p:grpSp>
    </p:spTree>
    <p:extLst>
      <p:ext uri="{BB962C8B-B14F-4D97-AF65-F5344CB8AC3E}">
        <p14:creationId xmlns:p14="http://schemas.microsoft.com/office/powerpoint/2010/main" val="125182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Perceptron</a:t>
            </a:r>
            <a:r>
              <a:rPr lang="en-US" dirty="0" smtClean="0"/>
              <a:t>: Estimating </a:t>
            </a:r>
            <a:r>
              <a:rPr lang="en-US" i="1" dirty="0" smtClean="0"/>
              <a:t>w</a:t>
            </a:r>
            <a:endParaRPr lang="en-US" i="1"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err="1" smtClean="0">
                <a:solidFill>
                  <a:srgbClr val="0000FF"/>
                </a:solidFill>
              </a:rPr>
              <a:t>Perceptron</a:t>
            </a:r>
            <a:r>
              <a:rPr lang="en-US" b="1" dirty="0" smtClean="0">
                <a:solidFill>
                  <a:srgbClr val="0000FF"/>
                </a:solidFill>
              </a:rPr>
              <a:t>:</a:t>
            </a:r>
            <a:r>
              <a:rPr lang="en-US" b="1" dirty="0" smtClean="0"/>
              <a:t> </a:t>
            </a:r>
            <a:r>
              <a:rPr lang="en-US" b="1" i="1" dirty="0" smtClean="0"/>
              <a:t>y’ = sign(w</a:t>
            </a:r>
            <a:r>
              <a:rPr lang="en-US" b="1" i="1" dirty="0" smtClean="0">
                <a:sym typeface="Symbol"/>
              </a:rPr>
              <a:t> </a:t>
            </a:r>
            <a:r>
              <a:rPr lang="en-US" b="1" i="1" dirty="0" smtClean="0"/>
              <a:t>x)</a:t>
            </a:r>
          </a:p>
          <a:p>
            <a:r>
              <a:rPr lang="en-US" b="1" dirty="0" smtClean="0">
                <a:solidFill>
                  <a:srgbClr val="FF0066"/>
                </a:solidFill>
              </a:rPr>
              <a:t>How to find parameters </a:t>
            </a:r>
            <a:r>
              <a:rPr lang="en-US" b="1" i="1" dirty="0" smtClean="0">
                <a:solidFill>
                  <a:srgbClr val="FF0066"/>
                </a:solidFill>
              </a:rPr>
              <a:t>w</a:t>
            </a:r>
            <a:r>
              <a:rPr lang="en-US" b="1" dirty="0" smtClean="0">
                <a:solidFill>
                  <a:srgbClr val="FF0066"/>
                </a:solidFill>
              </a:rPr>
              <a:t>?</a:t>
            </a:r>
          </a:p>
          <a:p>
            <a:pPr lvl="1"/>
            <a:r>
              <a:rPr lang="en-US" dirty="0" smtClean="0"/>
              <a:t>Start with </a:t>
            </a:r>
            <a:r>
              <a:rPr lang="en-US" b="1" i="1" dirty="0" smtClean="0"/>
              <a:t>w</a:t>
            </a:r>
            <a:r>
              <a:rPr lang="en-US" b="1" i="1" baseline="-25000" dirty="0" smtClean="0"/>
              <a:t>0</a:t>
            </a:r>
            <a:r>
              <a:rPr lang="en-US" i="1" dirty="0" smtClean="0"/>
              <a:t> = 0</a:t>
            </a:r>
          </a:p>
          <a:p>
            <a:pPr lvl="1"/>
            <a:r>
              <a:rPr lang="en-US" dirty="0" smtClean="0"/>
              <a:t>Pick training examples </a:t>
            </a:r>
            <a:r>
              <a:rPr lang="en-US" b="1" i="1" dirty="0" smtClean="0"/>
              <a:t>x</a:t>
            </a:r>
            <a:r>
              <a:rPr lang="en-US" b="1" i="1" baseline="30000" dirty="0" smtClean="0"/>
              <a:t>(t)</a:t>
            </a:r>
            <a:r>
              <a:rPr lang="en-US" dirty="0" smtClean="0"/>
              <a:t> </a:t>
            </a:r>
            <a:r>
              <a:rPr lang="en-US" b="1" dirty="0" smtClean="0">
                <a:solidFill>
                  <a:srgbClr val="0000FF"/>
                </a:solidFill>
              </a:rPr>
              <a:t>one by one (from disk)</a:t>
            </a:r>
          </a:p>
          <a:p>
            <a:pPr lvl="1"/>
            <a:r>
              <a:rPr lang="en-US" dirty="0" smtClean="0"/>
              <a:t>Predict class of </a:t>
            </a:r>
            <a:r>
              <a:rPr lang="en-US" b="1" i="1" dirty="0"/>
              <a:t>x</a:t>
            </a:r>
            <a:r>
              <a:rPr lang="en-US" b="1" i="1" baseline="30000" dirty="0"/>
              <a:t>(t)</a:t>
            </a:r>
            <a:r>
              <a:rPr lang="en-US" dirty="0" smtClean="0"/>
              <a:t> using current weights</a:t>
            </a:r>
          </a:p>
          <a:p>
            <a:pPr lvl="2"/>
            <a:r>
              <a:rPr lang="en-US" b="1" i="1" dirty="0" smtClean="0"/>
              <a:t>y’ = sign(w</a:t>
            </a:r>
            <a:r>
              <a:rPr lang="en-US" b="1" i="1" baseline="30000" dirty="0" smtClean="0"/>
              <a:t>(t)</a:t>
            </a:r>
            <a:r>
              <a:rPr lang="en-US" b="1" i="1" dirty="0" smtClean="0">
                <a:sym typeface="Symbol"/>
              </a:rPr>
              <a:t> </a:t>
            </a:r>
            <a:r>
              <a:rPr lang="en-US" b="1" i="1" dirty="0"/>
              <a:t>x</a:t>
            </a:r>
            <a:r>
              <a:rPr lang="en-US" b="1" i="1" baseline="30000" dirty="0"/>
              <a:t>(t)</a:t>
            </a:r>
            <a:r>
              <a:rPr lang="en-US" b="1" i="1" dirty="0" smtClean="0"/>
              <a:t>)</a:t>
            </a:r>
          </a:p>
          <a:p>
            <a:pPr lvl="1"/>
            <a:r>
              <a:rPr lang="en-US" b="1" dirty="0" smtClean="0">
                <a:solidFill>
                  <a:srgbClr val="008000"/>
                </a:solidFill>
              </a:rPr>
              <a:t>If </a:t>
            </a:r>
            <a:r>
              <a:rPr lang="en-US" b="1" i="1" dirty="0" smtClean="0">
                <a:solidFill>
                  <a:srgbClr val="008000"/>
                </a:solidFill>
              </a:rPr>
              <a:t>y’</a:t>
            </a:r>
            <a:r>
              <a:rPr lang="en-US" b="1" dirty="0" smtClean="0">
                <a:solidFill>
                  <a:srgbClr val="008000"/>
                </a:solidFill>
              </a:rPr>
              <a:t> is correct (i.e., </a:t>
            </a:r>
            <a:r>
              <a:rPr lang="en-US" b="1" i="1" dirty="0" err="1" smtClean="0">
                <a:solidFill>
                  <a:srgbClr val="008000"/>
                </a:solidFill>
              </a:rPr>
              <a:t>y</a:t>
            </a:r>
            <a:r>
              <a:rPr lang="en-US" b="1" i="1" baseline="-25000" dirty="0" err="1" smtClean="0">
                <a:solidFill>
                  <a:srgbClr val="008000"/>
                </a:solidFill>
              </a:rPr>
              <a:t>t</a:t>
            </a:r>
            <a:r>
              <a:rPr lang="en-US" b="1" i="1" dirty="0" smtClean="0">
                <a:solidFill>
                  <a:srgbClr val="008000"/>
                </a:solidFill>
              </a:rPr>
              <a:t> = y’</a:t>
            </a:r>
            <a:r>
              <a:rPr lang="en-US" b="1" dirty="0" smtClean="0">
                <a:solidFill>
                  <a:srgbClr val="008000"/>
                </a:solidFill>
              </a:rPr>
              <a:t>)</a:t>
            </a:r>
          </a:p>
          <a:p>
            <a:pPr lvl="2"/>
            <a:r>
              <a:rPr lang="en-US" dirty="0" smtClean="0"/>
              <a:t>No change: </a:t>
            </a:r>
            <a:r>
              <a:rPr lang="en-US" b="1" i="1" dirty="0" smtClean="0"/>
              <a:t>w</a:t>
            </a:r>
            <a:r>
              <a:rPr lang="en-US" b="1" i="1" baseline="30000" dirty="0" smtClean="0"/>
              <a:t>(t+1)</a:t>
            </a:r>
            <a:r>
              <a:rPr lang="en-US" b="1" i="1" dirty="0" smtClean="0"/>
              <a:t> = w</a:t>
            </a:r>
            <a:r>
              <a:rPr lang="en-US" b="1" i="1" baseline="30000" dirty="0" smtClean="0"/>
              <a:t>(t</a:t>
            </a:r>
            <a:r>
              <a:rPr lang="en-US" b="1" i="1" baseline="30000" dirty="0"/>
              <a:t>)</a:t>
            </a:r>
            <a:endParaRPr lang="en-US" i="1" baseline="-25000" dirty="0" smtClean="0"/>
          </a:p>
          <a:p>
            <a:pPr lvl="1"/>
            <a:r>
              <a:rPr lang="en-US" b="1" dirty="0" smtClean="0">
                <a:solidFill>
                  <a:srgbClr val="FF0066"/>
                </a:solidFill>
              </a:rPr>
              <a:t>If </a:t>
            </a:r>
            <a:r>
              <a:rPr lang="en-US" b="1" i="1" dirty="0" smtClean="0">
                <a:solidFill>
                  <a:srgbClr val="FF0066"/>
                </a:solidFill>
              </a:rPr>
              <a:t>y’</a:t>
            </a:r>
            <a:r>
              <a:rPr lang="en-US" b="1" dirty="0" smtClean="0">
                <a:solidFill>
                  <a:srgbClr val="FF0066"/>
                </a:solidFill>
              </a:rPr>
              <a:t> is wrong:</a:t>
            </a:r>
            <a:r>
              <a:rPr lang="en-US" dirty="0" smtClean="0"/>
              <a:t> adjust </a:t>
            </a:r>
            <a:r>
              <a:rPr lang="en-US" b="1" i="1" dirty="0" smtClean="0"/>
              <a:t>w</a:t>
            </a:r>
            <a:r>
              <a:rPr lang="en-US" b="1" i="1" baseline="30000" dirty="0" smtClean="0"/>
              <a:t>(t</a:t>
            </a:r>
            <a:r>
              <a:rPr lang="en-US" b="1" i="1" baseline="30000" dirty="0"/>
              <a:t>)</a:t>
            </a:r>
            <a:r>
              <a:rPr lang="en-US" dirty="0" smtClean="0"/>
              <a:t> </a:t>
            </a:r>
          </a:p>
          <a:p>
            <a:pPr lvl="1">
              <a:buNone/>
            </a:pPr>
            <a:r>
              <a:rPr lang="en-US" dirty="0" smtClean="0"/>
              <a:t>	</a:t>
            </a:r>
            <a:r>
              <a:rPr lang="en-US" b="1" i="1" dirty="0"/>
              <a:t> </a:t>
            </a:r>
            <a:r>
              <a:rPr lang="en-US" b="1" i="1" dirty="0" smtClean="0"/>
              <a:t>w</a:t>
            </a:r>
            <a:r>
              <a:rPr lang="en-US" b="1" i="1" baseline="30000" dirty="0" smtClean="0"/>
              <a:t>(t+1)</a:t>
            </a:r>
            <a:r>
              <a:rPr lang="en-US" i="1" dirty="0" smtClean="0"/>
              <a:t> = </a:t>
            </a:r>
            <a:r>
              <a:rPr lang="en-US" b="1" i="1" dirty="0" smtClean="0"/>
              <a:t>w</a:t>
            </a:r>
            <a:r>
              <a:rPr lang="en-US" b="1" i="1" baseline="30000" dirty="0" smtClean="0"/>
              <a:t>(t)</a:t>
            </a:r>
            <a:r>
              <a:rPr lang="en-US" i="1" dirty="0" smtClean="0"/>
              <a:t> + </a:t>
            </a:r>
            <a:r>
              <a:rPr lang="en-US" b="1" i="1" dirty="0" smtClean="0">
                <a:sym typeface="Symbol"/>
              </a:rPr>
              <a:t></a:t>
            </a:r>
            <a:r>
              <a:rPr lang="en-US" i="1" dirty="0" smtClean="0">
                <a:sym typeface="Symbol"/>
              </a:rPr>
              <a:t>  </a:t>
            </a:r>
            <a:r>
              <a:rPr lang="en-US" b="1" i="1" dirty="0" smtClean="0">
                <a:sym typeface="Symbol"/>
              </a:rPr>
              <a:t>y</a:t>
            </a:r>
            <a:r>
              <a:rPr lang="en-US" b="1" i="1" dirty="0" smtClean="0"/>
              <a:t> </a:t>
            </a:r>
            <a:r>
              <a:rPr lang="en-US" b="1" i="1" baseline="30000" dirty="0" smtClean="0"/>
              <a:t>(t)</a:t>
            </a:r>
            <a:r>
              <a:rPr lang="en-US" i="1" baseline="30000" dirty="0" smtClean="0"/>
              <a:t> </a:t>
            </a:r>
            <a:r>
              <a:rPr lang="en-US" i="1" dirty="0" smtClean="0">
                <a:sym typeface="Symbol"/>
              </a:rPr>
              <a:t> </a:t>
            </a:r>
            <a:r>
              <a:rPr lang="en-US" b="1" i="1" dirty="0" smtClean="0"/>
              <a:t>x</a:t>
            </a:r>
            <a:r>
              <a:rPr lang="en-US" b="1" i="1" baseline="30000" dirty="0" smtClean="0"/>
              <a:t>(t)</a:t>
            </a:r>
            <a:endParaRPr lang="en-US" i="1" dirty="0" smtClean="0"/>
          </a:p>
          <a:p>
            <a:pPr lvl="3"/>
            <a:r>
              <a:rPr lang="en-US" b="1" i="1" dirty="0" smtClean="0">
                <a:sym typeface="Symbol"/>
              </a:rPr>
              <a:t></a:t>
            </a:r>
            <a:r>
              <a:rPr lang="en-US" dirty="0" smtClean="0">
                <a:sym typeface="Symbol"/>
              </a:rPr>
              <a:t> is the learning rate parameter</a:t>
            </a:r>
          </a:p>
          <a:p>
            <a:pPr lvl="3"/>
            <a:r>
              <a:rPr lang="en-US" b="1" i="1" dirty="0" smtClean="0"/>
              <a:t>x</a:t>
            </a:r>
            <a:r>
              <a:rPr lang="en-US" b="1" i="1" baseline="30000" dirty="0" smtClean="0"/>
              <a:t>(t)</a:t>
            </a:r>
            <a:r>
              <a:rPr lang="en-US" dirty="0" smtClean="0">
                <a:sym typeface="Symbol"/>
              </a:rPr>
              <a:t>  is the t-</a:t>
            </a:r>
            <a:r>
              <a:rPr lang="en-US" dirty="0" err="1" smtClean="0">
                <a:sym typeface="Symbol"/>
              </a:rPr>
              <a:t>th</a:t>
            </a:r>
            <a:r>
              <a:rPr lang="en-US" dirty="0" smtClean="0">
                <a:sym typeface="Symbol"/>
              </a:rPr>
              <a:t> training example</a:t>
            </a:r>
          </a:p>
          <a:p>
            <a:pPr lvl="3"/>
            <a:r>
              <a:rPr lang="en-US" b="1" i="1" dirty="0" smtClean="0"/>
              <a:t>y</a:t>
            </a:r>
            <a:r>
              <a:rPr lang="en-US" b="1" i="1" baseline="30000" dirty="0" smtClean="0"/>
              <a:t>(t)</a:t>
            </a:r>
            <a:r>
              <a:rPr lang="en-US" i="1" baseline="-25000" dirty="0" smtClean="0">
                <a:sym typeface="Symbol"/>
              </a:rPr>
              <a:t> </a:t>
            </a:r>
            <a:r>
              <a:rPr lang="en-US" dirty="0" smtClean="0">
                <a:sym typeface="Symbol"/>
              </a:rPr>
              <a:t> is true t-</a:t>
            </a:r>
            <a:r>
              <a:rPr lang="en-US" dirty="0" err="1" smtClean="0">
                <a:sym typeface="Symbol"/>
              </a:rPr>
              <a:t>th</a:t>
            </a:r>
            <a:r>
              <a:rPr lang="en-US" dirty="0" smtClean="0">
                <a:sym typeface="Symbol"/>
              </a:rPr>
              <a:t> class label ({+1, -1})</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dirty="0"/>
          </a:p>
        </p:txBody>
      </p:sp>
      <p:sp>
        <p:nvSpPr>
          <p:cNvPr id="8" name="TextBox 7"/>
          <p:cNvSpPr txBox="1"/>
          <p:nvPr/>
        </p:nvSpPr>
        <p:spPr>
          <a:xfrm>
            <a:off x="7380513" y="4540770"/>
            <a:ext cx="556563" cy="400110"/>
          </a:xfrm>
          <a:prstGeom prst="rect">
            <a:avLst/>
          </a:prstGeom>
          <a:noFill/>
        </p:spPr>
        <p:txBody>
          <a:bodyPr wrap="none" rtlCol="0">
            <a:spAutoFit/>
          </a:bodyPr>
          <a:lstStyle/>
          <a:p>
            <a:r>
              <a:rPr lang="en-US" sz="2000" b="1" i="1" dirty="0" smtClean="0">
                <a:solidFill>
                  <a:srgbClr val="0000FF"/>
                </a:solidFill>
                <a:latin typeface="Arial" pitchFamily="34" charset="0"/>
                <a:cs typeface="Arial" pitchFamily="34" charset="0"/>
              </a:rPr>
              <a:t>w</a:t>
            </a:r>
            <a:r>
              <a:rPr lang="en-US" sz="2000" b="1" i="1" baseline="30000" dirty="0" smtClean="0">
                <a:solidFill>
                  <a:srgbClr val="0000FF"/>
                </a:solidFill>
                <a:latin typeface="Arial" pitchFamily="34" charset="0"/>
                <a:cs typeface="Arial" pitchFamily="34" charset="0"/>
              </a:rPr>
              <a:t>(t)</a:t>
            </a:r>
            <a:endParaRPr lang="en-US" sz="2000" b="1" baseline="-25000" dirty="0">
              <a:solidFill>
                <a:srgbClr val="0000FF"/>
              </a:solidFill>
              <a:latin typeface="Arial" pitchFamily="34" charset="0"/>
              <a:cs typeface="Arial" pitchFamily="34" charset="0"/>
            </a:endParaRPr>
          </a:p>
        </p:txBody>
      </p:sp>
      <p:cxnSp>
        <p:nvCxnSpPr>
          <p:cNvPr id="15" name="Straight Arrow Connector 14"/>
          <p:cNvCxnSpPr/>
          <p:nvPr/>
        </p:nvCxnSpPr>
        <p:spPr>
          <a:xfrm flipH="1">
            <a:off x="7543800" y="5378970"/>
            <a:ext cx="291883" cy="866745"/>
          </a:xfrm>
          <a:prstGeom prst="straightConnector1">
            <a:avLst/>
          </a:prstGeom>
          <a:ln w="38100">
            <a:solidFill>
              <a:srgbClr val="008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859810" y="4092315"/>
            <a:ext cx="1164101" cy="400110"/>
          </a:xfrm>
          <a:prstGeom prst="rect">
            <a:avLst/>
          </a:prstGeom>
        </p:spPr>
        <p:txBody>
          <a:bodyPr wrap="none">
            <a:spAutoFit/>
          </a:bodyPr>
          <a:lstStyle/>
          <a:p>
            <a:r>
              <a:rPr lang="en-US" sz="2000" b="1" dirty="0" smtClean="0">
                <a:solidFill>
                  <a:srgbClr val="008000"/>
                </a:solidFill>
                <a:latin typeface="Arial" pitchFamily="34" charset="0"/>
                <a:cs typeface="Arial" pitchFamily="34" charset="0"/>
                <a:sym typeface="Symbol"/>
              </a:rPr>
              <a:t></a:t>
            </a:r>
            <a:r>
              <a:rPr lang="en-US" sz="2000" b="1" dirty="0" smtClean="0">
                <a:solidFill>
                  <a:srgbClr val="008000"/>
                </a:solidFill>
                <a:latin typeface="Arial" pitchFamily="34" charset="0"/>
                <a:cs typeface="Arial" pitchFamily="34" charset="0"/>
              </a:rPr>
              <a:t>y</a:t>
            </a:r>
            <a:r>
              <a:rPr lang="en-US" sz="2000" b="1" baseline="30000" dirty="0" smtClean="0">
                <a:solidFill>
                  <a:srgbClr val="008000"/>
                </a:solidFill>
                <a:latin typeface="Arial" pitchFamily="34" charset="0"/>
                <a:cs typeface="Arial" pitchFamily="34" charset="0"/>
              </a:rPr>
              <a:t>(t)</a:t>
            </a:r>
            <a:r>
              <a:rPr lang="en-US" sz="2000" b="1" dirty="0" smtClean="0">
                <a:solidFill>
                  <a:srgbClr val="008000"/>
                </a:solidFill>
                <a:latin typeface="Arial" pitchFamily="34" charset="0"/>
                <a:cs typeface="Arial" pitchFamily="34" charset="0"/>
                <a:sym typeface="Symbol"/>
              </a:rPr>
              <a:t></a:t>
            </a:r>
            <a:r>
              <a:rPr lang="en-US" sz="2000" b="1" dirty="0" smtClean="0">
                <a:solidFill>
                  <a:srgbClr val="008000"/>
                </a:solidFill>
                <a:latin typeface="Arial" pitchFamily="34" charset="0"/>
                <a:cs typeface="Arial" pitchFamily="34" charset="0"/>
              </a:rPr>
              <a:t>x</a:t>
            </a:r>
            <a:r>
              <a:rPr lang="en-US" sz="2000" b="1" baseline="30000" dirty="0">
                <a:solidFill>
                  <a:srgbClr val="008000"/>
                </a:solidFill>
                <a:latin typeface="Arial" pitchFamily="34" charset="0"/>
                <a:cs typeface="Arial" pitchFamily="34" charset="0"/>
              </a:rPr>
              <a:t>(t)</a:t>
            </a:r>
            <a:endParaRPr lang="en-US" sz="2000" b="1" dirty="0">
              <a:solidFill>
                <a:srgbClr val="008000"/>
              </a:solidFill>
              <a:latin typeface="Arial" pitchFamily="34" charset="0"/>
              <a:cs typeface="Arial" pitchFamily="34" charset="0"/>
            </a:endParaRPr>
          </a:p>
        </p:txBody>
      </p:sp>
      <p:sp>
        <p:nvSpPr>
          <p:cNvPr id="23" name="Rectangle 22"/>
          <p:cNvSpPr/>
          <p:nvPr/>
        </p:nvSpPr>
        <p:spPr>
          <a:xfrm>
            <a:off x="7517967" y="6101687"/>
            <a:ext cx="1249060" cy="400110"/>
          </a:xfrm>
          <a:prstGeom prst="rect">
            <a:avLst/>
          </a:prstGeom>
        </p:spPr>
        <p:txBody>
          <a:bodyPr wrap="none">
            <a:spAutoFit/>
          </a:bodyPr>
          <a:lstStyle/>
          <a:p>
            <a:r>
              <a:rPr lang="en-US" sz="2000" b="1" dirty="0" smtClean="0">
                <a:solidFill>
                  <a:srgbClr val="008000"/>
                </a:solidFill>
                <a:latin typeface="Arial" pitchFamily="34" charset="0"/>
                <a:cs typeface="Arial" pitchFamily="34" charset="0"/>
              </a:rPr>
              <a:t>x</a:t>
            </a:r>
            <a:r>
              <a:rPr lang="en-US" sz="2000" b="1" baseline="30000" dirty="0" smtClean="0">
                <a:solidFill>
                  <a:srgbClr val="008000"/>
                </a:solidFill>
                <a:latin typeface="Arial" pitchFamily="34" charset="0"/>
                <a:cs typeface="Arial" pitchFamily="34" charset="0"/>
              </a:rPr>
              <a:t>(t)</a:t>
            </a:r>
            <a:r>
              <a:rPr lang="en-US" sz="2000" b="1" dirty="0" smtClean="0">
                <a:solidFill>
                  <a:srgbClr val="008000"/>
                </a:solidFill>
                <a:latin typeface="Arial" pitchFamily="34" charset="0"/>
                <a:cs typeface="Arial" pitchFamily="34" charset="0"/>
              </a:rPr>
              <a:t>, y</a:t>
            </a:r>
            <a:r>
              <a:rPr lang="en-US" sz="2000" b="1" baseline="30000" dirty="0">
                <a:solidFill>
                  <a:srgbClr val="008000"/>
                </a:solidFill>
                <a:latin typeface="Arial" pitchFamily="34" charset="0"/>
                <a:cs typeface="Arial" pitchFamily="34" charset="0"/>
              </a:rPr>
              <a:t>(t)</a:t>
            </a:r>
            <a:r>
              <a:rPr lang="en-US" sz="2000" b="1" dirty="0" smtClean="0">
                <a:solidFill>
                  <a:srgbClr val="008000"/>
                </a:solidFill>
                <a:latin typeface="Arial" pitchFamily="34" charset="0"/>
                <a:cs typeface="Arial" pitchFamily="34" charset="0"/>
              </a:rPr>
              <a:t>=1</a:t>
            </a:r>
            <a:endParaRPr lang="en-US" sz="2000" b="1" dirty="0">
              <a:solidFill>
                <a:srgbClr val="008000"/>
              </a:solidFill>
              <a:latin typeface="Arial" pitchFamily="34" charset="0"/>
              <a:cs typeface="Arial" pitchFamily="34" charset="0"/>
            </a:endParaRPr>
          </a:p>
        </p:txBody>
      </p:sp>
      <p:cxnSp>
        <p:nvCxnSpPr>
          <p:cNvPr id="7" name="Straight Arrow Connector 6"/>
          <p:cNvCxnSpPr/>
          <p:nvPr/>
        </p:nvCxnSpPr>
        <p:spPr>
          <a:xfrm flipH="1" flipV="1">
            <a:off x="7001035" y="4159770"/>
            <a:ext cx="847565" cy="12192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864456" y="4616970"/>
            <a:ext cx="984146" cy="7620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6343" y="5074170"/>
            <a:ext cx="750526" cy="400110"/>
          </a:xfrm>
          <a:prstGeom prst="rect">
            <a:avLst/>
          </a:prstGeom>
          <a:noFill/>
        </p:spPr>
        <p:txBody>
          <a:bodyPr wrap="none" rtlCol="0">
            <a:spAutoFit/>
          </a:bodyPr>
          <a:lstStyle/>
          <a:p>
            <a:r>
              <a:rPr lang="en-US" sz="2000" b="1" i="1" dirty="0">
                <a:solidFill>
                  <a:srgbClr val="0000FF"/>
                </a:solidFill>
                <a:latin typeface="Arial" pitchFamily="34" charset="0"/>
                <a:cs typeface="Arial" pitchFamily="34" charset="0"/>
              </a:rPr>
              <a:t>w</a:t>
            </a:r>
            <a:r>
              <a:rPr lang="en-US" sz="2000" b="1" i="1" baseline="30000" dirty="0">
                <a:solidFill>
                  <a:srgbClr val="0000FF"/>
                </a:solidFill>
                <a:latin typeface="Arial" pitchFamily="34" charset="0"/>
                <a:cs typeface="Arial" pitchFamily="34" charset="0"/>
              </a:rPr>
              <a:t>(t+1)</a:t>
            </a:r>
            <a:endParaRPr lang="en-US" sz="2000" b="1" baseline="-25000" dirty="0">
              <a:solidFill>
                <a:srgbClr val="0000FF"/>
              </a:solidFill>
              <a:latin typeface="Arial" pitchFamily="34" charset="0"/>
              <a:cs typeface="Arial" pitchFamily="34" charset="0"/>
            </a:endParaRPr>
          </a:p>
        </p:txBody>
      </p:sp>
      <p:cxnSp>
        <p:nvCxnSpPr>
          <p:cNvPr id="21" name="Straight Arrow Connector 20"/>
          <p:cNvCxnSpPr/>
          <p:nvPr/>
        </p:nvCxnSpPr>
        <p:spPr>
          <a:xfrm flipH="1">
            <a:off x="6864456" y="4183598"/>
            <a:ext cx="145944" cy="433372"/>
          </a:xfrm>
          <a:prstGeom prst="straightConnector1">
            <a:avLst/>
          </a:prstGeom>
          <a:ln w="38100">
            <a:solidFill>
              <a:srgbClr val="008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77000" y="1143000"/>
            <a:ext cx="2667000" cy="1077218"/>
          </a:xfrm>
          <a:prstGeom prst="rect">
            <a:avLst/>
          </a:prstGeom>
        </p:spPr>
        <p:txBody>
          <a:bodyPr wrap="square">
            <a:spAutoFit/>
          </a:bodyPr>
          <a:lstStyle/>
          <a:p>
            <a:r>
              <a:rPr lang="en-US" sz="1600" dirty="0" smtClean="0">
                <a:solidFill>
                  <a:srgbClr val="008000"/>
                </a:solidFill>
                <a:latin typeface="Arial" pitchFamily="34" charset="0"/>
                <a:cs typeface="Arial" pitchFamily="34" charset="0"/>
              </a:rPr>
              <a:t>Note </a:t>
            </a:r>
            <a:r>
              <a:rPr lang="en-US" sz="1600" dirty="0">
                <a:solidFill>
                  <a:srgbClr val="008000"/>
                </a:solidFill>
                <a:latin typeface="Arial" pitchFamily="34" charset="0"/>
                <a:cs typeface="Arial" pitchFamily="34" charset="0"/>
              </a:rPr>
              <a:t>that the </a:t>
            </a:r>
            <a:r>
              <a:rPr lang="en-US" sz="1600" dirty="0" smtClean="0">
                <a:solidFill>
                  <a:srgbClr val="008000"/>
                </a:solidFill>
                <a:latin typeface="Arial" pitchFamily="34" charset="0"/>
                <a:cs typeface="Arial" pitchFamily="34" charset="0"/>
              </a:rPr>
              <a:t>Perceptron is </a:t>
            </a:r>
            <a:r>
              <a:rPr lang="en-US" sz="1600" dirty="0">
                <a:solidFill>
                  <a:srgbClr val="008000"/>
                </a:solidFill>
                <a:latin typeface="Arial" pitchFamily="34" charset="0"/>
                <a:cs typeface="Arial" pitchFamily="34" charset="0"/>
              </a:rPr>
              <a:t>a conservative </a:t>
            </a:r>
            <a:r>
              <a:rPr lang="en-US" sz="1600" dirty="0" smtClean="0">
                <a:solidFill>
                  <a:srgbClr val="008000"/>
                </a:solidFill>
                <a:latin typeface="Arial" pitchFamily="34" charset="0"/>
                <a:cs typeface="Arial" pitchFamily="34" charset="0"/>
              </a:rPr>
              <a:t>algorithm: </a:t>
            </a:r>
            <a:r>
              <a:rPr lang="en-US" sz="1600" dirty="0">
                <a:solidFill>
                  <a:srgbClr val="008000"/>
                </a:solidFill>
                <a:latin typeface="Arial" pitchFamily="34" charset="0"/>
                <a:cs typeface="Arial" pitchFamily="34" charset="0"/>
              </a:rPr>
              <a:t>it ignores samples that it </a:t>
            </a:r>
            <a:r>
              <a:rPr lang="en-US" sz="1600" dirty="0" smtClean="0">
                <a:solidFill>
                  <a:srgbClr val="008000"/>
                </a:solidFill>
                <a:latin typeface="Arial" pitchFamily="34" charset="0"/>
                <a:cs typeface="Arial" pitchFamily="34" charset="0"/>
              </a:rPr>
              <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classifies correctly.</a:t>
            </a:r>
            <a:endParaRPr lang="en-US" sz="1600" dirty="0">
              <a:solidFill>
                <a:srgbClr val="008000"/>
              </a:solidFill>
              <a:latin typeface="Arial" pitchFamily="34" charset="0"/>
              <a:cs typeface="Arial" pitchFamily="34" charset="0"/>
            </a:endParaRPr>
          </a:p>
        </p:txBody>
      </p:sp>
      <p:cxnSp>
        <p:nvCxnSpPr>
          <p:cNvPr id="12" name="Straight Connector 11"/>
          <p:cNvCxnSpPr/>
          <p:nvPr/>
        </p:nvCxnSpPr>
        <p:spPr>
          <a:xfrm flipH="1">
            <a:off x="6941694" y="4631960"/>
            <a:ext cx="1828801" cy="1476345"/>
          </a:xfrm>
          <a:prstGeom prst="line">
            <a:avLst/>
          </a:prstGeom>
          <a:ln w="38100">
            <a:solidFill>
              <a:srgbClr val="D6009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186534" y="3886200"/>
            <a:ext cx="1447801" cy="2667000"/>
          </a:xfrm>
          <a:prstGeom prst="line">
            <a:avLst/>
          </a:prstGeom>
          <a:ln w="38100">
            <a:solidFill>
              <a:srgbClr val="D6009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04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12"/>
                                        </p:tgtEl>
                                      </p:cBhvr>
                                    </p:animEffect>
                                    <p:set>
                                      <p:cBhvr>
                                        <p:cTn id="87" dur="1" fill="hold">
                                          <p:stCondLst>
                                            <p:cond delay="499"/>
                                          </p:stCondLst>
                                        </p:cTn>
                                        <p:tgtEl>
                                          <p:spTgt spid="12"/>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2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Convergence</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solidFill>
                  <a:srgbClr val="0000FF"/>
                </a:solidFill>
              </a:rPr>
              <a:t>Perceptron</a:t>
            </a:r>
            <a:r>
              <a:rPr lang="en-US" b="1" dirty="0" smtClean="0">
                <a:solidFill>
                  <a:srgbClr val="0000FF"/>
                </a:solidFill>
              </a:rPr>
              <a:t> Convergence Theorem:</a:t>
            </a:r>
          </a:p>
          <a:p>
            <a:pPr lvl="1"/>
            <a:r>
              <a:rPr lang="en-US" dirty="0" smtClean="0"/>
              <a:t>If there exist a set of weights that are consistent (i.e., the data is linearly separable) the Perceptron learning algorithm will converge</a:t>
            </a:r>
          </a:p>
          <a:p>
            <a:r>
              <a:rPr lang="en-US" b="1" dirty="0" smtClean="0">
                <a:solidFill>
                  <a:srgbClr val="FF0066"/>
                </a:solidFill>
              </a:rPr>
              <a:t>How long would it take to converge?</a:t>
            </a:r>
          </a:p>
          <a:p>
            <a:r>
              <a:rPr lang="en-US" b="1" dirty="0" err="1" smtClean="0">
                <a:solidFill>
                  <a:srgbClr val="0000FF"/>
                </a:solidFill>
              </a:rPr>
              <a:t>Perceptron</a:t>
            </a:r>
            <a:r>
              <a:rPr lang="en-US" b="1" dirty="0" smtClean="0">
                <a:solidFill>
                  <a:srgbClr val="0000FF"/>
                </a:solidFill>
              </a:rPr>
              <a:t> Cycling Theorem: </a:t>
            </a:r>
          </a:p>
          <a:p>
            <a:pPr lvl="1"/>
            <a:r>
              <a:rPr lang="en-US" dirty="0" smtClean="0"/>
              <a:t>If the training data is not linearly separable the Perceptron learning algorithm will eventually repeat the same set of weights and therefore enter an infinite loop</a:t>
            </a:r>
          </a:p>
          <a:p>
            <a:r>
              <a:rPr lang="en-US" b="1" dirty="0" smtClean="0">
                <a:solidFill>
                  <a:srgbClr val="FF0066"/>
                </a:solidFill>
              </a:rPr>
              <a:t>How to provide robustness, more expressivity? </a:t>
            </a: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255919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cstate="print"/>
          <a:srcRect/>
          <a:stretch>
            <a:fillRect/>
          </a:stretch>
        </p:blipFill>
        <p:spPr bwMode="auto">
          <a:xfrm>
            <a:off x="7248525" y="1371600"/>
            <a:ext cx="1895475" cy="19621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Properties of </a:t>
            </a:r>
            <a:r>
              <a:rPr lang="en-US" dirty="0" err="1" smtClean="0"/>
              <a:t>Perceptron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6934200" cy="5486400"/>
              </a:xfrm>
            </p:spPr>
            <p:txBody>
              <a:bodyPr>
                <a:normAutofit fontScale="92500" lnSpcReduction="10000"/>
              </a:bodyPr>
              <a:lstStyle/>
              <a:p>
                <a:r>
                  <a:rPr lang="en-US" b="1" dirty="0" smtClean="0">
                    <a:solidFill>
                      <a:srgbClr val="FF0066"/>
                    </a:solidFill>
                  </a:rPr>
                  <a:t>Separability:</a:t>
                </a:r>
                <a:r>
                  <a:rPr lang="en-US" b="1" dirty="0" smtClean="0"/>
                  <a:t> </a:t>
                </a:r>
                <a:r>
                  <a:rPr lang="en-US" dirty="0"/>
                  <a:t>S</a:t>
                </a:r>
                <a:r>
                  <a:rPr lang="en-US" dirty="0" smtClean="0"/>
                  <a:t>ome parameters get training set perfectly</a:t>
                </a:r>
              </a:p>
              <a:p>
                <a:pPr lvl="8"/>
                <a:endParaRPr lang="en-US" dirty="0" smtClean="0"/>
              </a:p>
              <a:p>
                <a:r>
                  <a:rPr lang="en-US" b="1" dirty="0" smtClean="0">
                    <a:solidFill>
                      <a:srgbClr val="FF0066"/>
                    </a:solidFill>
                  </a:rPr>
                  <a:t>Convergence:</a:t>
                </a:r>
                <a:r>
                  <a:rPr lang="en-US" dirty="0" smtClean="0"/>
                  <a:t> If training set is separable, perceptron will converge</a:t>
                </a:r>
              </a:p>
              <a:p>
                <a:pPr lvl="8"/>
                <a:endParaRPr lang="en-US" dirty="0" smtClean="0"/>
              </a:p>
              <a:p>
                <a:r>
                  <a:rPr lang="en-US" b="1" dirty="0" smtClean="0">
                    <a:solidFill>
                      <a:srgbClr val="0000FF"/>
                    </a:solidFill>
                  </a:rPr>
                  <a:t>(Training) Mistake bound:</a:t>
                </a:r>
                <a:r>
                  <a:rPr lang="en-US" dirty="0" smtClean="0">
                    <a:solidFill>
                      <a:srgbClr val="0000FF"/>
                    </a:solidFill>
                  </a:rPr>
                  <a:t> </a:t>
                </a:r>
                <a:br>
                  <a:rPr lang="en-US" dirty="0" smtClean="0">
                    <a:solidFill>
                      <a:srgbClr val="0000FF"/>
                    </a:solidFill>
                  </a:rPr>
                </a:br>
                <a:r>
                  <a:rPr lang="en-US" dirty="0" smtClean="0"/>
                  <a:t>Number of mistakes </a:t>
                </a:r>
                <a14:m>
                  <m:oMath xmlns:m="http://schemas.openxmlformats.org/officeDocument/2006/math">
                    <m:r>
                      <a:rPr lang="en-US" b="1" i="1" dirty="0" smtClean="0">
                        <a:latin typeface="Cambria Math"/>
                      </a:rPr>
                      <m:t>&lt;</m:t>
                    </m:r>
                    <m:f>
                      <m:fPr>
                        <m:ctrlPr>
                          <a:rPr lang="en-US" b="1" i="1" dirty="0" smtClean="0">
                            <a:latin typeface="Cambria Math"/>
                          </a:rPr>
                        </m:ctrlPr>
                      </m:fPr>
                      <m:num>
                        <m:r>
                          <a:rPr lang="en-US" b="1" i="1" dirty="0" smtClean="0">
                            <a:latin typeface="Cambria Math"/>
                          </a:rPr>
                          <m:t>𝟏</m:t>
                        </m:r>
                      </m:num>
                      <m:den>
                        <m:r>
                          <a:rPr lang="en-US" b="1" i="1" dirty="0" smtClean="0">
                            <a:latin typeface="Cambria Math"/>
                            <a:sym typeface="Symbol"/>
                          </a:rPr>
                          <m:t></m:t>
                        </m:r>
                        <m:r>
                          <a:rPr lang="en-US" b="1" i="1" baseline="30000" dirty="0" smtClean="0">
                            <a:latin typeface="Cambria Math"/>
                            <a:sym typeface="Symbol"/>
                          </a:rPr>
                          <m:t>𝟐</m:t>
                        </m:r>
                      </m:den>
                    </m:f>
                  </m:oMath>
                </a14:m>
                <a:endParaRPr lang="en-US" b="1" baseline="30000" dirty="0" smtClean="0">
                  <a:sym typeface="Symbol"/>
                </a:endParaRPr>
              </a:p>
              <a:p>
                <a:pPr lvl="1"/>
                <a:r>
                  <a:rPr lang="en-US" b="1" dirty="0" smtClean="0"/>
                  <a:t>where</a:t>
                </a:r>
                <a:r>
                  <a:rPr lang="en-US" b="0" dirty="0" smtClean="0"/>
                  <a:t> </a:t>
                </a:r>
                <a14:m>
                  <m:oMath xmlns:m="http://schemas.openxmlformats.org/officeDocument/2006/math">
                    <m:r>
                      <a:rPr lang="en-US" b="1" i="1" smtClean="0">
                        <a:latin typeface="Cambria Math"/>
                      </a:rPr>
                      <m:t>𝜸</m:t>
                    </m:r>
                    <m:r>
                      <a:rPr lang="en-US" b="1" i="1" smtClean="0">
                        <a:latin typeface="Cambria Math"/>
                      </a:rPr>
                      <m:t>=</m:t>
                    </m:r>
                    <m:func>
                      <m:funcPr>
                        <m:ctrlPr>
                          <a:rPr lang="en-US" b="1" i="1" smtClean="0">
                            <a:latin typeface="Cambria Math"/>
                          </a:rPr>
                        </m:ctrlPr>
                      </m:funcPr>
                      <m:fName>
                        <m:limLow>
                          <m:limLowPr>
                            <m:ctrlPr>
                              <a:rPr lang="en-US" b="1" i="1" smtClean="0">
                                <a:latin typeface="Cambria Math"/>
                              </a:rPr>
                            </m:ctrlPr>
                          </m:limLowPr>
                          <m:e>
                            <m:r>
                              <a:rPr lang="en-US" b="1" i="0" smtClean="0">
                                <a:latin typeface="Cambria Math"/>
                              </a:rPr>
                              <m:t>𝐦𝐢𝐧</m:t>
                            </m:r>
                          </m:e>
                          <m:lim>
                            <m:r>
                              <a:rPr lang="en-US" b="1" i="0" smtClean="0">
                                <a:latin typeface="Cambria Math"/>
                              </a:rPr>
                              <m:t>𝐭</m:t>
                            </m:r>
                            <m:r>
                              <a:rPr lang="en-US" b="1" i="0" smtClean="0">
                                <a:latin typeface="Cambria Math"/>
                              </a:rPr>
                              <m:t>,</m:t>
                            </m:r>
                            <m:r>
                              <a:rPr lang="en-US" b="1" i="0" smtClean="0">
                                <a:latin typeface="Cambria Math"/>
                              </a:rPr>
                              <m:t>𝐮</m:t>
                            </m:r>
                          </m:lim>
                        </m:limLow>
                      </m:fName>
                      <m:e>
                        <m:r>
                          <a:rPr lang="en-US" b="1" i="1" smtClean="0">
                            <a:latin typeface="Cambria Math"/>
                          </a:rPr>
                          <m:t>|</m:t>
                        </m:r>
                        <m:sSup>
                          <m:sSupPr>
                            <m:ctrlPr>
                              <a:rPr lang="en-US" b="1" i="1" smtClean="0">
                                <a:latin typeface="Cambria Math"/>
                              </a:rPr>
                            </m:ctrlPr>
                          </m:sSupPr>
                          <m:e>
                            <m:r>
                              <a:rPr lang="en-US" b="1" i="1" smtClean="0">
                                <a:latin typeface="Cambria Math"/>
                              </a:rPr>
                              <m:t>𝒙</m:t>
                            </m:r>
                          </m:e>
                          <m:sup>
                            <m:r>
                              <a:rPr lang="en-US" b="1" i="1" smtClean="0">
                                <a:latin typeface="Cambria Math"/>
                              </a:rPr>
                              <m:t>(</m:t>
                            </m:r>
                            <m:r>
                              <a:rPr lang="en-US" b="1" i="1" smtClean="0">
                                <a:latin typeface="Cambria Math"/>
                              </a:rPr>
                              <m:t>𝒕</m:t>
                            </m:r>
                            <m:r>
                              <a:rPr lang="en-US" b="1" i="1" smtClean="0">
                                <a:latin typeface="Cambria Math"/>
                              </a:rPr>
                              <m:t>)</m:t>
                            </m:r>
                          </m:sup>
                        </m:sSup>
                        <m:r>
                          <a:rPr lang="en-US" b="1" i="1" smtClean="0">
                            <a:latin typeface="Cambria Math"/>
                          </a:rPr>
                          <m:t>𝒖</m:t>
                        </m:r>
                        <m:r>
                          <a:rPr lang="en-US" b="1" i="1" smtClean="0">
                            <a:latin typeface="Cambria Math"/>
                          </a:rPr>
                          <m:t>|</m:t>
                        </m:r>
                      </m:e>
                    </m:func>
                  </m:oMath>
                </a14:m>
                <a:r>
                  <a:rPr lang="en-US" b="1" dirty="0" smtClean="0"/>
                  <a:t> </a:t>
                </a:r>
              </a:p>
              <a:p>
                <a:pPr marL="768096" lvl="2" indent="0">
                  <a:buNone/>
                </a:pPr>
                <a:r>
                  <a:rPr lang="en-US" dirty="0" smtClean="0"/>
                  <a:t>and </a:t>
                </a:r>
                <a14:m>
                  <m:oMath xmlns:m="http://schemas.openxmlformats.org/officeDocument/2006/math">
                    <m:sSub>
                      <m:sSubPr>
                        <m:ctrlPr>
                          <a:rPr lang="en-US" b="0" i="1" smtClean="0">
                            <a:latin typeface="Cambria Math"/>
                          </a:rPr>
                        </m:ctrlPr>
                      </m:sSubPr>
                      <m:e>
                        <m:d>
                          <m:dPr>
                            <m:begChr m:val="‖"/>
                            <m:endChr m:val="‖"/>
                            <m:ctrlPr>
                              <a:rPr lang="en-US" i="1" smtClean="0">
                                <a:latin typeface="Cambria Math"/>
                              </a:rPr>
                            </m:ctrlPr>
                          </m:dPr>
                          <m:e>
                            <m:r>
                              <a:rPr lang="en-US" b="0" i="1" smtClean="0">
                                <a:latin typeface="Cambria Math"/>
                              </a:rPr>
                              <m:t>𝑢</m:t>
                            </m:r>
                          </m:e>
                        </m:d>
                      </m:e>
                      <m:sub>
                        <m:r>
                          <a:rPr lang="en-US" b="0" i="1" smtClean="0">
                            <a:latin typeface="Cambria Math"/>
                          </a:rPr>
                          <m:t>2</m:t>
                        </m:r>
                      </m:sub>
                    </m:sSub>
                    <m:r>
                      <a:rPr lang="en-US" b="0" i="1" smtClean="0">
                        <a:latin typeface="Cambria Math"/>
                      </a:rPr>
                      <m:t>=1</m:t>
                    </m:r>
                  </m:oMath>
                </a14:m>
                <a:endParaRPr lang="en-US" b="0" dirty="0" smtClean="0"/>
              </a:p>
              <a:p>
                <a:pPr lvl="2"/>
                <a:r>
                  <a:rPr lang="en-US" dirty="0" smtClean="0">
                    <a:solidFill>
                      <a:srgbClr val="008000"/>
                    </a:solidFill>
                  </a:rPr>
                  <a:t>Note we assume </a:t>
                </a:r>
                <a:r>
                  <a:rPr lang="en-US" b="1" dirty="0" smtClean="0">
                    <a:solidFill>
                      <a:srgbClr val="008000"/>
                    </a:solidFill>
                  </a:rPr>
                  <a:t>x</a:t>
                </a:r>
                <a:r>
                  <a:rPr lang="en-US" dirty="0" smtClean="0">
                    <a:solidFill>
                      <a:srgbClr val="008000"/>
                    </a:solidFill>
                  </a:rPr>
                  <a:t> </a:t>
                </a:r>
                <a:r>
                  <a:rPr lang="en-US" dirty="0">
                    <a:solidFill>
                      <a:srgbClr val="008000"/>
                    </a:solidFill>
                  </a:rPr>
                  <a:t>Euclidean length </a:t>
                </a:r>
                <a:r>
                  <a:rPr lang="en-US" b="1" dirty="0">
                    <a:solidFill>
                      <a:srgbClr val="008000"/>
                    </a:solidFill>
                  </a:rPr>
                  <a:t>1</a:t>
                </a:r>
                <a:r>
                  <a:rPr lang="en-US" dirty="0">
                    <a:solidFill>
                      <a:srgbClr val="008000"/>
                    </a:solidFill>
                  </a:rPr>
                  <a:t>, then </a:t>
                </a:r>
                <a:r>
                  <a:rPr lang="en-US" b="1" dirty="0">
                    <a:solidFill>
                      <a:srgbClr val="008000"/>
                    </a:solidFill>
                  </a:rPr>
                  <a:t>γ</a:t>
                </a:r>
                <a:r>
                  <a:rPr lang="en-US" dirty="0">
                    <a:solidFill>
                      <a:srgbClr val="008000"/>
                    </a:solidFill>
                  </a:rPr>
                  <a:t> is the minimum distance </a:t>
                </a:r>
                <a:r>
                  <a:rPr lang="en-US" dirty="0" smtClean="0">
                    <a:solidFill>
                      <a:srgbClr val="008000"/>
                    </a:solidFill>
                  </a:rPr>
                  <a:t>of any </a:t>
                </a:r>
                <a:r>
                  <a:rPr lang="en-US" dirty="0">
                    <a:solidFill>
                      <a:srgbClr val="008000"/>
                    </a:solidFill>
                  </a:rPr>
                  <a:t>example to </a:t>
                </a:r>
                <a:r>
                  <a:rPr lang="en-US" dirty="0" smtClean="0">
                    <a:solidFill>
                      <a:srgbClr val="008000"/>
                    </a:solidFill>
                  </a:rPr>
                  <a:t>plane </a:t>
                </a:r>
                <a:r>
                  <a:rPr lang="en-US" b="1" dirty="0" smtClean="0">
                    <a:solidFill>
                      <a:srgbClr val="008000"/>
                    </a:solidFill>
                  </a:rPr>
                  <a:t>u</a:t>
                </a:r>
                <a:endParaRPr lang="en-US" b="1" dirty="0">
                  <a:solidFill>
                    <a:srgbClr val="008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6934200" cy="5486400"/>
              </a:xfrm>
              <a:blipFill rotWithShape="1">
                <a:blip r:embed="rId4"/>
                <a:stretch>
                  <a:fillRect t="-556" r="-2021" b="-155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dirty="0"/>
          </a:p>
        </p:txBody>
      </p:sp>
      <p:pic>
        <p:nvPicPr>
          <p:cNvPr id="40963" name="Picture 3"/>
          <p:cNvPicPr>
            <a:picLocks noChangeAspect="1" noChangeArrowheads="1"/>
          </p:cNvPicPr>
          <p:nvPr/>
        </p:nvPicPr>
        <p:blipFill>
          <a:blip r:embed="rId5" cstate="print"/>
          <a:srcRect/>
          <a:stretch>
            <a:fillRect/>
          </a:stretch>
        </p:blipFill>
        <p:spPr bwMode="auto">
          <a:xfrm>
            <a:off x="7239000" y="3581400"/>
            <a:ext cx="1905000" cy="1933575"/>
          </a:xfrm>
          <a:prstGeom prst="rect">
            <a:avLst/>
          </a:prstGeom>
          <a:noFill/>
          <a:ln w="9525">
            <a:noFill/>
            <a:miter lim="800000"/>
            <a:headEnd/>
            <a:tailEnd/>
          </a:ln>
        </p:spPr>
      </p:pic>
    </p:spTree>
    <p:extLst>
      <p:ext uri="{BB962C8B-B14F-4D97-AF65-F5344CB8AC3E}">
        <p14:creationId xmlns:p14="http://schemas.microsoft.com/office/powerpoint/2010/main" val="211288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Learning Rate</a:t>
            </a:r>
            <a:endParaRPr lang="en-US" dirty="0"/>
          </a:p>
        </p:txBody>
      </p:sp>
      <p:sp>
        <p:nvSpPr>
          <p:cNvPr id="3" name="Content Placeholder 2"/>
          <p:cNvSpPr>
            <a:spLocks noGrp="1"/>
          </p:cNvSpPr>
          <p:nvPr>
            <p:ph idx="1"/>
          </p:nvPr>
        </p:nvSpPr>
        <p:spPr>
          <a:xfrm>
            <a:off x="457200" y="1295400"/>
            <a:ext cx="8534400" cy="5257801"/>
          </a:xfrm>
        </p:spPr>
        <p:txBody>
          <a:bodyPr>
            <a:normAutofit/>
          </a:bodyPr>
          <a:lstStyle/>
          <a:p>
            <a:r>
              <a:rPr lang="en-US" b="1" dirty="0" smtClean="0">
                <a:solidFill>
                  <a:srgbClr val="D60093"/>
                </a:solidFill>
              </a:rPr>
              <a:t>Perceptron will oscillate and won’t converge</a:t>
            </a:r>
            <a:endParaRPr lang="en-US" b="1" dirty="0">
              <a:solidFill>
                <a:srgbClr val="D60093"/>
              </a:solidFill>
            </a:endParaRPr>
          </a:p>
          <a:p>
            <a:r>
              <a:rPr lang="en-US" b="1" dirty="0" smtClean="0">
                <a:solidFill>
                  <a:srgbClr val="0000FF"/>
                </a:solidFill>
              </a:rPr>
              <a:t>When to stop learning?</a:t>
            </a:r>
          </a:p>
          <a:p>
            <a:r>
              <a:rPr lang="en-US" b="1" dirty="0" smtClean="0">
                <a:solidFill>
                  <a:srgbClr val="008000"/>
                </a:solidFill>
              </a:rPr>
              <a:t>(1) </a:t>
            </a:r>
            <a:r>
              <a:rPr lang="en-US" dirty="0"/>
              <a:t>Slowly decrease the learning rate </a:t>
            </a:r>
            <a:r>
              <a:rPr lang="en-US" b="1" i="1" dirty="0">
                <a:sym typeface="Symbol"/>
              </a:rPr>
              <a:t></a:t>
            </a:r>
            <a:r>
              <a:rPr lang="en-US" dirty="0">
                <a:sym typeface="Symbol"/>
              </a:rPr>
              <a:t> </a:t>
            </a:r>
            <a:endParaRPr lang="en-US" dirty="0"/>
          </a:p>
          <a:p>
            <a:pPr lvl="1"/>
            <a:r>
              <a:rPr lang="en-US" dirty="0"/>
              <a:t>A classic way </a:t>
            </a:r>
            <a:r>
              <a:rPr lang="en-US" dirty="0" smtClean="0"/>
              <a:t>is to: </a:t>
            </a:r>
            <a:r>
              <a:rPr lang="en-US" b="1" i="1" dirty="0" smtClean="0">
                <a:sym typeface="Symbol"/>
              </a:rPr>
              <a:t></a:t>
            </a:r>
            <a:r>
              <a:rPr lang="en-US" b="1" dirty="0" smtClean="0"/>
              <a:t> </a:t>
            </a:r>
            <a:r>
              <a:rPr lang="en-US" b="1" dirty="0"/>
              <a:t>= </a:t>
            </a:r>
            <a:r>
              <a:rPr lang="en-US" b="1" dirty="0" smtClean="0"/>
              <a:t>c</a:t>
            </a:r>
            <a:r>
              <a:rPr lang="en-US" b="1" baseline="-25000" dirty="0" smtClean="0"/>
              <a:t>1</a:t>
            </a:r>
            <a:r>
              <a:rPr lang="en-US" b="1" dirty="0" smtClean="0"/>
              <a:t>/(t </a:t>
            </a:r>
            <a:r>
              <a:rPr lang="en-US" b="1" dirty="0"/>
              <a:t>+ </a:t>
            </a:r>
            <a:r>
              <a:rPr lang="en-US" b="1" dirty="0" smtClean="0"/>
              <a:t>c</a:t>
            </a:r>
            <a:r>
              <a:rPr lang="en-US" b="1" baseline="-25000" dirty="0" smtClean="0"/>
              <a:t>2</a:t>
            </a:r>
            <a:r>
              <a:rPr lang="en-US" b="1" dirty="0" smtClean="0"/>
              <a:t>)</a:t>
            </a:r>
            <a:endParaRPr lang="en-US" b="1" dirty="0"/>
          </a:p>
          <a:p>
            <a:pPr lvl="2"/>
            <a:r>
              <a:rPr lang="en-US" dirty="0" smtClean="0"/>
              <a:t>But, we </a:t>
            </a:r>
            <a:r>
              <a:rPr lang="en-US" dirty="0"/>
              <a:t>also need to determine </a:t>
            </a:r>
            <a:r>
              <a:rPr lang="en-US" dirty="0" smtClean="0"/>
              <a:t>constants </a:t>
            </a:r>
            <a:r>
              <a:rPr lang="en-US" b="1" dirty="0" smtClean="0"/>
              <a:t>c</a:t>
            </a:r>
            <a:r>
              <a:rPr lang="en-US" b="1" baseline="-25000" dirty="0" smtClean="0"/>
              <a:t>1</a:t>
            </a:r>
            <a:r>
              <a:rPr lang="en-US" dirty="0" smtClean="0"/>
              <a:t> and </a:t>
            </a:r>
            <a:r>
              <a:rPr lang="en-US" b="1" dirty="0" smtClean="0"/>
              <a:t>c</a:t>
            </a:r>
            <a:r>
              <a:rPr lang="en-US" b="1" baseline="-25000" dirty="0" smtClean="0"/>
              <a:t>2</a:t>
            </a:r>
          </a:p>
          <a:p>
            <a:r>
              <a:rPr lang="en-US" b="1" dirty="0" smtClean="0">
                <a:solidFill>
                  <a:srgbClr val="008000"/>
                </a:solidFill>
              </a:rPr>
              <a:t>(2)</a:t>
            </a:r>
            <a:r>
              <a:rPr lang="en-US" dirty="0" smtClean="0"/>
              <a:t> Stop when the training error stops chaining</a:t>
            </a:r>
          </a:p>
          <a:p>
            <a:r>
              <a:rPr lang="en-US" b="1" dirty="0" smtClean="0">
                <a:solidFill>
                  <a:srgbClr val="008000"/>
                </a:solidFill>
              </a:rPr>
              <a:t>(3)</a:t>
            </a:r>
            <a:r>
              <a:rPr lang="en-US" dirty="0" smtClean="0"/>
              <a:t> Have a small test dataset and stop when the test set error stops decreasing</a:t>
            </a:r>
          </a:p>
          <a:p>
            <a:r>
              <a:rPr lang="en-US" b="1" dirty="0" smtClean="0">
                <a:solidFill>
                  <a:srgbClr val="008000"/>
                </a:solidFill>
              </a:rPr>
              <a:t>(4)</a:t>
            </a:r>
            <a:r>
              <a:rPr lang="en-US" dirty="0" smtClean="0"/>
              <a:t> Stop when we reached some maximum number of passes over the data</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136401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Multiclass </a:t>
            </a:r>
            <a:r>
              <a:rPr lang="en-US" dirty="0" err="1" smtClean="0"/>
              <a:t>Perceptron</a:t>
            </a:r>
            <a:endParaRPr lang="en-US" dirty="0"/>
          </a:p>
        </p:txBody>
      </p:sp>
      <p:sp>
        <p:nvSpPr>
          <p:cNvPr id="3" name="Content Placeholder 2"/>
          <p:cNvSpPr>
            <a:spLocks noGrp="1"/>
          </p:cNvSpPr>
          <p:nvPr>
            <p:ph idx="1"/>
          </p:nvPr>
        </p:nvSpPr>
        <p:spPr>
          <a:xfrm>
            <a:off x="457200" y="1295400"/>
            <a:ext cx="8610600" cy="5257801"/>
          </a:xfrm>
        </p:spPr>
        <p:txBody>
          <a:bodyPr/>
          <a:lstStyle/>
          <a:p>
            <a:r>
              <a:rPr lang="en-US" b="1" dirty="0" smtClean="0">
                <a:solidFill>
                  <a:srgbClr val="0000FF"/>
                </a:solidFill>
              </a:rPr>
              <a:t>What if more than 2 classes?</a:t>
            </a:r>
          </a:p>
          <a:p>
            <a:r>
              <a:rPr lang="en-US" dirty="0" smtClean="0">
                <a:solidFill>
                  <a:srgbClr val="008000"/>
                </a:solidFill>
              </a:rPr>
              <a:t>Weight vector </a:t>
            </a:r>
            <a:r>
              <a:rPr lang="en-US" b="1" i="1" dirty="0" err="1" smtClean="0">
                <a:solidFill>
                  <a:srgbClr val="008000"/>
                </a:solidFill>
              </a:rPr>
              <a:t>w</a:t>
            </a:r>
            <a:r>
              <a:rPr lang="en-US" b="1" i="1" baseline="-25000" dirty="0" err="1" smtClean="0">
                <a:solidFill>
                  <a:srgbClr val="008000"/>
                </a:solidFill>
              </a:rPr>
              <a:t>c</a:t>
            </a:r>
            <a:r>
              <a:rPr lang="en-US" dirty="0" smtClean="0">
                <a:solidFill>
                  <a:srgbClr val="008000"/>
                </a:solidFill>
              </a:rPr>
              <a:t> for each class </a:t>
            </a:r>
            <a:r>
              <a:rPr lang="en-US" b="1" dirty="0" smtClean="0">
                <a:solidFill>
                  <a:srgbClr val="008000"/>
                </a:solidFill>
              </a:rPr>
              <a:t>c</a:t>
            </a:r>
          </a:p>
          <a:p>
            <a:pPr lvl="1"/>
            <a:r>
              <a:rPr lang="en-US" b="1" dirty="0" smtClean="0"/>
              <a:t>Train one class vs. the rest:</a:t>
            </a:r>
          </a:p>
          <a:p>
            <a:pPr lvl="2"/>
            <a:r>
              <a:rPr lang="en-US" u="sng" dirty="0" smtClean="0"/>
              <a:t>Example:</a:t>
            </a:r>
            <a:r>
              <a:rPr lang="en-US" dirty="0" smtClean="0"/>
              <a:t> 3-way classification  </a:t>
            </a:r>
            <a:r>
              <a:rPr lang="en-US" b="1" dirty="0" smtClean="0"/>
              <a:t>y = {A, B, C}</a:t>
            </a:r>
          </a:p>
          <a:p>
            <a:pPr lvl="2"/>
            <a:r>
              <a:rPr lang="en-US" dirty="0" smtClean="0"/>
              <a:t>Train 3 classifiers: </a:t>
            </a:r>
            <a:r>
              <a:rPr lang="en-US" b="1" dirty="0" err="1" smtClean="0"/>
              <a:t>w</a:t>
            </a:r>
            <a:r>
              <a:rPr lang="en-US" b="1" baseline="-25000" dirty="0" err="1" smtClean="0"/>
              <a:t>A</a:t>
            </a:r>
            <a:r>
              <a:rPr lang="en-US" dirty="0" smtClean="0"/>
              <a:t>: A vs. B,C;   </a:t>
            </a:r>
            <a:r>
              <a:rPr lang="en-US" b="1" dirty="0" err="1" smtClean="0"/>
              <a:t>w</a:t>
            </a:r>
            <a:r>
              <a:rPr lang="en-US" b="1" baseline="-25000" dirty="0" err="1" smtClean="0"/>
              <a:t>B</a:t>
            </a:r>
            <a:r>
              <a:rPr lang="en-US" dirty="0" smtClean="0"/>
              <a:t>: B vs. A,C;   </a:t>
            </a:r>
            <a:r>
              <a:rPr lang="en-US" b="1" dirty="0" err="1" smtClean="0"/>
              <a:t>w</a:t>
            </a:r>
            <a:r>
              <a:rPr lang="en-US" b="1" baseline="-25000" dirty="0" err="1" smtClean="0"/>
              <a:t>C</a:t>
            </a:r>
            <a:r>
              <a:rPr lang="en-US" dirty="0" smtClean="0"/>
              <a:t>: C vs. A,B</a:t>
            </a:r>
          </a:p>
          <a:p>
            <a:r>
              <a:rPr lang="en-US" b="1" dirty="0" smtClean="0">
                <a:solidFill>
                  <a:srgbClr val="D60093"/>
                </a:solidFill>
              </a:rPr>
              <a:t>Calculate activation for each class</a:t>
            </a:r>
          </a:p>
          <a:p>
            <a:pPr>
              <a:buNone/>
            </a:pPr>
            <a:r>
              <a:rPr lang="en-US" b="1" i="1" dirty="0" smtClean="0">
                <a:latin typeface="Times New Roman" pitchFamily="18" charset="0"/>
                <a:cs typeface="Times New Roman" pitchFamily="18" charset="0"/>
              </a:rPr>
              <a:t>	f(</a:t>
            </a:r>
            <a:r>
              <a:rPr lang="en-US" b="1" i="1" dirty="0" err="1" smtClean="0">
                <a:latin typeface="Times New Roman" pitchFamily="18" charset="0"/>
                <a:cs typeface="Times New Roman" pitchFamily="18" charset="0"/>
              </a:rPr>
              <a:t>x,c</a:t>
            </a:r>
            <a:r>
              <a:rPr lang="en-US" b="1" i="1" dirty="0" smtClean="0">
                <a:latin typeface="Times New Roman" pitchFamily="18" charset="0"/>
                <a:cs typeface="Times New Roman" pitchFamily="18" charset="0"/>
              </a:rPr>
              <a:t>) = </a:t>
            </a:r>
            <a:r>
              <a:rPr lang="en-US" b="1" i="1" dirty="0" smtClean="0">
                <a:latin typeface="Times New Roman" pitchFamily="18" charset="0"/>
                <a:cs typeface="Times New Roman" pitchFamily="18" charset="0"/>
                <a:sym typeface="Symbol"/>
              </a:rPr>
              <a:t></a:t>
            </a:r>
            <a:r>
              <a:rPr lang="en-US" b="1" i="1" baseline="-25000" dirty="0" err="1" smtClean="0">
                <a:latin typeface="Times New Roman" pitchFamily="18" charset="0"/>
                <a:cs typeface="Times New Roman" pitchFamily="18" charset="0"/>
                <a:sym typeface="Symbol"/>
              </a:rPr>
              <a:t>i</a:t>
            </a:r>
            <a:r>
              <a:rPr lang="en-US" b="1" i="1" dirty="0" smtClean="0">
                <a:latin typeface="Times New Roman" pitchFamily="18" charset="0"/>
                <a:cs typeface="Times New Roman" pitchFamily="18" charset="0"/>
                <a:sym typeface="Symbol"/>
              </a:rPr>
              <a:t>  </a:t>
            </a:r>
            <a:r>
              <a:rPr lang="en-US" b="1" i="1" dirty="0" err="1" smtClean="0">
                <a:latin typeface="Times New Roman" pitchFamily="18" charset="0"/>
                <a:cs typeface="Times New Roman" pitchFamily="18" charset="0"/>
                <a:sym typeface="Symbol"/>
              </a:rPr>
              <a:t>w</a:t>
            </a:r>
            <a:r>
              <a:rPr lang="en-US" b="1" i="1" baseline="-25000" dirty="0" err="1" smtClean="0">
                <a:latin typeface="Times New Roman" pitchFamily="18" charset="0"/>
                <a:cs typeface="Times New Roman" pitchFamily="18" charset="0"/>
                <a:sym typeface="Symbol"/>
              </a:rPr>
              <a:t>c,i</a:t>
            </a:r>
            <a:r>
              <a:rPr lang="en-US" b="1" i="1" baseline="-25000" dirty="0" smtClean="0">
                <a:latin typeface="Times New Roman" pitchFamily="18" charset="0"/>
                <a:cs typeface="Times New Roman" pitchFamily="18" charset="0"/>
                <a:sym typeface="Symbol"/>
              </a:rPr>
              <a:t>  </a:t>
            </a:r>
            <a:r>
              <a:rPr lang="en-US" b="1" i="1" dirty="0" smtClean="0">
                <a:latin typeface="Times New Roman" pitchFamily="18" charset="0"/>
                <a:cs typeface="Times New Roman" pitchFamily="18" charset="0"/>
                <a:sym typeface="Symbol"/>
              </a:rPr>
              <a:t>x</a:t>
            </a:r>
            <a:r>
              <a:rPr lang="en-US" b="1" i="1" baseline="-25000" dirty="0" smtClean="0">
                <a:latin typeface="Times New Roman" pitchFamily="18" charset="0"/>
                <a:cs typeface="Times New Roman" pitchFamily="18" charset="0"/>
                <a:sym typeface="Symbol"/>
              </a:rPr>
              <a:t>i</a:t>
            </a:r>
            <a:r>
              <a:rPr lang="en-US" b="1" i="1" dirty="0" smtClean="0">
                <a:latin typeface="Times New Roman" pitchFamily="18" charset="0"/>
                <a:cs typeface="Times New Roman" pitchFamily="18" charset="0"/>
                <a:sym typeface="Symbol"/>
              </a:rPr>
              <a:t>  =  </a:t>
            </a:r>
            <a:r>
              <a:rPr lang="en-US" b="1" i="1" dirty="0" err="1" smtClean="0">
                <a:latin typeface="Times New Roman" pitchFamily="18" charset="0"/>
                <a:cs typeface="Times New Roman" pitchFamily="18" charset="0"/>
                <a:sym typeface="Symbol"/>
              </a:rPr>
              <a:t>w</a:t>
            </a:r>
            <a:r>
              <a:rPr lang="en-US" b="1" i="1" baseline="-25000" dirty="0" err="1" smtClean="0">
                <a:latin typeface="Times New Roman" pitchFamily="18" charset="0"/>
                <a:cs typeface="Times New Roman" pitchFamily="18" charset="0"/>
                <a:sym typeface="Symbol"/>
              </a:rPr>
              <a:t>c</a:t>
            </a:r>
            <a:r>
              <a:rPr lang="en-US" b="1" i="1" dirty="0" smtClean="0">
                <a:latin typeface="Times New Roman" pitchFamily="18" charset="0"/>
                <a:cs typeface="Times New Roman" pitchFamily="18" charset="0"/>
                <a:sym typeface="Symbol"/>
              </a:rPr>
              <a:t> x</a:t>
            </a:r>
          </a:p>
          <a:p>
            <a:r>
              <a:rPr lang="en-US" b="1" dirty="0" smtClean="0">
                <a:solidFill>
                  <a:srgbClr val="008000"/>
                </a:solidFill>
                <a:sym typeface="Symbol"/>
              </a:rPr>
              <a:t>Highest activation wins</a:t>
            </a:r>
          </a:p>
          <a:p>
            <a:pPr>
              <a:buNone/>
            </a:pPr>
            <a:r>
              <a:rPr lang="en-US" b="1" dirty="0" smtClean="0">
                <a:sym typeface="Symbol"/>
              </a:rPr>
              <a:t>	</a:t>
            </a:r>
            <a:r>
              <a:rPr lang="en-US" b="1" i="1" dirty="0" smtClean="0">
                <a:latin typeface="Times New Roman" pitchFamily="18" charset="0"/>
                <a:cs typeface="Times New Roman" pitchFamily="18" charset="0"/>
                <a:sym typeface="Symbol"/>
              </a:rPr>
              <a:t>c =</a:t>
            </a:r>
            <a:r>
              <a:rPr lang="en-US" b="1" dirty="0" smtClean="0">
                <a:latin typeface="Times New Roman" pitchFamily="18" charset="0"/>
                <a:cs typeface="Times New Roman" pitchFamily="18" charset="0"/>
                <a:sym typeface="Symbol"/>
              </a:rPr>
              <a:t> </a:t>
            </a:r>
            <a:r>
              <a:rPr lang="en-US" b="1" dirty="0" err="1" smtClean="0">
                <a:latin typeface="Times New Roman" pitchFamily="18" charset="0"/>
                <a:cs typeface="Times New Roman" pitchFamily="18" charset="0"/>
                <a:sym typeface="Symbol"/>
              </a:rPr>
              <a:t>arg</a:t>
            </a:r>
            <a:r>
              <a:rPr lang="en-US" b="1" dirty="0" smtClean="0">
                <a:latin typeface="Times New Roman" pitchFamily="18" charset="0"/>
                <a:cs typeface="Times New Roman" pitchFamily="18" charset="0"/>
                <a:sym typeface="Symbol"/>
              </a:rPr>
              <a:t> </a:t>
            </a:r>
            <a:r>
              <a:rPr lang="en-US" b="1" dirty="0" err="1" smtClean="0">
                <a:latin typeface="Times New Roman" pitchFamily="18" charset="0"/>
                <a:cs typeface="Times New Roman" pitchFamily="18" charset="0"/>
                <a:sym typeface="Symbol"/>
              </a:rPr>
              <a:t>max</a:t>
            </a:r>
            <a:r>
              <a:rPr lang="en-US" b="1" i="1" baseline="-25000" dirty="0" err="1" smtClean="0">
                <a:latin typeface="Times New Roman" pitchFamily="18" charset="0"/>
                <a:cs typeface="Times New Roman" pitchFamily="18" charset="0"/>
                <a:sym typeface="Symbol"/>
              </a:rPr>
              <a:t>c</a:t>
            </a:r>
            <a:r>
              <a:rPr lang="en-US" b="1" i="1" dirty="0" smtClean="0">
                <a:latin typeface="Times New Roman" pitchFamily="18" charset="0"/>
                <a:cs typeface="Times New Roman" pitchFamily="18" charset="0"/>
                <a:sym typeface="Symbol"/>
              </a:rPr>
              <a:t> </a:t>
            </a:r>
            <a:r>
              <a:rPr lang="en-US" b="1" i="1" dirty="0" smtClean="0">
                <a:latin typeface="Times New Roman" pitchFamily="18" charset="0"/>
                <a:cs typeface="Times New Roman" pitchFamily="18" charset="0"/>
              </a:rPr>
              <a:t>f(</a:t>
            </a:r>
            <a:r>
              <a:rPr lang="en-US" b="1" i="1" dirty="0" err="1" smtClean="0">
                <a:latin typeface="Times New Roman" pitchFamily="18" charset="0"/>
                <a:cs typeface="Times New Roman" pitchFamily="18" charset="0"/>
              </a:rPr>
              <a:t>x,c</a:t>
            </a:r>
            <a:r>
              <a:rPr lang="en-US" b="1" i="1" dirty="0" smtClean="0">
                <a:latin typeface="Times New Roman" pitchFamily="18" charset="0"/>
                <a:cs typeface="Times New Roman" pitchFamily="18" charset="0"/>
              </a:rPr>
              <a:t>)</a:t>
            </a:r>
            <a:endParaRPr lang="en-US" b="1" i="1"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19</a:t>
            </a:fld>
            <a:endParaRPr lang="en-US" dirty="0"/>
          </a:p>
        </p:txBody>
      </p:sp>
      <p:sp>
        <p:nvSpPr>
          <p:cNvPr id="40" name="Freeform 39"/>
          <p:cNvSpPr/>
          <p:nvPr/>
        </p:nvSpPr>
        <p:spPr>
          <a:xfrm>
            <a:off x="6259286" y="4484914"/>
            <a:ext cx="2188028" cy="914400"/>
          </a:xfrm>
          <a:custGeom>
            <a:avLst/>
            <a:gdLst>
              <a:gd name="connsiteX0" fmla="*/ 2188028 w 2188028"/>
              <a:gd name="connsiteY0" fmla="*/ 0 h 914400"/>
              <a:gd name="connsiteX1" fmla="*/ 1143000 w 2188028"/>
              <a:gd name="connsiteY1" fmla="*/ 914400 h 914400"/>
              <a:gd name="connsiteX2" fmla="*/ 0 w 2188028"/>
              <a:gd name="connsiteY2" fmla="*/ 609600 h 914400"/>
              <a:gd name="connsiteX3" fmla="*/ 2188028 w 2188028"/>
              <a:gd name="connsiteY3" fmla="*/ 0 h 914400"/>
            </a:gdLst>
            <a:ahLst/>
            <a:cxnLst>
              <a:cxn ang="0">
                <a:pos x="connsiteX0" y="connsiteY0"/>
              </a:cxn>
              <a:cxn ang="0">
                <a:pos x="connsiteX1" y="connsiteY1"/>
              </a:cxn>
              <a:cxn ang="0">
                <a:pos x="connsiteX2" y="connsiteY2"/>
              </a:cxn>
              <a:cxn ang="0">
                <a:pos x="connsiteX3" y="connsiteY3"/>
              </a:cxn>
            </a:cxnLst>
            <a:rect l="l" t="t" r="r" b="b"/>
            <a:pathLst>
              <a:path w="2188028" h="914400">
                <a:moveTo>
                  <a:pt x="2188028" y="0"/>
                </a:moveTo>
                <a:lnTo>
                  <a:pt x="1143000" y="914400"/>
                </a:lnTo>
                <a:lnTo>
                  <a:pt x="0" y="609600"/>
                </a:lnTo>
                <a:lnTo>
                  <a:pt x="2188028" y="0"/>
                </a:lnTo>
                <a:close/>
              </a:path>
            </a:pathLst>
          </a:custGeom>
          <a:solidFill>
            <a:schemeClr val="accent3">
              <a:alpha val="3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Freeform 40"/>
          <p:cNvSpPr/>
          <p:nvPr/>
        </p:nvSpPr>
        <p:spPr>
          <a:xfrm>
            <a:off x="7413171" y="4495800"/>
            <a:ext cx="1034143" cy="2209800"/>
          </a:xfrm>
          <a:custGeom>
            <a:avLst/>
            <a:gdLst>
              <a:gd name="connsiteX0" fmla="*/ 1034143 w 1034143"/>
              <a:gd name="connsiteY0" fmla="*/ 0 h 2209800"/>
              <a:gd name="connsiteX1" fmla="*/ 0 w 1034143"/>
              <a:gd name="connsiteY1" fmla="*/ 914400 h 2209800"/>
              <a:gd name="connsiteX2" fmla="*/ 348343 w 1034143"/>
              <a:gd name="connsiteY2" fmla="*/ 2209800 h 2209800"/>
              <a:gd name="connsiteX3" fmla="*/ 1034143 w 1034143"/>
              <a:gd name="connsiteY3" fmla="*/ 0 h 2209800"/>
            </a:gdLst>
            <a:ahLst/>
            <a:cxnLst>
              <a:cxn ang="0">
                <a:pos x="connsiteX0" y="connsiteY0"/>
              </a:cxn>
              <a:cxn ang="0">
                <a:pos x="connsiteX1" y="connsiteY1"/>
              </a:cxn>
              <a:cxn ang="0">
                <a:pos x="connsiteX2" y="connsiteY2"/>
              </a:cxn>
              <a:cxn ang="0">
                <a:pos x="connsiteX3" y="connsiteY3"/>
              </a:cxn>
            </a:cxnLst>
            <a:rect l="l" t="t" r="r" b="b"/>
            <a:pathLst>
              <a:path w="1034143" h="2209800">
                <a:moveTo>
                  <a:pt x="1034143" y="0"/>
                </a:moveTo>
                <a:lnTo>
                  <a:pt x="0" y="914400"/>
                </a:lnTo>
                <a:lnTo>
                  <a:pt x="348343" y="2209800"/>
                </a:lnTo>
                <a:lnTo>
                  <a:pt x="1034143" y="0"/>
                </a:lnTo>
                <a:close/>
              </a:path>
            </a:pathLst>
          </a:custGeom>
          <a:solidFill>
            <a:schemeClr val="accent4">
              <a:alpha val="39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Freeform 41"/>
          <p:cNvSpPr/>
          <p:nvPr/>
        </p:nvSpPr>
        <p:spPr>
          <a:xfrm>
            <a:off x="6248400" y="5138057"/>
            <a:ext cx="1491343" cy="1589314"/>
          </a:xfrm>
          <a:custGeom>
            <a:avLst/>
            <a:gdLst>
              <a:gd name="connsiteX0" fmla="*/ 0 w 1491343"/>
              <a:gd name="connsiteY0" fmla="*/ 0 h 1589314"/>
              <a:gd name="connsiteX1" fmla="*/ 1153886 w 1491343"/>
              <a:gd name="connsiteY1" fmla="*/ 293914 h 1589314"/>
              <a:gd name="connsiteX2" fmla="*/ 1491343 w 1491343"/>
              <a:gd name="connsiteY2" fmla="*/ 1589314 h 1589314"/>
              <a:gd name="connsiteX3" fmla="*/ 0 w 1491343"/>
              <a:gd name="connsiteY3" fmla="*/ 0 h 1589314"/>
            </a:gdLst>
            <a:ahLst/>
            <a:cxnLst>
              <a:cxn ang="0">
                <a:pos x="connsiteX0" y="connsiteY0"/>
              </a:cxn>
              <a:cxn ang="0">
                <a:pos x="connsiteX1" y="connsiteY1"/>
              </a:cxn>
              <a:cxn ang="0">
                <a:pos x="connsiteX2" y="connsiteY2"/>
              </a:cxn>
              <a:cxn ang="0">
                <a:pos x="connsiteX3" y="connsiteY3"/>
              </a:cxn>
            </a:cxnLst>
            <a:rect l="l" t="t" r="r" b="b"/>
            <a:pathLst>
              <a:path w="1491343" h="1589314">
                <a:moveTo>
                  <a:pt x="0" y="0"/>
                </a:moveTo>
                <a:lnTo>
                  <a:pt x="1153886" y="293914"/>
                </a:lnTo>
                <a:lnTo>
                  <a:pt x="1491343" y="1589314"/>
                </a:lnTo>
                <a:lnTo>
                  <a:pt x="0" y="0"/>
                </a:lnTo>
                <a:close/>
              </a:path>
            </a:pathLst>
          </a:custGeom>
          <a:solidFill>
            <a:schemeClr val="accent2">
              <a:alpha val="39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8" name="Straight Connector 27"/>
          <p:cNvCxnSpPr/>
          <p:nvPr/>
        </p:nvCxnSpPr>
        <p:spPr>
          <a:xfrm flipV="1">
            <a:off x="7391400" y="4495800"/>
            <a:ext cx="1066800" cy="9144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6896100" y="5905500"/>
            <a:ext cx="1371600" cy="381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6248400" y="5105400"/>
            <a:ext cx="1143000" cy="3048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6629400" y="5421085"/>
            <a:ext cx="772886" cy="66402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934200" y="5638800"/>
            <a:ext cx="458780" cy="369332"/>
          </a:xfrm>
          <a:prstGeom prst="rect">
            <a:avLst/>
          </a:prstGeom>
          <a:noFill/>
        </p:spPr>
        <p:txBody>
          <a:bodyPr wrap="none" rtlCol="0">
            <a:spAutoFit/>
          </a:bodyPr>
          <a:lstStyle/>
          <a:p>
            <a:r>
              <a:rPr lang="en-US" b="1" dirty="0" err="1" smtClean="0"/>
              <a:t>w</a:t>
            </a:r>
            <a:r>
              <a:rPr lang="en-US" b="1" baseline="-25000" dirty="0" err="1" smtClean="0"/>
              <a:t>A</a:t>
            </a:r>
            <a:endParaRPr lang="en-US" b="1" baseline="-25000" dirty="0"/>
          </a:p>
        </p:txBody>
      </p:sp>
      <p:cxnSp>
        <p:nvCxnSpPr>
          <p:cNvPr id="50" name="Straight Arrow Connector 49"/>
          <p:cNvCxnSpPr>
            <a:stCxn id="41" idx="1"/>
          </p:cNvCxnSpPr>
          <p:nvPr/>
        </p:nvCxnSpPr>
        <p:spPr>
          <a:xfrm flipH="1" flipV="1">
            <a:off x="7315200" y="4495800"/>
            <a:ext cx="97971" cy="9144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974188" y="4800600"/>
            <a:ext cx="447558" cy="369332"/>
          </a:xfrm>
          <a:prstGeom prst="rect">
            <a:avLst/>
          </a:prstGeom>
          <a:noFill/>
        </p:spPr>
        <p:txBody>
          <a:bodyPr wrap="none" rtlCol="0">
            <a:spAutoFit/>
          </a:bodyPr>
          <a:lstStyle/>
          <a:p>
            <a:r>
              <a:rPr lang="en-US" b="1" dirty="0" err="1" smtClean="0"/>
              <a:t>w</a:t>
            </a:r>
            <a:r>
              <a:rPr lang="en-US" b="1" baseline="-25000" dirty="0" err="1" smtClean="0"/>
              <a:t>C</a:t>
            </a:r>
            <a:endParaRPr lang="en-US" b="1" baseline="-25000" dirty="0"/>
          </a:p>
        </p:txBody>
      </p:sp>
      <p:cxnSp>
        <p:nvCxnSpPr>
          <p:cNvPr id="52" name="Straight Arrow Connector 51"/>
          <p:cNvCxnSpPr>
            <a:stCxn id="41" idx="1"/>
          </p:cNvCxnSpPr>
          <p:nvPr/>
        </p:nvCxnSpPr>
        <p:spPr>
          <a:xfrm>
            <a:off x="7413171" y="5410200"/>
            <a:ext cx="957943" cy="35922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620000" y="5562600"/>
            <a:ext cx="453970" cy="369332"/>
          </a:xfrm>
          <a:prstGeom prst="rect">
            <a:avLst/>
          </a:prstGeom>
          <a:noFill/>
        </p:spPr>
        <p:txBody>
          <a:bodyPr wrap="none" rtlCol="0">
            <a:spAutoFit/>
          </a:bodyPr>
          <a:lstStyle/>
          <a:p>
            <a:r>
              <a:rPr lang="en-US" b="1" dirty="0" err="1" smtClean="0"/>
              <a:t>w</a:t>
            </a:r>
            <a:r>
              <a:rPr lang="en-US" b="1" baseline="-25000" dirty="0" err="1" smtClean="0"/>
              <a:t>B</a:t>
            </a:r>
            <a:endParaRPr lang="en-US" b="1" baseline="-25000" dirty="0"/>
          </a:p>
        </p:txBody>
      </p:sp>
      <p:sp>
        <p:nvSpPr>
          <p:cNvPr id="58" name="TextBox 57"/>
          <p:cNvSpPr txBox="1"/>
          <p:nvPr/>
        </p:nvSpPr>
        <p:spPr>
          <a:xfrm>
            <a:off x="6172200" y="6019800"/>
            <a:ext cx="914400" cy="646331"/>
          </a:xfrm>
          <a:prstGeom prst="rect">
            <a:avLst/>
          </a:prstGeom>
          <a:noFill/>
        </p:spPr>
        <p:txBody>
          <a:bodyPr wrap="square" rtlCol="0">
            <a:spAutoFit/>
          </a:bodyPr>
          <a:lstStyle/>
          <a:p>
            <a:pPr algn="ctr"/>
            <a:r>
              <a:rPr lang="en-US" b="1" dirty="0" err="1" smtClean="0">
                <a:solidFill>
                  <a:srgbClr val="008000"/>
                </a:solidFill>
                <a:latin typeface="Calibri" pitchFamily="34" charset="0"/>
                <a:cs typeface="Calibri" pitchFamily="34" charset="0"/>
                <a:sym typeface="Symbol"/>
              </a:rPr>
              <a:t>w</a:t>
            </a:r>
            <a:r>
              <a:rPr lang="en-US" b="1" baseline="-25000" dirty="0" err="1" smtClean="0">
                <a:solidFill>
                  <a:srgbClr val="008000"/>
                </a:solidFill>
                <a:latin typeface="Calibri" pitchFamily="34" charset="0"/>
                <a:cs typeface="Calibri" pitchFamily="34" charset="0"/>
                <a:sym typeface="Symbol"/>
              </a:rPr>
              <a:t>A</a:t>
            </a:r>
            <a:r>
              <a:rPr lang="en-US" b="1" dirty="0" err="1" smtClean="0">
                <a:solidFill>
                  <a:srgbClr val="008000"/>
                </a:solidFill>
                <a:latin typeface="Calibri" pitchFamily="34" charset="0"/>
                <a:cs typeface="Calibri" pitchFamily="34" charset="0"/>
                <a:sym typeface="Symbol"/>
              </a:rPr>
              <a:t>x</a:t>
            </a:r>
            <a:r>
              <a:rPr lang="en-US" b="1" dirty="0" smtClean="0">
                <a:solidFill>
                  <a:srgbClr val="008000"/>
                </a:solidFill>
                <a:latin typeface="Calibri" pitchFamily="34" charset="0"/>
                <a:cs typeface="Calibri" pitchFamily="34" charset="0"/>
                <a:sym typeface="Symbol"/>
              </a:rPr>
              <a:t> biggest</a:t>
            </a:r>
            <a:endParaRPr lang="en-US" b="1" dirty="0">
              <a:solidFill>
                <a:srgbClr val="008000"/>
              </a:solidFill>
              <a:latin typeface="Calibri" pitchFamily="34" charset="0"/>
              <a:cs typeface="Calibri" pitchFamily="34" charset="0"/>
            </a:endParaRPr>
          </a:p>
        </p:txBody>
      </p:sp>
      <p:sp>
        <p:nvSpPr>
          <p:cNvPr id="59" name="TextBox 58"/>
          <p:cNvSpPr txBox="1"/>
          <p:nvPr/>
        </p:nvSpPr>
        <p:spPr>
          <a:xfrm>
            <a:off x="6477000" y="4154269"/>
            <a:ext cx="914400" cy="646331"/>
          </a:xfrm>
          <a:prstGeom prst="rect">
            <a:avLst/>
          </a:prstGeom>
          <a:noFill/>
        </p:spPr>
        <p:txBody>
          <a:bodyPr wrap="square" rtlCol="0">
            <a:spAutoFit/>
          </a:bodyPr>
          <a:lstStyle/>
          <a:p>
            <a:pPr algn="ctr"/>
            <a:r>
              <a:rPr lang="en-US" b="1" dirty="0" err="1" smtClean="0">
                <a:solidFill>
                  <a:srgbClr val="008000"/>
                </a:solidFill>
                <a:latin typeface="Calibri" pitchFamily="34" charset="0"/>
                <a:cs typeface="Calibri" pitchFamily="34" charset="0"/>
                <a:sym typeface="Symbol"/>
              </a:rPr>
              <a:t>w</a:t>
            </a:r>
            <a:r>
              <a:rPr lang="en-US" b="1" baseline="-25000" dirty="0" err="1" smtClean="0">
                <a:solidFill>
                  <a:srgbClr val="008000"/>
                </a:solidFill>
                <a:latin typeface="Calibri" pitchFamily="34" charset="0"/>
                <a:cs typeface="Calibri" pitchFamily="34" charset="0"/>
                <a:sym typeface="Symbol"/>
              </a:rPr>
              <a:t>C</a:t>
            </a:r>
            <a:r>
              <a:rPr lang="en-US" b="1" dirty="0" err="1" smtClean="0">
                <a:solidFill>
                  <a:srgbClr val="008000"/>
                </a:solidFill>
                <a:latin typeface="Calibri" pitchFamily="34" charset="0"/>
                <a:cs typeface="Calibri" pitchFamily="34" charset="0"/>
                <a:sym typeface="Symbol"/>
              </a:rPr>
              <a:t>x</a:t>
            </a:r>
            <a:r>
              <a:rPr lang="en-US" b="1" dirty="0" smtClean="0">
                <a:solidFill>
                  <a:srgbClr val="008000"/>
                </a:solidFill>
                <a:latin typeface="Calibri" pitchFamily="34" charset="0"/>
                <a:cs typeface="Calibri" pitchFamily="34" charset="0"/>
                <a:sym typeface="Symbol"/>
              </a:rPr>
              <a:t> biggest</a:t>
            </a:r>
            <a:endParaRPr lang="en-US" b="1" dirty="0">
              <a:solidFill>
                <a:srgbClr val="008000"/>
              </a:solidFill>
              <a:latin typeface="Calibri" pitchFamily="34" charset="0"/>
              <a:cs typeface="Calibri" pitchFamily="34" charset="0"/>
            </a:endParaRPr>
          </a:p>
        </p:txBody>
      </p:sp>
      <p:sp>
        <p:nvSpPr>
          <p:cNvPr id="60" name="TextBox 59"/>
          <p:cNvSpPr txBox="1"/>
          <p:nvPr/>
        </p:nvSpPr>
        <p:spPr>
          <a:xfrm>
            <a:off x="8153400" y="5449669"/>
            <a:ext cx="914400" cy="646331"/>
          </a:xfrm>
          <a:prstGeom prst="rect">
            <a:avLst/>
          </a:prstGeom>
          <a:noFill/>
        </p:spPr>
        <p:txBody>
          <a:bodyPr wrap="square" rtlCol="0">
            <a:spAutoFit/>
          </a:bodyPr>
          <a:lstStyle/>
          <a:p>
            <a:pPr algn="ctr"/>
            <a:r>
              <a:rPr lang="en-US" b="1" dirty="0" err="1" smtClean="0">
                <a:solidFill>
                  <a:srgbClr val="008000"/>
                </a:solidFill>
                <a:latin typeface="Calibri" pitchFamily="34" charset="0"/>
                <a:cs typeface="Calibri" pitchFamily="34" charset="0"/>
                <a:sym typeface="Symbol"/>
              </a:rPr>
              <a:t>w</a:t>
            </a:r>
            <a:r>
              <a:rPr lang="en-US" b="1" baseline="-25000" dirty="0" err="1" smtClean="0">
                <a:solidFill>
                  <a:srgbClr val="008000"/>
                </a:solidFill>
                <a:latin typeface="Calibri" pitchFamily="34" charset="0"/>
                <a:cs typeface="Calibri" pitchFamily="34" charset="0"/>
                <a:sym typeface="Symbol"/>
              </a:rPr>
              <a:t>B</a:t>
            </a:r>
            <a:r>
              <a:rPr lang="en-US" b="1" dirty="0" err="1" smtClean="0">
                <a:solidFill>
                  <a:srgbClr val="008000"/>
                </a:solidFill>
                <a:latin typeface="Calibri" pitchFamily="34" charset="0"/>
                <a:cs typeface="Calibri" pitchFamily="34" charset="0"/>
                <a:sym typeface="Symbol"/>
              </a:rPr>
              <a:t>x</a:t>
            </a:r>
            <a:r>
              <a:rPr lang="en-US" b="1" dirty="0" smtClean="0">
                <a:solidFill>
                  <a:srgbClr val="008000"/>
                </a:solidFill>
                <a:latin typeface="Calibri" pitchFamily="34" charset="0"/>
                <a:cs typeface="Calibri" pitchFamily="34" charset="0"/>
                <a:sym typeface="Symbol"/>
              </a:rPr>
              <a:t> biggest</a:t>
            </a:r>
            <a:endParaRPr lang="en-US" b="1" dirty="0">
              <a:solidFill>
                <a:srgbClr val="008000"/>
              </a:solidFill>
              <a:latin typeface="Calibri" pitchFamily="34" charset="0"/>
              <a:cs typeface="Calibri" pitchFamily="34" charset="0"/>
            </a:endParaRPr>
          </a:p>
        </p:txBody>
      </p:sp>
    </p:spTree>
    <p:extLst>
      <p:ext uri="{BB962C8B-B14F-4D97-AF65-F5344CB8AC3E}">
        <p14:creationId xmlns:p14="http://schemas.microsoft.com/office/powerpoint/2010/main" val="91640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9" grpId="0"/>
      <p:bldP spid="51" grpId="0"/>
      <p:bldP spid="53" grpId="0"/>
      <p:bldP spid="58" grpId="0"/>
      <p:bldP spid="59" grpId="0"/>
      <p:bldP spid="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New Topic: </a:t>
            </a:r>
            <a:r>
              <a:rPr lang="en-US" dirty="0" smtClean="0"/>
              <a:t>Machine Learning!</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977324468"/>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0DC1706-20F0-43B9-A631-6510F5E7F6FA}"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Jure Leskovec, Stanford C246: Mining Massive Datasets</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8" name="Rounded Rectangle 7"/>
          <p:cNvSpPr/>
          <p:nvPr/>
        </p:nvSpPr>
        <p:spPr>
          <a:xfrm>
            <a:off x="54864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2214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a:t>
            </a:r>
            <a:r>
              <a:rPr lang="en-US" dirty="0" err="1" smtClean="0"/>
              <a:t>Perceptrons</a:t>
            </a:r>
            <a:endParaRPr lang="en-US" dirty="0"/>
          </a:p>
        </p:txBody>
      </p:sp>
      <p:sp>
        <p:nvSpPr>
          <p:cNvPr id="3" name="Content Placeholder 2"/>
          <p:cNvSpPr>
            <a:spLocks noGrp="1"/>
          </p:cNvSpPr>
          <p:nvPr>
            <p:ph idx="1"/>
          </p:nvPr>
        </p:nvSpPr>
        <p:spPr>
          <a:xfrm>
            <a:off x="457200" y="1600201"/>
            <a:ext cx="5105400" cy="4953000"/>
          </a:xfrm>
        </p:spPr>
        <p:txBody>
          <a:bodyPr/>
          <a:lstStyle/>
          <a:p>
            <a:r>
              <a:rPr lang="en-US" b="1" dirty="0" err="1" smtClean="0">
                <a:solidFill>
                  <a:srgbClr val="008000"/>
                </a:solidFill>
              </a:rPr>
              <a:t>Overfitting</a:t>
            </a:r>
            <a:r>
              <a:rPr lang="en-US" b="1" dirty="0" smtClean="0">
                <a:solidFill>
                  <a:srgbClr val="008000"/>
                </a:solidFill>
              </a:rPr>
              <a:t>:</a:t>
            </a:r>
          </a:p>
          <a:p>
            <a:endParaRPr lang="en-US" sz="4000" dirty="0" smtClean="0"/>
          </a:p>
          <a:p>
            <a:r>
              <a:rPr lang="en-US" b="1" dirty="0" smtClean="0">
                <a:solidFill>
                  <a:srgbClr val="0000FF"/>
                </a:solidFill>
              </a:rPr>
              <a:t>Regularization:</a:t>
            </a:r>
            <a:r>
              <a:rPr lang="en-US" b="1" dirty="0" smtClean="0"/>
              <a:t> </a:t>
            </a:r>
            <a:r>
              <a:rPr lang="en-US" dirty="0" smtClean="0"/>
              <a:t>If the data is not separable weights dance around </a:t>
            </a:r>
          </a:p>
          <a:p>
            <a:endParaRPr lang="en-US" dirty="0" smtClean="0"/>
          </a:p>
          <a:p>
            <a:r>
              <a:rPr lang="en-US" b="1" dirty="0" smtClean="0">
                <a:solidFill>
                  <a:srgbClr val="D60093"/>
                </a:solidFill>
              </a:rPr>
              <a:t>Mediocre generalization:</a:t>
            </a:r>
          </a:p>
          <a:p>
            <a:pPr lvl="1"/>
            <a:r>
              <a:rPr lang="en-US" dirty="0" smtClean="0"/>
              <a:t>Finds a “barely” separating solution</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dirty="0"/>
          </a:p>
        </p:txBody>
      </p:sp>
      <p:pic>
        <p:nvPicPr>
          <p:cNvPr id="41986" name="Picture 2"/>
          <p:cNvPicPr>
            <a:picLocks noChangeAspect="1" noChangeArrowheads="1"/>
          </p:cNvPicPr>
          <p:nvPr/>
        </p:nvPicPr>
        <p:blipFill>
          <a:blip r:embed="rId2" cstate="print"/>
          <a:srcRect/>
          <a:stretch>
            <a:fillRect/>
          </a:stretch>
        </p:blipFill>
        <p:spPr bwMode="auto">
          <a:xfrm>
            <a:off x="6629400" y="1143000"/>
            <a:ext cx="1905000" cy="1539202"/>
          </a:xfrm>
          <a:prstGeom prst="rect">
            <a:avLst/>
          </a:prstGeom>
          <a:noFill/>
          <a:ln w="38100">
            <a:solidFill>
              <a:srgbClr val="008000"/>
            </a:solidFill>
            <a:miter lim="800000"/>
            <a:headEnd/>
            <a:tailEnd/>
          </a:ln>
        </p:spPr>
      </p:pic>
      <p:pic>
        <p:nvPicPr>
          <p:cNvPr id="41988" name="Picture 4"/>
          <p:cNvPicPr>
            <a:picLocks noChangeAspect="1" noChangeArrowheads="1"/>
          </p:cNvPicPr>
          <p:nvPr/>
        </p:nvPicPr>
        <p:blipFill>
          <a:blip r:embed="rId3" cstate="print"/>
          <a:srcRect/>
          <a:stretch>
            <a:fillRect/>
          </a:stretch>
        </p:blipFill>
        <p:spPr bwMode="auto">
          <a:xfrm>
            <a:off x="5715000" y="2971800"/>
            <a:ext cx="3352801" cy="1295400"/>
          </a:xfrm>
          <a:prstGeom prst="rect">
            <a:avLst/>
          </a:prstGeom>
          <a:noFill/>
          <a:ln w="38100">
            <a:solidFill>
              <a:srgbClr val="0000FF"/>
            </a:solidFill>
            <a:miter lim="800000"/>
            <a:headEnd/>
            <a:tailEnd/>
          </a:ln>
        </p:spPr>
      </p:pic>
      <p:pic>
        <p:nvPicPr>
          <p:cNvPr id="41990" name="Picture 6"/>
          <p:cNvPicPr>
            <a:picLocks noChangeAspect="1" noChangeArrowheads="1"/>
          </p:cNvPicPr>
          <p:nvPr/>
        </p:nvPicPr>
        <p:blipFill>
          <a:blip r:embed="rId4" cstate="print"/>
          <a:srcRect/>
          <a:stretch>
            <a:fillRect/>
          </a:stretch>
        </p:blipFill>
        <p:spPr bwMode="auto">
          <a:xfrm>
            <a:off x="6629400" y="4787348"/>
            <a:ext cx="1676400" cy="1384852"/>
          </a:xfrm>
          <a:prstGeom prst="rect">
            <a:avLst/>
          </a:prstGeom>
          <a:noFill/>
          <a:ln w="38100">
            <a:solidFill>
              <a:srgbClr val="D60093"/>
            </a:solidFill>
            <a:miter lim="800000"/>
            <a:headEnd/>
            <a:tailEnd/>
          </a:ln>
        </p:spPr>
      </p:pic>
    </p:spTree>
    <p:extLst>
      <p:ext uri="{BB962C8B-B14F-4D97-AF65-F5344CB8AC3E}">
        <p14:creationId xmlns:p14="http://schemas.microsoft.com/office/powerpoint/2010/main" val="384546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smtClean="0"/>
              <a:t>Improvement: Winnow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562600"/>
              </a:xfrm>
            </p:spPr>
            <p:txBody>
              <a:bodyPr>
                <a:normAutofit/>
              </a:bodyPr>
              <a:lstStyle/>
              <a:p>
                <a:r>
                  <a:rPr lang="en-US" b="1" dirty="0" smtClean="0">
                    <a:solidFill>
                      <a:srgbClr val="FF0066"/>
                    </a:solidFill>
                  </a:rPr>
                  <a:t>Winnow : </a:t>
                </a:r>
                <a:r>
                  <a:rPr lang="en-US" dirty="0" smtClean="0">
                    <a:solidFill>
                      <a:srgbClr val="0000FF"/>
                    </a:solidFill>
                    <a:cs typeface="Arial" pitchFamily="34" charset="0"/>
                  </a:rPr>
                  <a:t>Predict </a:t>
                </a:r>
                <a:r>
                  <a:rPr lang="en-US" b="1" dirty="0">
                    <a:solidFill>
                      <a:srgbClr val="0000FF"/>
                    </a:solidFill>
                    <a:cs typeface="Arial" pitchFamily="34" charset="0"/>
                  </a:rPr>
                  <a:t>f(x) = +1</a:t>
                </a:r>
                <a:r>
                  <a:rPr lang="en-US" dirty="0">
                    <a:solidFill>
                      <a:srgbClr val="0000FF"/>
                    </a:solidFill>
                    <a:cs typeface="Arial" pitchFamily="34" charset="0"/>
                  </a:rPr>
                  <a:t> </a:t>
                </a:r>
                <a:r>
                  <a:rPr lang="en-US" dirty="0" err="1">
                    <a:solidFill>
                      <a:srgbClr val="0000FF"/>
                    </a:solidFill>
                    <a:cs typeface="Arial" pitchFamily="34" charset="0"/>
                  </a:rPr>
                  <a:t>iff</a:t>
                </a:r>
                <a:r>
                  <a:rPr lang="en-US" dirty="0">
                    <a:solidFill>
                      <a:srgbClr val="0000FF"/>
                    </a:solidFill>
                    <a:cs typeface="Arial" pitchFamily="34" charset="0"/>
                  </a:rPr>
                  <a:t>  </a:t>
                </a:r>
                <a14:m>
                  <m:oMath xmlns:m="http://schemas.openxmlformats.org/officeDocument/2006/math">
                    <m:r>
                      <a:rPr lang="en-US" b="1" i="1">
                        <a:solidFill>
                          <a:srgbClr val="0000FF"/>
                        </a:solidFill>
                        <a:latin typeface="Cambria Math"/>
                      </a:rPr>
                      <m:t>𝒘</m:t>
                    </m:r>
                    <m:r>
                      <a:rPr lang="en-US" b="1" i="1">
                        <a:solidFill>
                          <a:srgbClr val="0000FF"/>
                        </a:solidFill>
                        <a:latin typeface="Cambria Math"/>
                      </a:rPr>
                      <m:t>⋅</m:t>
                    </m:r>
                    <m:r>
                      <a:rPr lang="en-US" b="1" i="1">
                        <a:solidFill>
                          <a:srgbClr val="0000FF"/>
                        </a:solidFill>
                        <a:latin typeface="Cambria Math"/>
                      </a:rPr>
                      <m:t>𝒙</m:t>
                    </m:r>
                    <m:r>
                      <a:rPr lang="en-US" b="1" i="1">
                        <a:solidFill>
                          <a:srgbClr val="0000FF"/>
                        </a:solidFill>
                        <a:latin typeface="Cambria Math"/>
                      </a:rPr>
                      <m:t>≥</m:t>
                    </m:r>
                    <m:r>
                      <a:rPr lang="en-US" b="1" i="1">
                        <a:solidFill>
                          <a:srgbClr val="0000FF"/>
                        </a:solidFill>
                        <a:latin typeface="Cambria Math"/>
                      </a:rPr>
                      <m:t>𝜽</m:t>
                    </m:r>
                  </m:oMath>
                </a14:m>
                <a:endParaRPr lang="en-US" b="1" dirty="0" smtClean="0">
                  <a:solidFill>
                    <a:srgbClr val="FF0066"/>
                  </a:solidFill>
                </a:endParaRPr>
              </a:p>
              <a:p>
                <a:pPr lvl="1"/>
                <a:r>
                  <a:rPr lang="en-US" dirty="0" smtClean="0"/>
                  <a:t>Similar to perceptron, just different updates</a:t>
                </a:r>
              </a:p>
              <a:p>
                <a:pPr lvl="1"/>
                <a:r>
                  <a:rPr lang="en-US" b="1" dirty="0" smtClean="0"/>
                  <a:t>Assume </a:t>
                </a:r>
                <a:r>
                  <a:rPr lang="en-US" b="1" i="1" dirty="0" smtClean="0"/>
                  <a:t>x</a:t>
                </a:r>
                <a:r>
                  <a:rPr lang="en-US" b="1" dirty="0" smtClean="0"/>
                  <a:t> is a real-valued feature vector, </a:t>
                </a:r>
                <a14:m>
                  <m:oMath xmlns:m="http://schemas.openxmlformats.org/officeDocument/2006/math">
                    <m:sSub>
                      <m:sSubPr>
                        <m:ctrlPr>
                          <a:rPr lang="en-US" b="1" i="1" smtClean="0">
                            <a:latin typeface="Cambria Math"/>
                          </a:rPr>
                        </m:ctrlPr>
                      </m:sSubPr>
                      <m:e>
                        <m:d>
                          <m:dPr>
                            <m:begChr m:val="‖"/>
                            <m:endChr m:val="‖"/>
                            <m:ctrlPr>
                              <a:rPr lang="en-US" b="1" i="1" smtClean="0">
                                <a:latin typeface="Cambria Math"/>
                              </a:rPr>
                            </m:ctrlPr>
                          </m:dPr>
                          <m:e>
                            <m:r>
                              <a:rPr lang="en-US" b="1" i="1" smtClean="0">
                                <a:latin typeface="Cambria Math"/>
                              </a:rPr>
                              <m:t>𝒙</m:t>
                            </m:r>
                          </m:e>
                        </m:d>
                      </m:e>
                      <m:sub>
                        <m:r>
                          <a:rPr lang="en-US" b="1" i="1" smtClean="0">
                            <a:latin typeface="Cambria Math"/>
                          </a:rPr>
                          <m:t>𝟐</m:t>
                        </m:r>
                      </m:sub>
                    </m:sSub>
                    <m:r>
                      <a:rPr lang="en-US" b="1" i="1" smtClean="0">
                        <a:latin typeface="Cambria Math"/>
                      </a:rPr>
                      <m:t>=</m:t>
                    </m:r>
                    <m:r>
                      <a:rPr lang="en-US" b="1" i="1" smtClean="0">
                        <a:latin typeface="Cambria Math"/>
                      </a:rPr>
                      <m:t>𝟏</m:t>
                    </m:r>
                  </m:oMath>
                </a14:m>
                <a:endParaRPr lang="en-US" dirty="0" smtClean="0"/>
              </a:p>
              <a:p>
                <a:pPr lvl="1"/>
                <a:endParaRPr lang="en-US" dirty="0" smtClean="0"/>
              </a:p>
              <a:p>
                <a:pPr marL="457200" lvl="1" indent="0">
                  <a:buNone/>
                </a:pPr>
                <a:endParaRPr lang="en-US" dirty="0"/>
              </a:p>
              <a:p>
                <a:pPr marL="457200" lvl="1" indent="0">
                  <a:buNone/>
                </a:pPr>
                <a:endParaRPr lang="en-US" sz="500" dirty="0" smtClean="0"/>
              </a:p>
              <a:p>
                <a:pPr marL="457200" lvl="1" indent="0">
                  <a:buNone/>
                </a:pPr>
                <a:endParaRPr lang="en-US" sz="500" dirty="0"/>
              </a:p>
              <a:p>
                <a:pPr marL="457200" lvl="1" indent="0">
                  <a:buNone/>
                </a:pPr>
                <a:endParaRPr lang="en-US" sz="500" dirty="0" smtClean="0"/>
              </a:p>
              <a:p>
                <a:pPr marL="457200" lvl="1" indent="0">
                  <a:buNone/>
                </a:pPr>
                <a:endParaRPr lang="en-US" sz="500" dirty="0"/>
              </a:p>
              <a:p>
                <a:pPr marL="457200" lvl="1" indent="0">
                  <a:buNone/>
                </a:pPr>
                <a:endParaRPr lang="en-US" sz="500" dirty="0" smtClean="0"/>
              </a:p>
              <a:p>
                <a:pPr marL="457200" lvl="1" indent="0">
                  <a:buNone/>
                </a:pPr>
                <a:endParaRPr lang="en-US" sz="500" dirty="0"/>
              </a:p>
              <a:p>
                <a:pPr marL="457200" lvl="1" indent="0">
                  <a:buNone/>
                </a:pPr>
                <a:endParaRPr lang="en-US" sz="500" dirty="0" smtClean="0"/>
              </a:p>
              <a:p>
                <a:pPr marL="457200" lvl="1" indent="0">
                  <a:buNone/>
                </a:pPr>
                <a:endParaRPr lang="en-US" sz="500" dirty="0"/>
              </a:p>
              <a:p>
                <a:pPr marL="457200" lvl="1" indent="0">
                  <a:buNone/>
                </a:pPr>
                <a:endParaRPr lang="en-US" sz="500" dirty="0" smtClean="0"/>
              </a:p>
              <a:p>
                <a:pPr marL="457200" lvl="1" indent="0">
                  <a:buNone/>
                </a:pPr>
                <a:endParaRPr lang="en-US" sz="500" dirty="0"/>
              </a:p>
              <a:p>
                <a:pPr marL="457200" lvl="1" indent="0">
                  <a:buNone/>
                </a:pPr>
                <a:endParaRPr lang="en-US" dirty="0" smtClean="0"/>
              </a:p>
              <a:p>
                <a:pPr lvl="1"/>
                <a:r>
                  <a:rPr lang="en-US" b="1" dirty="0" smtClean="0"/>
                  <a:t>w</a:t>
                </a:r>
                <a:r>
                  <a:rPr lang="en-US" dirty="0" smtClean="0"/>
                  <a:t> … weights </a:t>
                </a:r>
                <a:r>
                  <a:rPr lang="en-US" b="1" dirty="0" smtClean="0">
                    <a:solidFill>
                      <a:srgbClr val="008000"/>
                    </a:solidFill>
                  </a:rPr>
                  <a:t>(can never get negative!)</a:t>
                </a:r>
              </a:p>
              <a:p>
                <a:pPr lvl="1"/>
                <a14:m>
                  <m:oMath xmlns:m="http://schemas.openxmlformats.org/officeDocument/2006/math">
                    <m:sSup>
                      <m:sSupPr>
                        <m:ctrlPr>
                          <a:rPr lang="en-US" b="1" i="1" smtClean="0">
                            <a:latin typeface="Cambria Math"/>
                            <a:cs typeface="Arial" pitchFamily="34" charset="0"/>
                          </a:rPr>
                        </m:ctrlPr>
                      </m:sSupPr>
                      <m:e>
                        <m:r>
                          <a:rPr lang="en-US" b="1" i="1">
                            <a:latin typeface="Cambria Math"/>
                            <a:cs typeface="Arial" pitchFamily="34" charset="0"/>
                          </a:rPr>
                          <m:t>𝒁</m:t>
                        </m:r>
                      </m:e>
                      <m:sup>
                        <m:r>
                          <a:rPr lang="en-US" b="1" i="1" smtClean="0">
                            <a:latin typeface="Cambria Math"/>
                            <a:cs typeface="Arial" pitchFamily="34" charset="0"/>
                          </a:rPr>
                          <m:t>(</m:t>
                        </m:r>
                        <m:r>
                          <a:rPr lang="en-US" b="1" i="1" smtClean="0">
                            <a:latin typeface="Cambria Math"/>
                            <a:cs typeface="Arial" pitchFamily="34" charset="0"/>
                          </a:rPr>
                          <m:t>𝒕</m:t>
                        </m:r>
                        <m:r>
                          <a:rPr lang="en-US" b="1" i="1" smtClean="0">
                            <a:latin typeface="Cambria Math"/>
                            <a:cs typeface="Arial" pitchFamily="34" charset="0"/>
                          </a:rPr>
                          <m:t>)</m:t>
                        </m:r>
                      </m:sup>
                    </m:sSup>
                    <m:r>
                      <a:rPr lang="en-US" b="1" i="1">
                        <a:latin typeface="Cambria Math"/>
                        <a:cs typeface="Arial" pitchFamily="34" charset="0"/>
                      </a:rPr>
                      <m:t>=</m:t>
                    </m:r>
                    <m:nary>
                      <m:naryPr>
                        <m:chr m:val="∑"/>
                        <m:supHide m:val="on"/>
                        <m:ctrlPr>
                          <a:rPr lang="en-US" b="1" i="1">
                            <a:latin typeface="Cambria Math"/>
                            <a:cs typeface="Arial" pitchFamily="34" charset="0"/>
                          </a:rPr>
                        </m:ctrlPr>
                      </m:naryPr>
                      <m:sub>
                        <m:r>
                          <a:rPr lang="en-US" b="1" i="1">
                            <a:latin typeface="Cambria Math"/>
                            <a:cs typeface="Arial" pitchFamily="34" charset="0"/>
                          </a:rPr>
                          <m:t>𝒊</m:t>
                        </m:r>
                      </m:sub>
                      <m:sup/>
                      <m:e>
                        <m:sSub>
                          <m:sSubPr>
                            <m:ctrlPr>
                              <a:rPr lang="en-US" b="1" i="1">
                                <a:latin typeface="Cambria Math"/>
                                <a:cs typeface="Arial" pitchFamily="34" charset="0"/>
                              </a:rPr>
                            </m:ctrlPr>
                          </m:sSubPr>
                          <m:e>
                            <m:r>
                              <a:rPr lang="en-US" b="1" i="1">
                                <a:latin typeface="Cambria Math"/>
                                <a:cs typeface="Arial" pitchFamily="34" charset="0"/>
                              </a:rPr>
                              <m:t>𝒘</m:t>
                            </m:r>
                          </m:e>
                          <m:sub>
                            <m:r>
                              <a:rPr lang="en-US" b="1" i="1">
                                <a:latin typeface="Cambria Math"/>
                                <a:cs typeface="Arial" pitchFamily="34" charset="0"/>
                              </a:rPr>
                              <m:t>𝒊</m:t>
                            </m:r>
                          </m:sub>
                        </m:sSub>
                        <m:r>
                          <a:rPr lang="en-US" b="1">
                            <a:latin typeface="Cambria Math"/>
                            <a:cs typeface="Arial" pitchFamily="34" charset="0"/>
                          </a:rPr>
                          <m:t>𝐞𝐱𝐩</m:t>
                        </m:r>
                        <m:d>
                          <m:dPr>
                            <m:ctrlPr>
                              <a:rPr lang="en-US" b="1" i="1">
                                <a:latin typeface="Cambria Math"/>
                                <a:cs typeface="Arial" pitchFamily="34" charset="0"/>
                              </a:rPr>
                            </m:ctrlPr>
                          </m:dPr>
                          <m:e>
                            <m:r>
                              <a:rPr lang="en-US" b="1" i="1">
                                <a:latin typeface="Cambria Math"/>
                                <a:cs typeface="Arial" pitchFamily="34" charset="0"/>
                              </a:rPr>
                              <m:t>𝜼</m:t>
                            </m:r>
                            <m:sSup>
                              <m:sSupPr>
                                <m:ctrlPr>
                                  <a:rPr lang="en-US" b="1" i="1">
                                    <a:latin typeface="Cambria Math"/>
                                    <a:cs typeface="Arial" pitchFamily="34" charset="0"/>
                                  </a:rPr>
                                </m:ctrlPr>
                              </m:sSupPr>
                              <m:e>
                                <m:r>
                                  <a:rPr lang="en-US" b="1" i="1">
                                    <a:latin typeface="Cambria Math"/>
                                    <a:cs typeface="Arial" pitchFamily="34" charset="0"/>
                                  </a:rPr>
                                  <m:t>𝒚</m:t>
                                </m:r>
                              </m:e>
                              <m:sup>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p>
                            <m:sSubSup>
                              <m:sSubSupPr>
                                <m:ctrlPr>
                                  <a:rPr lang="en-US" b="1" i="1">
                                    <a:latin typeface="Cambria Math"/>
                                    <a:cs typeface="Arial" pitchFamily="34" charset="0"/>
                                  </a:rPr>
                                </m:ctrlPr>
                              </m:sSubSupPr>
                              <m:e>
                                <m:r>
                                  <a:rPr lang="en-US" b="1" i="1">
                                    <a:latin typeface="Cambria Math"/>
                                    <a:cs typeface="Arial" pitchFamily="34" charset="0"/>
                                  </a:rPr>
                                  <m:t>𝒙</m:t>
                                </m:r>
                              </m:e>
                              <m:sub>
                                <m:r>
                                  <a:rPr lang="en-US" b="1" i="1">
                                    <a:latin typeface="Cambria Math"/>
                                    <a:cs typeface="Arial" pitchFamily="34" charset="0"/>
                                  </a:rPr>
                                  <m:t>𝒊</m:t>
                                </m:r>
                              </m:sub>
                              <m:sup>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bSup>
                          </m:e>
                        </m:d>
                      </m:e>
                    </m:nary>
                  </m:oMath>
                </a14:m>
                <a:r>
                  <a:rPr lang="en-US" dirty="0" smtClean="0"/>
                  <a:t> is the normalizing const.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a:stretch>
                  <a:fillRect t="-548" r="-49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a:p>
        </p:txBody>
      </p:sp>
      <mc:AlternateContent xmlns:mc="http://schemas.openxmlformats.org/markup-compatibility/2006" xmlns:a14="http://schemas.microsoft.com/office/drawing/2010/main">
        <mc:Choice Requires="a14">
          <p:sp>
            <p:nvSpPr>
              <p:cNvPr id="10" name="Rectangle 9"/>
              <p:cNvSpPr/>
              <p:nvPr/>
            </p:nvSpPr>
            <p:spPr>
              <a:xfrm>
                <a:off x="1143000" y="2935224"/>
                <a:ext cx="5791200" cy="2514600"/>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marL="285750" indent="-285750">
                  <a:buFont typeface="Arial" pitchFamily="34" charset="0"/>
                  <a:buChar char="•"/>
                </a:pPr>
                <a:r>
                  <a:rPr lang="en-US" sz="2400" dirty="0" smtClean="0">
                    <a:solidFill>
                      <a:srgbClr val="008000"/>
                    </a:solidFill>
                    <a:latin typeface="Arial" pitchFamily="34" charset="0"/>
                    <a:cs typeface="Arial" pitchFamily="34" charset="0"/>
                  </a:rPr>
                  <a:t>Initialize:</a:t>
                </a:r>
                <a:r>
                  <a:rPr lang="en-US" sz="2400" dirty="0" smtClean="0">
                    <a:latin typeface="Arial" pitchFamily="34" charset="0"/>
                    <a:cs typeface="Arial" pitchFamily="34" charset="0"/>
                  </a:rPr>
                  <a:t> </a:t>
                </a:r>
                <a14:m>
                  <m:oMath xmlns:m="http://schemas.openxmlformats.org/officeDocument/2006/math">
                    <m:r>
                      <a:rPr lang="en-US" sz="2400" b="1" i="1" smtClean="0">
                        <a:latin typeface="Cambria Math"/>
                      </a:rPr>
                      <m:t>𝜽</m:t>
                    </m:r>
                    <m:r>
                      <a:rPr lang="en-US" sz="2400" b="0" i="1" smtClean="0">
                        <a:latin typeface="Cambria Math"/>
                      </a:rPr>
                      <m:t>=</m:t>
                    </m:r>
                    <m:f>
                      <m:fPr>
                        <m:ctrlPr>
                          <a:rPr lang="en-US" sz="2400" b="0" i="1" smtClean="0">
                            <a:latin typeface="Cambria Math"/>
                          </a:rPr>
                        </m:ctrlPr>
                      </m:fPr>
                      <m:num>
                        <m:r>
                          <a:rPr lang="en-US" sz="2400" b="0" i="1" smtClean="0">
                            <a:latin typeface="Cambria Math"/>
                          </a:rPr>
                          <m:t>𝑑</m:t>
                        </m:r>
                      </m:num>
                      <m:den>
                        <m:r>
                          <a:rPr lang="en-US" sz="2400" b="0" i="1" smtClean="0">
                            <a:latin typeface="Cambria Math"/>
                          </a:rPr>
                          <m:t>2</m:t>
                        </m:r>
                      </m:den>
                    </m:f>
                    <m:r>
                      <a:rPr lang="en-US" sz="2400" b="0" i="1" smtClean="0">
                        <a:latin typeface="Cambria Math"/>
                      </a:rPr>
                      <m:t>,  </m:t>
                    </m:r>
                    <m:r>
                      <a:rPr lang="en-US" sz="2400" b="1" i="1" smtClean="0">
                        <a:latin typeface="Cambria Math"/>
                      </a:rPr>
                      <m:t>𝒘</m:t>
                    </m:r>
                    <m:r>
                      <a:rPr lang="en-US" sz="2400" b="0" i="1" smtClean="0">
                        <a:latin typeface="Cambria Math"/>
                      </a:rPr>
                      <m:t>=</m:t>
                    </m:r>
                    <m:d>
                      <m:dPr>
                        <m:begChr m:val="["/>
                        <m:endChr m:val="]"/>
                        <m:ctrlPr>
                          <a:rPr lang="en-US" sz="2400" b="0" i="1" smtClean="0">
                            <a:latin typeface="Cambria Math"/>
                          </a:rPr>
                        </m:ctrlPr>
                      </m:dPr>
                      <m:e>
                        <m:f>
                          <m:fPr>
                            <m:ctrlPr>
                              <a:rPr lang="en-US" sz="2400" b="0" i="1" smtClean="0">
                                <a:latin typeface="Cambria Math"/>
                              </a:rPr>
                            </m:ctrlPr>
                          </m:fPr>
                          <m:num>
                            <m:r>
                              <a:rPr lang="en-US" sz="2400" b="0" i="1" smtClean="0">
                                <a:latin typeface="Cambria Math"/>
                              </a:rPr>
                              <m:t>1</m:t>
                            </m:r>
                          </m:num>
                          <m:den>
                            <m:r>
                              <a:rPr lang="en-US" sz="2400" b="0" i="1" smtClean="0">
                                <a:latin typeface="Cambria Math"/>
                              </a:rPr>
                              <m:t>𝑑</m:t>
                            </m:r>
                          </m:den>
                        </m:f>
                        <m:r>
                          <a:rPr lang="en-US" sz="2400" b="0" i="1" smtClean="0">
                            <a:latin typeface="Cambria Math"/>
                          </a:rPr>
                          <m:t>,…,</m:t>
                        </m:r>
                        <m:f>
                          <m:fPr>
                            <m:ctrlPr>
                              <a:rPr lang="en-US" sz="2400" b="0" i="1" smtClean="0">
                                <a:latin typeface="Cambria Math"/>
                              </a:rPr>
                            </m:ctrlPr>
                          </m:fPr>
                          <m:num>
                            <m:r>
                              <a:rPr lang="en-US" sz="2400" b="0" i="1" smtClean="0">
                                <a:latin typeface="Cambria Math"/>
                              </a:rPr>
                              <m:t>1</m:t>
                            </m:r>
                          </m:num>
                          <m:den>
                            <m:r>
                              <a:rPr lang="en-US" sz="2400" b="0" i="1" smtClean="0">
                                <a:latin typeface="Cambria Math"/>
                              </a:rPr>
                              <m:t>𝑑</m:t>
                            </m:r>
                          </m:den>
                        </m:f>
                      </m:e>
                    </m:d>
                  </m:oMath>
                </a14:m>
                <a:endParaRPr lang="en-US" sz="2400" b="0" dirty="0" smtClean="0">
                  <a:latin typeface="Arial" pitchFamily="34" charset="0"/>
                  <a:cs typeface="Arial" pitchFamily="34" charset="0"/>
                </a:endParaRPr>
              </a:p>
              <a:p>
                <a:pPr marL="285750" indent="-285750">
                  <a:buFont typeface="Arial" pitchFamily="34" charset="0"/>
                  <a:buChar char="•"/>
                </a:pPr>
                <a:r>
                  <a:rPr lang="en-US" sz="2400" b="1" dirty="0" smtClean="0">
                    <a:solidFill>
                      <a:srgbClr val="FF0066"/>
                    </a:solidFill>
                    <a:latin typeface="Arial" pitchFamily="34" charset="0"/>
                    <a:cs typeface="Arial" pitchFamily="34" charset="0"/>
                  </a:rPr>
                  <a:t>For every training example </a:t>
                </a:r>
                <a14:m>
                  <m:oMath xmlns:m="http://schemas.openxmlformats.org/officeDocument/2006/math">
                    <m:sSup>
                      <m:sSupPr>
                        <m:ctrlPr>
                          <a:rPr lang="en-US" sz="2400" b="1" i="1" dirty="0" smtClean="0">
                            <a:solidFill>
                              <a:srgbClr val="FF0066"/>
                            </a:solidFill>
                            <a:latin typeface="Cambria Math"/>
                            <a:cs typeface="Arial" pitchFamily="34" charset="0"/>
                          </a:rPr>
                        </m:ctrlPr>
                      </m:sSupPr>
                      <m:e>
                        <m:r>
                          <a:rPr lang="en-US" sz="2400" b="1" i="1" dirty="0" smtClean="0">
                            <a:solidFill>
                              <a:srgbClr val="FF0066"/>
                            </a:solidFill>
                            <a:latin typeface="Cambria Math"/>
                            <a:cs typeface="Arial" pitchFamily="34" charset="0"/>
                          </a:rPr>
                          <m:t>𝒙</m:t>
                        </m:r>
                      </m:e>
                      <m:sup>
                        <m:r>
                          <a:rPr lang="en-US" sz="2400" b="1" i="1" dirty="0" smtClean="0">
                            <a:solidFill>
                              <a:srgbClr val="FF0066"/>
                            </a:solidFill>
                            <a:latin typeface="Cambria Math"/>
                            <a:cs typeface="Arial" pitchFamily="34" charset="0"/>
                          </a:rPr>
                          <m:t>(</m:t>
                        </m:r>
                        <m:r>
                          <a:rPr lang="en-US" sz="2400" b="1" i="1" dirty="0" smtClean="0">
                            <a:solidFill>
                              <a:srgbClr val="FF0066"/>
                            </a:solidFill>
                            <a:latin typeface="Cambria Math"/>
                            <a:cs typeface="Arial" pitchFamily="34" charset="0"/>
                          </a:rPr>
                          <m:t>𝒕</m:t>
                        </m:r>
                        <m:r>
                          <a:rPr lang="en-US" sz="2400" b="1" i="1" dirty="0" smtClean="0">
                            <a:solidFill>
                              <a:srgbClr val="FF0066"/>
                            </a:solidFill>
                            <a:latin typeface="Cambria Math"/>
                            <a:cs typeface="Arial" pitchFamily="34" charset="0"/>
                          </a:rPr>
                          <m:t>)</m:t>
                        </m:r>
                      </m:sup>
                    </m:sSup>
                  </m:oMath>
                </a14:m>
                <a:endParaRPr lang="en-US" sz="2400" b="1" dirty="0" smtClean="0">
                  <a:solidFill>
                    <a:srgbClr val="FF0066"/>
                  </a:solidFill>
                  <a:latin typeface="Arial" pitchFamily="34" charset="0"/>
                  <a:cs typeface="Arial" pitchFamily="34" charset="0"/>
                </a:endParaRPr>
              </a:p>
              <a:p>
                <a:pPr marL="742950" lvl="1" indent="-285750">
                  <a:buFont typeface="Arial" pitchFamily="34" charset="0"/>
                  <a:buChar char="•"/>
                </a:pPr>
                <a:r>
                  <a:rPr lang="en-US" sz="2400" b="1" dirty="0" smtClean="0">
                    <a:solidFill>
                      <a:srgbClr val="008000"/>
                    </a:solidFill>
                    <a:latin typeface="Arial" pitchFamily="34" charset="0"/>
                    <a:cs typeface="Arial" pitchFamily="34" charset="0"/>
                  </a:rPr>
                  <a:t>Compute</a:t>
                </a:r>
                <a:r>
                  <a:rPr lang="en-US" sz="2400" dirty="0" smtClean="0">
                    <a:solidFill>
                      <a:srgbClr val="008000"/>
                    </a:solidFill>
                    <a:latin typeface="Arial" pitchFamily="34" charset="0"/>
                    <a:cs typeface="Arial" pitchFamily="34" charset="0"/>
                  </a:rPr>
                  <a:t> </a:t>
                </a:r>
                <a14:m>
                  <m:oMath xmlns:m="http://schemas.openxmlformats.org/officeDocument/2006/math">
                    <m:sSup>
                      <m:sSupPr>
                        <m:ctrlPr>
                          <a:rPr lang="en-US" sz="2400" b="1" i="1" dirty="0" smtClean="0">
                            <a:latin typeface="Cambria Math"/>
                            <a:cs typeface="Arial" pitchFamily="34" charset="0"/>
                          </a:rPr>
                        </m:ctrlPr>
                      </m:sSupPr>
                      <m:e>
                        <m:r>
                          <a:rPr lang="en-US" sz="2400" b="1" i="1" dirty="0" smtClean="0">
                            <a:latin typeface="Cambria Math"/>
                            <a:cs typeface="Arial" pitchFamily="34" charset="0"/>
                          </a:rPr>
                          <m:t>𝒚</m:t>
                        </m:r>
                      </m:e>
                      <m:sup>
                        <m:r>
                          <a:rPr lang="en-US" sz="2400" b="1" i="1" dirty="0" smtClean="0">
                            <a:latin typeface="Cambria Math"/>
                            <a:cs typeface="Arial" pitchFamily="34" charset="0"/>
                          </a:rPr>
                          <m:t>′</m:t>
                        </m:r>
                      </m:sup>
                    </m:sSup>
                    <m:r>
                      <a:rPr lang="en-US" sz="2400" b="1" i="1" dirty="0" smtClean="0">
                        <a:latin typeface="Cambria Math"/>
                        <a:cs typeface="Arial" pitchFamily="34" charset="0"/>
                      </a:rPr>
                      <m:t> = </m:t>
                    </m:r>
                    <m:r>
                      <a:rPr lang="en-US" sz="2400" b="1" i="1" dirty="0" smtClean="0">
                        <a:latin typeface="Cambria Math"/>
                        <a:cs typeface="Arial" pitchFamily="34" charset="0"/>
                      </a:rPr>
                      <m:t>𝒇</m:t>
                    </m:r>
                    <m:r>
                      <a:rPr lang="en-US" sz="2400" b="1" i="1" dirty="0" smtClean="0">
                        <a:latin typeface="Cambria Math"/>
                        <a:cs typeface="Arial" pitchFamily="34" charset="0"/>
                      </a:rPr>
                      <m:t>(</m:t>
                    </m:r>
                    <m:sSup>
                      <m:sSupPr>
                        <m:ctrlPr>
                          <a:rPr lang="en-US" sz="2400" b="1" i="1" dirty="0" smtClean="0">
                            <a:latin typeface="Cambria Math"/>
                            <a:cs typeface="Arial" pitchFamily="34" charset="0"/>
                          </a:rPr>
                        </m:ctrlPr>
                      </m:sSupPr>
                      <m:e>
                        <m:r>
                          <a:rPr lang="en-US" sz="2400" b="1" i="1" dirty="0" smtClean="0">
                            <a:latin typeface="Cambria Math"/>
                            <a:cs typeface="Arial" pitchFamily="34" charset="0"/>
                          </a:rPr>
                          <m:t>𝒙</m:t>
                        </m:r>
                      </m:e>
                      <m:sup>
                        <m:r>
                          <a:rPr lang="en-US" sz="2400" b="1" i="1" dirty="0" smtClean="0">
                            <a:latin typeface="Cambria Math"/>
                            <a:cs typeface="Arial" pitchFamily="34" charset="0"/>
                          </a:rPr>
                          <m:t>(</m:t>
                        </m:r>
                        <m:r>
                          <a:rPr lang="en-US" sz="2400" b="1" i="1" dirty="0" smtClean="0">
                            <a:latin typeface="Cambria Math"/>
                            <a:cs typeface="Arial" pitchFamily="34" charset="0"/>
                          </a:rPr>
                          <m:t>𝒕</m:t>
                        </m:r>
                        <m:r>
                          <a:rPr lang="en-US" sz="2400" b="1" i="1" dirty="0" smtClean="0">
                            <a:latin typeface="Cambria Math"/>
                            <a:cs typeface="Arial" pitchFamily="34" charset="0"/>
                          </a:rPr>
                          <m:t>)</m:t>
                        </m:r>
                      </m:sup>
                    </m:sSup>
                    <m:r>
                      <a:rPr lang="en-US" sz="2400" b="1" i="1" dirty="0" smtClean="0">
                        <a:latin typeface="Cambria Math"/>
                        <a:cs typeface="Arial" pitchFamily="34" charset="0"/>
                      </a:rPr>
                      <m:t>)</m:t>
                    </m:r>
                  </m:oMath>
                </a14:m>
                <a:endParaRPr lang="en-US" sz="2400" b="1" dirty="0">
                  <a:latin typeface="Arial" pitchFamily="34" charset="0"/>
                  <a:cs typeface="Arial" pitchFamily="34" charset="0"/>
                </a:endParaRPr>
              </a:p>
              <a:p>
                <a:pPr marL="742950" lvl="1" indent="-285750">
                  <a:buFont typeface="Arial" pitchFamily="34" charset="0"/>
                  <a:buChar char="•"/>
                </a:pPr>
                <a:r>
                  <a:rPr lang="en-US" sz="2400" b="0" dirty="0" smtClean="0">
                    <a:solidFill>
                      <a:srgbClr val="008000"/>
                    </a:solidFill>
                    <a:latin typeface="Arial" pitchFamily="34" charset="0"/>
                    <a:cs typeface="Arial" pitchFamily="34" charset="0"/>
                  </a:rPr>
                  <a:t>If no mistake (</a:t>
                </a:r>
                <a14:m>
                  <m:oMath xmlns:m="http://schemas.openxmlformats.org/officeDocument/2006/math">
                    <m:sSup>
                      <m:sSupPr>
                        <m:ctrlPr>
                          <a:rPr lang="en-US" sz="2400" b="1" i="1" dirty="0">
                            <a:latin typeface="Cambria Math"/>
                            <a:cs typeface="Arial" pitchFamily="34" charset="0"/>
                          </a:rPr>
                        </m:ctrlPr>
                      </m:sSupPr>
                      <m:e>
                        <m:r>
                          <a:rPr lang="en-US" sz="2400" b="1" i="1" dirty="0">
                            <a:latin typeface="Cambria Math"/>
                            <a:cs typeface="Arial" pitchFamily="34" charset="0"/>
                          </a:rPr>
                          <m:t>𝒚</m:t>
                        </m:r>
                      </m:e>
                      <m:sup>
                        <m:r>
                          <a:rPr lang="en-US" sz="2400" b="1" i="1" dirty="0">
                            <a:latin typeface="Cambria Math"/>
                            <a:cs typeface="Arial" pitchFamily="34" charset="0"/>
                          </a:rPr>
                          <m:t>(</m:t>
                        </m:r>
                        <m:r>
                          <a:rPr lang="en-US" sz="2400" b="1" i="1" dirty="0">
                            <a:latin typeface="Cambria Math"/>
                            <a:cs typeface="Arial" pitchFamily="34" charset="0"/>
                          </a:rPr>
                          <m:t>𝒕</m:t>
                        </m:r>
                        <m:r>
                          <a:rPr lang="en-US" sz="2400" b="1" i="1" dirty="0">
                            <a:latin typeface="Cambria Math"/>
                            <a:cs typeface="Arial" pitchFamily="34" charset="0"/>
                          </a:rPr>
                          <m:t>)</m:t>
                        </m:r>
                      </m:sup>
                    </m:sSup>
                    <m:r>
                      <a:rPr lang="en-US" sz="2400" b="1" i="1" dirty="0" smtClean="0">
                        <a:latin typeface="Cambria Math"/>
                        <a:cs typeface="Arial" pitchFamily="34" charset="0"/>
                      </a:rPr>
                      <m:t>=</m:t>
                    </m:r>
                    <m:r>
                      <a:rPr lang="en-US" sz="2400" b="1" i="1" dirty="0" smtClean="0">
                        <a:latin typeface="Cambria Math"/>
                        <a:cs typeface="Arial" pitchFamily="34" charset="0"/>
                      </a:rPr>
                      <m:t>𝒚</m:t>
                    </m:r>
                    <m:r>
                      <a:rPr lang="en-US" sz="2400" b="1" i="1" dirty="0" smtClean="0">
                        <a:latin typeface="Cambria Math"/>
                        <a:cs typeface="Arial" pitchFamily="34" charset="0"/>
                      </a:rPr>
                      <m:t>′</m:t>
                    </m:r>
                  </m:oMath>
                </a14:m>
                <a:r>
                  <a:rPr lang="en-US" sz="2400" b="0" dirty="0" smtClean="0">
                    <a:solidFill>
                      <a:srgbClr val="008000"/>
                    </a:solidFill>
                    <a:latin typeface="Arial" pitchFamily="34" charset="0"/>
                    <a:cs typeface="Arial" pitchFamily="34" charset="0"/>
                  </a:rPr>
                  <a:t>)</a:t>
                </a:r>
                <a:r>
                  <a:rPr lang="en-US" sz="2400" b="0" dirty="0" smtClean="0">
                    <a:latin typeface="Arial" pitchFamily="34" charset="0"/>
                    <a:cs typeface="Arial" pitchFamily="34" charset="0"/>
                  </a:rPr>
                  <a:t>: do nothing</a:t>
                </a:r>
              </a:p>
              <a:p>
                <a:pPr marL="742950" lvl="1" indent="-285750">
                  <a:buFont typeface="Arial" pitchFamily="34" charset="0"/>
                  <a:buChar char="•"/>
                </a:pPr>
                <a:r>
                  <a:rPr lang="en-US" sz="2400" dirty="0" smtClean="0">
                    <a:latin typeface="Arial" pitchFamily="34" charset="0"/>
                    <a:cs typeface="Arial" pitchFamily="34" charset="0"/>
                  </a:rPr>
                  <a:t>If mistake</a:t>
                </a:r>
                <a:r>
                  <a:rPr lang="en-US" sz="2400" b="1" dirty="0" smtClean="0">
                    <a:latin typeface="Arial" pitchFamily="34" charset="0"/>
                    <a:cs typeface="Arial" pitchFamily="34" charset="0"/>
                  </a:rPr>
                  <a:t> </a:t>
                </a:r>
                <a:r>
                  <a:rPr lang="en-US" sz="2400" b="0" dirty="0" smtClean="0">
                    <a:latin typeface="Arial" pitchFamily="34" charset="0"/>
                    <a:cs typeface="Arial" pitchFamily="34" charset="0"/>
                  </a:rPr>
                  <a:t>then: </a:t>
                </a:r>
                <a14:m>
                  <m:oMath xmlns:m="http://schemas.openxmlformats.org/officeDocument/2006/math">
                    <m:sSub>
                      <m:sSubPr>
                        <m:ctrlPr>
                          <a:rPr lang="en-US" sz="2400" b="1" i="1" smtClean="0">
                            <a:latin typeface="Cambria Math"/>
                            <a:cs typeface="Arial" pitchFamily="34" charset="0"/>
                          </a:rPr>
                        </m:ctrlPr>
                      </m:sSubPr>
                      <m:e>
                        <m:r>
                          <a:rPr lang="en-US" sz="2400" b="1" i="1" smtClean="0">
                            <a:latin typeface="Cambria Math"/>
                            <a:cs typeface="Arial" pitchFamily="34" charset="0"/>
                          </a:rPr>
                          <m:t>𝒘</m:t>
                        </m:r>
                      </m:e>
                      <m:sub>
                        <m:r>
                          <a:rPr lang="en-US" sz="2400" b="1" i="1" smtClean="0">
                            <a:latin typeface="Cambria Math"/>
                            <a:cs typeface="Arial" pitchFamily="34" charset="0"/>
                          </a:rPr>
                          <m:t>𝒊</m:t>
                        </m:r>
                      </m:sub>
                    </m:sSub>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𝒘</m:t>
                        </m:r>
                      </m:e>
                      <m:sub>
                        <m:r>
                          <a:rPr lang="en-US" sz="2400" b="1" i="1" smtClean="0">
                            <a:latin typeface="Cambria Math"/>
                            <a:cs typeface="Arial" pitchFamily="34" charset="0"/>
                          </a:rPr>
                          <m:t>𝒊</m:t>
                        </m:r>
                      </m:sub>
                    </m:sSub>
                    <m:f>
                      <m:fPr>
                        <m:ctrlPr>
                          <a:rPr lang="en-US" sz="2400" b="1" i="1" smtClean="0">
                            <a:latin typeface="Cambria Math"/>
                            <a:cs typeface="Arial" pitchFamily="34" charset="0"/>
                          </a:rPr>
                        </m:ctrlPr>
                      </m:fPr>
                      <m:num>
                        <m:r>
                          <a:rPr lang="en-US" sz="2400" b="1" i="0" smtClean="0">
                            <a:latin typeface="Cambria Math"/>
                            <a:cs typeface="Arial" pitchFamily="34" charset="0"/>
                          </a:rPr>
                          <m:t>𝐞𝐱𝐩</m:t>
                        </m:r>
                        <m:d>
                          <m:dPr>
                            <m:ctrlPr>
                              <a:rPr lang="en-US" sz="2400" b="1" i="1" smtClean="0">
                                <a:latin typeface="Cambria Math"/>
                                <a:cs typeface="Arial" pitchFamily="34" charset="0"/>
                              </a:rPr>
                            </m:ctrlPr>
                          </m:dPr>
                          <m:e>
                            <m:r>
                              <a:rPr lang="en-US" sz="2400" b="1" i="1" smtClean="0">
                                <a:latin typeface="Cambria Math"/>
                                <a:cs typeface="Arial" pitchFamily="34" charset="0"/>
                              </a:rPr>
                              <m:t>𝜼</m:t>
                            </m:r>
                            <m:sSup>
                              <m:sSupPr>
                                <m:ctrlPr>
                                  <a:rPr lang="en-US" sz="2400" b="1" i="1" smtClean="0">
                                    <a:latin typeface="Cambria Math"/>
                                    <a:cs typeface="Arial" pitchFamily="34" charset="0"/>
                                  </a:rPr>
                                </m:ctrlPr>
                              </m:sSupPr>
                              <m:e>
                                <m:r>
                                  <a:rPr lang="en-US" sz="2400" b="1" i="1" smtClean="0">
                                    <a:latin typeface="Cambria Math"/>
                                    <a:cs typeface="Arial" pitchFamily="34" charset="0"/>
                                  </a:rPr>
                                  <m:t>𝒚</m:t>
                                </m:r>
                              </m:e>
                              <m:sup>
                                <m:r>
                                  <a:rPr lang="en-US" sz="2400" b="1" i="1" smtClean="0">
                                    <a:latin typeface="Cambria Math"/>
                                    <a:cs typeface="Arial" pitchFamily="34" charset="0"/>
                                  </a:rPr>
                                  <m:t>(</m:t>
                                </m:r>
                                <m:r>
                                  <a:rPr lang="en-US" sz="2400" b="1" i="1" smtClean="0">
                                    <a:latin typeface="Cambria Math"/>
                                    <a:cs typeface="Arial" pitchFamily="34" charset="0"/>
                                  </a:rPr>
                                  <m:t>𝒕</m:t>
                                </m:r>
                                <m:r>
                                  <a:rPr lang="en-US" sz="2400" b="1" i="1" smtClean="0">
                                    <a:latin typeface="Cambria Math"/>
                                    <a:cs typeface="Arial" pitchFamily="34" charset="0"/>
                                  </a:rPr>
                                  <m:t>)</m:t>
                                </m:r>
                              </m:sup>
                            </m:sSup>
                            <m:sSubSup>
                              <m:sSubSupPr>
                                <m:ctrlPr>
                                  <a:rPr lang="en-US" sz="2400" b="1" i="1" smtClean="0">
                                    <a:latin typeface="Cambria Math"/>
                                    <a:cs typeface="Arial" pitchFamily="34" charset="0"/>
                                  </a:rPr>
                                </m:ctrlPr>
                              </m:sSubSupPr>
                              <m:e>
                                <m:r>
                                  <a:rPr lang="en-US" sz="2400" b="1" i="1" smtClean="0">
                                    <a:latin typeface="Cambria Math"/>
                                    <a:cs typeface="Arial" pitchFamily="34" charset="0"/>
                                  </a:rPr>
                                  <m:t>𝒙</m:t>
                                </m:r>
                              </m:e>
                              <m:sub>
                                <m:r>
                                  <a:rPr lang="en-US" sz="2400" b="1" i="1" smtClean="0">
                                    <a:latin typeface="Cambria Math"/>
                                    <a:cs typeface="Arial" pitchFamily="34" charset="0"/>
                                  </a:rPr>
                                  <m:t>𝒊</m:t>
                                </m:r>
                              </m:sub>
                              <m:sup>
                                <m:r>
                                  <a:rPr lang="en-US" sz="2400" b="1" i="1" smtClean="0">
                                    <a:latin typeface="Cambria Math"/>
                                    <a:cs typeface="Arial" pitchFamily="34" charset="0"/>
                                  </a:rPr>
                                  <m:t>(</m:t>
                                </m:r>
                                <m:r>
                                  <a:rPr lang="en-US" sz="2400" b="1" i="1" smtClean="0">
                                    <a:latin typeface="Cambria Math"/>
                                    <a:cs typeface="Arial" pitchFamily="34" charset="0"/>
                                  </a:rPr>
                                  <m:t>𝒕</m:t>
                                </m:r>
                                <m:r>
                                  <a:rPr lang="en-US" sz="2400" b="1" i="1" smtClean="0">
                                    <a:latin typeface="Cambria Math"/>
                                    <a:cs typeface="Arial" pitchFamily="34" charset="0"/>
                                  </a:rPr>
                                  <m:t>)</m:t>
                                </m:r>
                              </m:sup>
                            </m:sSubSup>
                          </m:e>
                        </m:d>
                      </m:num>
                      <m:den>
                        <m:sSup>
                          <m:sSupPr>
                            <m:ctrlPr>
                              <a:rPr lang="en-US" sz="2400" b="1" i="1" smtClean="0">
                                <a:latin typeface="Cambria Math"/>
                                <a:cs typeface="Arial" pitchFamily="34" charset="0"/>
                              </a:rPr>
                            </m:ctrlPr>
                          </m:sSupPr>
                          <m:e>
                            <m:r>
                              <a:rPr lang="en-US" sz="2400" b="1" i="1" smtClean="0">
                                <a:latin typeface="Cambria Math"/>
                                <a:cs typeface="Arial" pitchFamily="34" charset="0"/>
                              </a:rPr>
                              <m:t>𝒁</m:t>
                            </m:r>
                          </m:e>
                          <m:sup>
                            <m:r>
                              <a:rPr lang="en-US" sz="2400" b="1" i="1" smtClean="0">
                                <a:latin typeface="Cambria Math"/>
                                <a:cs typeface="Arial" pitchFamily="34" charset="0"/>
                              </a:rPr>
                              <m:t>(</m:t>
                            </m:r>
                            <m:r>
                              <a:rPr lang="en-US" sz="2400" b="1" i="1" smtClean="0">
                                <a:latin typeface="Cambria Math"/>
                                <a:cs typeface="Arial" pitchFamily="34" charset="0"/>
                              </a:rPr>
                              <m:t>𝒕</m:t>
                            </m:r>
                            <m:r>
                              <a:rPr lang="en-US" sz="2400" b="1" i="1" smtClean="0">
                                <a:latin typeface="Cambria Math"/>
                                <a:cs typeface="Arial" pitchFamily="34" charset="0"/>
                              </a:rPr>
                              <m:t>)</m:t>
                            </m:r>
                          </m:sup>
                        </m:sSup>
                      </m:den>
                    </m:f>
                  </m:oMath>
                </a14:m>
                <a:r>
                  <a:rPr lang="en-US" sz="2400" b="1" dirty="0" smtClean="0">
                    <a:latin typeface="Arial" pitchFamily="34" charset="0"/>
                    <a:cs typeface="Arial" pitchFamily="34" charset="0"/>
                  </a:rPr>
                  <a:t> </a:t>
                </a:r>
              </a:p>
            </p:txBody>
          </p:sp>
        </mc:Choice>
        <mc:Fallback xmlns="">
          <p:sp>
            <p:nvSpPr>
              <p:cNvPr id="10" name="Rectangle 9"/>
              <p:cNvSpPr>
                <a:spLocks noRot="1" noChangeAspect="1" noMove="1" noResize="1" noEditPoints="1" noAdjustHandles="1" noChangeArrowheads="1" noChangeShapeType="1" noTextEdit="1"/>
              </p:cNvSpPr>
              <p:nvPr/>
            </p:nvSpPr>
            <p:spPr>
              <a:xfrm>
                <a:off x="1143000" y="2935224"/>
                <a:ext cx="5791200" cy="2514600"/>
              </a:xfrm>
              <a:prstGeom prst="rect">
                <a:avLst/>
              </a:prstGeom>
              <a:blipFill rotWithShape="1">
                <a:blip r:embed="rId3"/>
                <a:stretch>
                  <a:fillRect l="-1151" b="-478"/>
                </a:stretch>
              </a:blipFill>
              <a:ln w="38100">
                <a:solidFill>
                  <a:srgbClr val="FFC000"/>
                </a:solidFill>
              </a:ln>
            </p:spPr>
            <p:txBody>
              <a:bodyPr/>
              <a:lstStyle/>
              <a:p>
                <a:r>
                  <a:rPr lang="en-US">
                    <a:noFill/>
                  </a:rPr>
                  <a:t> </a:t>
                </a:r>
              </a:p>
            </p:txBody>
          </p:sp>
        </mc:Fallback>
      </mc:AlternateContent>
    </p:spTree>
    <p:extLst>
      <p:ext uri="{BB962C8B-B14F-4D97-AF65-F5344CB8AC3E}">
        <p14:creationId xmlns:p14="http://schemas.microsoft.com/office/powerpoint/2010/main" val="3970738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smtClean="0"/>
              <a:t>Improvement: Winnow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153400" cy="5562600"/>
              </a:xfrm>
            </p:spPr>
            <p:txBody>
              <a:bodyPr>
                <a:normAutofit/>
              </a:bodyPr>
              <a:lstStyle/>
              <a:p>
                <a:pPr marL="438912" lvl="1" indent="-320040">
                  <a:spcBef>
                    <a:spcPts val="0"/>
                  </a:spcBef>
                  <a:buClr>
                    <a:schemeClr val="accent1"/>
                  </a:buClr>
                  <a:buSzPct val="80000"/>
                  <a:buFont typeface="Wingdings 2"/>
                  <a:buChar char=""/>
                </a:pPr>
                <a:r>
                  <a:rPr lang="en-US" sz="3200" b="1" dirty="0" smtClean="0">
                    <a:solidFill>
                      <a:srgbClr val="D60093"/>
                    </a:solidFill>
                  </a:rPr>
                  <a:t>About the update:</a:t>
                </a:r>
                <a:r>
                  <a:rPr lang="en-US" sz="3200" dirty="0"/>
                  <a:t> </a:t>
                </a:r>
                <a14:m>
                  <m:oMath xmlns:m="http://schemas.openxmlformats.org/officeDocument/2006/math">
                    <m:sSub>
                      <m:sSubPr>
                        <m:ctrlPr>
                          <a:rPr lang="en-US" sz="3200" b="1" i="1">
                            <a:latin typeface="Cambria Math"/>
                          </a:rPr>
                        </m:ctrlPr>
                      </m:sSubPr>
                      <m:e>
                        <m:r>
                          <a:rPr lang="en-US" sz="3200" b="1" i="1">
                            <a:latin typeface="Cambria Math"/>
                          </a:rPr>
                          <m:t>𝒘</m:t>
                        </m:r>
                      </m:e>
                      <m:sub>
                        <m:r>
                          <a:rPr lang="en-US" sz="3200" b="1" i="1">
                            <a:latin typeface="Cambria Math"/>
                          </a:rPr>
                          <m:t>𝒊</m:t>
                        </m:r>
                      </m:sub>
                    </m:sSub>
                    <m:r>
                      <a:rPr lang="en-US" sz="3200" b="1" i="1">
                        <a:latin typeface="Cambria Math"/>
                      </a:rPr>
                      <m:t>←</m:t>
                    </m:r>
                    <m:sSub>
                      <m:sSubPr>
                        <m:ctrlPr>
                          <a:rPr lang="en-US" sz="3200" b="1" i="1">
                            <a:latin typeface="Cambria Math"/>
                          </a:rPr>
                        </m:ctrlPr>
                      </m:sSubPr>
                      <m:e>
                        <m:r>
                          <a:rPr lang="en-US" sz="3200" b="1" i="1">
                            <a:latin typeface="Cambria Math"/>
                          </a:rPr>
                          <m:t>𝒘</m:t>
                        </m:r>
                      </m:e>
                      <m:sub>
                        <m:r>
                          <a:rPr lang="en-US" sz="3200" b="1" i="1">
                            <a:latin typeface="Cambria Math"/>
                          </a:rPr>
                          <m:t>𝒊</m:t>
                        </m:r>
                      </m:sub>
                    </m:sSub>
                    <m:f>
                      <m:fPr>
                        <m:ctrlPr>
                          <a:rPr lang="en-US" sz="3200" b="1" i="1">
                            <a:latin typeface="Cambria Math"/>
                          </a:rPr>
                        </m:ctrlPr>
                      </m:fPr>
                      <m:num>
                        <m:r>
                          <a:rPr lang="en-US" sz="3200" b="1">
                            <a:latin typeface="Cambria Math"/>
                          </a:rPr>
                          <m:t>𝐞𝐱𝐩</m:t>
                        </m:r>
                        <m:d>
                          <m:dPr>
                            <m:ctrlPr>
                              <a:rPr lang="en-US" sz="3200" b="1" i="1">
                                <a:latin typeface="Cambria Math"/>
                              </a:rPr>
                            </m:ctrlPr>
                          </m:dPr>
                          <m:e>
                            <m:r>
                              <a:rPr lang="en-US" sz="3200" b="1" i="1">
                                <a:latin typeface="Cambria Math"/>
                              </a:rPr>
                              <m:t>𝜼</m:t>
                            </m:r>
                            <m:sSup>
                              <m:sSupPr>
                                <m:ctrlPr>
                                  <a:rPr lang="en-US" sz="3200" b="1" i="1">
                                    <a:latin typeface="Cambria Math"/>
                                  </a:rPr>
                                </m:ctrlPr>
                              </m:sSupPr>
                              <m:e>
                                <m:r>
                                  <a:rPr lang="en-US" sz="3200" b="1" i="1">
                                    <a:latin typeface="Cambria Math"/>
                                  </a:rPr>
                                  <m:t>𝒚</m:t>
                                </m:r>
                              </m:e>
                              <m:sup>
                                <m:r>
                                  <a:rPr lang="en-US" sz="3200" b="1" i="1">
                                    <a:latin typeface="Cambria Math"/>
                                  </a:rPr>
                                  <m:t>(</m:t>
                                </m:r>
                                <m:r>
                                  <a:rPr lang="en-US" sz="3200" b="1" i="1">
                                    <a:latin typeface="Cambria Math"/>
                                  </a:rPr>
                                  <m:t>𝒕</m:t>
                                </m:r>
                                <m:r>
                                  <a:rPr lang="en-US" sz="3200" b="1" i="1">
                                    <a:latin typeface="Cambria Math"/>
                                  </a:rPr>
                                  <m:t>)</m:t>
                                </m:r>
                              </m:sup>
                            </m:sSup>
                            <m:sSubSup>
                              <m:sSubSupPr>
                                <m:ctrlPr>
                                  <a:rPr lang="en-US" sz="3200" b="1" i="1">
                                    <a:latin typeface="Cambria Math"/>
                                  </a:rPr>
                                </m:ctrlPr>
                              </m:sSubSupPr>
                              <m:e>
                                <m:r>
                                  <a:rPr lang="en-US" sz="3200" b="1" i="1">
                                    <a:latin typeface="Cambria Math"/>
                                  </a:rPr>
                                  <m:t>𝒙</m:t>
                                </m:r>
                              </m:e>
                              <m:sub>
                                <m:r>
                                  <a:rPr lang="en-US" sz="3200" b="1" i="1">
                                    <a:latin typeface="Cambria Math"/>
                                  </a:rPr>
                                  <m:t>𝒊</m:t>
                                </m:r>
                              </m:sub>
                              <m:sup>
                                <m:r>
                                  <a:rPr lang="en-US" sz="3200" b="1" i="1">
                                    <a:latin typeface="Cambria Math"/>
                                  </a:rPr>
                                  <m:t>(</m:t>
                                </m:r>
                                <m:r>
                                  <a:rPr lang="en-US" sz="3200" b="1" i="1">
                                    <a:latin typeface="Cambria Math"/>
                                  </a:rPr>
                                  <m:t>𝒕</m:t>
                                </m:r>
                                <m:r>
                                  <a:rPr lang="en-US" sz="3200" b="1" i="1">
                                    <a:latin typeface="Cambria Math"/>
                                  </a:rPr>
                                  <m:t>)</m:t>
                                </m:r>
                              </m:sup>
                            </m:sSubSup>
                          </m:e>
                        </m:d>
                      </m:num>
                      <m:den>
                        <m:sSup>
                          <m:sSupPr>
                            <m:ctrlPr>
                              <a:rPr lang="en-US" sz="3200" b="1" i="1" smtClean="0">
                                <a:latin typeface="Cambria Math"/>
                              </a:rPr>
                            </m:ctrlPr>
                          </m:sSupPr>
                          <m:e>
                            <m:r>
                              <a:rPr lang="en-US" sz="3200" b="1" i="1">
                                <a:latin typeface="Cambria Math"/>
                              </a:rPr>
                              <m:t>𝒁</m:t>
                            </m:r>
                          </m:e>
                          <m:sup>
                            <m:r>
                              <a:rPr lang="en-US" sz="3200" b="1" i="1" smtClean="0">
                                <a:latin typeface="Cambria Math"/>
                              </a:rPr>
                              <m:t>(</m:t>
                            </m:r>
                            <m:r>
                              <a:rPr lang="en-US" sz="3200" b="1" i="1" smtClean="0">
                                <a:latin typeface="Cambria Math"/>
                              </a:rPr>
                              <m:t>𝒕</m:t>
                            </m:r>
                            <m:r>
                              <a:rPr lang="en-US" sz="3200" b="1" i="1" smtClean="0">
                                <a:latin typeface="Cambria Math"/>
                              </a:rPr>
                              <m:t>)</m:t>
                            </m:r>
                          </m:sup>
                        </m:sSup>
                      </m:den>
                    </m:f>
                  </m:oMath>
                </a14:m>
                <a:r>
                  <a:rPr lang="en-US" sz="3200" dirty="0"/>
                  <a:t> </a:t>
                </a:r>
              </a:p>
              <a:p>
                <a:pPr lvl="1"/>
                <a:r>
                  <a:rPr lang="en-US" dirty="0" smtClean="0"/>
                  <a:t>If </a:t>
                </a:r>
                <a:r>
                  <a:rPr lang="en-US" b="1" dirty="0" smtClean="0"/>
                  <a:t>x</a:t>
                </a:r>
                <a:r>
                  <a:rPr lang="en-US" dirty="0" smtClean="0"/>
                  <a:t> is false negative, increase </a:t>
                </a:r>
                <a:r>
                  <a:rPr lang="en-US" b="1" dirty="0" err="1" smtClean="0"/>
                  <a:t>w</a:t>
                </a:r>
                <a:r>
                  <a:rPr lang="en-US" b="1" baseline="-25000" dirty="0" err="1" smtClean="0"/>
                  <a:t>i</a:t>
                </a:r>
                <a:endParaRPr lang="en-US" b="1" baseline="-25000" dirty="0" smtClean="0"/>
              </a:p>
              <a:p>
                <a:pPr lvl="1"/>
                <a:r>
                  <a:rPr lang="en-US" dirty="0" smtClean="0"/>
                  <a:t>If </a:t>
                </a:r>
                <a:r>
                  <a:rPr lang="en-US" b="1" dirty="0"/>
                  <a:t>x</a:t>
                </a:r>
                <a:r>
                  <a:rPr lang="en-US" dirty="0"/>
                  <a:t> is false </a:t>
                </a:r>
                <a:r>
                  <a:rPr lang="en-US" dirty="0" smtClean="0"/>
                  <a:t>positive, decrease </a:t>
                </a:r>
                <a:r>
                  <a:rPr lang="en-US" b="1" dirty="0" err="1" smtClean="0"/>
                  <a:t>w</a:t>
                </a:r>
                <a:r>
                  <a:rPr lang="en-US" b="1" baseline="-25000" dirty="0" err="1" smtClean="0"/>
                  <a:t>i</a:t>
                </a:r>
                <a:endParaRPr lang="en-US" b="1" baseline="-25000" dirty="0" smtClean="0"/>
              </a:p>
              <a:p>
                <a:pPr lvl="8"/>
                <a:endParaRPr lang="en-US" b="1" dirty="0" smtClean="0"/>
              </a:p>
              <a:p>
                <a:pPr lvl="1"/>
                <a:r>
                  <a:rPr lang="en-US" b="1" dirty="0" smtClean="0">
                    <a:solidFill>
                      <a:srgbClr val="0000FF"/>
                    </a:solidFill>
                  </a:rPr>
                  <a:t>In </a:t>
                </a:r>
                <a:r>
                  <a:rPr lang="en-US" b="1" dirty="0">
                    <a:solidFill>
                      <a:srgbClr val="0000FF"/>
                    </a:solidFill>
                  </a:rPr>
                  <a:t>other </a:t>
                </a:r>
                <a:r>
                  <a:rPr lang="en-US" b="1" dirty="0" smtClean="0">
                    <a:solidFill>
                      <a:srgbClr val="0000FF"/>
                    </a:solidFill>
                  </a:rPr>
                  <a:t>words:</a:t>
                </a:r>
                <a:r>
                  <a:rPr lang="en-US" dirty="0" smtClean="0"/>
                  <a:t> Consider </a:t>
                </a:r>
                <a14:m>
                  <m:oMath xmlns:m="http://schemas.openxmlformats.org/officeDocument/2006/math">
                    <m:sSubSup>
                      <m:sSubSupPr>
                        <m:ctrlPr>
                          <a:rPr lang="en-US" b="1" i="1" smtClean="0">
                            <a:latin typeface="Cambria Math"/>
                          </a:rPr>
                        </m:ctrlPr>
                      </m:sSubSupPr>
                      <m:e>
                        <m:r>
                          <a:rPr lang="en-US" b="1" i="1" smtClean="0">
                            <a:latin typeface="Cambria Math"/>
                          </a:rPr>
                          <m:t>𝒙</m:t>
                        </m:r>
                      </m:e>
                      <m:sub>
                        <m:r>
                          <a:rPr lang="en-US" b="1" i="1" smtClean="0">
                            <a:latin typeface="Cambria Math"/>
                          </a:rPr>
                          <m:t>𝒊</m:t>
                        </m:r>
                      </m:sub>
                      <m:sup>
                        <m:r>
                          <a:rPr lang="en-US" b="1" i="1" smtClean="0">
                            <a:latin typeface="Cambria Math"/>
                          </a:rPr>
                          <m:t>(</m:t>
                        </m:r>
                        <m:r>
                          <a:rPr lang="en-US" b="1" i="1" smtClean="0">
                            <a:latin typeface="Cambria Math"/>
                          </a:rPr>
                          <m:t>𝒕</m:t>
                        </m:r>
                        <m:r>
                          <a:rPr lang="en-US" b="1" i="1" smtClean="0">
                            <a:latin typeface="Cambria Math"/>
                          </a:rPr>
                          <m:t>)</m:t>
                        </m:r>
                      </m:sup>
                    </m:sSubSup>
                    <m:r>
                      <a:rPr lang="en-US" b="0" i="1" smtClean="0">
                        <a:latin typeface="Cambria Math"/>
                      </a:rPr>
                      <m:t>∈{−1,+1}</m:t>
                    </m:r>
                  </m:oMath>
                </a14:m>
                <a:endParaRPr lang="en-US" dirty="0" smtClean="0"/>
              </a:p>
              <a:p>
                <a:pPr lvl="1"/>
                <a:r>
                  <a:rPr lang="en-US" dirty="0" smtClean="0"/>
                  <a:t>Then </a:t>
                </a:r>
                <a14:m>
                  <m:oMath xmlns:m="http://schemas.openxmlformats.org/officeDocument/2006/math">
                    <m:sSubSup>
                      <m:sSubSupPr>
                        <m:ctrlPr>
                          <a:rPr lang="en-US" b="1" i="1" smtClean="0">
                            <a:latin typeface="Cambria Math"/>
                          </a:rPr>
                        </m:ctrlPr>
                      </m:sSubSupPr>
                      <m:e>
                        <m:r>
                          <a:rPr lang="en-US" b="1" i="1" smtClean="0">
                            <a:latin typeface="Cambria Math"/>
                          </a:rPr>
                          <m:t>𝒘</m:t>
                        </m:r>
                      </m:e>
                      <m:sub>
                        <m:r>
                          <a:rPr lang="en-US" b="1" i="1" smtClean="0">
                            <a:latin typeface="Cambria Math"/>
                          </a:rPr>
                          <m:t>𝒊</m:t>
                        </m:r>
                      </m:sub>
                      <m:sup>
                        <m:r>
                          <a:rPr lang="en-US" b="1" i="1" smtClean="0">
                            <a:latin typeface="Cambria Math"/>
                          </a:rPr>
                          <m:t>(</m:t>
                        </m:r>
                        <m:r>
                          <a:rPr lang="en-US" b="1" i="1" smtClean="0">
                            <a:latin typeface="Cambria Math"/>
                          </a:rPr>
                          <m:t>𝒕</m:t>
                        </m:r>
                        <m:r>
                          <a:rPr lang="en-US" b="1" i="1" smtClean="0">
                            <a:latin typeface="Cambria Math"/>
                          </a:rPr>
                          <m:t>+</m:t>
                        </m:r>
                        <m:r>
                          <a:rPr lang="en-US" b="1" i="1" smtClean="0">
                            <a:latin typeface="Cambria Math"/>
                          </a:rPr>
                          <m:t>𝟏</m:t>
                        </m:r>
                        <m:r>
                          <a:rPr lang="en-US" b="1" i="1" smtClean="0">
                            <a:latin typeface="Cambria Math"/>
                          </a:rPr>
                          <m:t>)</m:t>
                        </m:r>
                      </m:sup>
                    </m:sSubSup>
                    <m:r>
                      <a:rPr lang="en-US" b="1" i="1" smtClean="0">
                        <a:latin typeface="Cambria Math"/>
                      </a:rPr>
                      <m:t>∝</m:t>
                    </m:r>
                    <m:sSubSup>
                      <m:sSubSupPr>
                        <m:ctrlPr>
                          <a:rPr lang="en-US" b="1" i="1" smtClean="0">
                            <a:latin typeface="Cambria Math"/>
                          </a:rPr>
                        </m:ctrlPr>
                      </m:sSubSupPr>
                      <m:e>
                        <m:r>
                          <a:rPr lang="en-US" b="1" i="1" smtClean="0">
                            <a:latin typeface="Cambria Math"/>
                          </a:rPr>
                          <m:t>𝒘</m:t>
                        </m:r>
                      </m:e>
                      <m:sub>
                        <m:r>
                          <a:rPr lang="en-US" b="1" i="1" smtClean="0">
                            <a:latin typeface="Cambria Math"/>
                          </a:rPr>
                          <m:t>𝒊</m:t>
                        </m:r>
                      </m:sub>
                      <m:sup>
                        <m:d>
                          <m:dPr>
                            <m:ctrlPr>
                              <a:rPr lang="en-US" b="1" i="1" smtClean="0">
                                <a:latin typeface="Cambria Math"/>
                              </a:rPr>
                            </m:ctrlPr>
                          </m:dPr>
                          <m:e>
                            <m:r>
                              <a:rPr lang="en-US" b="1" i="1" smtClean="0">
                                <a:latin typeface="Cambria Math"/>
                              </a:rPr>
                              <m:t>𝒕</m:t>
                            </m:r>
                          </m:e>
                        </m:d>
                      </m:sup>
                    </m:sSubSup>
                    <m:r>
                      <a:rPr lang="en-US" b="1" i="1" smtClean="0">
                        <a:latin typeface="Cambria Math"/>
                      </a:rPr>
                      <m:t>⋅</m:t>
                    </m:r>
                    <m:d>
                      <m:dPr>
                        <m:begChr m:val="{"/>
                        <m:endChr m:val=""/>
                        <m:ctrlPr>
                          <a:rPr lang="en-US" b="1" i="1" smtClean="0">
                            <a:latin typeface="Cambria Math"/>
                          </a:rPr>
                        </m:ctrlPr>
                      </m:dPr>
                      <m:e>
                        <m:m>
                          <m:mPr>
                            <m:mcs>
                              <m:mc>
                                <m:mcPr>
                                  <m:count m:val="1"/>
                                  <m:mcJc m:val="center"/>
                                </m:mcPr>
                              </m:mc>
                            </m:mcs>
                            <m:ctrlPr>
                              <a:rPr lang="en-US" b="1" i="1" smtClean="0">
                                <a:latin typeface="Cambria Math"/>
                              </a:rPr>
                            </m:ctrlPr>
                          </m:mPr>
                          <m:mr>
                            <m:e>
                              <m:sSup>
                                <m:sSupPr>
                                  <m:ctrlPr>
                                    <a:rPr lang="en-US" b="1" i="1" smtClean="0">
                                      <a:latin typeface="Cambria Math"/>
                                    </a:rPr>
                                  </m:ctrlPr>
                                </m:sSupPr>
                                <m:e>
                                  <m:r>
                                    <m:rPr>
                                      <m:brk m:alnAt="7"/>
                                    </m:rPr>
                                    <a:rPr lang="en-US" b="1" i="1" smtClean="0">
                                      <a:latin typeface="Cambria Math"/>
                                    </a:rPr>
                                    <m:t>𝒆</m:t>
                                  </m:r>
                                </m:e>
                                <m:sup>
                                  <m:r>
                                    <a:rPr lang="en-US" b="1" i="1" smtClean="0">
                                      <a:latin typeface="Cambria Math"/>
                                    </a:rPr>
                                    <m:t>𝜼</m:t>
                                  </m:r>
                                </m:sup>
                              </m:sSup>
                              <m:r>
                                <m:rPr>
                                  <m:brk m:alnAt="7"/>
                                </m:rPr>
                                <a:rPr lang="en-US" b="1" i="1" smtClean="0">
                                  <a:latin typeface="Cambria Math"/>
                                </a:rPr>
                                <m:t> </m:t>
                              </m:r>
                              <m:r>
                                <a:rPr lang="en-US" b="1" i="1" smtClean="0">
                                  <a:latin typeface="Cambria Math"/>
                                </a:rPr>
                                <m:t> </m:t>
                              </m:r>
                            </m:e>
                          </m:mr>
                          <m:mr>
                            <m:e>
                              <m:sSup>
                                <m:sSupPr>
                                  <m:ctrlPr>
                                    <a:rPr lang="en-US" b="1" i="1" smtClean="0">
                                      <a:latin typeface="Cambria Math"/>
                                    </a:rPr>
                                  </m:ctrlPr>
                                </m:sSupPr>
                                <m:e>
                                  <m:r>
                                    <a:rPr lang="en-US" b="1" i="1" smtClean="0">
                                      <a:latin typeface="Cambria Math"/>
                                    </a:rPr>
                                    <m:t>𝒆</m:t>
                                  </m:r>
                                </m:e>
                                <m:sup>
                                  <m:r>
                                    <a:rPr lang="en-US" b="1" i="1" smtClean="0">
                                      <a:latin typeface="Cambria Math"/>
                                    </a:rPr>
                                    <m:t>−</m:t>
                                  </m:r>
                                  <m:r>
                                    <a:rPr lang="en-US" b="1" i="1" smtClean="0">
                                      <a:latin typeface="Cambria Math"/>
                                    </a:rPr>
                                    <m:t>𝜼</m:t>
                                  </m:r>
                                </m:sup>
                              </m:sSup>
                            </m:e>
                          </m:mr>
                        </m:m>
                      </m:e>
                    </m:d>
                    <m:r>
                      <a:rPr lang="en-US" b="0" i="1" smtClean="0">
                        <a:latin typeface="Cambria Math"/>
                      </a:rPr>
                      <m:t>   </m:t>
                    </m:r>
                    <m:m>
                      <m:mPr>
                        <m:mcs>
                          <m:mc>
                            <m:mcPr>
                              <m:count m:val="1"/>
                              <m:mcJc m:val="center"/>
                            </m:mcPr>
                          </m:mc>
                        </m:mcs>
                        <m:ctrlPr>
                          <a:rPr lang="en-US" b="0" i="1" smtClean="0">
                            <a:latin typeface="Cambria Math"/>
                          </a:rPr>
                        </m:ctrlPr>
                      </m:mPr>
                      <m:mr>
                        <m:e>
                          <m:r>
                            <m:rPr>
                              <m:brk m:alnAt="7"/>
                            </m:rPr>
                            <a:rPr lang="en-US" i="1">
                              <a:latin typeface="Cambria Math"/>
                            </a:rPr>
                            <m:t>𝑖</m:t>
                          </m:r>
                          <m:r>
                            <a:rPr lang="en-US" i="1">
                              <a:latin typeface="Cambria Math"/>
                            </a:rPr>
                            <m:t>𝑓</m:t>
                          </m:r>
                          <m:r>
                            <a:rPr lang="en-US" i="1">
                              <a:latin typeface="Cambria Math"/>
                            </a:rPr>
                            <m:t> </m:t>
                          </m:r>
                          <m:sSubSup>
                            <m:sSubSupPr>
                              <m:ctrlPr>
                                <a:rPr lang="en-US" i="1">
                                  <a:latin typeface="Cambria Math"/>
                                </a:rPr>
                              </m:ctrlPr>
                            </m:sSubSupPr>
                            <m:e>
                              <m:r>
                                <m:rPr>
                                  <m:brk m:alnAt="7"/>
                                </m:rPr>
                                <a:rPr lang="en-US" i="1">
                                  <a:latin typeface="Cambria Math"/>
                                </a:rPr>
                                <m:t>𝑥</m:t>
                              </m:r>
                            </m:e>
                            <m:sub>
                              <m:r>
                                <m:rPr>
                                  <m:brk m:alnAt="7"/>
                                </m:rPr>
                                <a:rPr lang="en-US" i="1">
                                  <a:latin typeface="Cambria Math"/>
                                </a:rPr>
                                <m:t>𝑖</m:t>
                              </m:r>
                            </m:sub>
                            <m:sup>
                              <m:r>
                                <a:rPr lang="en-US" i="1">
                                  <a:latin typeface="Cambria Math"/>
                                </a:rPr>
                                <m:t>(</m:t>
                              </m:r>
                              <m:r>
                                <m:rPr>
                                  <m:brk m:alnAt="7"/>
                                </m:rPr>
                                <a:rPr lang="en-US" i="1">
                                  <a:latin typeface="Cambria Math"/>
                                </a:rPr>
                                <m:t>𝑡</m:t>
                              </m:r>
                              <m:r>
                                <a:rPr lang="en-US" i="1">
                                  <a:latin typeface="Cambria Math"/>
                                </a:rPr>
                                <m:t>)</m:t>
                              </m:r>
                            </m:sup>
                          </m:sSubSup>
                          <m:r>
                            <m:rPr>
                              <m:brk m:alnAt="7"/>
                            </m:rPr>
                            <a:rPr lang="en-US" i="1">
                              <a:latin typeface="Cambria Math"/>
                            </a:rPr>
                            <m:t>=</m:t>
                          </m:r>
                          <m:sSup>
                            <m:sSupPr>
                              <m:ctrlPr>
                                <a:rPr lang="en-US" b="0" i="1" smtClean="0">
                                  <a:latin typeface="Cambria Math"/>
                                </a:rPr>
                              </m:ctrlPr>
                            </m:sSupPr>
                            <m:e>
                              <m:r>
                                <m:rPr>
                                  <m:brk m:alnAt="7"/>
                                </m:rPr>
                                <a:rPr lang="en-US" b="0" i="1" smtClean="0">
                                  <a:latin typeface="Cambria Math"/>
                                </a:rPr>
                                <m:t>𝑦</m:t>
                              </m:r>
                            </m:e>
                            <m:sup>
                              <m:r>
                                <a:rPr lang="en-US" b="0" i="1" smtClean="0">
                                  <a:latin typeface="Cambria Math"/>
                                </a:rPr>
                                <m:t>(</m:t>
                              </m:r>
                              <m:r>
                                <m:rPr>
                                  <m:brk m:alnAt="7"/>
                                </m:rPr>
                                <a:rPr lang="en-US" b="0" i="1" smtClean="0">
                                  <a:latin typeface="Cambria Math"/>
                                </a:rPr>
                                <m:t>𝑡</m:t>
                              </m:r>
                              <m:r>
                                <a:rPr lang="en-US" b="0" i="1" smtClean="0">
                                  <a:latin typeface="Cambria Math"/>
                                </a:rPr>
                                <m:t>)</m:t>
                              </m:r>
                            </m:sup>
                          </m:sSup>
                        </m:e>
                      </m:mr>
                      <m:mr>
                        <m:e>
                          <m:r>
                            <a:rPr lang="en-US" b="0" i="1" smtClean="0">
                              <a:latin typeface="Cambria Math"/>
                            </a:rPr>
                            <m:t>𝑒𝑙𝑠𝑒</m:t>
                          </m:r>
                        </m:e>
                      </m:mr>
                    </m:m>
                  </m:oMath>
                </a14:m>
                <a:endParaRPr lang="en-US" dirty="0"/>
              </a:p>
              <a:p>
                <a:pPr lvl="2"/>
                <a:r>
                  <a:rPr lang="en-US" b="1" dirty="0" smtClean="0">
                    <a:solidFill>
                      <a:srgbClr val="008000"/>
                    </a:solidFill>
                  </a:rPr>
                  <a:t>Notice: This is a weighted majority algorithm of “experts” x</a:t>
                </a:r>
                <a:r>
                  <a:rPr lang="en-US" b="1" baseline="-25000" dirty="0" smtClean="0">
                    <a:solidFill>
                      <a:srgbClr val="008000"/>
                    </a:solidFill>
                  </a:rPr>
                  <a:t>i</a:t>
                </a:r>
                <a:r>
                  <a:rPr lang="en-US" b="1" dirty="0" smtClean="0">
                    <a:solidFill>
                      <a:srgbClr val="008000"/>
                    </a:solidFill>
                  </a:rPr>
                  <a:t> agreeing with y</a:t>
                </a:r>
                <a:endParaRPr lang="en-US" b="1" baseline="-25000" dirty="0" smtClean="0">
                  <a:solidFill>
                    <a:srgbClr val="008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153400" cy="5562600"/>
              </a:xfrm>
              <a:blipFill rotWithShape="1">
                <a:blip r:embed="rId2"/>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22</a:t>
            </a:fld>
            <a:endParaRPr lang="en-US"/>
          </a:p>
        </p:txBody>
      </p:sp>
      <p:sp>
        <p:nvSpPr>
          <p:cNvPr id="12" name="TextBox 11"/>
          <p:cNvSpPr txBox="1"/>
          <p:nvPr/>
        </p:nvSpPr>
        <p:spPr>
          <a:xfrm>
            <a:off x="6239494" y="2457270"/>
            <a:ext cx="1380506" cy="400110"/>
          </a:xfrm>
          <a:prstGeom prst="rect">
            <a:avLst/>
          </a:prstGeom>
          <a:noFill/>
        </p:spPr>
        <p:txBody>
          <a:bodyPr wrap="none" rtlCol="0">
            <a:spAutoFit/>
          </a:bodyPr>
          <a:lstStyle/>
          <a:p>
            <a:r>
              <a:rPr lang="en-US" sz="2000" b="1" dirty="0" smtClean="0">
                <a:solidFill>
                  <a:srgbClr val="FF0000"/>
                </a:solidFill>
                <a:latin typeface="Arial" pitchFamily="34" charset="0"/>
                <a:cs typeface="Arial" pitchFamily="34" charset="0"/>
              </a:rPr>
              <a:t>(promote)</a:t>
            </a:r>
          </a:p>
        </p:txBody>
      </p:sp>
      <p:sp>
        <p:nvSpPr>
          <p:cNvPr id="13" name="TextBox 12"/>
          <p:cNvSpPr txBox="1"/>
          <p:nvPr/>
        </p:nvSpPr>
        <p:spPr>
          <a:xfrm>
            <a:off x="6239494" y="2952690"/>
            <a:ext cx="1266693" cy="400110"/>
          </a:xfrm>
          <a:prstGeom prst="rect">
            <a:avLst/>
          </a:prstGeom>
          <a:noFill/>
        </p:spPr>
        <p:txBody>
          <a:bodyPr wrap="none" rtlCol="0">
            <a:spAutoFit/>
          </a:bodyPr>
          <a:lstStyle/>
          <a:p>
            <a:r>
              <a:rPr lang="en-US" sz="2000" b="1" dirty="0" smtClean="0">
                <a:solidFill>
                  <a:srgbClr val="FF0000"/>
                </a:solidFill>
                <a:latin typeface="Arial" pitchFamily="34" charset="0"/>
                <a:cs typeface="Arial" pitchFamily="34" charset="0"/>
              </a:rPr>
              <a:t>(demote)</a:t>
            </a:r>
          </a:p>
        </p:txBody>
      </p:sp>
    </p:spTree>
    <p:extLst>
      <p:ext uri="{BB962C8B-B14F-4D97-AF65-F5344CB8AC3E}">
        <p14:creationId xmlns:p14="http://schemas.microsoft.com/office/powerpoint/2010/main" val="2518821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Winnow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534400" cy="5638800"/>
              </a:xfrm>
            </p:spPr>
            <p:txBody>
              <a:bodyPr>
                <a:normAutofit/>
              </a:bodyPr>
              <a:lstStyle/>
              <a:p>
                <a:r>
                  <a:rPr lang="en-US" b="1" dirty="0" smtClean="0"/>
                  <a:t>Problem: </a:t>
                </a:r>
                <a:r>
                  <a:rPr lang="en-US" b="1" dirty="0" smtClean="0">
                    <a:solidFill>
                      <a:srgbClr val="D60093"/>
                    </a:solidFill>
                  </a:rPr>
                  <a:t>All </a:t>
                </a:r>
                <a:r>
                  <a:rPr lang="en-US" b="1" dirty="0" err="1" smtClean="0">
                    <a:solidFill>
                      <a:srgbClr val="D60093"/>
                    </a:solidFill>
                  </a:rPr>
                  <a:t>w</a:t>
                </a:r>
                <a:r>
                  <a:rPr lang="en-US" b="1" baseline="-25000" dirty="0" err="1" smtClean="0">
                    <a:solidFill>
                      <a:srgbClr val="D60093"/>
                    </a:solidFill>
                  </a:rPr>
                  <a:t>i</a:t>
                </a:r>
                <a:r>
                  <a:rPr lang="en-US" b="1" dirty="0" smtClean="0">
                    <a:solidFill>
                      <a:srgbClr val="D60093"/>
                    </a:solidFill>
                  </a:rPr>
                  <a:t> can only be &gt;0</a:t>
                </a:r>
              </a:p>
              <a:p>
                <a:r>
                  <a:rPr lang="en-US" b="1" dirty="0" smtClean="0">
                    <a:solidFill>
                      <a:srgbClr val="008000"/>
                    </a:solidFill>
                  </a:rPr>
                  <a:t>Solution:</a:t>
                </a:r>
              </a:p>
              <a:p>
                <a:pPr lvl="1"/>
                <a:r>
                  <a:rPr lang="en-US" dirty="0" smtClean="0"/>
                  <a:t>For every feature </a:t>
                </a:r>
                <a:r>
                  <a:rPr lang="en-US" b="1" dirty="0" smtClean="0"/>
                  <a:t>x</a:t>
                </a:r>
                <a:r>
                  <a:rPr lang="en-US" b="1" baseline="-25000" dirty="0" smtClean="0"/>
                  <a:t>i</a:t>
                </a:r>
                <a:r>
                  <a:rPr lang="en-US" dirty="0" smtClean="0"/>
                  <a:t>, introduce a new feature </a:t>
                </a:r>
                <a:r>
                  <a:rPr lang="en-US" b="1" i="1" dirty="0" smtClean="0"/>
                  <a:t>x</a:t>
                </a:r>
                <a:r>
                  <a:rPr lang="en-US" b="1" i="1" baseline="-25000" dirty="0" smtClean="0"/>
                  <a:t>i</a:t>
                </a:r>
                <a:r>
                  <a:rPr lang="en-US" b="1" i="1" dirty="0" smtClean="0"/>
                  <a:t>’ = -x</a:t>
                </a:r>
                <a:r>
                  <a:rPr lang="en-US" b="1" i="1" baseline="-25000" dirty="0" smtClean="0"/>
                  <a:t>i</a:t>
                </a:r>
                <a:endParaRPr lang="en-US" b="1" i="1" dirty="0" smtClean="0"/>
              </a:p>
              <a:p>
                <a:pPr lvl="1"/>
                <a:r>
                  <a:rPr lang="en-US" dirty="0" smtClean="0"/>
                  <a:t>Learn Winnow over </a:t>
                </a:r>
                <a:r>
                  <a:rPr lang="en-US" b="1" i="1" dirty="0" smtClean="0"/>
                  <a:t>2d</a:t>
                </a:r>
                <a:r>
                  <a:rPr lang="en-US" dirty="0" smtClean="0"/>
                  <a:t> features</a:t>
                </a:r>
              </a:p>
              <a:p>
                <a:r>
                  <a:rPr lang="en-US" b="1" dirty="0" smtClean="0">
                    <a:solidFill>
                      <a:srgbClr val="0000FF"/>
                    </a:solidFill>
                  </a:rPr>
                  <a:t>Example:</a:t>
                </a:r>
              </a:p>
              <a:p>
                <a:pPr lvl="1"/>
                <a:r>
                  <a:rPr lang="en-US" b="0" dirty="0" smtClean="0"/>
                  <a:t>Consider: </a:t>
                </a:r>
                <a14:m>
                  <m:oMath xmlns:m="http://schemas.openxmlformats.org/officeDocument/2006/math">
                    <m:r>
                      <a:rPr lang="en-US" b="1" i="1" smtClean="0">
                        <a:latin typeface="Cambria Math"/>
                      </a:rPr>
                      <m:t>𝒙</m:t>
                    </m:r>
                    <m:r>
                      <a:rPr lang="en-US" b="0" i="1" smtClean="0">
                        <a:latin typeface="Cambria Math"/>
                      </a:rPr>
                      <m:t>=</m:t>
                    </m:r>
                    <m:d>
                      <m:dPr>
                        <m:begChr m:val="["/>
                        <m:endChr m:val="]"/>
                        <m:ctrlPr>
                          <a:rPr lang="en-US" b="0" i="1" smtClean="0">
                            <a:latin typeface="Cambria Math"/>
                          </a:rPr>
                        </m:ctrlPr>
                      </m:dPr>
                      <m:e>
                        <m:r>
                          <a:rPr lang="en-US" b="0" i="1" smtClean="0">
                            <a:latin typeface="Cambria Math"/>
                          </a:rPr>
                          <m:t>1, .7, −.4</m:t>
                        </m:r>
                      </m:e>
                    </m:d>
                    <m:r>
                      <a:rPr lang="en-US" b="0" i="0" smtClean="0">
                        <a:latin typeface="Cambria Math"/>
                      </a:rPr>
                      <m:t>, </m:t>
                    </m:r>
                    <m:r>
                      <a:rPr lang="en-US" b="1" i="1" smtClean="0">
                        <a:latin typeface="Cambria Math"/>
                      </a:rPr>
                      <m:t>𝒘</m:t>
                    </m:r>
                    <m:r>
                      <a:rPr lang="en-US" b="0" i="0" smtClean="0">
                        <a:latin typeface="Cambria Math"/>
                      </a:rPr>
                      <m:t>=[.5,.2,−.3]</m:t>
                    </m:r>
                  </m:oMath>
                </a14:m>
                <a:endParaRPr lang="en-US" dirty="0" smtClean="0"/>
              </a:p>
              <a:p>
                <a:pPr lvl="1"/>
                <a:r>
                  <a:rPr lang="en-US" dirty="0" smtClean="0"/>
                  <a:t>Then new </a:t>
                </a:r>
                <a14:m>
                  <m:oMath xmlns:m="http://schemas.openxmlformats.org/officeDocument/2006/math">
                    <m:r>
                      <a:rPr lang="en-US" b="1" i="1" dirty="0" smtClean="0">
                        <a:latin typeface="Cambria Math"/>
                      </a:rPr>
                      <m:t>𝒙</m:t>
                    </m:r>
                  </m:oMath>
                </a14:m>
                <a:r>
                  <a:rPr lang="en-US" dirty="0" smtClean="0"/>
                  <a:t> and</a:t>
                </a:r>
                <a:r>
                  <a:rPr lang="en-US" b="1" dirty="0" smtClean="0"/>
                  <a:t> </a:t>
                </a:r>
                <a14:m>
                  <m:oMath xmlns:m="http://schemas.openxmlformats.org/officeDocument/2006/math">
                    <m:r>
                      <a:rPr lang="en-US" b="1" i="1" dirty="0" smtClean="0">
                        <a:latin typeface="Cambria Math"/>
                      </a:rPr>
                      <m:t>𝒘</m:t>
                    </m:r>
                  </m:oMath>
                </a14:m>
                <a:r>
                  <a:rPr lang="en-US" dirty="0" smtClean="0"/>
                  <a:t> are </a:t>
                </a:r>
                <a14:m>
                  <m:oMath xmlns:m="http://schemas.openxmlformats.org/officeDocument/2006/math">
                    <m:r>
                      <a:rPr lang="en-US" b="1" i="1" smtClean="0">
                        <a:latin typeface="Cambria Math"/>
                      </a:rPr>
                      <m:t>𝒙</m:t>
                    </m:r>
                    <m:r>
                      <a:rPr lang="en-US" i="1">
                        <a:latin typeface="Cambria Math"/>
                      </a:rPr>
                      <m:t>=</m:t>
                    </m:r>
                    <m:d>
                      <m:dPr>
                        <m:begChr m:val="["/>
                        <m:endChr m:val="]"/>
                        <m:ctrlPr>
                          <a:rPr lang="en-US" i="1">
                            <a:latin typeface="Cambria Math"/>
                          </a:rPr>
                        </m:ctrlPr>
                      </m:dPr>
                      <m:e>
                        <m:r>
                          <a:rPr lang="en-US" i="1">
                            <a:latin typeface="Cambria Math"/>
                          </a:rPr>
                          <m:t>1,.7,−.4</m:t>
                        </m:r>
                        <m:r>
                          <a:rPr lang="en-US" b="0" i="1" smtClean="0">
                            <a:latin typeface="Cambria Math"/>
                          </a:rPr>
                          <m:t>,  −1, −.7,.4</m:t>
                        </m:r>
                      </m:e>
                    </m:d>
                    <m:r>
                      <a:rPr lang="en-US">
                        <a:latin typeface="Cambria Math"/>
                      </a:rPr>
                      <m:t>, </m:t>
                    </m:r>
                    <m:r>
                      <a:rPr lang="en-US" b="1" i="0">
                        <a:latin typeface="Cambria Math"/>
                      </a:rPr>
                      <m:t>𝐰</m:t>
                    </m:r>
                    <m:r>
                      <a:rPr lang="en-US">
                        <a:latin typeface="Cambria Math"/>
                      </a:rPr>
                      <m:t>=[.5,.2,</m:t>
                    </m:r>
                    <m:r>
                      <a:rPr lang="en-US" b="0" i="0" smtClean="0">
                        <a:latin typeface="Cambria Math"/>
                      </a:rPr>
                      <m:t> 0, 0, 0, </m:t>
                    </m:r>
                    <m:r>
                      <a:rPr lang="en-US">
                        <a:latin typeface="Cambria Math"/>
                      </a:rPr>
                      <m:t>.3]</m:t>
                    </m:r>
                  </m:oMath>
                </a14:m>
                <a:endParaRPr lang="en-US" dirty="0" smtClean="0"/>
              </a:p>
              <a:p>
                <a:pPr lvl="1"/>
                <a:r>
                  <a:rPr lang="en-US" dirty="0" smtClean="0"/>
                  <a:t>Note this results in the same dot values as if we </a:t>
                </a:r>
                <a:br>
                  <a:rPr lang="en-US" dirty="0" smtClean="0"/>
                </a:br>
                <a:r>
                  <a:rPr lang="en-US" dirty="0" smtClean="0"/>
                  <a:t>used original </a:t>
                </a:r>
                <a14:m>
                  <m:oMath xmlns:m="http://schemas.openxmlformats.org/officeDocument/2006/math">
                    <m:r>
                      <a:rPr lang="en-US" b="1" i="1" smtClean="0">
                        <a:latin typeface="Cambria Math"/>
                      </a:rPr>
                      <m:t>𝒙</m:t>
                    </m:r>
                  </m:oMath>
                </a14:m>
                <a:r>
                  <a:rPr lang="en-US" dirty="0" smtClean="0"/>
                  <a:t> and </a:t>
                </a:r>
                <a14:m>
                  <m:oMath xmlns:m="http://schemas.openxmlformats.org/officeDocument/2006/math">
                    <m:r>
                      <a:rPr lang="en-US" b="1" i="0">
                        <a:latin typeface="Cambria Math"/>
                      </a:rPr>
                      <m:t>𝐰</m:t>
                    </m:r>
                  </m:oMath>
                </a14:m>
                <a:endParaRPr lang="en-US" b="1" dirty="0" smtClean="0"/>
              </a:p>
              <a:p>
                <a:r>
                  <a:rPr lang="en-US" dirty="0" smtClean="0">
                    <a:solidFill>
                      <a:srgbClr val="0000FF"/>
                    </a:solidFill>
                  </a:rPr>
                  <a:t>New algorithm is called</a:t>
                </a:r>
                <a:r>
                  <a:rPr lang="en-US" b="1" dirty="0" smtClean="0">
                    <a:solidFill>
                      <a:srgbClr val="0000FF"/>
                    </a:solidFill>
                  </a:rPr>
                  <a:t> Balanced Winnow</a:t>
                </a:r>
                <a:endParaRPr lang="en-US" b="1" dirty="0">
                  <a:solidFill>
                    <a:srgbClr val="0000FF"/>
                  </a:solidFill>
                </a:endParaRPr>
              </a:p>
              <a:p>
                <a:pPr marL="11887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534400" cy="5638800"/>
              </a:xfrm>
              <a:blipFill rotWithShape="1">
                <a:blip r:embed="rId2"/>
                <a:stretch>
                  <a:fillRect t="-649" b="-108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23</a:t>
            </a:fld>
            <a:endParaRPr lang="en-US"/>
          </a:p>
        </p:txBody>
      </p:sp>
    </p:spTree>
    <p:extLst>
      <p:ext uri="{BB962C8B-B14F-4D97-AF65-F5344CB8AC3E}">
        <p14:creationId xmlns:p14="http://schemas.microsoft.com/office/powerpoint/2010/main" val="1184838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Balanced Winnow</a:t>
            </a:r>
            <a:endParaRPr lang="en-US" dirty="0"/>
          </a:p>
        </p:txBody>
      </p:sp>
      <p:sp>
        <p:nvSpPr>
          <p:cNvPr id="3" name="Content Placeholder 2"/>
          <p:cNvSpPr>
            <a:spLocks noGrp="1"/>
          </p:cNvSpPr>
          <p:nvPr>
            <p:ph idx="1"/>
          </p:nvPr>
        </p:nvSpPr>
        <p:spPr>
          <a:xfrm>
            <a:off x="457200" y="1143001"/>
            <a:ext cx="8534400" cy="1752599"/>
          </a:xfrm>
        </p:spPr>
        <p:txBody>
          <a:bodyPr>
            <a:normAutofit/>
          </a:bodyPr>
          <a:lstStyle/>
          <a:p>
            <a:r>
              <a:rPr lang="en-US" b="1" dirty="0" smtClean="0">
                <a:solidFill>
                  <a:srgbClr val="0000FF"/>
                </a:solidFill>
              </a:rPr>
              <a:t>In practice we implement Balanced Winnow:</a:t>
            </a:r>
          </a:p>
          <a:p>
            <a:pPr lvl="1"/>
            <a:r>
              <a:rPr lang="en-US" b="1" dirty="0" smtClean="0"/>
              <a:t>2</a:t>
            </a:r>
            <a:r>
              <a:rPr lang="en-US" dirty="0" smtClean="0"/>
              <a:t> weight vectors </a:t>
            </a:r>
            <a:r>
              <a:rPr lang="en-US" b="1" dirty="0" smtClean="0"/>
              <a:t>w</a:t>
            </a:r>
            <a:r>
              <a:rPr lang="en-US" b="1" baseline="30000" dirty="0" smtClean="0"/>
              <a:t>+</a:t>
            </a:r>
            <a:r>
              <a:rPr lang="en-US" b="1" dirty="0" smtClean="0"/>
              <a:t>, w</a:t>
            </a:r>
            <a:r>
              <a:rPr lang="en-US" b="1" baseline="30000" dirty="0" smtClean="0"/>
              <a:t>-</a:t>
            </a:r>
            <a:r>
              <a:rPr lang="en-US" dirty="0" smtClean="0"/>
              <a:t>; effective weight is the difference</a:t>
            </a: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mc:AlternateContent xmlns:mc="http://schemas.openxmlformats.org/markup-compatibility/2006" xmlns:a14="http://schemas.microsoft.com/office/drawing/2010/main">
        <mc:Choice Requires="a14">
          <p:sp>
            <p:nvSpPr>
              <p:cNvPr id="8" name="Rectangle 7"/>
              <p:cNvSpPr/>
              <p:nvPr/>
            </p:nvSpPr>
            <p:spPr>
              <a:xfrm>
                <a:off x="914400" y="2788919"/>
                <a:ext cx="5867400" cy="3230881"/>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marL="285750" indent="-285750">
                  <a:buFont typeface="Arial" pitchFamily="34" charset="0"/>
                  <a:buChar char="•"/>
                </a:pPr>
                <a:r>
                  <a:rPr lang="en-US" sz="2400" b="1" dirty="0" smtClean="0">
                    <a:solidFill>
                      <a:srgbClr val="008000"/>
                    </a:solidFill>
                    <a:latin typeface="Arial" pitchFamily="34" charset="0"/>
                    <a:cs typeface="Arial" pitchFamily="34" charset="0"/>
                  </a:rPr>
                  <a:t>Classification rule: </a:t>
                </a:r>
              </a:p>
              <a:p>
                <a:pPr marL="742950" lvl="1" indent="-285750">
                  <a:buFont typeface="Arial" pitchFamily="34" charset="0"/>
                  <a:buChar char="•"/>
                </a:pPr>
                <a:r>
                  <a:rPr lang="en-US" sz="2400" b="1" dirty="0" smtClean="0">
                    <a:latin typeface="Arial" pitchFamily="34" charset="0"/>
                    <a:cs typeface="Arial" pitchFamily="34" charset="0"/>
                  </a:rPr>
                  <a:t>f(x)</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+1</a:t>
                </a:r>
                <a:r>
                  <a:rPr lang="en-US" sz="2400" dirty="0" smtClean="0">
                    <a:latin typeface="Arial" pitchFamily="34" charset="0"/>
                    <a:cs typeface="Arial" pitchFamily="34" charset="0"/>
                  </a:rPr>
                  <a:t> if  </a:t>
                </a:r>
                <a:r>
                  <a:rPr lang="en-US" sz="2400" b="1" dirty="0" smtClean="0">
                    <a:latin typeface="Arial" pitchFamily="34" charset="0"/>
                    <a:cs typeface="Arial" pitchFamily="34" charset="0"/>
                  </a:rPr>
                  <a:t>(w</a:t>
                </a:r>
                <a:r>
                  <a:rPr lang="en-US" sz="2400" b="1" baseline="30000" dirty="0" smtClean="0">
                    <a:latin typeface="Arial" pitchFamily="34" charset="0"/>
                    <a:cs typeface="Arial" pitchFamily="34" charset="0"/>
                  </a:rPr>
                  <a:t>+</a:t>
                </a:r>
                <a:r>
                  <a:rPr lang="en-US" sz="2400" b="1" dirty="0" smtClean="0">
                    <a:latin typeface="Arial" pitchFamily="34" charset="0"/>
                    <a:cs typeface="Arial" pitchFamily="34" charset="0"/>
                  </a:rPr>
                  <a:t>-w</a:t>
                </a:r>
                <a:r>
                  <a:rPr lang="en-US" sz="2400" b="1" baseline="30000" dirty="0" smtClean="0">
                    <a:latin typeface="Arial" pitchFamily="34" charset="0"/>
                    <a:cs typeface="Arial" pitchFamily="34" charset="0"/>
                  </a:rPr>
                  <a:t>-</a:t>
                </a:r>
                <a:r>
                  <a:rPr lang="en-US" sz="2400" b="1" dirty="0" smtClean="0">
                    <a:latin typeface="Arial" pitchFamily="34" charset="0"/>
                    <a:cs typeface="Arial" pitchFamily="34" charset="0"/>
                  </a:rPr>
                  <a:t>)∙x ≥ </a:t>
                </a:r>
                <a:r>
                  <a:rPr lang="el-GR" sz="2400" b="1" dirty="0" smtClean="0">
                    <a:latin typeface="Arial" pitchFamily="34" charset="0"/>
                    <a:cs typeface="Arial" pitchFamily="34" charset="0"/>
                  </a:rPr>
                  <a:t>θ</a:t>
                </a:r>
                <a:r>
                  <a:rPr lang="en-US" sz="2400" b="1" dirty="0" smtClean="0">
                    <a:solidFill>
                      <a:srgbClr val="008000"/>
                    </a:solidFill>
                    <a:latin typeface="Arial" pitchFamily="34" charset="0"/>
                    <a:cs typeface="Arial" pitchFamily="34" charset="0"/>
                  </a:rPr>
                  <a:t> </a:t>
                </a:r>
              </a:p>
              <a:p>
                <a:pPr marL="285750" indent="-285750">
                  <a:buFont typeface="Arial" pitchFamily="34" charset="0"/>
                  <a:buChar char="•"/>
                </a:pPr>
                <a:r>
                  <a:rPr lang="en-US" sz="2400" b="1" dirty="0" smtClean="0">
                    <a:solidFill>
                      <a:srgbClr val="008000"/>
                    </a:solidFill>
                    <a:latin typeface="Arial" pitchFamily="34" charset="0"/>
                    <a:cs typeface="Arial" pitchFamily="34" charset="0"/>
                  </a:rPr>
                  <a:t>Update rule:</a:t>
                </a:r>
                <a:endParaRPr lang="en-US" sz="2400" b="1" dirty="0" smtClean="0">
                  <a:latin typeface="Arial" pitchFamily="34" charset="0"/>
                  <a:cs typeface="Arial" pitchFamily="34" charset="0"/>
                </a:endParaRPr>
              </a:p>
              <a:p>
                <a:pPr marL="742950" lvl="1" indent="-285750">
                  <a:buFont typeface="Arial" pitchFamily="34" charset="0"/>
                  <a:buChar char="•"/>
                </a:pPr>
                <a:r>
                  <a:rPr lang="en-US" sz="2400" b="1" dirty="0" smtClean="0">
                    <a:latin typeface="Arial" pitchFamily="34" charset="0"/>
                    <a:cs typeface="Arial" pitchFamily="34" charset="0"/>
                  </a:rPr>
                  <a:t>If mistake:</a:t>
                </a:r>
              </a:p>
              <a:p>
                <a:pPr marL="1200150" lvl="2" indent="-285750">
                  <a:buFont typeface="Arial" pitchFamily="34" charset="0"/>
                  <a:buChar char="•"/>
                </a:pPr>
                <a14:m>
                  <m:oMath xmlns:m="http://schemas.openxmlformats.org/officeDocument/2006/math">
                    <m:sSubSup>
                      <m:sSubSupPr>
                        <m:ctrlPr>
                          <a:rPr lang="en-US" sz="2400" b="1" i="1">
                            <a:latin typeface="Cambria Math"/>
                            <a:cs typeface="Arial" pitchFamily="34" charset="0"/>
                          </a:rPr>
                        </m:ctrlPr>
                      </m:sSubSupPr>
                      <m:e>
                        <m:r>
                          <a:rPr lang="en-US" sz="2400" b="1">
                            <a:latin typeface="Cambria Math"/>
                            <a:cs typeface="Arial" pitchFamily="34" charset="0"/>
                          </a:rPr>
                          <m:t>𝐰</m:t>
                        </m:r>
                      </m:e>
                      <m:sub>
                        <m:r>
                          <a:rPr lang="en-US" sz="2400" b="1" i="1">
                            <a:latin typeface="Cambria Math"/>
                            <a:cs typeface="Arial" pitchFamily="34" charset="0"/>
                          </a:rPr>
                          <m:t>𝒊</m:t>
                        </m:r>
                      </m:sub>
                      <m:sup>
                        <m:r>
                          <a:rPr lang="en-US" sz="2400" b="1" i="1">
                            <a:latin typeface="Cambria Math"/>
                            <a:cs typeface="Arial" pitchFamily="34" charset="0"/>
                          </a:rPr>
                          <m:t>+</m:t>
                        </m:r>
                      </m:sup>
                    </m:sSubSup>
                    <m:r>
                      <a:rPr lang="en-US" sz="2400" b="1" i="1">
                        <a:latin typeface="Cambria Math"/>
                      </a:rPr>
                      <m:t>←</m:t>
                    </m:r>
                    <m:sSubSup>
                      <m:sSubSupPr>
                        <m:ctrlPr>
                          <a:rPr lang="en-US" sz="2400" b="1" i="1">
                            <a:latin typeface="Cambria Math"/>
                            <a:cs typeface="Arial" pitchFamily="34" charset="0"/>
                          </a:rPr>
                        </m:ctrlPr>
                      </m:sSubSupPr>
                      <m:e>
                        <m:r>
                          <a:rPr lang="en-US" sz="2400" b="1">
                            <a:latin typeface="Cambria Math"/>
                            <a:cs typeface="Arial" pitchFamily="34" charset="0"/>
                          </a:rPr>
                          <m:t>𝐰</m:t>
                        </m:r>
                      </m:e>
                      <m:sub>
                        <m:r>
                          <a:rPr lang="en-US" sz="2400" b="1" i="1">
                            <a:latin typeface="Cambria Math"/>
                            <a:cs typeface="Arial" pitchFamily="34" charset="0"/>
                          </a:rPr>
                          <m:t>𝒊</m:t>
                        </m:r>
                      </m:sub>
                      <m:sup>
                        <m:r>
                          <a:rPr lang="en-US" sz="2400" b="1" i="1">
                            <a:latin typeface="Cambria Math"/>
                            <a:cs typeface="Arial" pitchFamily="34" charset="0"/>
                          </a:rPr>
                          <m:t>+</m:t>
                        </m:r>
                      </m:sup>
                    </m:sSubSup>
                    <m:f>
                      <m:fPr>
                        <m:ctrlPr>
                          <a:rPr lang="en-US" sz="2400" b="1" i="1">
                            <a:latin typeface="Cambria Math"/>
                          </a:rPr>
                        </m:ctrlPr>
                      </m:fPr>
                      <m:num>
                        <m:r>
                          <a:rPr lang="en-US" sz="2400" b="1">
                            <a:latin typeface="Cambria Math"/>
                          </a:rPr>
                          <m:t>𝐞𝐱𝐩</m:t>
                        </m:r>
                        <m:d>
                          <m:dPr>
                            <m:ctrlPr>
                              <a:rPr lang="en-US" sz="2400" b="1" i="1">
                                <a:latin typeface="Cambria Math"/>
                              </a:rPr>
                            </m:ctrlPr>
                          </m:dPr>
                          <m:e>
                            <m:r>
                              <a:rPr lang="en-US" sz="2400" b="1" i="1">
                                <a:latin typeface="Cambria Math"/>
                              </a:rPr>
                              <m:t>𝜼</m:t>
                            </m:r>
                            <m:sSup>
                              <m:sSupPr>
                                <m:ctrlPr>
                                  <a:rPr lang="en-US" sz="2400" b="1" i="1">
                                    <a:latin typeface="Cambria Math"/>
                                  </a:rPr>
                                </m:ctrlPr>
                              </m:sSupPr>
                              <m:e>
                                <m:r>
                                  <a:rPr lang="en-US" sz="2400" b="1" i="1">
                                    <a:latin typeface="Cambria Math"/>
                                  </a:rPr>
                                  <m:t>𝒚</m:t>
                                </m:r>
                              </m:e>
                              <m:sup>
                                <m:r>
                                  <a:rPr lang="en-US" sz="2400" b="1" i="1">
                                    <a:latin typeface="Cambria Math"/>
                                  </a:rPr>
                                  <m:t>(</m:t>
                                </m:r>
                                <m:r>
                                  <a:rPr lang="en-US" sz="2400" b="1" i="1">
                                    <a:latin typeface="Cambria Math"/>
                                  </a:rPr>
                                  <m:t>𝒕</m:t>
                                </m:r>
                                <m:r>
                                  <a:rPr lang="en-US" sz="2400" b="1" i="1">
                                    <a:latin typeface="Cambria Math"/>
                                  </a:rPr>
                                  <m:t>)</m:t>
                                </m:r>
                              </m:sup>
                            </m:sSup>
                            <m:sSubSup>
                              <m:sSubSupPr>
                                <m:ctrlPr>
                                  <a:rPr lang="en-US" sz="2400" b="1" i="1">
                                    <a:latin typeface="Cambria Math"/>
                                  </a:rPr>
                                </m:ctrlPr>
                              </m:sSubSupPr>
                              <m:e>
                                <m:r>
                                  <a:rPr lang="en-US" sz="2400" b="1" i="1">
                                    <a:latin typeface="Cambria Math"/>
                                  </a:rPr>
                                  <m:t>𝒙</m:t>
                                </m:r>
                              </m:e>
                              <m:sub>
                                <m:r>
                                  <a:rPr lang="en-US" sz="2400" b="1" i="1">
                                    <a:latin typeface="Cambria Math"/>
                                  </a:rPr>
                                  <m:t>𝒊</m:t>
                                </m:r>
                              </m:sub>
                              <m:sup>
                                <m:r>
                                  <a:rPr lang="en-US" sz="2400" b="1" i="1">
                                    <a:latin typeface="Cambria Math"/>
                                  </a:rPr>
                                  <m:t>(</m:t>
                                </m:r>
                                <m:r>
                                  <a:rPr lang="en-US" sz="2400" b="1" i="1">
                                    <a:latin typeface="Cambria Math"/>
                                  </a:rPr>
                                  <m:t>𝒕</m:t>
                                </m:r>
                                <m:r>
                                  <a:rPr lang="en-US" sz="2400" b="1" i="1">
                                    <a:latin typeface="Cambria Math"/>
                                  </a:rPr>
                                  <m:t>)</m:t>
                                </m:r>
                              </m:sup>
                            </m:sSubSup>
                          </m:e>
                        </m:d>
                      </m:num>
                      <m:den>
                        <m:sSup>
                          <m:sSupPr>
                            <m:ctrlPr>
                              <a:rPr lang="en-US" sz="2400" b="1" i="1">
                                <a:latin typeface="Cambria Math"/>
                              </a:rPr>
                            </m:ctrlPr>
                          </m:sSupPr>
                          <m:e>
                            <m:r>
                              <a:rPr lang="en-US" sz="2400" b="1" i="1">
                                <a:latin typeface="Cambria Math"/>
                              </a:rPr>
                              <m:t>𝒁</m:t>
                            </m:r>
                          </m:e>
                          <m:sup>
                            <m:r>
                              <a:rPr lang="en-US" sz="2400" b="1" i="1" smtClean="0">
                                <a:latin typeface="Cambria Math"/>
                              </a:rPr>
                              <m:t>+</m:t>
                            </m:r>
                            <m:r>
                              <a:rPr lang="en-US" sz="2400" b="1" i="1">
                                <a:latin typeface="Cambria Math"/>
                              </a:rPr>
                              <m:t>(</m:t>
                            </m:r>
                            <m:r>
                              <a:rPr lang="en-US" sz="2400" b="1" i="1">
                                <a:latin typeface="Cambria Math"/>
                              </a:rPr>
                              <m:t>𝒕</m:t>
                            </m:r>
                            <m:r>
                              <a:rPr lang="en-US" sz="2400" b="1" i="1">
                                <a:latin typeface="Cambria Math"/>
                              </a:rPr>
                              <m:t>)</m:t>
                            </m:r>
                          </m:sup>
                        </m:sSup>
                      </m:den>
                    </m:f>
                  </m:oMath>
                </a14:m>
                <a:r>
                  <a:rPr lang="en-US" sz="2400" dirty="0"/>
                  <a:t> </a:t>
                </a:r>
              </a:p>
              <a:p>
                <a:pPr marL="1200150" lvl="2" indent="-285750">
                  <a:buFont typeface="Arial" pitchFamily="34" charset="0"/>
                  <a:buChar char="•"/>
                </a:pPr>
                <a14:m>
                  <m:oMath xmlns:m="http://schemas.openxmlformats.org/officeDocument/2006/math">
                    <m:sSubSup>
                      <m:sSubSupPr>
                        <m:ctrlPr>
                          <a:rPr lang="en-US" sz="2400" b="1" i="1">
                            <a:latin typeface="Cambria Math"/>
                            <a:cs typeface="Arial" pitchFamily="34" charset="0"/>
                          </a:rPr>
                        </m:ctrlPr>
                      </m:sSubSupPr>
                      <m:e>
                        <m:r>
                          <a:rPr lang="en-US" sz="2400" b="1">
                            <a:latin typeface="Cambria Math"/>
                            <a:cs typeface="Arial" pitchFamily="34" charset="0"/>
                          </a:rPr>
                          <m:t>𝐰</m:t>
                        </m:r>
                      </m:e>
                      <m:sub>
                        <m:r>
                          <a:rPr lang="en-US" sz="2400" b="1" i="1">
                            <a:latin typeface="Cambria Math"/>
                            <a:cs typeface="Arial" pitchFamily="34" charset="0"/>
                          </a:rPr>
                          <m:t>𝒊</m:t>
                        </m:r>
                      </m:sub>
                      <m:sup>
                        <m:r>
                          <a:rPr lang="en-US" sz="2400" b="1" i="1" smtClean="0">
                            <a:latin typeface="Cambria Math"/>
                            <a:cs typeface="Arial" pitchFamily="34" charset="0"/>
                          </a:rPr>
                          <m:t>−</m:t>
                        </m:r>
                      </m:sup>
                    </m:sSubSup>
                    <m:r>
                      <a:rPr lang="en-US" sz="2400" b="1" i="1">
                        <a:latin typeface="Cambria Math"/>
                      </a:rPr>
                      <m:t>←</m:t>
                    </m:r>
                    <m:sSubSup>
                      <m:sSubSupPr>
                        <m:ctrlPr>
                          <a:rPr lang="en-US" sz="2400" b="1" i="1">
                            <a:latin typeface="Cambria Math"/>
                            <a:cs typeface="Arial" pitchFamily="34" charset="0"/>
                          </a:rPr>
                        </m:ctrlPr>
                      </m:sSubSupPr>
                      <m:e>
                        <m:r>
                          <a:rPr lang="en-US" sz="2400" b="1">
                            <a:latin typeface="Cambria Math"/>
                            <a:cs typeface="Arial" pitchFamily="34" charset="0"/>
                          </a:rPr>
                          <m:t>𝐰</m:t>
                        </m:r>
                      </m:e>
                      <m:sub>
                        <m:r>
                          <a:rPr lang="en-US" sz="2400" b="1" i="1">
                            <a:latin typeface="Cambria Math"/>
                            <a:cs typeface="Arial" pitchFamily="34" charset="0"/>
                          </a:rPr>
                          <m:t>𝒊</m:t>
                        </m:r>
                      </m:sub>
                      <m:sup>
                        <m:r>
                          <a:rPr lang="en-US" sz="2400" b="1" i="1" smtClean="0">
                            <a:latin typeface="Cambria Math"/>
                            <a:cs typeface="Arial" pitchFamily="34" charset="0"/>
                          </a:rPr>
                          <m:t>−</m:t>
                        </m:r>
                      </m:sup>
                    </m:sSubSup>
                    <m:f>
                      <m:fPr>
                        <m:ctrlPr>
                          <a:rPr lang="en-US" sz="2400" b="1" i="1">
                            <a:latin typeface="Cambria Math"/>
                          </a:rPr>
                        </m:ctrlPr>
                      </m:fPr>
                      <m:num>
                        <m:r>
                          <a:rPr lang="en-US" sz="2400" b="1">
                            <a:latin typeface="Cambria Math"/>
                          </a:rPr>
                          <m:t>𝐞𝐱𝐩</m:t>
                        </m:r>
                        <m:d>
                          <m:dPr>
                            <m:ctrlPr>
                              <a:rPr lang="en-US" sz="2400" b="1" i="1">
                                <a:latin typeface="Cambria Math"/>
                              </a:rPr>
                            </m:ctrlPr>
                          </m:dPr>
                          <m:e>
                            <m:r>
                              <a:rPr lang="en-US" sz="2400" b="1" i="1" smtClean="0">
                                <a:latin typeface="Cambria Math"/>
                              </a:rPr>
                              <m:t>−</m:t>
                            </m:r>
                            <m:r>
                              <a:rPr lang="en-US" sz="2400" b="1" i="1">
                                <a:latin typeface="Cambria Math"/>
                              </a:rPr>
                              <m:t>𝜼</m:t>
                            </m:r>
                            <m:sSup>
                              <m:sSupPr>
                                <m:ctrlPr>
                                  <a:rPr lang="en-US" sz="2400" b="1" i="1">
                                    <a:latin typeface="Cambria Math"/>
                                  </a:rPr>
                                </m:ctrlPr>
                              </m:sSupPr>
                              <m:e>
                                <m:r>
                                  <a:rPr lang="en-US" sz="2400" b="1" i="1">
                                    <a:latin typeface="Cambria Math"/>
                                  </a:rPr>
                                  <m:t>𝒚</m:t>
                                </m:r>
                              </m:e>
                              <m:sup>
                                <m:r>
                                  <a:rPr lang="en-US" sz="2400" b="1" i="1">
                                    <a:latin typeface="Cambria Math"/>
                                  </a:rPr>
                                  <m:t>(</m:t>
                                </m:r>
                                <m:r>
                                  <a:rPr lang="en-US" sz="2400" b="1" i="1">
                                    <a:latin typeface="Cambria Math"/>
                                  </a:rPr>
                                  <m:t>𝒕</m:t>
                                </m:r>
                                <m:r>
                                  <a:rPr lang="en-US" sz="2400" b="1" i="1">
                                    <a:latin typeface="Cambria Math"/>
                                  </a:rPr>
                                  <m:t>)</m:t>
                                </m:r>
                              </m:sup>
                            </m:sSup>
                            <m:sSubSup>
                              <m:sSubSupPr>
                                <m:ctrlPr>
                                  <a:rPr lang="en-US" sz="2400" b="1" i="1">
                                    <a:latin typeface="Cambria Math"/>
                                  </a:rPr>
                                </m:ctrlPr>
                              </m:sSubSupPr>
                              <m:e>
                                <m:r>
                                  <a:rPr lang="en-US" sz="2400" b="1" i="1">
                                    <a:latin typeface="Cambria Math"/>
                                  </a:rPr>
                                  <m:t>𝒙</m:t>
                                </m:r>
                              </m:e>
                              <m:sub>
                                <m:r>
                                  <a:rPr lang="en-US" sz="2400" b="1" i="1">
                                    <a:latin typeface="Cambria Math"/>
                                  </a:rPr>
                                  <m:t>𝒊</m:t>
                                </m:r>
                              </m:sub>
                              <m:sup>
                                <m:r>
                                  <a:rPr lang="en-US" sz="2400" b="1" i="1">
                                    <a:latin typeface="Cambria Math"/>
                                  </a:rPr>
                                  <m:t>(</m:t>
                                </m:r>
                                <m:r>
                                  <a:rPr lang="en-US" sz="2400" b="1" i="1">
                                    <a:latin typeface="Cambria Math"/>
                                  </a:rPr>
                                  <m:t>𝒕</m:t>
                                </m:r>
                                <m:r>
                                  <a:rPr lang="en-US" sz="2400" b="1" i="1">
                                    <a:latin typeface="Cambria Math"/>
                                  </a:rPr>
                                  <m:t>)</m:t>
                                </m:r>
                              </m:sup>
                            </m:sSubSup>
                          </m:e>
                        </m:d>
                      </m:num>
                      <m:den>
                        <m:sSup>
                          <m:sSupPr>
                            <m:ctrlPr>
                              <a:rPr lang="en-US" sz="2400" b="1" i="1">
                                <a:latin typeface="Cambria Math"/>
                              </a:rPr>
                            </m:ctrlPr>
                          </m:sSupPr>
                          <m:e>
                            <m:r>
                              <a:rPr lang="en-US" sz="2400" b="1" i="1">
                                <a:latin typeface="Cambria Math"/>
                              </a:rPr>
                              <m:t>𝒁</m:t>
                            </m:r>
                          </m:e>
                          <m:sup>
                            <m:r>
                              <a:rPr lang="en-US" sz="2400" b="1" i="1" smtClean="0">
                                <a:latin typeface="Cambria Math"/>
                              </a:rPr>
                              <m:t>−</m:t>
                            </m:r>
                            <m:r>
                              <a:rPr lang="en-US" sz="2400" b="1" i="1">
                                <a:latin typeface="Cambria Math"/>
                              </a:rPr>
                              <m:t>(</m:t>
                            </m:r>
                            <m:r>
                              <a:rPr lang="en-US" sz="2400" b="1" i="1">
                                <a:latin typeface="Cambria Math"/>
                              </a:rPr>
                              <m:t>𝒕</m:t>
                            </m:r>
                            <m:r>
                              <a:rPr lang="en-US" sz="2400" b="1" i="1">
                                <a:latin typeface="Cambria Math"/>
                              </a:rPr>
                              <m:t>)</m:t>
                            </m:r>
                          </m:sup>
                        </m:sSup>
                      </m:den>
                    </m:f>
                    <m:r>
                      <m:rPr>
                        <m:nor/>
                      </m:rPr>
                      <a:rPr lang="en-US" sz="2400" dirty="0"/>
                      <m:t> </m:t>
                    </m:r>
                  </m:oMath>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914400" y="2788919"/>
                <a:ext cx="5867400" cy="3230881"/>
              </a:xfrm>
              <a:prstGeom prst="rect">
                <a:avLst/>
              </a:prstGeom>
              <a:blipFill rotWithShape="1">
                <a:blip r:embed="rId2"/>
                <a:stretch>
                  <a:fillRect l="-1032"/>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844827" y="6093688"/>
                <a:ext cx="3299173" cy="7643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cs typeface="Arial" pitchFamily="34" charset="0"/>
                            </a:rPr>
                          </m:ctrlPr>
                        </m:sSupPr>
                        <m:e>
                          <m:r>
                            <a:rPr lang="en-US" b="1" i="1">
                              <a:latin typeface="Cambria Math"/>
                              <a:cs typeface="Arial" pitchFamily="34" charset="0"/>
                            </a:rPr>
                            <m:t>𝒁</m:t>
                          </m:r>
                        </m:e>
                        <m:sup>
                          <m:r>
                            <a:rPr lang="en-US" b="1" i="1" smtClean="0">
                              <a:latin typeface="Cambria Math"/>
                              <a:cs typeface="Arial" pitchFamily="34" charset="0"/>
                            </a:rPr>
                            <m:t>−</m:t>
                          </m:r>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p>
                      <m:r>
                        <a:rPr lang="en-US" b="1" i="1">
                          <a:latin typeface="Cambria Math"/>
                          <a:cs typeface="Arial" pitchFamily="34" charset="0"/>
                        </a:rPr>
                        <m:t>=</m:t>
                      </m:r>
                      <m:nary>
                        <m:naryPr>
                          <m:chr m:val="∑"/>
                          <m:supHide m:val="on"/>
                          <m:ctrlPr>
                            <a:rPr lang="en-US" b="1" i="1">
                              <a:latin typeface="Cambria Math"/>
                              <a:cs typeface="Arial" pitchFamily="34" charset="0"/>
                            </a:rPr>
                          </m:ctrlPr>
                        </m:naryPr>
                        <m:sub>
                          <m:r>
                            <a:rPr lang="en-US" b="1" i="1">
                              <a:latin typeface="Cambria Math"/>
                              <a:cs typeface="Arial" pitchFamily="34" charset="0"/>
                            </a:rPr>
                            <m:t>𝒊</m:t>
                          </m:r>
                        </m:sub>
                        <m:sup/>
                        <m:e>
                          <m:sSub>
                            <m:sSubPr>
                              <m:ctrlPr>
                                <a:rPr lang="en-US" b="1" i="1">
                                  <a:latin typeface="Cambria Math"/>
                                  <a:cs typeface="Arial" pitchFamily="34" charset="0"/>
                                </a:rPr>
                              </m:ctrlPr>
                            </m:sSubPr>
                            <m:e>
                              <m:r>
                                <a:rPr lang="en-US" b="1" i="1">
                                  <a:latin typeface="Cambria Math"/>
                                  <a:cs typeface="Arial" pitchFamily="34" charset="0"/>
                                </a:rPr>
                                <m:t>𝒘</m:t>
                              </m:r>
                            </m:e>
                            <m:sub>
                              <m:r>
                                <a:rPr lang="en-US" b="1" i="1">
                                  <a:latin typeface="Cambria Math"/>
                                  <a:cs typeface="Arial" pitchFamily="34" charset="0"/>
                                </a:rPr>
                                <m:t>𝒊</m:t>
                              </m:r>
                            </m:sub>
                          </m:sSub>
                          <m:r>
                            <a:rPr lang="en-US" b="1">
                              <a:latin typeface="Cambria Math"/>
                              <a:cs typeface="Arial" pitchFamily="34" charset="0"/>
                            </a:rPr>
                            <m:t>𝐞𝐱𝐩</m:t>
                          </m:r>
                          <m:d>
                            <m:dPr>
                              <m:ctrlPr>
                                <a:rPr lang="en-US" b="1" i="1">
                                  <a:latin typeface="Cambria Math"/>
                                  <a:cs typeface="Arial" pitchFamily="34" charset="0"/>
                                </a:rPr>
                              </m:ctrlPr>
                            </m:dPr>
                            <m:e>
                              <m:r>
                                <a:rPr lang="en-US" b="1" i="1" smtClean="0">
                                  <a:latin typeface="Cambria Math"/>
                                  <a:cs typeface="Arial" pitchFamily="34" charset="0"/>
                                </a:rPr>
                                <m:t>−</m:t>
                              </m:r>
                              <m:r>
                                <a:rPr lang="en-US" b="1" i="1">
                                  <a:latin typeface="Cambria Math"/>
                                  <a:cs typeface="Arial" pitchFamily="34" charset="0"/>
                                </a:rPr>
                                <m:t>𝜼</m:t>
                              </m:r>
                              <m:sSup>
                                <m:sSupPr>
                                  <m:ctrlPr>
                                    <a:rPr lang="en-US" b="1" i="1">
                                      <a:latin typeface="Cambria Math"/>
                                      <a:cs typeface="Arial" pitchFamily="34" charset="0"/>
                                    </a:rPr>
                                  </m:ctrlPr>
                                </m:sSupPr>
                                <m:e>
                                  <m:r>
                                    <a:rPr lang="en-US" b="1" i="1">
                                      <a:latin typeface="Cambria Math"/>
                                      <a:cs typeface="Arial" pitchFamily="34" charset="0"/>
                                    </a:rPr>
                                    <m:t>𝒚</m:t>
                                  </m:r>
                                </m:e>
                                <m:sup>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p>
                              <m:sSubSup>
                                <m:sSubSupPr>
                                  <m:ctrlPr>
                                    <a:rPr lang="en-US" b="1" i="1">
                                      <a:latin typeface="Cambria Math"/>
                                      <a:cs typeface="Arial" pitchFamily="34" charset="0"/>
                                    </a:rPr>
                                  </m:ctrlPr>
                                </m:sSubSupPr>
                                <m:e>
                                  <m:r>
                                    <a:rPr lang="en-US" b="1" i="1">
                                      <a:latin typeface="Cambria Math"/>
                                      <a:cs typeface="Arial" pitchFamily="34" charset="0"/>
                                    </a:rPr>
                                    <m:t>𝒙</m:t>
                                  </m:r>
                                </m:e>
                                <m:sub>
                                  <m:r>
                                    <a:rPr lang="en-US" b="1" i="1">
                                      <a:latin typeface="Cambria Math"/>
                                      <a:cs typeface="Arial" pitchFamily="34" charset="0"/>
                                    </a:rPr>
                                    <m:t>𝒊</m:t>
                                  </m:r>
                                </m:sub>
                                <m:sup>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bSup>
                            </m:e>
                          </m:d>
                        </m:e>
                      </m:nary>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844827" y="6093688"/>
                <a:ext cx="3299173" cy="76431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4875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p:txBody>
          <a:bodyPr/>
          <a:lstStyle/>
          <a:p>
            <a:r>
              <a:rPr lang="en-US" smtClean="0"/>
              <a:t>Extensions: Thick Separator</a:t>
            </a:r>
            <a:endParaRPr lang="en-US" dirty="0"/>
          </a:p>
        </p:txBody>
      </p:sp>
      <p:sp>
        <p:nvSpPr>
          <p:cNvPr id="44" name="Content Placeholder 43"/>
          <p:cNvSpPr>
            <a:spLocks noGrp="1"/>
          </p:cNvSpPr>
          <p:nvPr>
            <p:ph idx="1"/>
          </p:nvPr>
        </p:nvSpPr>
        <p:spPr>
          <a:xfrm>
            <a:off x="457200" y="1295400"/>
            <a:ext cx="8610600" cy="5257801"/>
          </a:xfrm>
        </p:spPr>
        <p:txBody>
          <a:bodyPr/>
          <a:lstStyle/>
          <a:p>
            <a:r>
              <a:rPr lang="en-US" b="1" dirty="0" smtClean="0">
                <a:solidFill>
                  <a:srgbClr val="008000"/>
                </a:solidFill>
              </a:rPr>
              <a:t>Thick Separator</a:t>
            </a:r>
            <a:r>
              <a:rPr lang="en-US" dirty="0" smtClean="0">
                <a:solidFill>
                  <a:srgbClr val="008000"/>
                </a:solidFill>
              </a:rPr>
              <a:t>  </a:t>
            </a:r>
            <a:r>
              <a:rPr lang="en-US" dirty="0" smtClean="0"/>
              <a:t>(aka </a:t>
            </a:r>
            <a:r>
              <a:rPr lang="en-US" b="1" dirty="0" smtClean="0">
                <a:solidFill>
                  <a:srgbClr val="FF0066"/>
                </a:solidFill>
              </a:rPr>
              <a:t>Perceptron with Margin</a:t>
            </a:r>
            <a:r>
              <a:rPr lang="en-US" dirty="0" smtClean="0"/>
              <a:t>) (Applies both to Perceptron and Winnow)</a:t>
            </a:r>
          </a:p>
          <a:p>
            <a:pPr lvl="1"/>
            <a:r>
              <a:rPr lang="en-US" dirty="0" smtClean="0">
                <a:solidFill>
                  <a:srgbClr val="0000FF"/>
                </a:solidFill>
              </a:rPr>
              <a:t>Set margin</a:t>
            </a:r>
            <a:br>
              <a:rPr lang="en-US" dirty="0" smtClean="0">
                <a:solidFill>
                  <a:srgbClr val="0000FF"/>
                </a:solidFill>
              </a:rPr>
            </a:br>
            <a:r>
              <a:rPr lang="en-US" dirty="0" smtClean="0">
                <a:solidFill>
                  <a:srgbClr val="0000FF"/>
                </a:solidFill>
              </a:rPr>
              <a:t>parameter </a:t>
            </a:r>
            <a:r>
              <a:rPr lang="en-US" b="1" dirty="0">
                <a:solidFill>
                  <a:srgbClr val="0000FF"/>
                </a:solidFill>
                <a:sym typeface="Symbol" pitchFamily="18" charset="2"/>
              </a:rPr>
              <a:t></a:t>
            </a:r>
            <a:endParaRPr lang="en-US" dirty="0" smtClean="0">
              <a:solidFill>
                <a:srgbClr val="0000FF"/>
              </a:solidFill>
            </a:endParaRPr>
          </a:p>
          <a:p>
            <a:pPr lvl="1"/>
            <a:r>
              <a:rPr lang="en-US" b="1" dirty="0" smtClean="0">
                <a:solidFill>
                  <a:srgbClr val="FF0000"/>
                </a:solidFill>
              </a:rPr>
              <a:t>Update</a:t>
            </a:r>
            <a:r>
              <a:rPr lang="en-US" dirty="0" smtClean="0"/>
              <a:t> if </a:t>
            </a:r>
            <a:r>
              <a:rPr lang="en-US" b="1" dirty="0" smtClean="0"/>
              <a:t>y=+1</a:t>
            </a:r>
            <a:r>
              <a:rPr lang="en-US" dirty="0" smtClean="0"/>
              <a:t/>
            </a:r>
            <a:br>
              <a:rPr lang="en-US" dirty="0" smtClean="0"/>
            </a:br>
            <a:r>
              <a:rPr lang="en-US" dirty="0" smtClean="0"/>
              <a:t>but </a:t>
            </a:r>
            <a:r>
              <a:rPr lang="en-US" b="1" dirty="0" smtClean="0"/>
              <a:t>w </a:t>
            </a:r>
            <a:r>
              <a:rPr lang="en-US" b="1" dirty="0" smtClean="0">
                <a:sym typeface="Symbol"/>
              </a:rPr>
              <a:t> </a:t>
            </a:r>
            <a:r>
              <a:rPr lang="en-US" b="1" dirty="0" smtClean="0"/>
              <a:t>x &lt;  </a:t>
            </a:r>
            <a:r>
              <a:rPr lang="en-US" b="1" dirty="0" smtClean="0">
                <a:sym typeface="Symbol" pitchFamily="18" charset="2"/>
              </a:rPr>
              <a:t> + </a:t>
            </a:r>
          </a:p>
          <a:p>
            <a:pPr lvl="1"/>
            <a:r>
              <a:rPr lang="en-US" b="1" dirty="0" smtClean="0">
                <a:solidFill>
                  <a:srgbClr val="FF0000"/>
                </a:solidFill>
              </a:rPr>
              <a:t>or</a:t>
            </a:r>
            <a:r>
              <a:rPr lang="en-US" dirty="0" smtClean="0"/>
              <a:t> if </a:t>
            </a:r>
            <a:r>
              <a:rPr lang="en-US" b="1" dirty="0"/>
              <a:t>y</a:t>
            </a:r>
            <a:r>
              <a:rPr lang="en-US" b="1" dirty="0" smtClean="0"/>
              <a:t>=-1</a:t>
            </a:r>
            <a:br>
              <a:rPr lang="en-US" b="1" dirty="0" smtClean="0"/>
            </a:br>
            <a:r>
              <a:rPr lang="en-US" dirty="0" smtClean="0"/>
              <a:t>but</a:t>
            </a:r>
            <a:r>
              <a:rPr lang="en-US" b="1" dirty="0" smtClean="0"/>
              <a:t> w </a:t>
            </a:r>
            <a:r>
              <a:rPr lang="en-US" b="1" dirty="0" smtClean="0">
                <a:sym typeface="Symbol"/>
              </a:rPr>
              <a:t> </a:t>
            </a:r>
            <a:r>
              <a:rPr lang="en-US" b="1" dirty="0" smtClean="0"/>
              <a:t>x &gt;  </a:t>
            </a:r>
            <a:r>
              <a:rPr lang="en-US" b="1" dirty="0" smtClean="0">
                <a:sym typeface="Symbol" pitchFamily="18" charset="2"/>
              </a:rPr>
              <a:t> - </a:t>
            </a:r>
          </a:p>
          <a:p>
            <a:endParaRPr lang="en-US" dirty="0"/>
          </a:p>
        </p:txBody>
      </p:sp>
      <p:sp>
        <p:nvSpPr>
          <p:cNvPr id="42"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3" name="Slide Number Placeholder 4"/>
          <p:cNvSpPr>
            <a:spLocks noGrp="1"/>
          </p:cNvSpPr>
          <p:nvPr>
            <p:ph type="sldNum" sz="quarter" idx="12"/>
          </p:nvPr>
        </p:nvSpPr>
        <p:spPr/>
        <p:txBody>
          <a:bodyPr/>
          <a:lstStyle/>
          <a:p>
            <a:fld id="{2EDBF7D4-0513-4716-B2C3-13D7CEA191AE}" type="slidenum">
              <a:rPr lang="en-US" smtClean="0"/>
              <a:pPr/>
              <a:t>25</a:t>
            </a:fld>
            <a:endParaRPr lang="en-US"/>
          </a:p>
        </p:txBody>
      </p:sp>
      <p:sp>
        <p:nvSpPr>
          <p:cNvPr id="1050627" name="Line 3"/>
          <p:cNvSpPr>
            <a:spLocks noChangeShapeType="1"/>
          </p:cNvSpPr>
          <p:nvPr/>
        </p:nvSpPr>
        <p:spPr bwMode="auto">
          <a:xfrm>
            <a:off x="4800600" y="2552700"/>
            <a:ext cx="0" cy="2743200"/>
          </a:xfrm>
          <a:prstGeom prst="line">
            <a:avLst/>
          </a:prstGeom>
          <a:noFill/>
          <a:ln w="38100">
            <a:solidFill>
              <a:schemeClr val="tx1"/>
            </a:solidFill>
            <a:round/>
            <a:headEnd type="triangle" w="med" len="med"/>
            <a:tailEnd/>
          </a:ln>
          <a:effectLst/>
        </p:spPr>
        <p:txBody>
          <a:bodyPr/>
          <a:lstStyle/>
          <a:p>
            <a:endParaRPr lang="en-US"/>
          </a:p>
        </p:txBody>
      </p:sp>
      <p:sp>
        <p:nvSpPr>
          <p:cNvPr id="1050628" name="Line 4"/>
          <p:cNvSpPr>
            <a:spLocks noChangeShapeType="1"/>
          </p:cNvSpPr>
          <p:nvPr/>
        </p:nvSpPr>
        <p:spPr bwMode="auto">
          <a:xfrm>
            <a:off x="4800600" y="5295900"/>
            <a:ext cx="3733800" cy="0"/>
          </a:xfrm>
          <a:prstGeom prst="line">
            <a:avLst/>
          </a:prstGeom>
          <a:noFill/>
          <a:ln w="38100">
            <a:solidFill>
              <a:schemeClr val="tx1"/>
            </a:solidFill>
            <a:round/>
            <a:headEnd/>
            <a:tailEnd type="triangle" w="med" len="med"/>
          </a:ln>
          <a:effectLst/>
        </p:spPr>
        <p:txBody>
          <a:bodyPr/>
          <a:lstStyle/>
          <a:p>
            <a:endParaRPr lang="en-US">
              <a:solidFill>
                <a:srgbClr val="FF0066"/>
              </a:solidFill>
            </a:endParaRPr>
          </a:p>
        </p:txBody>
      </p:sp>
      <p:sp>
        <p:nvSpPr>
          <p:cNvPr id="1050629" name="Line 5"/>
          <p:cNvSpPr>
            <a:spLocks noChangeShapeType="1"/>
          </p:cNvSpPr>
          <p:nvPr/>
        </p:nvSpPr>
        <p:spPr bwMode="auto">
          <a:xfrm>
            <a:off x="3962400" y="4800600"/>
            <a:ext cx="1752600" cy="990600"/>
          </a:xfrm>
          <a:prstGeom prst="line">
            <a:avLst/>
          </a:prstGeom>
          <a:noFill/>
          <a:ln w="28575">
            <a:solidFill>
              <a:srgbClr val="0000FF"/>
            </a:solidFill>
            <a:round/>
            <a:headEnd/>
            <a:tailEnd/>
          </a:ln>
          <a:effectLst/>
        </p:spPr>
        <p:txBody>
          <a:bodyPr wrap="none" anchor="ctr"/>
          <a:lstStyle/>
          <a:p>
            <a:endParaRPr lang="en-US"/>
          </a:p>
        </p:txBody>
      </p:sp>
      <p:sp>
        <p:nvSpPr>
          <p:cNvPr id="1050630" name="Line 6"/>
          <p:cNvSpPr>
            <a:spLocks noChangeShapeType="1"/>
          </p:cNvSpPr>
          <p:nvPr/>
        </p:nvSpPr>
        <p:spPr bwMode="auto">
          <a:xfrm flipV="1">
            <a:off x="4800600" y="4533900"/>
            <a:ext cx="609600" cy="762000"/>
          </a:xfrm>
          <a:prstGeom prst="line">
            <a:avLst/>
          </a:prstGeom>
          <a:noFill/>
          <a:ln w="38100">
            <a:solidFill>
              <a:srgbClr val="0000FF"/>
            </a:solidFill>
            <a:round/>
            <a:headEnd/>
            <a:tailEnd type="triangle" w="med" len="med"/>
          </a:ln>
          <a:effectLst/>
        </p:spPr>
        <p:txBody>
          <a:bodyPr/>
          <a:lstStyle/>
          <a:p>
            <a:endParaRPr lang="en-US">
              <a:solidFill>
                <a:srgbClr val="FF0066"/>
              </a:solidFill>
            </a:endParaRPr>
          </a:p>
        </p:txBody>
      </p:sp>
      <p:sp>
        <p:nvSpPr>
          <p:cNvPr id="1050631" name="Text Box 7"/>
          <p:cNvSpPr txBox="1">
            <a:spLocks noChangeArrowheads="1"/>
          </p:cNvSpPr>
          <p:nvPr/>
        </p:nvSpPr>
        <p:spPr bwMode="auto">
          <a:xfrm rot="1867812">
            <a:off x="3832038" y="4643366"/>
            <a:ext cx="1069524" cy="369332"/>
          </a:xfrm>
          <a:prstGeom prst="rect">
            <a:avLst/>
          </a:prstGeom>
          <a:noFill/>
          <a:ln w="9525">
            <a:noFill/>
            <a:miter lim="800000"/>
            <a:headEnd/>
            <a:tailEnd/>
          </a:ln>
          <a:effectLst/>
        </p:spPr>
        <p:txBody>
          <a:bodyPr wrap="none">
            <a:spAutoFit/>
          </a:bodyPr>
          <a:lstStyle/>
          <a:p>
            <a:r>
              <a:rPr lang="en-US" b="1" dirty="0">
                <a:latin typeface="Arial" pitchFamily="34" charset="0"/>
                <a:cs typeface="Arial" pitchFamily="34" charset="0"/>
              </a:rPr>
              <a:t>w </a:t>
            </a:r>
            <a:r>
              <a:rPr lang="en-US" b="1" dirty="0" smtClean="0">
                <a:latin typeface="Arial" pitchFamily="34" charset="0"/>
                <a:cs typeface="Arial" pitchFamily="34" charset="0"/>
                <a:sym typeface="Symbol"/>
              </a:rPr>
              <a:t></a:t>
            </a:r>
            <a:r>
              <a:rPr lang="en-US" sz="1800" b="1" u="none" dirty="0" smtClean="0">
                <a:latin typeface="Arial" pitchFamily="34" charset="0"/>
                <a:cs typeface="Arial" pitchFamily="34" charset="0"/>
              </a:rPr>
              <a:t> </a:t>
            </a:r>
            <a:r>
              <a:rPr lang="en-US" sz="1800" b="1" u="none" dirty="0">
                <a:latin typeface="Arial" pitchFamily="34" charset="0"/>
                <a:cs typeface="Arial" pitchFamily="34" charset="0"/>
              </a:rPr>
              <a:t>x = 0</a:t>
            </a:r>
          </a:p>
        </p:txBody>
      </p:sp>
      <p:sp>
        <p:nvSpPr>
          <p:cNvPr id="1050632" name="Text Box 8"/>
          <p:cNvSpPr txBox="1">
            <a:spLocks noChangeArrowheads="1"/>
          </p:cNvSpPr>
          <p:nvPr/>
        </p:nvSpPr>
        <p:spPr bwMode="auto">
          <a:xfrm>
            <a:off x="4800600" y="3702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3" name="Text Box 9"/>
          <p:cNvSpPr txBox="1">
            <a:spLocks noChangeArrowheads="1"/>
          </p:cNvSpPr>
          <p:nvPr/>
        </p:nvSpPr>
        <p:spPr bwMode="auto">
          <a:xfrm>
            <a:off x="5791200" y="3702050"/>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1050634" name="Text Box 10"/>
          <p:cNvSpPr txBox="1">
            <a:spLocks noChangeArrowheads="1"/>
          </p:cNvSpPr>
          <p:nvPr/>
        </p:nvSpPr>
        <p:spPr bwMode="auto">
          <a:xfrm>
            <a:off x="5181600" y="3778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5" name="Text Box 11"/>
          <p:cNvSpPr txBox="1">
            <a:spLocks noChangeArrowheads="1"/>
          </p:cNvSpPr>
          <p:nvPr/>
        </p:nvSpPr>
        <p:spPr bwMode="auto">
          <a:xfrm>
            <a:off x="5334000" y="40894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6" name="Text Box 12"/>
          <p:cNvSpPr txBox="1">
            <a:spLocks noChangeArrowheads="1"/>
          </p:cNvSpPr>
          <p:nvPr/>
        </p:nvSpPr>
        <p:spPr bwMode="auto">
          <a:xfrm>
            <a:off x="5638800" y="3854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7" name="Text Box 13"/>
          <p:cNvSpPr txBox="1">
            <a:spLocks noChangeArrowheads="1"/>
          </p:cNvSpPr>
          <p:nvPr/>
        </p:nvSpPr>
        <p:spPr bwMode="auto">
          <a:xfrm>
            <a:off x="6324600" y="42291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8" name="Text Box 14"/>
          <p:cNvSpPr txBox="1">
            <a:spLocks noChangeArrowheads="1"/>
          </p:cNvSpPr>
          <p:nvPr/>
        </p:nvSpPr>
        <p:spPr bwMode="auto">
          <a:xfrm>
            <a:off x="6096000" y="3702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9" name="Text Box 15"/>
          <p:cNvSpPr txBox="1">
            <a:spLocks noChangeArrowheads="1"/>
          </p:cNvSpPr>
          <p:nvPr/>
        </p:nvSpPr>
        <p:spPr bwMode="auto">
          <a:xfrm>
            <a:off x="6096000" y="40894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0" name="Text Box 16"/>
          <p:cNvSpPr txBox="1">
            <a:spLocks noChangeArrowheads="1"/>
          </p:cNvSpPr>
          <p:nvPr/>
        </p:nvSpPr>
        <p:spPr bwMode="auto">
          <a:xfrm>
            <a:off x="6705600" y="40132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1" name="Text Box 17"/>
          <p:cNvSpPr txBox="1">
            <a:spLocks noChangeArrowheads="1"/>
          </p:cNvSpPr>
          <p:nvPr/>
        </p:nvSpPr>
        <p:spPr bwMode="auto">
          <a:xfrm>
            <a:off x="6934200" y="4235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2" name="Text Box 18"/>
          <p:cNvSpPr txBox="1">
            <a:spLocks noChangeArrowheads="1"/>
          </p:cNvSpPr>
          <p:nvPr/>
        </p:nvSpPr>
        <p:spPr bwMode="auto">
          <a:xfrm>
            <a:off x="6804025" y="3794125"/>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1050643" name="Text Box 19"/>
          <p:cNvSpPr txBox="1">
            <a:spLocks noChangeArrowheads="1"/>
          </p:cNvSpPr>
          <p:nvPr/>
        </p:nvSpPr>
        <p:spPr bwMode="auto">
          <a:xfrm>
            <a:off x="5241925" y="3130550"/>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1050644" name="Text Box 20"/>
          <p:cNvSpPr txBox="1">
            <a:spLocks noChangeArrowheads="1"/>
          </p:cNvSpPr>
          <p:nvPr/>
        </p:nvSpPr>
        <p:spPr bwMode="auto">
          <a:xfrm>
            <a:off x="5562600" y="3473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5" name="Text Box 21"/>
          <p:cNvSpPr txBox="1">
            <a:spLocks noChangeArrowheads="1"/>
          </p:cNvSpPr>
          <p:nvPr/>
        </p:nvSpPr>
        <p:spPr bwMode="auto">
          <a:xfrm>
            <a:off x="6324600" y="41656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6" name="Oval 22"/>
          <p:cNvSpPr>
            <a:spLocks noChangeArrowheads="1"/>
          </p:cNvSpPr>
          <p:nvPr/>
        </p:nvSpPr>
        <p:spPr bwMode="auto">
          <a:xfrm>
            <a:off x="6400800" y="27432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47" name="Text Box 23"/>
          <p:cNvSpPr txBox="1">
            <a:spLocks noChangeArrowheads="1"/>
          </p:cNvSpPr>
          <p:nvPr/>
        </p:nvSpPr>
        <p:spPr bwMode="auto">
          <a:xfrm>
            <a:off x="5394325" y="3282950"/>
            <a:ext cx="336550" cy="641350"/>
          </a:xfrm>
          <a:prstGeom prst="rect">
            <a:avLst/>
          </a:prstGeom>
          <a:noFill/>
          <a:ln w="9525">
            <a:noFill/>
            <a:miter lim="800000"/>
            <a:headEnd/>
            <a:tailEnd/>
          </a:ln>
          <a:effectLst/>
        </p:spPr>
        <p:txBody>
          <a:bodyPr wrap="none">
            <a:spAutoFit/>
          </a:bodyPr>
          <a:lstStyle/>
          <a:p>
            <a:r>
              <a:rPr lang="en-US" sz="3600" u="none">
                <a:solidFill>
                  <a:srgbClr val="FF0066"/>
                </a:solidFill>
              </a:rPr>
              <a:t>-</a:t>
            </a:r>
          </a:p>
        </p:txBody>
      </p:sp>
      <p:sp>
        <p:nvSpPr>
          <p:cNvPr id="1050648" name="Oval 24"/>
          <p:cNvSpPr>
            <a:spLocks noChangeArrowheads="1"/>
          </p:cNvSpPr>
          <p:nvPr/>
        </p:nvSpPr>
        <p:spPr bwMode="auto">
          <a:xfrm>
            <a:off x="6172200" y="29337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49" name="Oval 25"/>
          <p:cNvSpPr>
            <a:spLocks noChangeArrowheads="1"/>
          </p:cNvSpPr>
          <p:nvPr/>
        </p:nvSpPr>
        <p:spPr bwMode="auto">
          <a:xfrm>
            <a:off x="6553200" y="26670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0" name="Oval 26"/>
          <p:cNvSpPr>
            <a:spLocks noChangeArrowheads="1"/>
          </p:cNvSpPr>
          <p:nvPr/>
        </p:nvSpPr>
        <p:spPr bwMode="auto">
          <a:xfrm>
            <a:off x="6705600" y="28194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1" name="Oval 27"/>
          <p:cNvSpPr>
            <a:spLocks noChangeArrowheads="1"/>
          </p:cNvSpPr>
          <p:nvPr/>
        </p:nvSpPr>
        <p:spPr bwMode="auto">
          <a:xfrm>
            <a:off x="7162800" y="28194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2" name="Oval 28"/>
          <p:cNvSpPr>
            <a:spLocks noChangeArrowheads="1"/>
          </p:cNvSpPr>
          <p:nvPr/>
        </p:nvSpPr>
        <p:spPr bwMode="auto">
          <a:xfrm>
            <a:off x="7315200" y="30480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3" name="Oval 29"/>
          <p:cNvSpPr>
            <a:spLocks noChangeArrowheads="1"/>
          </p:cNvSpPr>
          <p:nvPr/>
        </p:nvSpPr>
        <p:spPr bwMode="auto">
          <a:xfrm>
            <a:off x="6934200" y="34353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1050654" name="Oval 30"/>
          <p:cNvSpPr>
            <a:spLocks noChangeArrowheads="1"/>
          </p:cNvSpPr>
          <p:nvPr/>
        </p:nvSpPr>
        <p:spPr bwMode="auto">
          <a:xfrm>
            <a:off x="6629400" y="30480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5" name="Oval 31"/>
          <p:cNvSpPr>
            <a:spLocks noChangeArrowheads="1"/>
          </p:cNvSpPr>
          <p:nvPr/>
        </p:nvSpPr>
        <p:spPr bwMode="auto">
          <a:xfrm>
            <a:off x="7543800" y="34353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1050656" name="Oval 32"/>
          <p:cNvSpPr>
            <a:spLocks noChangeArrowheads="1"/>
          </p:cNvSpPr>
          <p:nvPr/>
        </p:nvSpPr>
        <p:spPr bwMode="auto">
          <a:xfrm>
            <a:off x="7467600" y="28194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7" name="Oval 33"/>
          <p:cNvSpPr>
            <a:spLocks noChangeArrowheads="1"/>
          </p:cNvSpPr>
          <p:nvPr/>
        </p:nvSpPr>
        <p:spPr bwMode="auto">
          <a:xfrm>
            <a:off x="6705600" y="365760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1050658" name="Oval 34"/>
          <p:cNvSpPr>
            <a:spLocks noChangeArrowheads="1"/>
          </p:cNvSpPr>
          <p:nvPr/>
        </p:nvSpPr>
        <p:spPr bwMode="auto">
          <a:xfrm>
            <a:off x="8077200" y="37401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1050659" name="Line 35"/>
          <p:cNvSpPr>
            <a:spLocks noChangeShapeType="1"/>
          </p:cNvSpPr>
          <p:nvPr/>
        </p:nvSpPr>
        <p:spPr bwMode="auto">
          <a:xfrm>
            <a:off x="5562600" y="2819400"/>
            <a:ext cx="2438400" cy="1371600"/>
          </a:xfrm>
          <a:prstGeom prst="line">
            <a:avLst/>
          </a:prstGeom>
          <a:noFill/>
          <a:ln w="28575">
            <a:solidFill>
              <a:srgbClr val="0000FF"/>
            </a:solidFill>
            <a:prstDash val="sysDot"/>
            <a:round/>
            <a:headEnd/>
            <a:tailEnd/>
          </a:ln>
          <a:effectLst/>
        </p:spPr>
        <p:txBody>
          <a:bodyPr wrap="none" anchor="ctr"/>
          <a:lstStyle/>
          <a:p>
            <a:endParaRPr lang="en-US"/>
          </a:p>
        </p:txBody>
      </p:sp>
      <p:sp>
        <p:nvSpPr>
          <p:cNvPr id="1050660" name="Text Box 36"/>
          <p:cNvSpPr txBox="1">
            <a:spLocks noChangeArrowheads="1"/>
          </p:cNvSpPr>
          <p:nvPr/>
        </p:nvSpPr>
        <p:spPr bwMode="auto">
          <a:xfrm rot="1772693">
            <a:off x="7660751" y="4009149"/>
            <a:ext cx="1290738" cy="369332"/>
          </a:xfrm>
          <a:prstGeom prst="rect">
            <a:avLst/>
          </a:prstGeom>
          <a:noFill/>
          <a:ln w="9525">
            <a:noFill/>
            <a:miter lim="800000"/>
            <a:headEnd/>
            <a:tailEnd/>
          </a:ln>
          <a:effectLst/>
        </p:spPr>
        <p:txBody>
          <a:bodyPr wrap="none">
            <a:spAutoFit/>
          </a:bodyPr>
          <a:lstStyle/>
          <a:p>
            <a:r>
              <a:rPr lang="en-US" sz="1800" b="1" u="none" dirty="0">
                <a:solidFill>
                  <a:srgbClr val="0000FF"/>
                </a:solidFill>
                <a:latin typeface="Arial" pitchFamily="34" charset="0"/>
                <a:cs typeface="Arial" pitchFamily="34" charset="0"/>
              </a:rPr>
              <a:t>w </a:t>
            </a:r>
            <a:r>
              <a:rPr lang="en-US" b="1" dirty="0" smtClean="0">
                <a:solidFill>
                  <a:srgbClr val="0000FF"/>
                </a:solidFill>
                <a:latin typeface="Arial" pitchFamily="34" charset="0"/>
                <a:cs typeface="Arial" pitchFamily="34" charset="0"/>
                <a:sym typeface="Symbol"/>
              </a:rPr>
              <a:t></a:t>
            </a:r>
            <a:r>
              <a:rPr lang="en-US" sz="1800" b="1" u="none" dirty="0" smtClean="0">
                <a:solidFill>
                  <a:srgbClr val="0000FF"/>
                </a:solidFill>
                <a:latin typeface="Arial" pitchFamily="34" charset="0"/>
                <a:cs typeface="Arial" pitchFamily="34" charset="0"/>
              </a:rPr>
              <a:t> </a:t>
            </a:r>
            <a:r>
              <a:rPr lang="en-US" sz="1800" b="1" u="none" dirty="0">
                <a:solidFill>
                  <a:srgbClr val="0000FF"/>
                </a:solidFill>
                <a:latin typeface="Arial" pitchFamily="34" charset="0"/>
                <a:cs typeface="Arial" pitchFamily="34" charset="0"/>
              </a:rPr>
              <a:t>x = </a:t>
            </a:r>
            <a:r>
              <a:rPr lang="en-US" sz="1800" b="1" u="none" dirty="0" smtClean="0">
                <a:solidFill>
                  <a:srgbClr val="0000FF"/>
                </a:solidFill>
                <a:latin typeface="Arial" pitchFamily="34" charset="0"/>
                <a:cs typeface="Arial" pitchFamily="34" charset="0"/>
                <a:sym typeface="Symbol" pitchFamily="18" charset="2"/>
              </a:rPr>
              <a:t>+</a:t>
            </a:r>
            <a:r>
              <a:rPr lang="en-US" sz="1800" b="1" u="none" dirty="0" smtClean="0">
                <a:solidFill>
                  <a:srgbClr val="0000FF"/>
                </a:solidFill>
                <a:latin typeface="Arial" pitchFamily="34" charset="0"/>
                <a:cs typeface="Arial" pitchFamily="34" charset="0"/>
                <a:sym typeface="Symbol"/>
              </a:rPr>
              <a:t></a:t>
            </a:r>
            <a:endParaRPr lang="en-US" sz="1800" b="1" u="none" dirty="0">
              <a:solidFill>
                <a:srgbClr val="0000FF"/>
              </a:solidFill>
              <a:latin typeface="Arial" pitchFamily="34" charset="0"/>
              <a:cs typeface="Arial" pitchFamily="34" charset="0"/>
              <a:sym typeface="Symbol" pitchFamily="18" charset="2"/>
            </a:endParaRPr>
          </a:p>
        </p:txBody>
      </p:sp>
      <p:sp>
        <p:nvSpPr>
          <p:cNvPr id="1050662" name="Line 38"/>
          <p:cNvSpPr>
            <a:spLocks noChangeShapeType="1"/>
          </p:cNvSpPr>
          <p:nvPr/>
        </p:nvSpPr>
        <p:spPr bwMode="auto">
          <a:xfrm>
            <a:off x="5334000" y="3048000"/>
            <a:ext cx="2438400" cy="1371600"/>
          </a:xfrm>
          <a:prstGeom prst="line">
            <a:avLst/>
          </a:prstGeom>
          <a:noFill/>
          <a:ln w="28575">
            <a:solidFill>
              <a:srgbClr val="0000FF"/>
            </a:solidFill>
            <a:round/>
            <a:headEnd/>
            <a:tailEnd/>
          </a:ln>
          <a:effectLst/>
        </p:spPr>
        <p:txBody>
          <a:bodyPr wrap="none" anchor="ctr"/>
          <a:lstStyle/>
          <a:p>
            <a:endParaRPr lang="en-US"/>
          </a:p>
        </p:txBody>
      </p:sp>
      <p:sp>
        <p:nvSpPr>
          <p:cNvPr id="1050663" name="Line 39"/>
          <p:cNvSpPr>
            <a:spLocks noChangeShapeType="1"/>
          </p:cNvSpPr>
          <p:nvPr/>
        </p:nvSpPr>
        <p:spPr bwMode="auto">
          <a:xfrm>
            <a:off x="5257800" y="3352800"/>
            <a:ext cx="2438400" cy="1371600"/>
          </a:xfrm>
          <a:prstGeom prst="line">
            <a:avLst/>
          </a:prstGeom>
          <a:noFill/>
          <a:ln w="28575">
            <a:solidFill>
              <a:srgbClr val="0000FF"/>
            </a:solidFill>
            <a:prstDash val="sysDot"/>
            <a:round/>
            <a:headEnd/>
            <a:tailEnd/>
          </a:ln>
          <a:effectLst/>
        </p:spPr>
        <p:txBody>
          <a:bodyPr wrap="none" anchor="ctr"/>
          <a:lstStyle/>
          <a:p>
            <a:endParaRPr lang="en-US"/>
          </a:p>
        </p:txBody>
      </p:sp>
      <p:sp>
        <p:nvSpPr>
          <p:cNvPr id="1050664" name="Rectangle 40"/>
          <p:cNvSpPr>
            <a:spLocks noChangeArrowheads="1"/>
          </p:cNvSpPr>
          <p:nvPr/>
        </p:nvSpPr>
        <p:spPr bwMode="auto">
          <a:xfrm>
            <a:off x="228600" y="5769114"/>
            <a:ext cx="8915400" cy="707886"/>
          </a:xfrm>
          <a:prstGeom prst="rect">
            <a:avLst/>
          </a:prstGeom>
          <a:noFill/>
          <a:ln w="9525">
            <a:noFill/>
            <a:miter lim="800000"/>
            <a:headEnd/>
            <a:tailEnd/>
          </a:ln>
          <a:effectLst/>
        </p:spPr>
        <p:txBody>
          <a:bodyPr wrap="square">
            <a:spAutoFit/>
          </a:bodyPr>
          <a:lstStyle/>
          <a:p>
            <a:r>
              <a:rPr lang="en-US" sz="2000" b="1" dirty="0">
                <a:solidFill>
                  <a:srgbClr val="008000"/>
                </a:solidFill>
                <a:latin typeface="Arial" pitchFamily="34" charset="0"/>
                <a:cs typeface="Arial" pitchFamily="34" charset="0"/>
              </a:rPr>
              <a:t>Note</a:t>
            </a:r>
            <a:r>
              <a:rPr lang="en-US" sz="2000" b="1" dirty="0" smtClean="0">
                <a:solidFill>
                  <a:srgbClr val="008000"/>
                </a:solidFill>
                <a:latin typeface="Arial" pitchFamily="34" charset="0"/>
                <a:cs typeface="Arial" pitchFamily="34" charset="0"/>
              </a:rPr>
              <a:t>:</a:t>
            </a:r>
            <a:r>
              <a:rPr lang="en-US" sz="2000" dirty="0" smtClean="0">
                <a:solidFill>
                  <a:srgbClr val="008000"/>
                </a:solidFill>
                <a:latin typeface="Arial" pitchFamily="34" charset="0"/>
                <a:cs typeface="Arial" pitchFamily="34" charset="0"/>
              </a:rPr>
              <a:t> </a:t>
            </a:r>
            <a:r>
              <a:rPr lang="en-US" sz="2000" b="1" dirty="0" smtClean="0">
                <a:solidFill>
                  <a:srgbClr val="008000"/>
                </a:solidFill>
                <a:latin typeface="Arial" pitchFamily="34" charset="0"/>
                <a:cs typeface="Arial" pitchFamily="34" charset="0"/>
                <a:sym typeface="Symbol"/>
              </a:rPr>
              <a:t></a:t>
            </a:r>
            <a:r>
              <a:rPr lang="en-US" sz="2000" dirty="0" smtClean="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rPr>
              <a:t>is a functional margin. Its effect could disappear as </a:t>
            </a:r>
            <a:r>
              <a:rPr lang="en-US" sz="2000" b="1" i="1" dirty="0">
                <a:solidFill>
                  <a:srgbClr val="008000"/>
                </a:solidFill>
                <a:latin typeface="Arial" pitchFamily="34" charset="0"/>
                <a:cs typeface="Arial" pitchFamily="34" charset="0"/>
              </a:rPr>
              <a:t>w</a:t>
            </a:r>
            <a:r>
              <a:rPr lang="en-US" sz="2000" dirty="0">
                <a:solidFill>
                  <a:srgbClr val="008000"/>
                </a:solidFill>
                <a:latin typeface="Arial" pitchFamily="34" charset="0"/>
                <a:cs typeface="Arial" pitchFamily="34" charset="0"/>
              </a:rPr>
              <a:t> grows.</a:t>
            </a:r>
          </a:p>
          <a:p>
            <a:r>
              <a:rPr lang="en-US" sz="2000" dirty="0">
                <a:solidFill>
                  <a:srgbClr val="008000"/>
                </a:solidFill>
                <a:latin typeface="Arial" pitchFamily="34" charset="0"/>
                <a:cs typeface="Arial" pitchFamily="34" charset="0"/>
              </a:rPr>
              <a:t>Nevertheless, this has been shown to be a very effective </a:t>
            </a:r>
            <a:r>
              <a:rPr lang="en-US" sz="2000" dirty="0" smtClean="0">
                <a:solidFill>
                  <a:srgbClr val="008000"/>
                </a:solidFill>
                <a:latin typeface="Arial" pitchFamily="34" charset="0"/>
                <a:cs typeface="Arial" pitchFamily="34" charset="0"/>
              </a:rPr>
              <a:t>algorithmic addition</a:t>
            </a:r>
            <a:r>
              <a:rPr lang="en-US" sz="2000" dirty="0">
                <a:solidFill>
                  <a:srgbClr val="008000"/>
                </a:solidFill>
                <a:latin typeface="Arial" pitchFamily="34" charset="0"/>
                <a:cs typeface="Arial" pitchFamily="34" charset="0"/>
              </a:rPr>
              <a:t>. </a:t>
            </a:r>
          </a:p>
        </p:txBody>
      </p:sp>
      <p:sp>
        <p:nvSpPr>
          <p:cNvPr id="51" name="Text Box 36"/>
          <p:cNvSpPr txBox="1">
            <a:spLocks noChangeArrowheads="1"/>
          </p:cNvSpPr>
          <p:nvPr/>
        </p:nvSpPr>
        <p:spPr bwMode="auto">
          <a:xfrm rot="1988030">
            <a:off x="7013330" y="4638968"/>
            <a:ext cx="1233030" cy="369332"/>
          </a:xfrm>
          <a:prstGeom prst="rect">
            <a:avLst/>
          </a:prstGeom>
          <a:noFill/>
          <a:ln w="9525">
            <a:noFill/>
            <a:miter lim="800000"/>
            <a:headEnd/>
            <a:tailEnd/>
          </a:ln>
          <a:effectLst/>
        </p:spPr>
        <p:txBody>
          <a:bodyPr wrap="none">
            <a:spAutoFit/>
          </a:bodyPr>
          <a:lstStyle/>
          <a:p>
            <a:r>
              <a:rPr lang="en-US" sz="1800" b="1" u="none" dirty="0">
                <a:solidFill>
                  <a:srgbClr val="0000FF"/>
                </a:solidFill>
                <a:latin typeface="Arial" pitchFamily="34" charset="0"/>
                <a:cs typeface="Arial" pitchFamily="34" charset="0"/>
              </a:rPr>
              <a:t>w </a:t>
            </a:r>
            <a:r>
              <a:rPr lang="en-US" b="1" dirty="0" smtClean="0">
                <a:solidFill>
                  <a:srgbClr val="0000FF"/>
                </a:solidFill>
                <a:latin typeface="Arial" pitchFamily="34" charset="0"/>
                <a:cs typeface="Arial" pitchFamily="34" charset="0"/>
                <a:sym typeface="Symbol"/>
              </a:rPr>
              <a:t></a:t>
            </a:r>
            <a:r>
              <a:rPr lang="en-US" sz="1800" b="1" u="none" dirty="0" smtClean="0">
                <a:solidFill>
                  <a:srgbClr val="0000FF"/>
                </a:solidFill>
                <a:latin typeface="Arial" pitchFamily="34" charset="0"/>
                <a:cs typeface="Arial" pitchFamily="34" charset="0"/>
              </a:rPr>
              <a:t> </a:t>
            </a:r>
            <a:r>
              <a:rPr lang="en-US" sz="1800" b="1" u="none" dirty="0">
                <a:solidFill>
                  <a:srgbClr val="0000FF"/>
                </a:solidFill>
                <a:latin typeface="Arial" pitchFamily="34" charset="0"/>
                <a:cs typeface="Arial" pitchFamily="34" charset="0"/>
              </a:rPr>
              <a:t>x = </a:t>
            </a:r>
            <a:r>
              <a:rPr lang="en-US" sz="1800" b="1" u="none" dirty="0" smtClean="0">
                <a:solidFill>
                  <a:srgbClr val="0000FF"/>
                </a:solidFill>
                <a:latin typeface="Arial" pitchFamily="34" charset="0"/>
                <a:cs typeface="Arial" pitchFamily="34" charset="0"/>
                <a:sym typeface="Symbol" pitchFamily="18" charset="2"/>
              </a:rPr>
              <a:t>-</a:t>
            </a:r>
            <a:r>
              <a:rPr lang="en-US" sz="1800" b="1" u="none" dirty="0" smtClean="0">
                <a:solidFill>
                  <a:srgbClr val="0000FF"/>
                </a:solidFill>
                <a:latin typeface="Arial" pitchFamily="34" charset="0"/>
                <a:cs typeface="Arial" pitchFamily="34" charset="0"/>
                <a:sym typeface="Symbol"/>
              </a:rPr>
              <a:t></a:t>
            </a:r>
            <a:endParaRPr lang="en-US" sz="1800" b="1" u="none" dirty="0">
              <a:solidFill>
                <a:srgbClr val="0000FF"/>
              </a:solidFill>
              <a:latin typeface="Arial" pitchFamily="34" charset="0"/>
              <a:cs typeface="Arial" pitchFamily="34" charset="0"/>
              <a:sym typeface="Symbol" pitchFamily="18" charset="2"/>
            </a:endParaRPr>
          </a:p>
        </p:txBody>
      </p:sp>
      <p:sp>
        <p:nvSpPr>
          <p:cNvPr id="7" name="Rectangle 6"/>
          <p:cNvSpPr/>
          <p:nvPr/>
        </p:nvSpPr>
        <p:spPr>
          <a:xfrm>
            <a:off x="5128610" y="4736068"/>
            <a:ext cx="364202" cy="369332"/>
          </a:xfrm>
          <a:prstGeom prst="rect">
            <a:avLst/>
          </a:prstGeom>
        </p:spPr>
        <p:txBody>
          <a:bodyPr wrap="none">
            <a:spAutoFit/>
          </a:bodyPr>
          <a:lstStyle/>
          <a:p>
            <a:r>
              <a:rPr lang="en-US" b="1" dirty="0">
                <a:latin typeface="Arial" pitchFamily="34" charset="0"/>
                <a:cs typeface="Arial" pitchFamily="34" charset="0"/>
              </a:rPr>
              <a:t>w</a:t>
            </a:r>
            <a:endParaRPr lang="en-US" dirty="0">
              <a:latin typeface="Arial" pitchFamily="34" charset="0"/>
              <a:cs typeface="Arial" pitchFamily="34" charset="0"/>
            </a:endParaRPr>
          </a:p>
        </p:txBody>
      </p:sp>
      <p:sp>
        <p:nvSpPr>
          <p:cNvPr id="53" name="Text Box 36"/>
          <p:cNvSpPr txBox="1">
            <a:spLocks noChangeArrowheads="1"/>
          </p:cNvSpPr>
          <p:nvPr/>
        </p:nvSpPr>
        <p:spPr bwMode="auto">
          <a:xfrm rot="1772693">
            <a:off x="7665781" y="4445897"/>
            <a:ext cx="1061509" cy="369332"/>
          </a:xfrm>
          <a:prstGeom prst="rect">
            <a:avLst/>
          </a:prstGeom>
          <a:noFill/>
          <a:ln w="9525">
            <a:noFill/>
            <a:miter lim="800000"/>
            <a:headEnd/>
            <a:tailEnd/>
          </a:ln>
          <a:effectLst/>
        </p:spPr>
        <p:txBody>
          <a:bodyPr wrap="none">
            <a:spAutoFit/>
          </a:bodyPr>
          <a:lstStyle/>
          <a:p>
            <a:r>
              <a:rPr lang="en-US" sz="1800" b="1" u="none" dirty="0">
                <a:solidFill>
                  <a:srgbClr val="0000FF"/>
                </a:solidFill>
                <a:latin typeface="Arial" pitchFamily="34" charset="0"/>
                <a:cs typeface="Arial" pitchFamily="34" charset="0"/>
              </a:rPr>
              <a:t>w </a:t>
            </a:r>
            <a:r>
              <a:rPr lang="en-US" b="1" dirty="0" smtClean="0">
                <a:solidFill>
                  <a:srgbClr val="0000FF"/>
                </a:solidFill>
                <a:latin typeface="Arial" pitchFamily="34" charset="0"/>
                <a:cs typeface="Arial" pitchFamily="34" charset="0"/>
                <a:sym typeface="Symbol"/>
              </a:rPr>
              <a:t></a:t>
            </a:r>
            <a:r>
              <a:rPr lang="en-US" sz="1800" b="1" u="none" dirty="0" smtClean="0">
                <a:solidFill>
                  <a:srgbClr val="0000FF"/>
                </a:solidFill>
                <a:latin typeface="Arial" pitchFamily="34" charset="0"/>
                <a:cs typeface="Arial" pitchFamily="34" charset="0"/>
              </a:rPr>
              <a:t> </a:t>
            </a:r>
            <a:r>
              <a:rPr lang="en-US" sz="1800" b="1" u="none" dirty="0">
                <a:solidFill>
                  <a:srgbClr val="0000FF"/>
                </a:solidFill>
                <a:latin typeface="Arial" pitchFamily="34" charset="0"/>
                <a:cs typeface="Arial" pitchFamily="34" charset="0"/>
              </a:rPr>
              <a:t>x = </a:t>
            </a:r>
            <a:r>
              <a:rPr lang="en-US" sz="1800" b="1" u="none" dirty="0" smtClean="0">
                <a:solidFill>
                  <a:srgbClr val="0000FF"/>
                </a:solidFill>
                <a:latin typeface="Arial" pitchFamily="34" charset="0"/>
                <a:cs typeface="Arial" pitchFamily="34" charset="0"/>
                <a:sym typeface="Symbol" pitchFamily="18" charset="2"/>
              </a:rPr>
              <a:t></a:t>
            </a:r>
            <a:endParaRPr lang="en-US" sz="1800" b="1" u="none" dirty="0">
              <a:solidFill>
                <a:srgbClr val="0000FF"/>
              </a:solidFill>
              <a:latin typeface="Arial" pitchFamily="34" charset="0"/>
              <a:cs typeface="Arial" pitchFamily="34" charset="0"/>
              <a:sym typeface="Symbol" pitchFamily="18" charset="2"/>
            </a:endParaRPr>
          </a:p>
        </p:txBody>
      </p:sp>
    </p:spTree>
    <p:extLst>
      <p:ext uri="{BB962C8B-B14F-4D97-AF65-F5344CB8AC3E}">
        <p14:creationId xmlns:p14="http://schemas.microsoft.com/office/powerpoint/2010/main" val="1601477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06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06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0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06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06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06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06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506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9" grpId="0" animBg="1"/>
      <p:bldP spid="1050630" grpId="0" animBg="1"/>
      <p:bldP spid="1050631" grpId="0"/>
      <p:bldP spid="1050659" grpId="0" animBg="1"/>
      <p:bldP spid="1050660" grpId="0"/>
      <p:bldP spid="1050662" grpId="0" animBg="1"/>
      <p:bldP spid="1050663" grpId="0" animBg="1"/>
      <p:bldP spid="1050664" grpId="0"/>
      <p:bldP spid="51" grpId="0"/>
      <p:bldP spid="5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p:txBody>
          <a:bodyPr/>
          <a:lstStyle/>
          <a:p>
            <a:r>
              <a:rPr lang="en-US" dirty="0" smtClean="0"/>
              <a:t>Summary </a:t>
            </a:r>
            <a:r>
              <a:rPr lang="en-US" dirty="0"/>
              <a:t>of Algorithms </a:t>
            </a:r>
            <a:endParaRPr lang="en-US" u="sng" dirty="0">
              <a:solidFill>
                <a:schemeClr val="tx1"/>
              </a:solidFill>
              <a:latin typeface="Courier New" pitchFamily="49" charset="0"/>
            </a:endParaRPr>
          </a:p>
        </p:txBody>
      </p:sp>
      <mc:AlternateContent xmlns:mc="http://schemas.openxmlformats.org/markup-compatibility/2006" xmlns:a14="http://schemas.microsoft.com/office/drawing/2010/main">
        <mc:Choice Requires="a14">
          <p:sp>
            <p:nvSpPr>
              <p:cNvPr id="1060867" name="Rectangle 3"/>
              <p:cNvSpPr>
                <a:spLocks noGrp="1" noChangeArrowheads="1"/>
              </p:cNvSpPr>
              <p:nvPr>
                <p:ph idx="1"/>
              </p:nvPr>
            </p:nvSpPr>
            <p:spPr>
              <a:xfrm>
                <a:off x="457200" y="1295400"/>
                <a:ext cx="8229600" cy="5486400"/>
              </a:xfrm>
            </p:spPr>
            <p:txBody>
              <a:bodyPr>
                <a:normAutofit/>
              </a:bodyPr>
              <a:lstStyle/>
              <a:p>
                <a:pPr marL="457200" indent="-457200">
                  <a:lnSpc>
                    <a:spcPct val="90000"/>
                  </a:lnSpc>
                  <a:spcBef>
                    <a:spcPct val="20000"/>
                  </a:spcBef>
                </a:pPr>
                <a:r>
                  <a:rPr lang="en-US" b="1" dirty="0" smtClean="0">
                    <a:solidFill>
                      <a:srgbClr val="FF0066"/>
                    </a:solidFill>
                  </a:rPr>
                  <a:t>Setting:</a:t>
                </a:r>
              </a:p>
              <a:p>
                <a:pPr marL="749808" lvl="1" indent="-457200">
                  <a:lnSpc>
                    <a:spcPct val="90000"/>
                  </a:lnSpc>
                </a:pPr>
                <a:r>
                  <a:rPr lang="en-US" b="1" dirty="0" smtClean="0">
                    <a:solidFill>
                      <a:srgbClr val="0000FF"/>
                    </a:solidFill>
                  </a:rPr>
                  <a:t>Examples: </a:t>
                </a:r>
                <a14:m>
                  <m:oMath xmlns:m="http://schemas.openxmlformats.org/officeDocument/2006/math">
                    <m:r>
                      <a:rPr lang="en-US" b="1" i="1" dirty="0" smtClean="0">
                        <a:solidFill>
                          <a:srgbClr val="0000FF"/>
                        </a:solidFill>
                        <a:latin typeface="Cambria Math"/>
                      </a:rPr>
                      <m:t>𝒙</m:t>
                    </m:r>
                    <m:r>
                      <a:rPr lang="en-US" b="1" i="1" dirty="0" smtClean="0">
                        <a:solidFill>
                          <a:srgbClr val="0000FF"/>
                        </a:solidFill>
                        <a:latin typeface="Cambria Math"/>
                      </a:rPr>
                      <m:t>∈{</m:t>
                    </m:r>
                    <m:r>
                      <a:rPr lang="en-US" b="1" i="1" dirty="0" smtClean="0">
                        <a:solidFill>
                          <a:srgbClr val="0000FF"/>
                        </a:solidFill>
                        <a:latin typeface="Cambria Math"/>
                      </a:rPr>
                      <m:t>𝟎</m:t>
                    </m:r>
                    <m:r>
                      <a:rPr lang="en-US" b="1" i="1" dirty="0" smtClean="0">
                        <a:solidFill>
                          <a:srgbClr val="0000FF"/>
                        </a:solidFill>
                        <a:latin typeface="Cambria Math"/>
                      </a:rPr>
                      <m:t>,</m:t>
                    </m:r>
                    <m:r>
                      <a:rPr lang="en-US" b="1" i="1" dirty="0" smtClean="0">
                        <a:solidFill>
                          <a:srgbClr val="0000FF"/>
                        </a:solidFill>
                        <a:latin typeface="Cambria Math"/>
                      </a:rPr>
                      <m:t>𝟏</m:t>
                    </m:r>
                    <m:r>
                      <a:rPr lang="en-US" b="1" i="1" dirty="0" smtClean="0">
                        <a:solidFill>
                          <a:srgbClr val="0000FF"/>
                        </a:solidFill>
                        <a:latin typeface="Cambria Math"/>
                      </a:rPr>
                      <m:t>}</m:t>
                    </m:r>
                  </m:oMath>
                </a14:m>
                <a:r>
                  <a:rPr lang="en-US" b="1" dirty="0" smtClean="0">
                    <a:solidFill>
                      <a:srgbClr val="0000FF"/>
                    </a:solidFill>
                  </a:rPr>
                  <a:t>, weights </a:t>
                </a:r>
                <a14:m>
                  <m:oMath xmlns:m="http://schemas.openxmlformats.org/officeDocument/2006/math">
                    <m:r>
                      <a:rPr lang="en-US" b="1" i="1" smtClean="0">
                        <a:solidFill>
                          <a:srgbClr val="0000FF"/>
                        </a:solidFill>
                        <a:latin typeface="Cambria Math"/>
                      </a:rPr>
                      <m:t>𝒘</m:t>
                    </m:r>
                    <m:r>
                      <a:rPr lang="en-US" b="1" i="1" smtClean="0">
                        <a:solidFill>
                          <a:srgbClr val="0000FF"/>
                        </a:solidFill>
                        <a:latin typeface="Cambria Math"/>
                      </a:rPr>
                      <m:t>∈</m:t>
                    </m:r>
                    <m:sSup>
                      <m:sSupPr>
                        <m:ctrlPr>
                          <a:rPr lang="en-US" b="1" i="1" smtClean="0">
                            <a:solidFill>
                              <a:srgbClr val="0000FF"/>
                            </a:solidFill>
                            <a:latin typeface="Cambria Math"/>
                          </a:rPr>
                        </m:ctrlPr>
                      </m:sSupPr>
                      <m:e>
                        <m:r>
                          <a:rPr lang="en-US" b="1" i="1" smtClean="0">
                            <a:solidFill>
                              <a:srgbClr val="0000FF"/>
                            </a:solidFill>
                            <a:latin typeface="Cambria Math"/>
                          </a:rPr>
                          <m:t>𝑹</m:t>
                        </m:r>
                      </m:e>
                      <m:sup>
                        <m:r>
                          <a:rPr lang="en-US" b="1" i="1" smtClean="0">
                            <a:solidFill>
                              <a:srgbClr val="0000FF"/>
                            </a:solidFill>
                            <a:latin typeface="Cambria Math"/>
                          </a:rPr>
                          <m:t>𝒅</m:t>
                        </m:r>
                      </m:sup>
                    </m:sSup>
                  </m:oMath>
                </a14:m>
                <a:endParaRPr lang="en-US" b="1" dirty="0" smtClean="0">
                  <a:solidFill>
                    <a:srgbClr val="0000FF"/>
                  </a:solidFill>
                </a:endParaRPr>
              </a:p>
              <a:p>
                <a:pPr marL="749808" lvl="1" indent="-457200">
                  <a:lnSpc>
                    <a:spcPct val="90000"/>
                  </a:lnSpc>
                </a:pPr>
                <a:r>
                  <a:rPr lang="en-US" b="1" dirty="0" smtClean="0"/>
                  <a:t>Prediction:</a:t>
                </a:r>
                <a:r>
                  <a:rPr lang="en-US" dirty="0" smtClean="0"/>
                  <a:t> </a:t>
                </a:r>
                <a14:m>
                  <m:oMath xmlns:m="http://schemas.openxmlformats.org/officeDocument/2006/math">
                    <m:r>
                      <a:rPr lang="en-US" b="1" i="1" dirty="0" smtClean="0">
                        <a:latin typeface="Cambria Math"/>
                      </a:rPr>
                      <m:t>𝒇</m:t>
                    </m:r>
                    <m:r>
                      <a:rPr lang="en-US" b="1" i="1" dirty="0" smtClean="0">
                        <a:latin typeface="Cambria Math"/>
                      </a:rPr>
                      <m:t>(</m:t>
                    </m:r>
                    <m:r>
                      <a:rPr lang="en-US" b="1" i="1" dirty="0" smtClean="0">
                        <a:latin typeface="Cambria Math"/>
                      </a:rPr>
                      <m:t>𝒙</m:t>
                    </m:r>
                    <m:r>
                      <a:rPr lang="en-US" b="1" i="1" dirty="0" smtClean="0">
                        <a:latin typeface="Cambria Math"/>
                      </a:rPr>
                      <m:t>)=+</m:t>
                    </m:r>
                    <m:r>
                      <a:rPr lang="en-US" b="1" i="1" dirty="0" smtClean="0">
                        <a:latin typeface="Cambria Math"/>
                      </a:rPr>
                      <m:t>𝟏</m:t>
                    </m:r>
                  </m:oMath>
                </a14:m>
                <a:r>
                  <a:rPr lang="en-US" dirty="0" smtClean="0"/>
                  <a:t> </a:t>
                </a:r>
                <a:r>
                  <a:rPr lang="en-US" dirty="0" err="1" smtClean="0"/>
                  <a:t>iff</a:t>
                </a:r>
                <a:r>
                  <a:rPr lang="en-US" dirty="0" smtClean="0"/>
                  <a:t>  </a:t>
                </a:r>
                <a14:m>
                  <m:oMath xmlns:m="http://schemas.openxmlformats.org/officeDocument/2006/math">
                    <m:r>
                      <a:rPr lang="en-US" b="1" i="1" smtClean="0">
                        <a:latin typeface="Cambria Math"/>
                      </a:rPr>
                      <m:t>𝒘</m:t>
                    </m:r>
                    <m:r>
                      <a:rPr lang="en-US" b="1" i="1" smtClean="0">
                        <a:latin typeface="Cambria Math"/>
                      </a:rPr>
                      <m:t>⋅</m:t>
                    </m:r>
                    <m:r>
                      <a:rPr lang="en-US" b="1" i="1" smtClean="0">
                        <a:latin typeface="Cambria Math"/>
                      </a:rPr>
                      <m:t>𝒙</m:t>
                    </m:r>
                    <m:r>
                      <a:rPr lang="en-US" b="1" i="1" smtClean="0">
                        <a:latin typeface="Cambria Math"/>
                      </a:rPr>
                      <m:t>≥</m:t>
                    </m:r>
                    <m:r>
                      <a:rPr lang="en-US" b="1" i="1" smtClean="0">
                        <a:latin typeface="Cambria Math"/>
                      </a:rPr>
                      <m:t>𝜽</m:t>
                    </m:r>
                  </m:oMath>
                </a14:m>
                <a:r>
                  <a:rPr lang="en-US" b="1" dirty="0" smtClean="0"/>
                  <a:t> else </a:t>
                </a:r>
                <a14:m>
                  <m:oMath xmlns:m="http://schemas.openxmlformats.org/officeDocument/2006/math">
                    <m:r>
                      <a:rPr lang="en-US" b="1" i="1" smtClean="0">
                        <a:latin typeface="Cambria Math"/>
                      </a:rPr>
                      <m:t>−</m:t>
                    </m:r>
                    <m:r>
                      <a:rPr lang="en-US" b="1" i="1" smtClean="0">
                        <a:latin typeface="Cambria Math"/>
                      </a:rPr>
                      <m:t>𝟏</m:t>
                    </m:r>
                  </m:oMath>
                </a14:m>
                <a:endParaRPr lang="en-US" b="1" dirty="0" smtClean="0"/>
              </a:p>
              <a:p>
                <a:pPr marL="457200" indent="-457200">
                  <a:lnSpc>
                    <a:spcPct val="90000"/>
                  </a:lnSpc>
                  <a:spcBef>
                    <a:spcPct val="20000"/>
                  </a:spcBef>
                </a:pPr>
                <a:r>
                  <a:rPr lang="en-US" b="1" dirty="0" smtClean="0">
                    <a:solidFill>
                      <a:srgbClr val="FF0066"/>
                    </a:solidFill>
                  </a:rPr>
                  <a:t>Perceptron:</a:t>
                </a:r>
                <a:r>
                  <a:rPr lang="en-US" b="1" dirty="0" smtClean="0">
                    <a:solidFill>
                      <a:srgbClr val="0000FF"/>
                    </a:solidFill>
                  </a:rPr>
                  <a:t> </a:t>
                </a:r>
                <a:r>
                  <a:rPr lang="en-US" dirty="0" smtClean="0">
                    <a:solidFill>
                      <a:srgbClr val="0000FF"/>
                    </a:solidFill>
                  </a:rPr>
                  <a:t>Additive weight update</a:t>
                </a:r>
                <a:endParaRPr lang="en-US" b="1" dirty="0">
                  <a:solidFill>
                    <a:srgbClr val="0000FF"/>
                  </a:solidFill>
                </a:endParaRPr>
              </a:p>
              <a:p>
                <a:pPr marL="749808" lvl="1" indent="-457200">
                  <a:lnSpc>
                    <a:spcPct val="90000"/>
                  </a:lnSpc>
                </a:pPr>
                <a:endParaRPr lang="en-US" b="1" dirty="0" smtClean="0">
                  <a:solidFill>
                    <a:srgbClr val="0000FF"/>
                  </a:solidFill>
                </a:endParaRPr>
              </a:p>
              <a:p>
                <a:pPr marL="749808" lvl="1" indent="-457200">
                  <a:lnSpc>
                    <a:spcPct val="90000"/>
                  </a:lnSpc>
                </a:pPr>
                <a:r>
                  <a:rPr lang="en-US" b="1" dirty="0" smtClean="0"/>
                  <a:t>If y=+1 but w</a:t>
                </a:r>
                <a:r>
                  <a:rPr lang="el-GR" b="1" dirty="0" smtClean="0"/>
                  <a:t>∙</a:t>
                </a:r>
                <a:r>
                  <a:rPr lang="en-US" b="1" dirty="0" smtClean="0"/>
                  <a:t>x ≤ </a:t>
                </a:r>
                <a:r>
                  <a:rPr lang="el-GR" b="1" dirty="0" smtClean="0"/>
                  <a:t>θ</a:t>
                </a:r>
                <a:r>
                  <a:rPr lang="en-US" b="1" dirty="0" smtClean="0"/>
                  <a:t> then </a:t>
                </a:r>
                <a:r>
                  <a:rPr lang="en-US" b="1" dirty="0" err="1" smtClean="0"/>
                  <a:t>w</a:t>
                </a:r>
                <a:r>
                  <a:rPr lang="en-US" b="1" baseline="-25000" dirty="0" err="1" smtClean="0"/>
                  <a:t>i</a:t>
                </a:r>
                <a:r>
                  <a:rPr lang="en-US" b="1" dirty="0" smtClean="0">
                    <a:sym typeface="Symbol"/>
                  </a:rPr>
                  <a:t></a:t>
                </a:r>
                <a:r>
                  <a:rPr lang="en-US" b="1" dirty="0"/>
                  <a:t> </a:t>
                </a:r>
                <a:r>
                  <a:rPr lang="en-US" b="1" dirty="0" err="1" smtClean="0"/>
                  <a:t>w</a:t>
                </a:r>
                <a:r>
                  <a:rPr lang="en-US" b="1" baseline="-25000" dirty="0" err="1" smtClean="0"/>
                  <a:t>i</a:t>
                </a:r>
                <a:r>
                  <a:rPr lang="en-US" b="1" dirty="0"/>
                  <a:t> </a:t>
                </a:r>
                <a:r>
                  <a:rPr lang="en-US" b="1" dirty="0" smtClean="0"/>
                  <a:t>+ 1 (if x</a:t>
                </a:r>
                <a:r>
                  <a:rPr lang="en-US" b="1" baseline="-25000" dirty="0" smtClean="0"/>
                  <a:t>i</a:t>
                </a:r>
                <a:r>
                  <a:rPr lang="en-US" b="1" dirty="0" smtClean="0"/>
                  <a:t>=1)</a:t>
                </a:r>
              </a:p>
              <a:p>
                <a:pPr marL="749808" lvl="1" indent="-457200">
                  <a:lnSpc>
                    <a:spcPct val="90000"/>
                  </a:lnSpc>
                </a:pPr>
                <a:r>
                  <a:rPr lang="en-US" b="1" dirty="0"/>
                  <a:t>If </a:t>
                </a:r>
                <a:r>
                  <a:rPr lang="en-US" b="1" dirty="0" smtClean="0"/>
                  <a:t>y=-1 </a:t>
                </a:r>
                <a:r>
                  <a:rPr lang="en-US" b="1" dirty="0"/>
                  <a:t>but </a:t>
                </a:r>
                <a:r>
                  <a:rPr lang="en-US" b="1" dirty="0" smtClean="0"/>
                  <a:t> w</a:t>
                </a:r>
                <a:r>
                  <a:rPr lang="el-GR" b="1" dirty="0"/>
                  <a:t>∙</a:t>
                </a:r>
                <a:r>
                  <a:rPr lang="en-US" b="1" dirty="0"/>
                  <a:t>x </a:t>
                </a:r>
                <a:r>
                  <a:rPr lang="en-US" b="1" dirty="0" smtClean="0"/>
                  <a:t>&gt; </a:t>
                </a:r>
                <a:r>
                  <a:rPr lang="el-GR" b="1" dirty="0"/>
                  <a:t>θ</a:t>
                </a:r>
                <a:r>
                  <a:rPr lang="en-US" b="1" dirty="0"/>
                  <a:t> then </a:t>
                </a:r>
                <a:r>
                  <a:rPr lang="en-US" b="1" dirty="0" err="1"/>
                  <a:t>w</a:t>
                </a:r>
                <a:r>
                  <a:rPr lang="en-US" b="1" baseline="-25000" dirty="0" err="1"/>
                  <a:t>i</a:t>
                </a:r>
                <a:r>
                  <a:rPr lang="en-US" b="1" dirty="0">
                    <a:sym typeface="Symbol"/>
                  </a:rPr>
                  <a:t></a:t>
                </a:r>
                <a:r>
                  <a:rPr lang="en-US" b="1" dirty="0"/>
                  <a:t> </a:t>
                </a:r>
                <a:r>
                  <a:rPr lang="en-US" b="1" dirty="0" err="1"/>
                  <a:t>w</a:t>
                </a:r>
                <a:r>
                  <a:rPr lang="en-US" b="1" baseline="-25000" dirty="0" err="1"/>
                  <a:t>i</a:t>
                </a:r>
                <a:r>
                  <a:rPr lang="en-US" b="1" dirty="0"/>
                  <a:t> </a:t>
                </a:r>
                <a:r>
                  <a:rPr lang="en-US" b="1" dirty="0" smtClean="0"/>
                  <a:t>- </a:t>
                </a:r>
                <a:r>
                  <a:rPr lang="en-US" b="1" dirty="0"/>
                  <a:t>1 (if x</a:t>
                </a:r>
                <a:r>
                  <a:rPr lang="en-US" b="1" baseline="-25000" dirty="0"/>
                  <a:t>i</a:t>
                </a:r>
                <a:r>
                  <a:rPr lang="en-US" b="1" dirty="0"/>
                  <a:t>=1)</a:t>
                </a:r>
              </a:p>
              <a:p>
                <a:pPr marL="457200" indent="-457200">
                  <a:lnSpc>
                    <a:spcPct val="90000"/>
                  </a:lnSpc>
                  <a:spcBef>
                    <a:spcPct val="20000"/>
                  </a:spcBef>
                </a:pPr>
                <a:r>
                  <a:rPr lang="en-US" b="1" dirty="0" smtClean="0">
                    <a:solidFill>
                      <a:srgbClr val="FF0066"/>
                    </a:solidFill>
                  </a:rPr>
                  <a:t>Winnow:</a:t>
                </a:r>
                <a:r>
                  <a:rPr lang="en-US" b="1" dirty="0" smtClean="0">
                    <a:solidFill>
                      <a:srgbClr val="0000FF"/>
                    </a:solidFill>
                  </a:rPr>
                  <a:t> </a:t>
                </a:r>
                <a:r>
                  <a:rPr lang="en-US" dirty="0" smtClean="0">
                    <a:solidFill>
                      <a:srgbClr val="0000FF"/>
                    </a:solidFill>
                  </a:rPr>
                  <a:t>Multiplicative </a:t>
                </a:r>
                <a:r>
                  <a:rPr lang="en-US" dirty="0">
                    <a:solidFill>
                      <a:srgbClr val="0000FF"/>
                    </a:solidFill>
                  </a:rPr>
                  <a:t>weight </a:t>
                </a:r>
                <a:r>
                  <a:rPr lang="en-US" dirty="0" smtClean="0">
                    <a:solidFill>
                      <a:srgbClr val="0000FF"/>
                    </a:solidFill>
                  </a:rPr>
                  <a:t>update</a:t>
                </a:r>
              </a:p>
              <a:p>
                <a:pPr marL="749808" lvl="1" indent="-457200">
                  <a:lnSpc>
                    <a:spcPct val="90000"/>
                  </a:lnSpc>
                </a:pPr>
                <a:endParaRPr lang="en-US" b="1" dirty="0" smtClean="0"/>
              </a:p>
              <a:p>
                <a:pPr marL="749808" lvl="1" indent="-457200">
                  <a:lnSpc>
                    <a:spcPct val="90000"/>
                  </a:lnSpc>
                </a:pPr>
                <a:r>
                  <a:rPr lang="en-US" b="1" dirty="0" smtClean="0"/>
                  <a:t>If </a:t>
                </a:r>
                <a:r>
                  <a:rPr lang="en-US" b="1" dirty="0"/>
                  <a:t>y=+1 but w</a:t>
                </a:r>
                <a:r>
                  <a:rPr lang="el-GR" b="1" dirty="0"/>
                  <a:t>∙</a:t>
                </a:r>
                <a:r>
                  <a:rPr lang="en-US" b="1" dirty="0"/>
                  <a:t>x ≤ </a:t>
                </a:r>
                <a:r>
                  <a:rPr lang="el-GR" b="1" dirty="0"/>
                  <a:t>θ</a:t>
                </a:r>
                <a:r>
                  <a:rPr lang="en-US" b="1" dirty="0"/>
                  <a:t> then </a:t>
                </a:r>
                <a:r>
                  <a:rPr lang="en-US" b="1" dirty="0" err="1"/>
                  <a:t>w</a:t>
                </a:r>
                <a:r>
                  <a:rPr lang="en-US" b="1" baseline="-25000" dirty="0" err="1"/>
                  <a:t>i</a:t>
                </a:r>
                <a:r>
                  <a:rPr lang="en-US" b="1" dirty="0">
                    <a:sym typeface="Symbol"/>
                  </a:rPr>
                  <a:t></a:t>
                </a:r>
                <a:r>
                  <a:rPr lang="en-US" b="1" dirty="0"/>
                  <a:t> </a:t>
                </a:r>
                <a:r>
                  <a:rPr lang="en-US" b="1" dirty="0" smtClean="0"/>
                  <a:t>2</a:t>
                </a:r>
                <a:r>
                  <a:rPr lang="el-GR" b="1" dirty="0"/>
                  <a:t> ∙ </a:t>
                </a:r>
                <a:r>
                  <a:rPr lang="en-US" b="1" dirty="0" err="1" smtClean="0"/>
                  <a:t>w</a:t>
                </a:r>
                <a:r>
                  <a:rPr lang="en-US" b="1" baseline="-25000" dirty="0" err="1" smtClean="0"/>
                  <a:t>i</a:t>
                </a:r>
                <a:r>
                  <a:rPr lang="en-US" b="1" dirty="0" smtClean="0"/>
                  <a:t>  </a:t>
                </a:r>
                <a:r>
                  <a:rPr lang="en-US" b="1" dirty="0"/>
                  <a:t>(if x</a:t>
                </a:r>
                <a:r>
                  <a:rPr lang="en-US" b="1" baseline="-25000" dirty="0"/>
                  <a:t>i</a:t>
                </a:r>
                <a:r>
                  <a:rPr lang="en-US" b="1" dirty="0"/>
                  <a:t>=1)</a:t>
                </a:r>
              </a:p>
              <a:p>
                <a:pPr marL="749808" lvl="1" indent="-457200">
                  <a:lnSpc>
                    <a:spcPct val="90000"/>
                  </a:lnSpc>
                </a:pPr>
                <a:r>
                  <a:rPr lang="en-US" b="1" dirty="0"/>
                  <a:t>If y=-1 but  w</a:t>
                </a:r>
                <a:r>
                  <a:rPr lang="el-GR" b="1" dirty="0"/>
                  <a:t>∙</a:t>
                </a:r>
                <a:r>
                  <a:rPr lang="en-US" b="1" dirty="0"/>
                  <a:t>x &gt; </a:t>
                </a:r>
                <a:r>
                  <a:rPr lang="el-GR" b="1" dirty="0"/>
                  <a:t>θ</a:t>
                </a:r>
                <a:r>
                  <a:rPr lang="en-US" b="1" dirty="0"/>
                  <a:t> then </a:t>
                </a:r>
                <a:r>
                  <a:rPr lang="en-US" b="1" dirty="0" err="1"/>
                  <a:t>w</a:t>
                </a:r>
                <a:r>
                  <a:rPr lang="en-US" b="1" baseline="-25000" dirty="0" err="1"/>
                  <a:t>i</a:t>
                </a:r>
                <a:r>
                  <a:rPr lang="en-US" b="1" dirty="0">
                    <a:sym typeface="Symbol"/>
                  </a:rPr>
                  <a:t></a:t>
                </a:r>
                <a:r>
                  <a:rPr lang="en-US" b="1" dirty="0"/>
                  <a:t> </a:t>
                </a:r>
                <a:r>
                  <a:rPr lang="en-US" b="1" dirty="0" err="1"/>
                  <a:t>w</a:t>
                </a:r>
                <a:r>
                  <a:rPr lang="en-US" b="1" baseline="-25000" dirty="0" err="1"/>
                  <a:t>i</a:t>
                </a:r>
                <a:r>
                  <a:rPr lang="en-US" b="1" dirty="0"/>
                  <a:t> </a:t>
                </a:r>
                <a:r>
                  <a:rPr lang="en-US" b="1" dirty="0" smtClean="0"/>
                  <a:t>/ 2 </a:t>
                </a:r>
                <a:r>
                  <a:rPr lang="en-US" b="1" dirty="0"/>
                  <a:t>(if x</a:t>
                </a:r>
                <a:r>
                  <a:rPr lang="en-US" b="1" baseline="-25000" dirty="0"/>
                  <a:t>i</a:t>
                </a:r>
                <a:r>
                  <a:rPr lang="en-US" b="1" dirty="0"/>
                  <a:t>=1)</a:t>
                </a:r>
                <a:endParaRPr lang="en-US" dirty="0">
                  <a:solidFill>
                    <a:schemeClr val="bg1">
                      <a:lumMod val="50000"/>
                    </a:schemeClr>
                  </a:solidFill>
                </a:endParaRPr>
              </a:p>
            </p:txBody>
          </p:sp>
        </mc:Choice>
        <mc:Fallback xmlns="">
          <p:sp>
            <p:nvSpPr>
              <p:cNvPr id="1060867" name="Rectangle 3"/>
              <p:cNvSpPr>
                <a:spLocks noGrp="1" noRot="1" noChangeAspect="1" noMove="1" noResize="1" noEditPoints="1" noAdjustHandles="1" noChangeArrowheads="1" noChangeShapeType="1" noTextEdit="1"/>
              </p:cNvSpPr>
              <p:nvPr>
                <p:ph idx="1"/>
              </p:nvPr>
            </p:nvSpPr>
            <p:spPr>
              <a:xfrm>
                <a:off x="457200" y="1295400"/>
                <a:ext cx="8229600" cy="5486400"/>
              </a:xfrm>
              <a:blipFill rotWithShape="1">
                <a:blip r:embed="rId3"/>
                <a:stretch>
                  <a:fillRect l="-1407" t="-1556" b="-2000"/>
                </a:stretch>
              </a:blipFill>
            </p:spPr>
            <p:txBody>
              <a:bodyPr/>
              <a:lstStyle/>
              <a:p>
                <a:r>
                  <a:rPr lang="en-US">
                    <a:noFill/>
                  </a:rPr>
                  <a:t> </a:t>
                </a:r>
              </a:p>
            </p:txBody>
          </p:sp>
        </mc:Fallback>
      </mc:AlternateContent>
      <p:sp>
        <p:nvSpPr>
          <p:cNvPr id="12"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Slide Number Placeholder 5"/>
          <p:cNvSpPr>
            <a:spLocks noGrp="1"/>
          </p:cNvSpPr>
          <p:nvPr>
            <p:ph type="sldNum" sz="quarter" idx="12"/>
          </p:nvPr>
        </p:nvSpPr>
        <p:spPr/>
        <p:txBody>
          <a:bodyPr/>
          <a:lstStyle/>
          <a:p>
            <a:fld id="{691EFCC7-90F1-45DA-A3D0-C48CEDE1381C}" type="slidenum">
              <a:rPr lang="en-US"/>
              <a:pPr/>
              <a:t>26</a:t>
            </a:fld>
            <a:endParaRPr lang="en-US"/>
          </a:p>
        </p:txBody>
      </p:sp>
      <p:sp>
        <p:nvSpPr>
          <p:cNvPr id="1060873" name="Rectangle 9"/>
          <p:cNvSpPr>
            <a:spLocks noChangeArrowheads="1"/>
          </p:cNvSpPr>
          <p:nvPr/>
        </p:nvSpPr>
        <p:spPr bwMode="auto">
          <a:xfrm>
            <a:off x="2743200" y="3276600"/>
            <a:ext cx="2823209" cy="584775"/>
          </a:xfrm>
          <a:prstGeom prst="rect">
            <a:avLst/>
          </a:prstGeom>
          <a:solidFill>
            <a:srgbClr val="FFFFCC"/>
          </a:solidFill>
          <a:ln w="9525">
            <a:solidFill>
              <a:srgbClr val="FF9900"/>
            </a:solidFill>
            <a:miter lim="800000"/>
            <a:headEnd/>
            <a:tailEnd/>
          </a:ln>
          <a:effectLst/>
        </p:spPr>
        <p:txBody>
          <a:bodyPr wrap="none">
            <a:spAutoFit/>
          </a:bodyPr>
          <a:lstStyle/>
          <a:p>
            <a:r>
              <a:rPr lang="en-US" sz="3200" b="1" u="none" dirty="0">
                <a:latin typeface="Arial" pitchFamily="34" charset="0"/>
                <a:cs typeface="Arial" pitchFamily="34" charset="0"/>
              </a:rPr>
              <a:t>w ← w + </a:t>
            </a:r>
            <a:r>
              <a:rPr lang="en-US" sz="3200" b="1" u="none" dirty="0" smtClean="0">
                <a:latin typeface="Arial" pitchFamily="34" charset="0"/>
                <a:cs typeface="Arial" pitchFamily="34" charset="0"/>
              </a:rPr>
              <a:t>η y</a:t>
            </a:r>
            <a:r>
              <a:rPr lang="en-US" sz="3200" b="1" u="none" baseline="-25000" dirty="0" smtClean="0">
                <a:latin typeface="Arial" pitchFamily="34" charset="0"/>
                <a:cs typeface="Arial" pitchFamily="34" charset="0"/>
              </a:rPr>
              <a:t> </a:t>
            </a:r>
            <a:r>
              <a:rPr lang="en-US" sz="3200" b="1" u="none" dirty="0" smtClean="0">
                <a:latin typeface="Arial" pitchFamily="34" charset="0"/>
                <a:cs typeface="Arial" pitchFamily="34" charset="0"/>
              </a:rPr>
              <a:t>x</a:t>
            </a:r>
            <a:endParaRPr lang="en-US" sz="3200" b="1" u="none" baseline="-25000" dirty="0">
              <a:latin typeface="Arial" pitchFamily="34" charset="0"/>
              <a:cs typeface="Arial" pitchFamily="34" charset="0"/>
            </a:endParaRPr>
          </a:p>
        </p:txBody>
      </p:sp>
      <p:sp>
        <p:nvSpPr>
          <p:cNvPr id="1060874" name="Rectangle 10"/>
          <p:cNvSpPr>
            <a:spLocks noChangeArrowheads="1"/>
          </p:cNvSpPr>
          <p:nvPr/>
        </p:nvSpPr>
        <p:spPr bwMode="auto">
          <a:xfrm>
            <a:off x="2622830" y="5206425"/>
            <a:ext cx="3474028" cy="584775"/>
          </a:xfrm>
          <a:prstGeom prst="rect">
            <a:avLst/>
          </a:prstGeom>
          <a:solidFill>
            <a:srgbClr val="FFFFCC"/>
          </a:solidFill>
          <a:ln w="9525">
            <a:solidFill>
              <a:srgbClr val="FF9900"/>
            </a:solidFill>
            <a:miter lim="800000"/>
            <a:headEnd/>
            <a:tailEnd/>
          </a:ln>
          <a:effectLst/>
        </p:spPr>
        <p:txBody>
          <a:bodyPr wrap="none">
            <a:spAutoFit/>
          </a:bodyPr>
          <a:lstStyle/>
          <a:p>
            <a:r>
              <a:rPr lang="en-US" sz="3200" b="1" u="none" dirty="0">
                <a:latin typeface="Arial" pitchFamily="34" charset="0"/>
                <a:cs typeface="Arial" pitchFamily="34" charset="0"/>
              </a:rPr>
              <a:t>w ← w </a:t>
            </a:r>
            <a:r>
              <a:rPr lang="en-US" sz="3200" b="1" dirty="0" err="1">
                <a:latin typeface="Arial" pitchFamily="34" charset="0"/>
                <a:cs typeface="Arial" pitchFamily="34" charset="0"/>
              </a:rPr>
              <a:t>exp</a:t>
            </a:r>
            <a:r>
              <a:rPr lang="en-US" sz="3200" b="1" dirty="0">
                <a:latin typeface="Arial" pitchFamily="34" charset="0"/>
                <a:cs typeface="Arial" pitchFamily="34" charset="0"/>
              </a:rPr>
              <a:t>{η y</a:t>
            </a:r>
            <a:r>
              <a:rPr lang="en-US" sz="3200" b="1" u="none" baseline="-25000" dirty="0" smtClean="0">
                <a:latin typeface="Arial" pitchFamily="34" charset="0"/>
                <a:cs typeface="Arial" pitchFamily="34" charset="0"/>
              </a:rPr>
              <a:t> </a:t>
            </a:r>
            <a:r>
              <a:rPr lang="en-US" sz="3200" b="1" u="none" dirty="0" smtClean="0">
                <a:latin typeface="Arial" pitchFamily="34" charset="0"/>
                <a:cs typeface="Arial" pitchFamily="34" charset="0"/>
              </a:rPr>
              <a:t>x</a:t>
            </a:r>
            <a:r>
              <a:rPr lang="en-US" sz="2800" b="1" u="none" dirty="0" smtClean="0">
                <a:latin typeface="Arial" pitchFamily="34" charset="0"/>
                <a:cs typeface="Arial" pitchFamily="34" charset="0"/>
              </a:rPr>
              <a:t>}</a:t>
            </a:r>
            <a:endParaRPr lang="en-US" sz="2800" b="1" u="none" dirty="0">
              <a:latin typeface="Arial" pitchFamily="34" charset="0"/>
              <a:cs typeface="Arial" pitchFamily="34" charset="0"/>
            </a:endParaRPr>
          </a:p>
        </p:txBody>
      </p:sp>
      <p:sp>
        <p:nvSpPr>
          <p:cNvPr id="14" name="TextBox 13"/>
          <p:cNvSpPr txBox="1"/>
          <p:nvPr/>
        </p:nvSpPr>
        <p:spPr>
          <a:xfrm>
            <a:off x="7763494" y="3828870"/>
            <a:ext cx="1380506" cy="400110"/>
          </a:xfrm>
          <a:prstGeom prst="rect">
            <a:avLst/>
          </a:prstGeom>
          <a:noFill/>
        </p:spPr>
        <p:txBody>
          <a:bodyPr wrap="none" rtlCol="0">
            <a:spAutoFit/>
          </a:bodyPr>
          <a:lstStyle/>
          <a:p>
            <a:r>
              <a:rPr lang="en-US" sz="2000" b="1" dirty="0" smtClean="0">
                <a:solidFill>
                  <a:srgbClr val="FF0000"/>
                </a:solidFill>
                <a:latin typeface="Arial" pitchFamily="34" charset="0"/>
                <a:cs typeface="Arial" pitchFamily="34" charset="0"/>
              </a:rPr>
              <a:t>(promote)</a:t>
            </a:r>
          </a:p>
        </p:txBody>
      </p:sp>
      <p:sp>
        <p:nvSpPr>
          <p:cNvPr id="15" name="TextBox 14"/>
          <p:cNvSpPr txBox="1"/>
          <p:nvPr/>
        </p:nvSpPr>
        <p:spPr>
          <a:xfrm>
            <a:off x="7763494" y="4324290"/>
            <a:ext cx="1266693" cy="400110"/>
          </a:xfrm>
          <a:prstGeom prst="rect">
            <a:avLst/>
          </a:prstGeom>
          <a:noFill/>
        </p:spPr>
        <p:txBody>
          <a:bodyPr wrap="none" rtlCol="0">
            <a:spAutoFit/>
          </a:bodyPr>
          <a:lstStyle/>
          <a:p>
            <a:r>
              <a:rPr lang="en-US" sz="2000" b="1" dirty="0" smtClean="0">
                <a:solidFill>
                  <a:srgbClr val="FF0000"/>
                </a:solidFill>
                <a:latin typeface="Arial" pitchFamily="34" charset="0"/>
                <a:cs typeface="Arial" pitchFamily="34" charset="0"/>
              </a:rPr>
              <a:t>(demote)</a:t>
            </a:r>
          </a:p>
        </p:txBody>
      </p:sp>
      <p:sp>
        <p:nvSpPr>
          <p:cNvPr id="16" name="TextBox 15"/>
          <p:cNvSpPr txBox="1"/>
          <p:nvPr/>
        </p:nvSpPr>
        <p:spPr>
          <a:xfrm>
            <a:off x="7772400" y="5791200"/>
            <a:ext cx="1380506" cy="400110"/>
          </a:xfrm>
          <a:prstGeom prst="rect">
            <a:avLst/>
          </a:prstGeom>
          <a:noFill/>
        </p:spPr>
        <p:txBody>
          <a:bodyPr wrap="none" rtlCol="0">
            <a:spAutoFit/>
          </a:bodyPr>
          <a:lstStyle/>
          <a:p>
            <a:r>
              <a:rPr lang="en-US" sz="2000" b="1" dirty="0" smtClean="0">
                <a:solidFill>
                  <a:srgbClr val="FF0000"/>
                </a:solidFill>
                <a:latin typeface="Arial" pitchFamily="34" charset="0"/>
                <a:cs typeface="Arial" pitchFamily="34" charset="0"/>
              </a:rPr>
              <a:t>(promote)</a:t>
            </a:r>
          </a:p>
        </p:txBody>
      </p:sp>
      <p:sp>
        <p:nvSpPr>
          <p:cNvPr id="17" name="TextBox 16"/>
          <p:cNvSpPr txBox="1"/>
          <p:nvPr/>
        </p:nvSpPr>
        <p:spPr>
          <a:xfrm>
            <a:off x="7772400" y="6286620"/>
            <a:ext cx="1266693" cy="400110"/>
          </a:xfrm>
          <a:prstGeom prst="rect">
            <a:avLst/>
          </a:prstGeom>
          <a:noFill/>
        </p:spPr>
        <p:txBody>
          <a:bodyPr wrap="none" rtlCol="0">
            <a:spAutoFit/>
          </a:bodyPr>
          <a:lstStyle/>
          <a:p>
            <a:r>
              <a:rPr lang="en-US" sz="2000" b="1" dirty="0" smtClean="0">
                <a:solidFill>
                  <a:srgbClr val="FF0000"/>
                </a:solidFill>
                <a:latin typeface="Arial" pitchFamily="34" charset="0"/>
                <a:cs typeface="Arial" pitchFamily="34" charset="0"/>
              </a:rPr>
              <a:t>(demote)</a:t>
            </a:r>
          </a:p>
        </p:txBody>
      </p:sp>
    </p:spTree>
    <p:extLst>
      <p:ext uri="{BB962C8B-B14F-4D97-AF65-F5344CB8AC3E}">
        <p14:creationId xmlns:p14="http://schemas.microsoft.com/office/powerpoint/2010/main" val="2717278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08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08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086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086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08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08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6086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608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73" grpId="0" animBg="1"/>
      <p:bldP spid="1060874" grpId="0" animBg="1"/>
      <p:bldP spid="14" grpId="0"/>
      <p:bldP spid="15"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Perceptron vs. Winnow</a:t>
            </a:r>
          </a:p>
        </p:txBody>
      </p:sp>
      <p:sp>
        <p:nvSpPr>
          <p:cNvPr id="9" name="Content Placeholder 8"/>
          <p:cNvSpPr>
            <a:spLocks noGrp="1"/>
          </p:cNvSpPr>
          <p:nvPr>
            <p:ph idx="1"/>
          </p:nvPr>
        </p:nvSpPr>
        <p:spPr>
          <a:xfrm>
            <a:off x="457200" y="1295400"/>
            <a:ext cx="8001000" cy="5257801"/>
          </a:xfrm>
        </p:spPr>
        <p:txBody>
          <a:bodyPr>
            <a:normAutofit lnSpcReduction="10000"/>
          </a:bodyPr>
          <a:lstStyle/>
          <a:p>
            <a:pPr>
              <a:lnSpc>
                <a:spcPct val="110000"/>
              </a:lnSpc>
            </a:pPr>
            <a:r>
              <a:rPr lang="en-US" b="1" dirty="0">
                <a:solidFill>
                  <a:srgbClr val="008000"/>
                </a:solidFill>
              </a:rPr>
              <a:t>How to compare learning algorithms?</a:t>
            </a:r>
          </a:p>
          <a:p>
            <a:pPr>
              <a:lnSpc>
                <a:spcPct val="110000"/>
              </a:lnSpc>
            </a:pPr>
            <a:r>
              <a:rPr lang="en-US" b="1" dirty="0">
                <a:solidFill>
                  <a:srgbClr val="0000FF"/>
                </a:solidFill>
              </a:rPr>
              <a:t>Considerations:</a:t>
            </a:r>
          </a:p>
          <a:p>
            <a:pPr lvl="1">
              <a:lnSpc>
                <a:spcPct val="110000"/>
              </a:lnSpc>
            </a:pPr>
            <a:r>
              <a:rPr lang="en-US" dirty="0"/>
              <a:t>Number of features </a:t>
            </a:r>
            <a:r>
              <a:rPr lang="en-US" b="1" dirty="0"/>
              <a:t>d</a:t>
            </a:r>
            <a:r>
              <a:rPr lang="en-US" dirty="0"/>
              <a:t> is </a:t>
            </a:r>
            <a:r>
              <a:rPr lang="en-US" b="1" dirty="0">
                <a:solidFill>
                  <a:srgbClr val="D60093"/>
                </a:solidFill>
              </a:rPr>
              <a:t>very large</a:t>
            </a:r>
          </a:p>
          <a:p>
            <a:pPr lvl="1">
              <a:lnSpc>
                <a:spcPct val="110000"/>
              </a:lnSpc>
            </a:pPr>
            <a:r>
              <a:rPr lang="en-US" b="1" dirty="0"/>
              <a:t>The instance space is </a:t>
            </a:r>
            <a:r>
              <a:rPr lang="en-US" b="1" dirty="0">
                <a:solidFill>
                  <a:srgbClr val="D60093"/>
                </a:solidFill>
              </a:rPr>
              <a:t>sparse</a:t>
            </a:r>
          </a:p>
          <a:p>
            <a:pPr lvl="2">
              <a:lnSpc>
                <a:spcPct val="110000"/>
              </a:lnSpc>
            </a:pPr>
            <a:r>
              <a:rPr lang="en-US" dirty="0"/>
              <a:t>Only </a:t>
            </a:r>
            <a:r>
              <a:rPr lang="en-US" dirty="0" smtClean="0"/>
              <a:t>few features per training example are non-zero</a:t>
            </a:r>
            <a:endParaRPr lang="en-US" dirty="0"/>
          </a:p>
          <a:p>
            <a:pPr lvl="1">
              <a:lnSpc>
                <a:spcPct val="110000"/>
              </a:lnSpc>
            </a:pPr>
            <a:r>
              <a:rPr lang="en-US" b="1" dirty="0" smtClean="0"/>
              <a:t>The model is </a:t>
            </a:r>
            <a:r>
              <a:rPr lang="en-US" b="1" dirty="0" smtClean="0">
                <a:solidFill>
                  <a:srgbClr val="D60093"/>
                </a:solidFill>
              </a:rPr>
              <a:t>sparse</a:t>
            </a:r>
          </a:p>
          <a:p>
            <a:pPr lvl="2">
              <a:lnSpc>
                <a:spcPct val="110000"/>
              </a:lnSpc>
            </a:pPr>
            <a:r>
              <a:rPr lang="en-US" dirty="0" smtClean="0"/>
              <a:t>Decisions </a:t>
            </a:r>
            <a:r>
              <a:rPr lang="en-US" dirty="0"/>
              <a:t>depend on a small </a:t>
            </a:r>
            <a:r>
              <a:rPr lang="en-US" dirty="0" smtClean="0"/>
              <a:t>subset </a:t>
            </a:r>
            <a:r>
              <a:rPr lang="en-US" dirty="0"/>
              <a:t>of </a:t>
            </a:r>
            <a:r>
              <a:rPr lang="en-US" dirty="0" smtClean="0"/>
              <a:t>features</a:t>
            </a:r>
          </a:p>
          <a:p>
            <a:pPr lvl="2">
              <a:lnSpc>
                <a:spcPct val="110000"/>
              </a:lnSpc>
            </a:pPr>
            <a:r>
              <a:rPr lang="en-US" dirty="0" smtClean="0"/>
              <a:t>In the “true” model on a few </a:t>
            </a:r>
            <a:r>
              <a:rPr lang="en-US" b="1" dirty="0" err="1" smtClean="0"/>
              <a:t>w</a:t>
            </a:r>
            <a:r>
              <a:rPr lang="en-US" b="1" baseline="-25000" dirty="0" err="1" smtClean="0"/>
              <a:t>i</a:t>
            </a:r>
            <a:r>
              <a:rPr lang="en-US" dirty="0" smtClean="0"/>
              <a:t> are non-zero</a:t>
            </a:r>
            <a:endParaRPr lang="en-US" dirty="0"/>
          </a:p>
          <a:p>
            <a:pPr lvl="1">
              <a:lnSpc>
                <a:spcPct val="110000"/>
              </a:lnSpc>
            </a:pPr>
            <a:r>
              <a:rPr lang="en-US" dirty="0"/>
              <a:t>Want  to  learn  from a number of examples that is small  relative  to  the  dimensionality </a:t>
            </a:r>
            <a:r>
              <a:rPr lang="en-US" b="1" dirty="0" smtClean="0"/>
              <a:t>d</a:t>
            </a:r>
            <a:endParaRPr lang="en-US" b="1" dirty="0"/>
          </a:p>
          <a:p>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683889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Perceptron vs. Winnow</a:t>
            </a:r>
            <a:endParaRPr lang="en-US" dirty="0"/>
          </a:p>
        </p:txBody>
      </p:sp>
      <p:sp>
        <p:nvSpPr>
          <p:cNvPr id="8" name="Content Placeholder 7"/>
          <p:cNvSpPr>
            <a:spLocks noGrp="1"/>
          </p:cNvSpPr>
          <p:nvPr>
            <p:ph sz="half" idx="1"/>
          </p:nvPr>
        </p:nvSpPr>
        <p:spPr/>
        <p:txBody>
          <a:bodyPr>
            <a:normAutofit fontScale="92500" lnSpcReduction="20000"/>
          </a:bodyPr>
          <a:lstStyle/>
          <a:p>
            <a:pPr marL="118872" indent="0">
              <a:buNone/>
            </a:pPr>
            <a:r>
              <a:rPr lang="en-US" b="1" dirty="0" smtClean="0">
                <a:solidFill>
                  <a:srgbClr val="0000FF"/>
                </a:solidFill>
              </a:rPr>
              <a:t>Perceptron</a:t>
            </a:r>
          </a:p>
          <a:p>
            <a:r>
              <a:rPr lang="en-US" b="1" dirty="0" smtClean="0">
                <a:solidFill>
                  <a:srgbClr val="D60093"/>
                </a:solidFill>
              </a:rPr>
              <a:t>Online</a:t>
            </a:r>
            <a:r>
              <a:rPr lang="en-US" b="1" dirty="0" smtClean="0"/>
              <a:t>:</a:t>
            </a:r>
            <a:r>
              <a:rPr lang="en-US" dirty="0" smtClean="0"/>
              <a:t> Can adjust to changing target, over time</a:t>
            </a:r>
          </a:p>
          <a:p>
            <a:r>
              <a:rPr lang="en-US" b="1" dirty="0" smtClean="0">
                <a:solidFill>
                  <a:srgbClr val="D60093"/>
                </a:solidFill>
              </a:rPr>
              <a:t>Advantages </a:t>
            </a:r>
          </a:p>
          <a:p>
            <a:pPr lvl="1"/>
            <a:r>
              <a:rPr lang="en-US" dirty="0" smtClean="0"/>
              <a:t>Simple </a:t>
            </a:r>
          </a:p>
          <a:p>
            <a:pPr lvl="1"/>
            <a:r>
              <a:rPr lang="en-US" dirty="0" smtClean="0"/>
              <a:t>Guaranteed to learn a linearly separable problem </a:t>
            </a:r>
          </a:p>
          <a:p>
            <a:pPr lvl="1"/>
            <a:r>
              <a:rPr lang="en-US" b="1" dirty="0">
                <a:solidFill>
                  <a:srgbClr val="008000"/>
                </a:solidFill>
              </a:rPr>
              <a:t>Advantage with few relevant features </a:t>
            </a:r>
            <a:r>
              <a:rPr lang="en-US" b="1" dirty="0" smtClean="0">
                <a:solidFill>
                  <a:srgbClr val="008000"/>
                </a:solidFill>
              </a:rPr>
              <a:t>per training example</a:t>
            </a:r>
            <a:endParaRPr lang="en-US" b="1" dirty="0">
              <a:solidFill>
                <a:srgbClr val="008000"/>
              </a:solidFill>
            </a:endParaRPr>
          </a:p>
          <a:p>
            <a:r>
              <a:rPr lang="en-US" b="1" dirty="0" smtClean="0">
                <a:solidFill>
                  <a:srgbClr val="D60093"/>
                </a:solidFill>
              </a:rPr>
              <a:t>Limitations</a:t>
            </a:r>
          </a:p>
          <a:p>
            <a:pPr lvl="1"/>
            <a:r>
              <a:rPr lang="en-US" dirty="0"/>
              <a:t>O</a:t>
            </a:r>
            <a:r>
              <a:rPr lang="en-US" dirty="0" smtClean="0"/>
              <a:t>nly linear separations</a:t>
            </a:r>
          </a:p>
          <a:p>
            <a:pPr lvl="1"/>
            <a:r>
              <a:rPr lang="en-US" dirty="0"/>
              <a:t>O</a:t>
            </a:r>
            <a:r>
              <a:rPr lang="en-US" dirty="0" smtClean="0"/>
              <a:t>nly converges for linearly separable data</a:t>
            </a:r>
          </a:p>
          <a:p>
            <a:pPr lvl="1"/>
            <a:r>
              <a:rPr lang="en-US" dirty="0"/>
              <a:t>N</a:t>
            </a:r>
            <a:r>
              <a:rPr lang="en-US" dirty="0" smtClean="0"/>
              <a:t>ot really “efficient with many features”</a:t>
            </a:r>
          </a:p>
          <a:p>
            <a:endParaRPr lang="en-US" dirty="0"/>
          </a:p>
        </p:txBody>
      </p:sp>
      <p:sp>
        <p:nvSpPr>
          <p:cNvPr id="9" name="Content Placeholder 8"/>
          <p:cNvSpPr>
            <a:spLocks noGrp="1"/>
          </p:cNvSpPr>
          <p:nvPr>
            <p:ph sz="half" idx="2"/>
          </p:nvPr>
        </p:nvSpPr>
        <p:spPr/>
        <p:txBody>
          <a:bodyPr>
            <a:normAutofit fontScale="92500" lnSpcReduction="20000"/>
          </a:bodyPr>
          <a:lstStyle/>
          <a:p>
            <a:pPr marL="118872" indent="0">
              <a:buNone/>
            </a:pPr>
            <a:r>
              <a:rPr lang="en-US" b="1" dirty="0" smtClean="0">
                <a:solidFill>
                  <a:srgbClr val="0000FF"/>
                </a:solidFill>
              </a:rPr>
              <a:t>Winnow</a:t>
            </a:r>
          </a:p>
          <a:p>
            <a:r>
              <a:rPr lang="en-US" b="1" dirty="0" smtClean="0">
                <a:solidFill>
                  <a:srgbClr val="D60093"/>
                </a:solidFill>
              </a:rPr>
              <a:t>Online</a:t>
            </a:r>
            <a:r>
              <a:rPr lang="en-US" b="1" dirty="0" smtClean="0"/>
              <a:t>:</a:t>
            </a:r>
            <a:r>
              <a:rPr lang="en-US" dirty="0" smtClean="0"/>
              <a:t> Can adjust to changing target, over time</a:t>
            </a:r>
          </a:p>
          <a:p>
            <a:r>
              <a:rPr lang="en-US" b="1" dirty="0" smtClean="0">
                <a:solidFill>
                  <a:srgbClr val="D60093"/>
                </a:solidFill>
              </a:rPr>
              <a:t>Advantages</a:t>
            </a:r>
          </a:p>
          <a:p>
            <a:pPr lvl="1"/>
            <a:r>
              <a:rPr lang="en-US" dirty="0" smtClean="0"/>
              <a:t>Simple </a:t>
            </a:r>
          </a:p>
          <a:p>
            <a:pPr lvl="1"/>
            <a:r>
              <a:rPr lang="en-US" dirty="0" smtClean="0"/>
              <a:t>Guaranteed to learn a linearly separable problem </a:t>
            </a:r>
          </a:p>
          <a:p>
            <a:pPr lvl="1"/>
            <a:r>
              <a:rPr lang="en-US" b="1" dirty="0" smtClean="0">
                <a:solidFill>
                  <a:srgbClr val="008000"/>
                </a:solidFill>
              </a:rPr>
              <a:t>Suitable for problems with many irrelevant attributes</a:t>
            </a:r>
          </a:p>
          <a:p>
            <a:r>
              <a:rPr lang="en-US" b="1" dirty="0" smtClean="0">
                <a:solidFill>
                  <a:srgbClr val="D60093"/>
                </a:solidFill>
              </a:rPr>
              <a:t>Limitations</a:t>
            </a:r>
          </a:p>
          <a:p>
            <a:pPr lvl="1"/>
            <a:r>
              <a:rPr lang="en-US" dirty="0" smtClean="0"/>
              <a:t>Only linear separations</a:t>
            </a:r>
          </a:p>
          <a:p>
            <a:pPr lvl="1"/>
            <a:r>
              <a:rPr lang="en-US" dirty="0"/>
              <a:t>O</a:t>
            </a:r>
            <a:r>
              <a:rPr lang="en-US" dirty="0" smtClean="0"/>
              <a:t>nly converges for linearly separable data</a:t>
            </a:r>
          </a:p>
          <a:p>
            <a:pPr lvl="1"/>
            <a:r>
              <a:rPr lang="en-US" dirty="0"/>
              <a:t>N</a:t>
            </a:r>
            <a:r>
              <a:rPr lang="en-US" dirty="0" smtClean="0"/>
              <a:t>ot really “efficient with many features”</a:t>
            </a: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1896239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Learning</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t>New setting: </a:t>
            </a:r>
            <a:r>
              <a:rPr lang="en-US" b="1" dirty="0" smtClean="0">
                <a:solidFill>
                  <a:srgbClr val="FF0066"/>
                </a:solidFill>
              </a:rPr>
              <a:t>Online Learning</a:t>
            </a:r>
            <a:endParaRPr lang="en-US" b="1" dirty="0">
              <a:solidFill>
                <a:srgbClr val="FF0066"/>
              </a:solidFill>
            </a:endParaRPr>
          </a:p>
          <a:p>
            <a:pPr lvl="1"/>
            <a:r>
              <a:rPr lang="en-US" dirty="0"/>
              <a:t>Allows </a:t>
            </a:r>
            <a:r>
              <a:rPr lang="en-US" dirty="0" smtClean="0"/>
              <a:t>for modeling </a:t>
            </a:r>
            <a:r>
              <a:rPr lang="en-US" dirty="0"/>
              <a:t>problems where </a:t>
            </a:r>
            <a:r>
              <a:rPr lang="en-US" dirty="0" smtClean="0"/>
              <a:t>we </a:t>
            </a:r>
            <a:r>
              <a:rPr lang="en-US" dirty="0"/>
              <a:t>have a continuous stream of data </a:t>
            </a:r>
            <a:endParaRPr lang="en-US" dirty="0" smtClean="0"/>
          </a:p>
          <a:p>
            <a:pPr lvl="1"/>
            <a:r>
              <a:rPr lang="en-US" dirty="0" smtClean="0"/>
              <a:t>We </a:t>
            </a:r>
            <a:r>
              <a:rPr lang="en-US" dirty="0"/>
              <a:t>want an algorithm to learn </a:t>
            </a:r>
            <a:r>
              <a:rPr lang="en-US" dirty="0" smtClean="0"/>
              <a:t>from it and slowly adapt to the changes in data</a:t>
            </a:r>
            <a:endParaRPr lang="en-US" dirty="0"/>
          </a:p>
          <a:p>
            <a:r>
              <a:rPr lang="en-US" b="1" dirty="0" smtClean="0">
                <a:solidFill>
                  <a:srgbClr val="008000"/>
                </a:solidFill>
              </a:rPr>
              <a:t>Idea: Do slow updates to the model</a:t>
            </a:r>
          </a:p>
          <a:p>
            <a:pPr lvl="1"/>
            <a:r>
              <a:rPr lang="en-US" dirty="0" smtClean="0"/>
              <a:t>Both our methods Perceptron and Winnow make updates if they misclassify an example</a:t>
            </a:r>
          </a:p>
          <a:p>
            <a:pPr lvl="1"/>
            <a:r>
              <a:rPr lang="en-US" b="1" dirty="0" smtClean="0">
                <a:solidFill>
                  <a:srgbClr val="FF0066"/>
                </a:solidFill>
              </a:rPr>
              <a:t>So:</a:t>
            </a:r>
            <a:r>
              <a:rPr lang="en-US" dirty="0" smtClean="0"/>
              <a:t> First train the classifier on training data. Then for every example from the stream, if we misclassify, update the model (using small learning rate)</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spTree>
    <p:extLst>
      <p:ext uri="{BB962C8B-B14F-4D97-AF65-F5344CB8AC3E}">
        <p14:creationId xmlns:p14="http://schemas.microsoft.com/office/powerpoint/2010/main" val="1820843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Would like to do </a:t>
            </a:r>
            <a:r>
              <a:rPr lang="en-US" b="1" dirty="0" smtClean="0">
                <a:solidFill>
                  <a:srgbClr val="D60093"/>
                </a:solidFill>
              </a:rPr>
              <a:t>prediction</a:t>
            </a:r>
            <a:r>
              <a:rPr lang="en-US" b="1" dirty="0" smtClean="0"/>
              <a:t>:</a:t>
            </a:r>
            <a:r>
              <a:rPr lang="en-US" b="1" dirty="0" smtClean="0">
                <a:solidFill>
                  <a:schemeClr val="accent3"/>
                </a:solidFill>
              </a:rPr>
              <a:t> </a:t>
            </a:r>
          </a:p>
          <a:p>
            <a:pPr>
              <a:buNone/>
            </a:pPr>
            <a:r>
              <a:rPr lang="en-US" dirty="0" smtClean="0">
                <a:solidFill>
                  <a:srgbClr val="0000FF"/>
                </a:solidFill>
              </a:rPr>
              <a:t>	</a:t>
            </a:r>
            <a:r>
              <a:rPr lang="en-US" b="1" dirty="0" smtClean="0">
                <a:solidFill>
                  <a:srgbClr val="0000FF"/>
                </a:solidFill>
              </a:rPr>
              <a:t>estimate </a:t>
            </a:r>
            <a:r>
              <a:rPr lang="en-US" dirty="0" smtClean="0">
                <a:solidFill>
                  <a:srgbClr val="0000FF"/>
                </a:solidFill>
              </a:rPr>
              <a:t>a function </a:t>
            </a:r>
            <a:r>
              <a:rPr lang="en-US" b="1" dirty="0" smtClean="0">
                <a:solidFill>
                  <a:srgbClr val="0000FF"/>
                </a:solidFill>
              </a:rPr>
              <a:t>f(x)</a:t>
            </a:r>
            <a:r>
              <a:rPr lang="en-US" dirty="0" smtClean="0">
                <a:solidFill>
                  <a:srgbClr val="0000FF"/>
                </a:solidFill>
              </a:rPr>
              <a:t> so that</a:t>
            </a:r>
            <a:r>
              <a:rPr lang="en-US" dirty="0" smtClean="0">
                <a:solidFill>
                  <a:schemeClr val="accent2"/>
                </a:solidFill>
              </a:rPr>
              <a:t> </a:t>
            </a:r>
            <a:r>
              <a:rPr lang="en-US" b="1" i="1" dirty="0" smtClean="0">
                <a:solidFill>
                  <a:srgbClr val="008000"/>
                </a:solidFill>
              </a:rPr>
              <a:t>y = f(x)</a:t>
            </a:r>
          </a:p>
          <a:p>
            <a:pPr lvl="8"/>
            <a:endParaRPr lang="en-US" dirty="0" smtClean="0"/>
          </a:p>
          <a:p>
            <a:r>
              <a:rPr lang="en-US" b="1" dirty="0" smtClean="0"/>
              <a:t>Where </a:t>
            </a:r>
            <a:r>
              <a:rPr lang="en-US" b="1" i="1" dirty="0" smtClean="0">
                <a:solidFill>
                  <a:srgbClr val="008000"/>
                </a:solidFill>
              </a:rPr>
              <a:t>y</a:t>
            </a:r>
            <a:r>
              <a:rPr lang="en-US" b="1" dirty="0" smtClean="0"/>
              <a:t> can be:</a:t>
            </a:r>
          </a:p>
          <a:p>
            <a:pPr lvl="1"/>
            <a:r>
              <a:rPr lang="en-US" b="1" dirty="0" smtClean="0">
                <a:solidFill>
                  <a:srgbClr val="D60093"/>
                </a:solidFill>
              </a:rPr>
              <a:t>Real number</a:t>
            </a:r>
            <a:r>
              <a:rPr lang="en-US" b="1" dirty="0" smtClean="0"/>
              <a:t>:</a:t>
            </a:r>
            <a:r>
              <a:rPr lang="en-US" dirty="0" smtClean="0"/>
              <a:t> Regression</a:t>
            </a:r>
          </a:p>
          <a:p>
            <a:pPr lvl="1"/>
            <a:r>
              <a:rPr lang="en-US" b="1" dirty="0" smtClean="0">
                <a:solidFill>
                  <a:srgbClr val="D60093"/>
                </a:solidFill>
              </a:rPr>
              <a:t>Categorical</a:t>
            </a:r>
            <a:r>
              <a:rPr lang="en-US" b="1" dirty="0" smtClean="0"/>
              <a:t>:</a:t>
            </a:r>
            <a:r>
              <a:rPr lang="en-US" dirty="0" smtClean="0"/>
              <a:t> Classification</a:t>
            </a:r>
          </a:p>
          <a:p>
            <a:pPr lvl="1"/>
            <a:r>
              <a:rPr lang="en-US" dirty="0" smtClean="0"/>
              <a:t>Complex object: </a:t>
            </a:r>
          </a:p>
          <a:p>
            <a:pPr lvl="2"/>
            <a:r>
              <a:rPr lang="en-US" dirty="0" smtClean="0"/>
              <a:t>Ranking of items, Parse tree, etc.</a:t>
            </a:r>
          </a:p>
          <a:p>
            <a:pPr lvl="8"/>
            <a:endParaRPr lang="en-US" dirty="0" smtClean="0"/>
          </a:p>
          <a:p>
            <a:r>
              <a:rPr lang="en-US" b="1" dirty="0" smtClean="0"/>
              <a:t>Data is </a:t>
            </a:r>
            <a:r>
              <a:rPr lang="en-US" b="1" dirty="0" smtClean="0">
                <a:solidFill>
                  <a:srgbClr val="D60093"/>
                </a:solidFill>
              </a:rPr>
              <a:t>labeled</a:t>
            </a:r>
            <a:r>
              <a:rPr lang="en-US" b="1" dirty="0" smtClean="0"/>
              <a:t>:</a:t>
            </a:r>
          </a:p>
          <a:p>
            <a:pPr lvl="1"/>
            <a:r>
              <a:rPr lang="en-US" dirty="0" smtClean="0"/>
              <a:t>Have many pairs </a:t>
            </a:r>
            <a:r>
              <a:rPr lang="en-US" b="1" dirty="0" smtClean="0"/>
              <a:t>{(x, y)}</a:t>
            </a:r>
          </a:p>
          <a:p>
            <a:pPr lvl="2"/>
            <a:r>
              <a:rPr lang="en-US" b="1" dirty="0" smtClean="0"/>
              <a:t>x</a:t>
            </a:r>
            <a:r>
              <a:rPr lang="en-US" dirty="0" smtClean="0"/>
              <a:t> … vector of binary, categorical, real valued features </a:t>
            </a:r>
          </a:p>
          <a:p>
            <a:pPr lvl="2"/>
            <a:r>
              <a:rPr lang="en-US" b="1" dirty="0" smtClean="0"/>
              <a:t>y</a:t>
            </a:r>
            <a:r>
              <a:rPr lang="en-US" dirty="0" smtClean="0"/>
              <a:t> … class ({+1, -1}, or a real number)</a:t>
            </a: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
        <p:nvSpPr>
          <p:cNvPr id="7" name="Rectangle 6"/>
          <p:cNvSpPr/>
          <p:nvPr/>
        </p:nvSpPr>
        <p:spPr>
          <a:xfrm>
            <a:off x="6705600" y="2286000"/>
            <a:ext cx="15240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X</a:t>
            </a:r>
            <a:endParaRPr lang="en-US" b="1" dirty="0"/>
          </a:p>
        </p:txBody>
      </p:sp>
      <p:sp>
        <p:nvSpPr>
          <p:cNvPr id="11" name="Rectangle 10"/>
          <p:cNvSpPr/>
          <p:nvPr/>
        </p:nvSpPr>
        <p:spPr>
          <a:xfrm>
            <a:off x="8298746" y="2286000"/>
            <a:ext cx="4572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Y</a:t>
            </a:r>
            <a:endParaRPr lang="en-US" b="1" dirty="0"/>
          </a:p>
        </p:txBody>
      </p:sp>
      <p:sp>
        <p:nvSpPr>
          <p:cNvPr id="12" name="Rectangle 11"/>
          <p:cNvSpPr/>
          <p:nvPr/>
        </p:nvSpPr>
        <p:spPr>
          <a:xfrm>
            <a:off x="6705600" y="3657600"/>
            <a:ext cx="1524000" cy="6096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X’</a:t>
            </a:r>
            <a:endParaRPr lang="en-US" b="1" dirty="0"/>
          </a:p>
        </p:txBody>
      </p:sp>
      <p:sp>
        <p:nvSpPr>
          <p:cNvPr id="13" name="Rectangle 12"/>
          <p:cNvSpPr/>
          <p:nvPr/>
        </p:nvSpPr>
        <p:spPr>
          <a:xfrm>
            <a:off x="8305800" y="3657600"/>
            <a:ext cx="457200" cy="6096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Y’</a:t>
            </a:r>
            <a:endParaRPr lang="en-US" b="1" dirty="0"/>
          </a:p>
        </p:txBody>
      </p:sp>
      <p:sp>
        <p:nvSpPr>
          <p:cNvPr id="14" name="TextBox 13"/>
          <p:cNvSpPr txBox="1"/>
          <p:nvPr/>
        </p:nvSpPr>
        <p:spPr>
          <a:xfrm>
            <a:off x="6705600" y="4278868"/>
            <a:ext cx="2225033" cy="369332"/>
          </a:xfrm>
          <a:prstGeom prst="rect">
            <a:avLst/>
          </a:prstGeom>
          <a:noFill/>
        </p:spPr>
        <p:txBody>
          <a:bodyPr wrap="none" rtlCol="0">
            <a:spAutoFit/>
          </a:bodyPr>
          <a:lstStyle/>
          <a:p>
            <a:pPr algn="ctr"/>
            <a:r>
              <a:rPr lang="en-US" b="1" dirty="0" smtClean="0">
                <a:solidFill>
                  <a:srgbClr val="FF0000"/>
                </a:solidFill>
              </a:rPr>
              <a:t>Training</a:t>
            </a:r>
            <a:r>
              <a:rPr lang="en-US" dirty="0" smtClean="0"/>
              <a:t> and  </a:t>
            </a:r>
            <a:r>
              <a:rPr lang="en-US" b="1" dirty="0" smtClean="0">
                <a:solidFill>
                  <a:schemeClr val="accent2"/>
                </a:solidFill>
              </a:rPr>
              <a:t>test</a:t>
            </a:r>
            <a:r>
              <a:rPr lang="en-US" dirty="0" smtClean="0"/>
              <a:t> set</a:t>
            </a:r>
            <a:endParaRPr lang="en-US" dirty="0"/>
          </a:p>
        </p:txBody>
      </p:sp>
      <p:sp>
        <p:nvSpPr>
          <p:cNvPr id="8" name="TextBox 7"/>
          <p:cNvSpPr txBox="1"/>
          <p:nvPr/>
        </p:nvSpPr>
        <p:spPr>
          <a:xfrm>
            <a:off x="6096000" y="4648200"/>
            <a:ext cx="3048000" cy="877163"/>
          </a:xfrm>
          <a:prstGeom prst="rect">
            <a:avLst/>
          </a:prstGeom>
          <a:noFill/>
        </p:spPr>
        <p:txBody>
          <a:bodyPr wrap="square" rtlCol="0">
            <a:spAutoFit/>
          </a:bodyPr>
          <a:lstStyle/>
          <a:p>
            <a:pPr algn="ctr"/>
            <a:r>
              <a:rPr lang="en-US" sz="1700" b="1" dirty="0" smtClean="0">
                <a:latin typeface="Arial" pitchFamily="34" charset="0"/>
                <a:cs typeface="Arial" pitchFamily="34" charset="0"/>
              </a:rPr>
              <a:t>Estimate</a:t>
            </a:r>
            <a:r>
              <a:rPr lang="en-US" sz="1700" dirty="0" smtClean="0">
                <a:latin typeface="Arial" pitchFamily="34" charset="0"/>
                <a:cs typeface="Arial" pitchFamily="34" charset="0"/>
              </a:rPr>
              <a:t> </a:t>
            </a:r>
            <a:r>
              <a:rPr lang="en-US" sz="1700" b="1" i="1" dirty="0">
                <a:solidFill>
                  <a:srgbClr val="008000"/>
                </a:solidFill>
                <a:latin typeface="Arial" pitchFamily="34" charset="0"/>
                <a:cs typeface="Arial" pitchFamily="34" charset="0"/>
              </a:rPr>
              <a:t>y = f(x</a:t>
            </a:r>
            <a:r>
              <a:rPr lang="en-US" sz="1700" b="1" i="1" dirty="0" smtClean="0">
                <a:solidFill>
                  <a:srgbClr val="008000"/>
                </a:solidFill>
                <a:latin typeface="Arial" pitchFamily="34" charset="0"/>
                <a:cs typeface="Arial" pitchFamily="34" charset="0"/>
              </a:rPr>
              <a:t>) </a:t>
            </a:r>
            <a:r>
              <a:rPr lang="en-US" sz="1700" b="1" i="1" dirty="0" smtClean="0">
                <a:latin typeface="Arial" pitchFamily="34" charset="0"/>
                <a:cs typeface="Arial" pitchFamily="34" charset="0"/>
              </a:rPr>
              <a:t>on X,Y.</a:t>
            </a:r>
            <a:r>
              <a:rPr lang="en-US" sz="1700" b="1" i="1" dirty="0" smtClean="0">
                <a:solidFill>
                  <a:srgbClr val="008000"/>
                </a:solidFill>
                <a:latin typeface="Arial" pitchFamily="34" charset="0"/>
                <a:cs typeface="Arial" pitchFamily="34" charset="0"/>
              </a:rPr>
              <a:t/>
            </a:r>
            <a:br>
              <a:rPr lang="en-US" sz="1700" b="1" i="1" dirty="0" smtClean="0">
                <a:solidFill>
                  <a:srgbClr val="008000"/>
                </a:solidFill>
                <a:latin typeface="Arial" pitchFamily="34" charset="0"/>
                <a:cs typeface="Arial" pitchFamily="34" charset="0"/>
              </a:rPr>
            </a:br>
            <a:r>
              <a:rPr lang="en-US" sz="1700" b="1" dirty="0" smtClean="0">
                <a:latin typeface="Arial" pitchFamily="34" charset="0"/>
                <a:cs typeface="Arial" pitchFamily="34" charset="0"/>
              </a:rPr>
              <a:t>Hope that the same</a:t>
            </a:r>
            <a:r>
              <a:rPr lang="en-US" sz="1700" b="1" i="1" dirty="0" smtClean="0">
                <a:solidFill>
                  <a:srgbClr val="008000"/>
                </a:solidFill>
                <a:latin typeface="Arial" pitchFamily="34" charset="0"/>
                <a:cs typeface="Arial" pitchFamily="34" charset="0"/>
              </a:rPr>
              <a:t> f(x) </a:t>
            </a:r>
            <a:r>
              <a:rPr lang="en-US" sz="1700" b="1" i="1" dirty="0" smtClean="0">
                <a:latin typeface="Arial" pitchFamily="34" charset="0"/>
                <a:cs typeface="Arial" pitchFamily="34" charset="0"/>
              </a:rPr>
              <a:t>also works on unseen</a:t>
            </a:r>
            <a:r>
              <a:rPr lang="en-US" sz="1700" b="1" i="1" dirty="0" smtClean="0">
                <a:solidFill>
                  <a:srgbClr val="008000"/>
                </a:solidFill>
                <a:latin typeface="Arial" pitchFamily="34" charset="0"/>
                <a:cs typeface="Arial" pitchFamily="34" charset="0"/>
              </a:rPr>
              <a:t> X’, Y’</a:t>
            </a:r>
            <a:endParaRPr lang="en-US" sz="1700" dirty="0" smtClean="0">
              <a:latin typeface="Arial" pitchFamily="34" charset="0"/>
              <a:cs typeface="Arial" pitchFamily="34" charset="0"/>
            </a:endParaRPr>
          </a:p>
        </p:txBody>
      </p:sp>
    </p:spTree>
    <p:extLst>
      <p:ext uri="{BB962C8B-B14F-4D97-AF65-F5344CB8AC3E}">
        <p14:creationId xmlns:p14="http://schemas.microsoft.com/office/powerpoint/2010/main" val="6419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Shipping Service</a:t>
            </a:r>
            <a:endParaRPr lang="en-US" dirty="0"/>
          </a:p>
        </p:txBody>
      </p:sp>
      <p:sp>
        <p:nvSpPr>
          <p:cNvPr id="3" name="Content Placeholder 2"/>
          <p:cNvSpPr>
            <a:spLocks noGrp="1"/>
          </p:cNvSpPr>
          <p:nvPr>
            <p:ph idx="1"/>
          </p:nvPr>
        </p:nvSpPr>
        <p:spPr>
          <a:xfrm>
            <a:off x="457200" y="1295400"/>
            <a:ext cx="8610600" cy="5257801"/>
          </a:xfrm>
        </p:spPr>
        <p:txBody>
          <a:bodyPr>
            <a:normAutofit fontScale="92500"/>
          </a:bodyPr>
          <a:lstStyle/>
          <a:p>
            <a:r>
              <a:rPr lang="en-US" b="1" dirty="0" smtClean="0">
                <a:solidFill>
                  <a:srgbClr val="FF0066"/>
                </a:solidFill>
              </a:rPr>
              <a:t>Protocol:</a:t>
            </a:r>
          </a:p>
          <a:p>
            <a:pPr lvl="1"/>
            <a:r>
              <a:rPr lang="en-US" dirty="0" smtClean="0"/>
              <a:t>User comes </a:t>
            </a:r>
            <a:r>
              <a:rPr lang="en-US" dirty="0"/>
              <a:t>and tell </a:t>
            </a:r>
            <a:r>
              <a:rPr lang="en-US" dirty="0" smtClean="0"/>
              <a:t>us origin </a:t>
            </a:r>
            <a:r>
              <a:rPr lang="en-US" dirty="0"/>
              <a:t>and destination</a:t>
            </a:r>
          </a:p>
          <a:p>
            <a:pPr lvl="1"/>
            <a:r>
              <a:rPr lang="en-US" dirty="0" smtClean="0"/>
              <a:t>We </a:t>
            </a:r>
            <a:r>
              <a:rPr lang="en-US" dirty="0"/>
              <a:t>offer to ship the package for some </a:t>
            </a:r>
            <a:r>
              <a:rPr lang="en-US" dirty="0" smtClean="0"/>
              <a:t>money </a:t>
            </a:r>
            <a:r>
              <a:rPr lang="en-US" dirty="0"/>
              <a:t>($10 - $50)</a:t>
            </a:r>
          </a:p>
          <a:p>
            <a:pPr lvl="1"/>
            <a:r>
              <a:rPr lang="en-US" dirty="0"/>
              <a:t>Based on the price </a:t>
            </a:r>
            <a:r>
              <a:rPr lang="en-US" dirty="0" smtClean="0"/>
              <a:t>we </a:t>
            </a:r>
            <a:r>
              <a:rPr lang="en-US" dirty="0"/>
              <a:t>offer, sometimes the user uses </a:t>
            </a:r>
            <a:r>
              <a:rPr lang="en-US" dirty="0" smtClean="0"/>
              <a:t/>
            </a:r>
            <a:br>
              <a:rPr lang="en-US" dirty="0" smtClean="0"/>
            </a:br>
            <a:r>
              <a:rPr lang="en-US" dirty="0" smtClean="0"/>
              <a:t>our </a:t>
            </a:r>
            <a:r>
              <a:rPr lang="en-US" dirty="0"/>
              <a:t>service (</a:t>
            </a:r>
            <a:r>
              <a:rPr lang="en-US" b="1" dirty="0"/>
              <a:t>y = 1</a:t>
            </a:r>
            <a:r>
              <a:rPr lang="en-US" dirty="0"/>
              <a:t>), sometimes they don't (</a:t>
            </a:r>
            <a:r>
              <a:rPr lang="en-US" b="1" dirty="0"/>
              <a:t>y = </a:t>
            </a:r>
            <a:r>
              <a:rPr lang="en-US" b="1" dirty="0" smtClean="0"/>
              <a:t>-1</a:t>
            </a:r>
            <a:r>
              <a:rPr lang="en-US" dirty="0" smtClean="0"/>
              <a:t>)</a:t>
            </a:r>
            <a:endParaRPr lang="en-US" dirty="0"/>
          </a:p>
          <a:p>
            <a:r>
              <a:rPr lang="en-US" b="1" dirty="0" smtClean="0">
                <a:solidFill>
                  <a:srgbClr val="0000FF"/>
                </a:solidFill>
              </a:rPr>
              <a:t>Task:</a:t>
            </a:r>
            <a:r>
              <a:rPr lang="en-US" dirty="0" smtClean="0"/>
              <a:t> Build </a:t>
            </a:r>
            <a:r>
              <a:rPr lang="en-US" dirty="0"/>
              <a:t>an algorithm to optimize what price </a:t>
            </a:r>
            <a:r>
              <a:rPr lang="en-US" dirty="0" smtClean="0"/>
              <a:t/>
            </a:r>
            <a:br>
              <a:rPr lang="en-US" dirty="0" smtClean="0"/>
            </a:br>
            <a:r>
              <a:rPr lang="en-US" dirty="0" smtClean="0"/>
              <a:t>we </a:t>
            </a:r>
            <a:r>
              <a:rPr lang="en-US" dirty="0"/>
              <a:t>offer to the users</a:t>
            </a:r>
          </a:p>
          <a:p>
            <a:r>
              <a:rPr lang="en-US" b="1" dirty="0" smtClean="0">
                <a:solidFill>
                  <a:srgbClr val="008000"/>
                </a:solidFill>
              </a:rPr>
              <a:t>Features </a:t>
            </a:r>
            <a:r>
              <a:rPr lang="en-US" b="1" i="1" dirty="0" smtClean="0">
                <a:solidFill>
                  <a:srgbClr val="008000"/>
                </a:solidFill>
              </a:rPr>
              <a:t>x</a:t>
            </a:r>
            <a:r>
              <a:rPr lang="en-US" b="1" dirty="0" smtClean="0">
                <a:solidFill>
                  <a:srgbClr val="008000"/>
                </a:solidFill>
              </a:rPr>
              <a:t> capture:</a:t>
            </a:r>
            <a:endParaRPr lang="en-US" b="1" dirty="0">
              <a:solidFill>
                <a:srgbClr val="008000"/>
              </a:solidFill>
            </a:endParaRPr>
          </a:p>
          <a:p>
            <a:pPr lvl="1"/>
            <a:r>
              <a:rPr lang="en-US" dirty="0"/>
              <a:t>Information about user</a:t>
            </a:r>
          </a:p>
          <a:p>
            <a:pPr lvl="1"/>
            <a:r>
              <a:rPr lang="en-US" dirty="0"/>
              <a:t>Origin and destination</a:t>
            </a:r>
          </a:p>
          <a:p>
            <a:r>
              <a:rPr lang="en-US" b="1" dirty="0" smtClean="0">
                <a:solidFill>
                  <a:srgbClr val="FF0066"/>
                </a:solidFill>
              </a:rPr>
              <a:t>Problem: Will user accept the price?</a:t>
            </a:r>
            <a:endParaRPr lang="en-US" b="1" dirty="0">
              <a:solidFill>
                <a:srgbClr val="FF0066"/>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325311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Shipping Service</a:t>
            </a:r>
          </a:p>
        </p:txBody>
      </p:sp>
      <p:sp>
        <p:nvSpPr>
          <p:cNvPr id="3" name="Content Placeholder 2"/>
          <p:cNvSpPr>
            <a:spLocks noGrp="1"/>
          </p:cNvSpPr>
          <p:nvPr>
            <p:ph idx="1"/>
          </p:nvPr>
        </p:nvSpPr>
        <p:spPr>
          <a:xfrm>
            <a:off x="457200" y="1295400"/>
            <a:ext cx="8610600" cy="5410200"/>
          </a:xfrm>
        </p:spPr>
        <p:txBody>
          <a:bodyPr>
            <a:normAutofit fontScale="92500" lnSpcReduction="20000"/>
          </a:bodyPr>
          <a:lstStyle/>
          <a:p>
            <a:r>
              <a:rPr lang="en-US" b="1" dirty="0" smtClean="0">
                <a:solidFill>
                  <a:srgbClr val="008000"/>
                </a:solidFill>
              </a:rPr>
              <a:t>Model whether user will accept our price:</a:t>
            </a:r>
            <a:br>
              <a:rPr lang="en-US" b="1" dirty="0" smtClean="0">
                <a:solidFill>
                  <a:srgbClr val="008000"/>
                </a:solidFill>
              </a:rPr>
            </a:br>
            <a:r>
              <a:rPr lang="en-US" b="1" dirty="0" smtClean="0"/>
              <a:t>y = f(x; w)</a:t>
            </a:r>
          </a:p>
          <a:p>
            <a:pPr lvl="1"/>
            <a:r>
              <a:rPr lang="en-US" b="1" dirty="0" smtClean="0">
                <a:solidFill>
                  <a:srgbClr val="008000"/>
                </a:solidFill>
              </a:rPr>
              <a:t>Accept:</a:t>
            </a:r>
            <a:r>
              <a:rPr lang="en-US" dirty="0" smtClean="0"/>
              <a:t> </a:t>
            </a:r>
            <a:r>
              <a:rPr lang="en-US" b="1" dirty="0" smtClean="0"/>
              <a:t>y =1</a:t>
            </a:r>
            <a:r>
              <a:rPr lang="en-US" dirty="0" smtClean="0"/>
              <a:t>, </a:t>
            </a:r>
            <a:r>
              <a:rPr lang="en-US" b="1" dirty="0" smtClean="0">
                <a:solidFill>
                  <a:srgbClr val="008000"/>
                </a:solidFill>
              </a:rPr>
              <a:t>Not accept:</a:t>
            </a:r>
            <a:r>
              <a:rPr lang="en-US" dirty="0" smtClean="0"/>
              <a:t> </a:t>
            </a:r>
            <a:r>
              <a:rPr lang="en-US" b="1" dirty="0" smtClean="0"/>
              <a:t>y=-1</a:t>
            </a:r>
          </a:p>
          <a:p>
            <a:pPr lvl="1"/>
            <a:r>
              <a:rPr lang="en-US" dirty="0" smtClean="0"/>
              <a:t>Build this model with say Perceptron or Winnow</a:t>
            </a:r>
          </a:p>
          <a:p>
            <a:r>
              <a:rPr lang="en-US" b="1" dirty="0" smtClean="0">
                <a:solidFill>
                  <a:srgbClr val="FF0066"/>
                </a:solidFill>
              </a:rPr>
              <a:t>The website that runs continuously</a:t>
            </a:r>
          </a:p>
          <a:p>
            <a:r>
              <a:rPr lang="en-US" b="1" dirty="0" smtClean="0">
                <a:solidFill>
                  <a:srgbClr val="FF0066"/>
                </a:solidFill>
              </a:rPr>
              <a:t>Online learning algorithm would do something like</a:t>
            </a:r>
          </a:p>
          <a:p>
            <a:pPr lvl="1"/>
            <a:r>
              <a:rPr lang="en-US" dirty="0" smtClean="0"/>
              <a:t>User comes</a:t>
            </a:r>
          </a:p>
          <a:p>
            <a:pPr lvl="1"/>
            <a:r>
              <a:rPr lang="en-US" dirty="0" smtClean="0"/>
              <a:t>She is represented as an </a:t>
            </a:r>
            <a:r>
              <a:rPr lang="en-US" b="1" dirty="0" smtClean="0"/>
              <a:t>(</a:t>
            </a:r>
            <a:r>
              <a:rPr lang="en-US" b="1" dirty="0" err="1" smtClean="0"/>
              <a:t>x,y</a:t>
            </a:r>
            <a:r>
              <a:rPr lang="en-US" b="1" dirty="0" smtClean="0"/>
              <a:t>)</a:t>
            </a:r>
            <a:r>
              <a:rPr lang="en-US" dirty="0" smtClean="0"/>
              <a:t> pair where</a:t>
            </a:r>
          </a:p>
          <a:p>
            <a:pPr lvl="2"/>
            <a:r>
              <a:rPr lang="en-US" b="1" dirty="0"/>
              <a:t>x</a:t>
            </a:r>
            <a:r>
              <a:rPr lang="en-US" b="1" dirty="0" smtClean="0"/>
              <a:t>:</a:t>
            </a:r>
            <a:r>
              <a:rPr lang="en-US" dirty="0" smtClean="0"/>
              <a:t> Feature vector including price we offer, origin, destination </a:t>
            </a:r>
          </a:p>
          <a:p>
            <a:pPr lvl="2"/>
            <a:r>
              <a:rPr lang="en-US" b="1" dirty="0" smtClean="0"/>
              <a:t>y:</a:t>
            </a:r>
            <a:r>
              <a:rPr lang="en-US" dirty="0" smtClean="0"/>
              <a:t> If they chose to use our service or not</a:t>
            </a:r>
          </a:p>
          <a:p>
            <a:pPr lvl="1"/>
            <a:r>
              <a:rPr lang="en-US" dirty="0" smtClean="0"/>
              <a:t>The algorithm updates </a:t>
            </a:r>
            <a:r>
              <a:rPr lang="en-US" b="1" dirty="0" smtClean="0"/>
              <a:t>w</a:t>
            </a:r>
            <a:r>
              <a:rPr lang="en-US" dirty="0" smtClean="0"/>
              <a:t> using just the </a:t>
            </a:r>
            <a:r>
              <a:rPr lang="en-US" b="1" dirty="0" smtClean="0"/>
              <a:t>(</a:t>
            </a:r>
            <a:r>
              <a:rPr lang="en-US" b="1" dirty="0" err="1" smtClean="0"/>
              <a:t>x,y</a:t>
            </a:r>
            <a:r>
              <a:rPr lang="en-US" b="1" dirty="0" smtClean="0"/>
              <a:t>)</a:t>
            </a:r>
            <a:r>
              <a:rPr lang="en-US" dirty="0" smtClean="0"/>
              <a:t> pair</a:t>
            </a:r>
          </a:p>
          <a:p>
            <a:pPr lvl="1"/>
            <a:r>
              <a:rPr lang="en-US" dirty="0" smtClean="0"/>
              <a:t>Basically, we update the </a:t>
            </a:r>
            <a:r>
              <a:rPr lang="en-US" b="1" dirty="0" smtClean="0"/>
              <a:t>w</a:t>
            </a:r>
            <a:r>
              <a:rPr lang="en-US" dirty="0" smtClean="0"/>
              <a:t> parameters every time we get some new data</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spTree>
    <p:extLst>
      <p:ext uri="{BB962C8B-B14F-4D97-AF65-F5344CB8AC3E}">
        <p14:creationId xmlns:p14="http://schemas.microsoft.com/office/powerpoint/2010/main" val="232512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Shipping Service</a:t>
            </a:r>
          </a:p>
        </p:txBody>
      </p:sp>
      <p:sp>
        <p:nvSpPr>
          <p:cNvPr id="3" name="Content Placeholder 2"/>
          <p:cNvSpPr>
            <a:spLocks noGrp="1"/>
          </p:cNvSpPr>
          <p:nvPr>
            <p:ph idx="1"/>
          </p:nvPr>
        </p:nvSpPr>
        <p:spPr>
          <a:xfrm>
            <a:off x="457200" y="1295400"/>
            <a:ext cx="8534400" cy="5257801"/>
          </a:xfrm>
        </p:spPr>
        <p:txBody>
          <a:bodyPr>
            <a:normAutofit lnSpcReduction="10000"/>
          </a:bodyPr>
          <a:lstStyle/>
          <a:p>
            <a:r>
              <a:rPr lang="en-US" dirty="0" smtClean="0"/>
              <a:t>We </a:t>
            </a:r>
            <a:r>
              <a:rPr lang="en-US" dirty="0"/>
              <a:t>discard this idea of a data “</a:t>
            </a:r>
            <a:r>
              <a:rPr lang="en-US" dirty="0" smtClean="0"/>
              <a:t>set”</a:t>
            </a:r>
          </a:p>
          <a:p>
            <a:r>
              <a:rPr lang="en-US" dirty="0" smtClean="0"/>
              <a:t>Instead </a:t>
            </a:r>
            <a:r>
              <a:rPr lang="en-US" dirty="0"/>
              <a:t>we have a continuous stream of </a:t>
            </a:r>
            <a:r>
              <a:rPr lang="en-US" dirty="0" smtClean="0"/>
              <a:t>data</a:t>
            </a:r>
          </a:p>
          <a:p>
            <a:r>
              <a:rPr lang="en-US" b="1" dirty="0" smtClean="0"/>
              <a:t>Further comments:</a:t>
            </a:r>
          </a:p>
          <a:p>
            <a:pPr lvl="1"/>
            <a:r>
              <a:rPr lang="en-US" dirty="0" smtClean="0"/>
              <a:t>For a </a:t>
            </a:r>
            <a:r>
              <a:rPr lang="en-US" dirty="0"/>
              <a:t>major website where </a:t>
            </a:r>
            <a:r>
              <a:rPr lang="en-US" dirty="0" smtClean="0"/>
              <a:t>you </a:t>
            </a:r>
            <a:r>
              <a:rPr lang="en-US" dirty="0"/>
              <a:t>have a massive stream of data then this kind of algorithm is pretty reasonable</a:t>
            </a:r>
          </a:p>
          <a:p>
            <a:pPr lvl="1"/>
            <a:r>
              <a:rPr lang="en-US" dirty="0" smtClean="0"/>
              <a:t>Don’t </a:t>
            </a:r>
            <a:r>
              <a:rPr lang="en-US" dirty="0"/>
              <a:t>need to deal with all </a:t>
            </a:r>
            <a:r>
              <a:rPr lang="en-US" dirty="0" smtClean="0"/>
              <a:t>the </a:t>
            </a:r>
            <a:r>
              <a:rPr lang="en-US" dirty="0"/>
              <a:t>training data</a:t>
            </a:r>
          </a:p>
          <a:p>
            <a:pPr lvl="1"/>
            <a:r>
              <a:rPr lang="en-US" dirty="0"/>
              <a:t>If you had a small number of users you could save their data and then run a normal algorithm on </a:t>
            </a:r>
            <a:r>
              <a:rPr lang="en-US" dirty="0" smtClean="0"/>
              <a:t>the full dataset</a:t>
            </a:r>
          </a:p>
          <a:p>
            <a:pPr lvl="2"/>
            <a:r>
              <a:rPr lang="en-US" dirty="0" smtClean="0"/>
              <a:t>Doing multiple passes over the data</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740786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Algorithms</a:t>
            </a:r>
            <a:endParaRPr lang="en-US" dirty="0"/>
          </a:p>
        </p:txBody>
      </p:sp>
      <p:sp>
        <p:nvSpPr>
          <p:cNvPr id="3" name="Content Placeholder 2"/>
          <p:cNvSpPr>
            <a:spLocks noGrp="1"/>
          </p:cNvSpPr>
          <p:nvPr>
            <p:ph idx="1"/>
          </p:nvPr>
        </p:nvSpPr>
        <p:spPr/>
        <p:txBody>
          <a:bodyPr/>
          <a:lstStyle/>
          <a:p>
            <a:r>
              <a:rPr lang="en-US" dirty="0"/>
              <a:t>An online algorithm can adapt to changing user preferences</a:t>
            </a:r>
          </a:p>
          <a:p>
            <a:pPr lvl="8"/>
            <a:endParaRPr lang="en-US" dirty="0" smtClean="0"/>
          </a:p>
          <a:p>
            <a:r>
              <a:rPr lang="en-US" dirty="0" smtClean="0"/>
              <a:t>For example, over </a:t>
            </a:r>
            <a:r>
              <a:rPr lang="en-US" dirty="0"/>
              <a:t>time users may become more price sensitive </a:t>
            </a:r>
          </a:p>
          <a:p>
            <a:pPr lvl="8"/>
            <a:endParaRPr lang="en-US" dirty="0" smtClean="0"/>
          </a:p>
          <a:p>
            <a:r>
              <a:rPr lang="en-US" b="1" dirty="0" smtClean="0">
                <a:solidFill>
                  <a:srgbClr val="008000"/>
                </a:solidFill>
              </a:rPr>
              <a:t>The </a:t>
            </a:r>
            <a:r>
              <a:rPr lang="en-US" b="1" dirty="0">
                <a:solidFill>
                  <a:srgbClr val="008000"/>
                </a:solidFill>
              </a:rPr>
              <a:t>algorithm adapts and learns </a:t>
            </a:r>
            <a:r>
              <a:rPr lang="en-US" b="1" dirty="0" smtClean="0">
                <a:solidFill>
                  <a:srgbClr val="008000"/>
                </a:solidFill>
              </a:rPr>
              <a:t>this</a:t>
            </a:r>
            <a:endParaRPr lang="en-US" b="1" dirty="0">
              <a:solidFill>
                <a:srgbClr val="008000"/>
              </a:solidFill>
            </a:endParaRPr>
          </a:p>
          <a:p>
            <a:pPr lvl="6"/>
            <a:endParaRPr lang="en-US" dirty="0" smtClean="0"/>
          </a:p>
          <a:p>
            <a:r>
              <a:rPr lang="en-US" dirty="0" smtClean="0"/>
              <a:t>So the </a:t>
            </a:r>
            <a:r>
              <a:rPr lang="en-US" dirty="0"/>
              <a:t>system is dynamic</a:t>
            </a: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spTree>
    <p:extLst>
      <p:ext uri="{BB962C8B-B14F-4D97-AF65-F5344CB8AC3E}">
        <p14:creationId xmlns:p14="http://schemas.microsoft.com/office/powerpoint/2010/main" val="53649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Scale Machine Learning</a:t>
            </a:r>
            <a:endParaRPr lang="en-US" dirty="0"/>
          </a:p>
        </p:txBody>
      </p:sp>
      <p:sp>
        <p:nvSpPr>
          <p:cNvPr id="3" name="Content Placeholder 2"/>
          <p:cNvSpPr>
            <a:spLocks noGrp="1"/>
          </p:cNvSpPr>
          <p:nvPr>
            <p:ph idx="1"/>
          </p:nvPr>
        </p:nvSpPr>
        <p:spPr/>
        <p:txBody>
          <a:bodyPr/>
          <a:lstStyle/>
          <a:p>
            <a:r>
              <a:rPr lang="en-US" b="1" dirty="0" smtClean="0">
                <a:solidFill>
                  <a:srgbClr val="008000"/>
                </a:solidFill>
              </a:rPr>
              <a:t>We will talk about the following methods:</a:t>
            </a:r>
          </a:p>
          <a:p>
            <a:pPr lvl="1"/>
            <a:r>
              <a:rPr lang="en-US" b="1" dirty="0" smtClean="0"/>
              <a:t>k</a:t>
            </a:r>
            <a:r>
              <a:rPr lang="en-US" dirty="0" smtClean="0"/>
              <a:t>-Nearest Neighbor (Instance based learning)</a:t>
            </a:r>
          </a:p>
          <a:p>
            <a:pPr lvl="1"/>
            <a:r>
              <a:rPr lang="en-US" dirty="0" smtClean="0"/>
              <a:t>Perceptron and Winnow algorithms</a:t>
            </a:r>
          </a:p>
          <a:p>
            <a:pPr lvl="1"/>
            <a:r>
              <a:rPr lang="en-US" dirty="0" smtClean="0"/>
              <a:t>Support Vector Machines</a:t>
            </a:r>
          </a:p>
          <a:p>
            <a:pPr lvl="1"/>
            <a:r>
              <a:rPr lang="en-US" dirty="0" smtClean="0"/>
              <a:t>Decision trees</a:t>
            </a:r>
            <a:endParaRPr lang="en-US" dirty="0" smtClean="0">
              <a:solidFill>
                <a:schemeClr val="accent4"/>
              </a:solidFill>
            </a:endParaRPr>
          </a:p>
          <a:p>
            <a:pPr lvl="8"/>
            <a:endParaRPr lang="en-US" dirty="0" smtClean="0"/>
          </a:p>
          <a:p>
            <a:r>
              <a:rPr lang="en-US" b="1" dirty="0"/>
              <a:t>Main question:</a:t>
            </a:r>
            <a:r>
              <a:rPr lang="en-US" dirty="0" smtClean="0">
                <a:solidFill>
                  <a:schemeClr val="accent3"/>
                </a:solidFill>
              </a:rPr>
              <a:t/>
            </a:r>
            <a:br>
              <a:rPr lang="en-US" dirty="0" smtClean="0">
                <a:solidFill>
                  <a:schemeClr val="accent3"/>
                </a:solidFill>
              </a:rPr>
            </a:br>
            <a:r>
              <a:rPr lang="en-US" b="1" dirty="0" smtClean="0">
                <a:solidFill>
                  <a:srgbClr val="0000FF"/>
                </a:solidFill>
              </a:rPr>
              <a:t>How to efficiently train </a:t>
            </a:r>
            <a:br>
              <a:rPr lang="en-US" b="1" dirty="0" smtClean="0">
                <a:solidFill>
                  <a:srgbClr val="0000FF"/>
                </a:solidFill>
              </a:rPr>
            </a:br>
            <a:r>
              <a:rPr lang="en-US" dirty="0" smtClean="0">
                <a:solidFill>
                  <a:srgbClr val="0000FF"/>
                </a:solidFill>
              </a:rPr>
              <a:t>(build a model/find model parameters)</a:t>
            </a:r>
            <a:r>
              <a:rPr lang="en-US" b="1" dirty="0" smtClean="0">
                <a:solidFill>
                  <a:srgbClr val="0000FF"/>
                </a:solidFill>
              </a:rPr>
              <a:t>?</a:t>
            </a:r>
            <a:endParaRPr lang="en-US" b="1" dirty="0">
              <a:solidFill>
                <a:srgbClr val="0000FF"/>
              </a:solidFill>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481089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Based Learning</a:t>
            </a:r>
            <a:endParaRPr lang="en-US" dirty="0"/>
          </a:p>
        </p:txBody>
      </p:sp>
      <p:sp>
        <p:nvSpPr>
          <p:cNvPr id="3" name="Content Placeholder 2"/>
          <p:cNvSpPr>
            <a:spLocks noGrp="1"/>
          </p:cNvSpPr>
          <p:nvPr>
            <p:ph idx="1"/>
          </p:nvPr>
        </p:nvSpPr>
        <p:spPr>
          <a:xfrm>
            <a:off x="457200" y="1295400"/>
            <a:ext cx="8686800" cy="5257801"/>
          </a:xfrm>
        </p:spPr>
        <p:txBody>
          <a:bodyPr>
            <a:normAutofit/>
          </a:bodyPr>
          <a:lstStyle/>
          <a:p>
            <a:r>
              <a:rPr lang="en-US" b="1" dirty="0" smtClean="0">
                <a:solidFill>
                  <a:srgbClr val="0000FF"/>
                </a:solidFill>
              </a:rPr>
              <a:t>Instance based learning</a:t>
            </a:r>
          </a:p>
          <a:p>
            <a:r>
              <a:rPr lang="en-US" b="1" dirty="0" smtClean="0"/>
              <a:t>Example:</a:t>
            </a:r>
            <a:r>
              <a:rPr lang="en-US" dirty="0" smtClean="0"/>
              <a:t> </a:t>
            </a:r>
            <a:r>
              <a:rPr lang="en-US" b="1" dirty="0" smtClean="0">
                <a:solidFill>
                  <a:srgbClr val="008000"/>
                </a:solidFill>
              </a:rPr>
              <a:t>Nearest neighbor</a:t>
            </a:r>
          </a:p>
          <a:p>
            <a:pPr lvl="1"/>
            <a:r>
              <a:rPr lang="en-US" dirty="0" smtClean="0"/>
              <a:t>Keep the whole training dataset: </a:t>
            </a:r>
            <a:r>
              <a:rPr lang="en-US" b="1" dirty="0" smtClean="0"/>
              <a:t>{(x, y)}</a:t>
            </a:r>
          </a:p>
          <a:p>
            <a:pPr lvl="1"/>
            <a:r>
              <a:rPr lang="en-US" dirty="0" smtClean="0"/>
              <a:t>A query example (vector) </a:t>
            </a:r>
            <a:r>
              <a:rPr lang="en-US" b="1" i="1" dirty="0" smtClean="0"/>
              <a:t>q</a:t>
            </a:r>
            <a:r>
              <a:rPr lang="en-US" dirty="0" smtClean="0"/>
              <a:t> comes</a:t>
            </a:r>
          </a:p>
          <a:p>
            <a:pPr lvl="1"/>
            <a:r>
              <a:rPr lang="en-US" dirty="0" smtClean="0"/>
              <a:t>Find closest example(s) </a:t>
            </a:r>
            <a:r>
              <a:rPr lang="en-US" b="1" dirty="0" smtClean="0"/>
              <a:t>x</a:t>
            </a:r>
            <a:r>
              <a:rPr lang="en-US" b="1" baseline="30000" dirty="0" smtClean="0"/>
              <a:t>*</a:t>
            </a:r>
          </a:p>
          <a:p>
            <a:pPr lvl="1"/>
            <a:r>
              <a:rPr lang="en-US" dirty="0" smtClean="0"/>
              <a:t>Predict </a:t>
            </a:r>
            <a:r>
              <a:rPr lang="en-US" b="1" dirty="0" smtClean="0"/>
              <a:t>y</a:t>
            </a:r>
            <a:r>
              <a:rPr lang="en-US" b="1" baseline="30000" dirty="0" smtClean="0"/>
              <a:t>*</a:t>
            </a:r>
          </a:p>
          <a:p>
            <a:r>
              <a:rPr lang="en-US" b="1" dirty="0" smtClean="0">
                <a:solidFill>
                  <a:srgbClr val="FF0066"/>
                </a:solidFill>
              </a:rPr>
              <a:t>Works both for regression and classification</a:t>
            </a:r>
          </a:p>
          <a:p>
            <a:pPr lvl="1"/>
            <a:r>
              <a:rPr lang="en-US" b="1" dirty="0" smtClean="0"/>
              <a:t>Collaborative filtering</a:t>
            </a:r>
            <a:r>
              <a:rPr lang="en-US" dirty="0" smtClean="0"/>
              <a:t> is an example of k-NN classifier</a:t>
            </a:r>
          </a:p>
          <a:p>
            <a:pPr lvl="2"/>
            <a:r>
              <a:rPr lang="en-US" dirty="0" smtClean="0"/>
              <a:t>Find </a:t>
            </a:r>
            <a:r>
              <a:rPr lang="en-US" b="1" i="1" dirty="0" smtClean="0"/>
              <a:t>k</a:t>
            </a:r>
            <a:r>
              <a:rPr lang="en-US" dirty="0" smtClean="0"/>
              <a:t> most similar people to user </a:t>
            </a:r>
            <a:r>
              <a:rPr lang="en-US" b="1" dirty="0" smtClean="0"/>
              <a:t>x</a:t>
            </a:r>
            <a:r>
              <a:rPr lang="en-US" dirty="0" smtClean="0"/>
              <a:t> that have rated movie </a:t>
            </a:r>
            <a:r>
              <a:rPr lang="en-US" b="1" dirty="0" smtClean="0"/>
              <a:t>y</a:t>
            </a:r>
          </a:p>
          <a:p>
            <a:pPr lvl="2"/>
            <a:r>
              <a:rPr lang="en-US" dirty="0" smtClean="0"/>
              <a:t>Predict rating </a:t>
            </a:r>
            <a:r>
              <a:rPr lang="en-US" b="1" dirty="0" err="1" smtClean="0"/>
              <a:t>y</a:t>
            </a:r>
            <a:r>
              <a:rPr lang="en-US" b="1" baseline="-25000" dirty="0" err="1" smtClean="0"/>
              <a:t>x</a:t>
            </a:r>
            <a:r>
              <a:rPr lang="en-US" dirty="0" smtClean="0"/>
              <a:t> of </a:t>
            </a:r>
            <a:r>
              <a:rPr lang="en-US" b="1" dirty="0" smtClean="0"/>
              <a:t>x</a:t>
            </a:r>
            <a:r>
              <a:rPr lang="en-US" dirty="0" smtClean="0"/>
              <a:t> as an average of </a:t>
            </a:r>
            <a:r>
              <a:rPr lang="en-US" b="1" dirty="0" err="1" smtClean="0"/>
              <a:t>y</a:t>
            </a:r>
            <a:r>
              <a:rPr lang="en-US" b="1" baseline="-25000" dirty="0" err="1" smtClean="0"/>
              <a:t>k</a:t>
            </a:r>
            <a:endParaRPr lang="en-US" b="1" baseline="-25000" dirty="0" smtClean="0"/>
          </a:p>
          <a:p>
            <a:pPr marL="768096" lvl="2" indent="0">
              <a:buNone/>
            </a:pPr>
            <a:endParaRPr lang="en-US" dirty="0" smtClean="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2468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1-Nearest Neighbor</a:t>
            </a:r>
            <a:endParaRPr lang="en-US" dirty="0"/>
          </a:p>
        </p:txBody>
      </p:sp>
      <p:sp>
        <p:nvSpPr>
          <p:cNvPr id="3" name="Content Placeholder 2"/>
          <p:cNvSpPr>
            <a:spLocks noGrp="1"/>
          </p:cNvSpPr>
          <p:nvPr>
            <p:ph idx="1"/>
          </p:nvPr>
        </p:nvSpPr>
        <p:spPr>
          <a:xfrm>
            <a:off x="457200" y="1295400"/>
            <a:ext cx="8534400" cy="3352799"/>
          </a:xfrm>
        </p:spPr>
        <p:txBody>
          <a:bodyPr>
            <a:normAutofit fontScale="85000" lnSpcReduction="20000"/>
          </a:bodyPr>
          <a:lstStyle/>
          <a:p>
            <a:r>
              <a:rPr lang="en-US" b="1" dirty="0" smtClean="0">
                <a:solidFill>
                  <a:srgbClr val="0000FF"/>
                </a:solidFill>
              </a:rPr>
              <a:t>To make Nearest Neighbor work we need 4 things:</a:t>
            </a:r>
          </a:p>
          <a:p>
            <a:pPr lvl="1"/>
            <a:r>
              <a:rPr lang="en-US" b="1" dirty="0" smtClean="0">
                <a:solidFill>
                  <a:srgbClr val="008000"/>
                </a:solidFill>
              </a:rPr>
              <a:t>Distance metric:</a:t>
            </a:r>
          </a:p>
          <a:p>
            <a:pPr lvl="2"/>
            <a:r>
              <a:rPr lang="en-US" dirty="0" smtClean="0"/>
              <a:t>Euclidean</a:t>
            </a:r>
          </a:p>
          <a:p>
            <a:pPr lvl="1"/>
            <a:r>
              <a:rPr lang="en-US" b="1" dirty="0" smtClean="0">
                <a:solidFill>
                  <a:srgbClr val="008000"/>
                </a:solidFill>
              </a:rPr>
              <a:t>How many neighbors to look at?</a:t>
            </a:r>
          </a:p>
          <a:p>
            <a:pPr lvl="2"/>
            <a:r>
              <a:rPr lang="en-US" dirty="0" smtClean="0"/>
              <a:t>One</a:t>
            </a:r>
          </a:p>
          <a:p>
            <a:pPr lvl="1"/>
            <a:r>
              <a:rPr lang="en-US" b="1" dirty="0" smtClean="0">
                <a:solidFill>
                  <a:srgbClr val="008000"/>
                </a:solidFill>
              </a:rPr>
              <a:t>Weighting function (optional):</a:t>
            </a:r>
          </a:p>
          <a:p>
            <a:pPr lvl="2"/>
            <a:r>
              <a:rPr lang="en-US" dirty="0" smtClean="0"/>
              <a:t>Unused</a:t>
            </a:r>
          </a:p>
          <a:p>
            <a:pPr lvl="1"/>
            <a:r>
              <a:rPr lang="en-US" b="1" dirty="0" smtClean="0">
                <a:solidFill>
                  <a:srgbClr val="008000"/>
                </a:solidFill>
              </a:rPr>
              <a:t>How to fit with the local points?</a:t>
            </a:r>
          </a:p>
          <a:p>
            <a:pPr lvl="2"/>
            <a:r>
              <a:rPr lang="en-US" dirty="0" smtClean="0"/>
              <a:t>Just predict the same output as the nearest neighbor</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219200" y="4616450"/>
            <a:ext cx="6267450" cy="2089150"/>
          </a:xfrm>
          <a:prstGeom prst="rect">
            <a:avLst/>
          </a:prstGeom>
          <a:noFill/>
          <a:ln w="9525">
            <a:noFill/>
            <a:miter lim="800000"/>
            <a:headEnd/>
            <a:tailEnd/>
          </a:ln>
        </p:spPr>
      </p:pic>
    </p:spTree>
    <p:extLst>
      <p:ext uri="{BB962C8B-B14F-4D97-AF65-F5344CB8AC3E}">
        <p14:creationId xmlns:p14="http://schemas.microsoft.com/office/powerpoint/2010/main" val="16292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k</a:t>
            </a:r>
            <a:r>
              <a:rPr lang="en-US" dirty="0" smtClean="0"/>
              <a:t>-Nearest Neighbor</a:t>
            </a:r>
            <a:endParaRPr lang="en-US" dirty="0"/>
          </a:p>
        </p:txBody>
      </p:sp>
      <p:sp>
        <p:nvSpPr>
          <p:cNvPr id="3" name="Content Placeholder 2"/>
          <p:cNvSpPr>
            <a:spLocks noGrp="1"/>
          </p:cNvSpPr>
          <p:nvPr>
            <p:ph idx="1"/>
          </p:nvPr>
        </p:nvSpPr>
        <p:spPr>
          <a:xfrm>
            <a:off x="457200" y="1295401"/>
            <a:ext cx="8534400" cy="3189577"/>
          </a:xfrm>
        </p:spPr>
        <p:txBody>
          <a:bodyPr>
            <a:normAutofit fontScale="85000" lnSpcReduction="20000"/>
          </a:bodyPr>
          <a:lstStyle/>
          <a:p>
            <a:r>
              <a:rPr lang="en-US" b="1" dirty="0" smtClean="0">
                <a:solidFill>
                  <a:srgbClr val="FF0066"/>
                </a:solidFill>
              </a:rPr>
              <a:t>Distance </a:t>
            </a:r>
            <a:r>
              <a:rPr lang="en-US" b="1" dirty="0">
                <a:solidFill>
                  <a:srgbClr val="FF0066"/>
                </a:solidFill>
              </a:rPr>
              <a:t>metric:</a:t>
            </a:r>
          </a:p>
          <a:p>
            <a:pPr lvl="1"/>
            <a:r>
              <a:rPr lang="en-US" dirty="0"/>
              <a:t>Euclidean</a:t>
            </a:r>
          </a:p>
          <a:p>
            <a:r>
              <a:rPr lang="en-US" b="1" dirty="0">
                <a:solidFill>
                  <a:srgbClr val="FF0066"/>
                </a:solidFill>
              </a:rPr>
              <a:t>How many neighbors to look at?</a:t>
            </a:r>
          </a:p>
          <a:p>
            <a:pPr lvl="1"/>
            <a:r>
              <a:rPr lang="en-US" b="1" i="1" dirty="0">
                <a:solidFill>
                  <a:srgbClr val="0000FF"/>
                </a:solidFill>
              </a:rPr>
              <a:t>k</a:t>
            </a:r>
            <a:endParaRPr lang="en-US" b="1" dirty="0">
              <a:solidFill>
                <a:srgbClr val="0000FF"/>
              </a:solidFill>
            </a:endParaRPr>
          </a:p>
          <a:p>
            <a:r>
              <a:rPr lang="en-US" b="1" dirty="0">
                <a:solidFill>
                  <a:srgbClr val="FF0066"/>
                </a:solidFill>
              </a:rPr>
              <a:t>Weighting function (optional):</a:t>
            </a:r>
          </a:p>
          <a:p>
            <a:pPr lvl="1"/>
            <a:r>
              <a:rPr lang="en-US" dirty="0"/>
              <a:t>Unused</a:t>
            </a:r>
          </a:p>
          <a:p>
            <a:r>
              <a:rPr lang="en-US" b="1" dirty="0">
                <a:solidFill>
                  <a:srgbClr val="FF0066"/>
                </a:solidFill>
              </a:rPr>
              <a:t>How to fit with the local points?</a:t>
            </a:r>
          </a:p>
          <a:p>
            <a:pPr lvl="1"/>
            <a:r>
              <a:rPr lang="en-US" dirty="0" smtClean="0">
                <a:solidFill>
                  <a:srgbClr val="0000FF"/>
                </a:solidFill>
              </a:rPr>
              <a:t>Just predict the average output among </a:t>
            </a:r>
            <a:r>
              <a:rPr lang="en-US" i="1" dirty="0" smtClean="0">
                <a:solidFill>
                  <a:srgbClr val="0000FF"/>
                </a:solidFill>
              </a:rPr>
              <a:t>k</a:t>
            </a:r>
            <a:r>
              <a:rPr lang="en-US" dirty="0" smtClean="0">
                <a:solidFill>
                  <a:srgbClr val="0000FF"/>
                </a:solidFill>
              </a:rPr>
              <a:t> nearest neighbors</a:t>
            </a:r>
            <a:endParaRPr lang="en-US" dirty="0">
              <a:solidFill>
                <a:srgbClr val="0000FF"/>
              </a:solidFill>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3076" name="Picture 4"/>
          <p:cNvPicPr>
            <a:picLocks noChangeAspect="1" noChangeArrowheads="1"/>
          </p:cNvPicPr>
          <p:nvPr/>
        </p:nvPicPr>
        <p:blipFill>
          <a:blip r:embed="rId2" cstate="print"/>
          <a:srcRect/>
          <a:stretch>
            <a:fillRect/>
          </a:stretch>
        </p:blipFill>
        <p:spPr bwMode="auto">
          <a:xfrm>
            <a:off x="838200" y="4484978"/>
            <a:ext cx="7229475" cy="2238375"/>
          </a:xfrm>
          <a:prstGeom prst="rect">
            <a:avLst/>
          </a:prstGeom>
          <a:noFill/>
          <a:ln w="9525">
            <a:noFill/>
            <a:miter lim="800000"/>
            <a:headEnd/>
            <a:tailEnd/>
          </a:ln>
        </p:spPr>
      </p:pic>
      <p:sp>
        <p:nvSpPr>
          <p:cNvPr id="8" name="TextBox 7"/>
          <p:cNvSpPr txBox="1"/>
          <p:nvPr/>
        </p:nvSpPr>
        <p:spPr>
          <a:xfrm>
            <a:off x="8153400" y="6172200"/>
            <a:ext cx="619080" cy="400110"/>
          </a:xfrm>
          <a:prstGeom prst="rect">
            <a:avLst/>
          </a:prstGeom>
          <a:noFill/>
        </p:spPr>
        <p:txBody>
          <a:bodyPr wrap="none" rtlCol="0">
            <a:spAutoFit/>
          </a:bodyPr>
          <a:lstStyle/>
          <a:p>
            <a:r>
              <a:rPr lang="en-US" sz="2000" b="1" dirty="0" smtClean="0">
                <a:latin typeface="Arial" pitchFamily="34" charset="0"/>
                <a:cs typeface="Arial" pitchFamily="34" charset="0"/>
              </a:rPr>
              <a:t>k=9</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17693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3543300"/>
              </a:xfrm>
            </p:spPr>
            <p:txBody>
              <a:bodyPr>
                <a:normAutofit fontScale="70000" lnSpcReduction="20000"/>
              </a:bodyPr>
              <a:lstStyle/>
              <a:p>
                <a:r>
                  <a:rPr lang="en-US" b="1" dirty="0" smtClean="0">
                    <a:solidFill>
                      <a:srgbClr val="FF0066"/>
                    </a:solidFill>
                  </a:rPr>
                  <a:t>Distance metric:</a:t>
                </a:r>
              </a:p>
              <a:p>
                <a:pPr lvl="1"/>
                <a:r>
                  <a:rPr lang="en-US" dirty="0" smtClean="0"/>
                  <a:t>Euclidean</a:t>
                </a:r>
              </a:p>
              <a:p>
                <a:r>
                  <a:rPr lang="en-US" b="1" dirty="0" smtClean="0">
                    <a:solidFill>
                      <a:srgbClr val="FF0066"/>
                    </a:solidFill>
                  </a:rPr>
                  <a:t>How many neighbors to look at?</a:t>
                </a:r>
              </a:p>
              <a:p>
                <a:pPr lvl="1"/>
                <a:r>
                  <a:rPr lang="en-US" b="1" dirty="0" smtClean="0">
                    <a:solidFill>
                      <a:srgbClr val="0000FF"/>
                    </a:solidFill>
                  </a:rPr>
                  <a:t>All of them (!)</a:t>
                </a:r>
              </a:p>
              <a:p>
                <a:r>
                  <a:rPr lang="en-US" b="1" dirty="0" smtClean="0">
                    <a:solidFill>
                      <a:srgbClr val="FF0066"/>
                    </a:solidFill>
                  </a:rPr>
                  <a:t>Weighting function:</a:t>
                </a:r>
              </a:p>
              <a:p>
                <a:pPr lvl="1"/>
                <a14:m>
                  <m:oMath xmlns:m="http://schemas.openxmlformats.org/officeDocument/2006/math">
                    <m:sSub>
                      <m:sSubPr>
                        <m:ctrlPr>
                          <a:rPr lang="en-US" b="1" i="1" smtClean="0">
                            <a:latin typeface="Cambria Math"/>
                          </a:rPr>
                        </m:ctrlPr>
                      </m:sSubPr>
                      <m:e>
                        <m:r>
                          <a:rPr lang="en-US" b="1" i="1" smtClean="0">
                            <a:latin typeface="Cambria Math"/>
                          </a:rPr>
                          <m:t>𝒘</m:t>
                        </m:r>
                      </m:e>
                      <m:sub>
                        <m:r>
                          <a:rPr lang="en-US" b="1" i="1" smtClean="0">
                            <a:latin typeface="Cambria Math"/>
                          </a:rPr>
                          <m:t>𝒊</m:t>
                        </m:r>
                      </m:sub>
                    </m:sSub>
                    <m:r>
                      <a:rPr lang="en-US" b="1" i="1" smtClean="0">
                        <a:latin typeface="Cambria Math"/>
                      </a:rPr>
                      <m:t>=</m:t>
                    </m:r>
                    <m:r>
                      <a:rPr lang="en-US" b="1" i="0" smtClean="0">
                        <a:latin typeface="Cambria Math"/>
                      </a:rPr>
                      <m:t>𝐞𝐱𝐩</m:t>
                    </m:r>
                    <m:r>
                      <a:rPr lang="en-US" b="1" i="1" smtClean="0">
                        <a:latin typeface="Cambria Math"/>
                      </a:rPr>
                      <m:t>⁡(−</m:t>
                    </m:r>
                    <m:f>
                      <m:fPr>
                        <m:ctrlPr>
                          <a:rPr lang="en-US" b="1" i="1" smtClean="0">
                            <a:latin typeface="Cambria Math"/>
                          </a:rPr>
                        </m:ctrlPr>
                      </m:fPr>
                      <m:num>
                        <m:r>
                          <a:rPr lang="en-US" b="1" i="1" smtClean="0">
                            <a:latin typeface="Cambria Math"/>
                          </a:rPr>
                          <m:t>𝒅</m:t>
                        </m:r>
                        <m:sSup>
                          <m:sSupPr>
                            <m:ctrlPr>
                              <a:rPr lang="en-US" b="1" i="1" smtClean="0">
                                <a:latin typeface="Cambria Math"/>
                              </a:rPr>
                            </m:ctrlPr>
                          </m:sSupPr>
                          <m:e>
                            <m:d>
                              <m:dPr>
                                <m:ctrlPr>
                                  <a:rPr lang="en-US" b="1" i="1" smtClean="0">
                                    <a:latin typeface="Cambria Math"/>
                                  </a:rPr>
                                </m:ctrlPr>
                              </m:dPr>
                              <m:e>
                                <m:sSub>
                                  <m:sSubPr>
                                    <m:ctrlPr>
                                      <a:rPr lang="en-US" b="1" i="1" smtClean="0">
                                        <a:latin typeface="Cambria Math"/>
                                      </a:rPr>
                                    </m:ctrlPr>
                                  </m:sSubPr>
                                  <m:e>
                                    <m:r>
                                      <a:rPr lang="en-US" b="1" i="1" smtClean="0">
                                        <a:latin typeface="Cambria Math"/>
                                      </a:rPr>
                                      <m:t>𝒙</m:t>
                                    </m:r>
                                  </m:e>
                                  <m:sub>
                                    <m:r>
                                      <a:rPr lang="en-US" b="1" i="1" smtClean="0">
                                        <a:latin typeface="Cambria Math"/>
                                      </a:rPr>
                                      <m:t>𝒊</m:t>
                                    </m:r>
                                  </m:sub>
                                </m:sSub>
                                <m:r>
                                  <a:rPr lang="en-US" b="1" i="1" smtClean="0">
                                    <a:latin typeface="Cambria Math"/>
                                  </a:rPr>
                                  <m:t>,</m:t>
                                </m:r>
                                <m:r>
                                  <a:rPr lang="en-US" b="1" i="1" smtClean="0">
                                    <a:latin typeface="Cambria Math"/>
                                  </a:rPr>
                                  <m:t>𝒒</m:t>
                                </m:r>
                              </m:e>
                            </m:d>
                          </m:e>
                          <m:sup>
                            <m:r>
                              <a:rPr lang="en-US" b="1" i="1" smtClean="0">
                                <a:latin typeface="Cambria Math"/>
                              </a:rPr>
                              <m:t>𝟐</m:t>
                            </m:r>
                          </m:sup>
                        </m:sSup>
                      </m:num>
                      <m:den>
                        <m:sSub>
                          <m:sSubPr>
                            <m:ctrlPr>
                              <a:rPr lang="en-US" b="1" i="1" smtClean="0">
                                <a:latin typeface="Cambria Math"/>
                              </a:rPr>
                            </m:ctrlPr>
                          </m:sSubPr>
                          <m:e>
                            <m:r>
                              <a:rPr lang="en-US" b="1" i="1" smtClean="0">
                                <a:latin typeface="Cambria Math"/>
                              </a:rPr>
                              <m:t>𝑲</m:t>
                            </m:r>
                          </m:e>
                          <m:sub>
                            <m:r>
                              <a:rPr lang="en-US" b="1" i="1" smtClean="0">
                                <a:latin typeface="Cambria Math"/>
                              </a:rPr>
                              <m:t>𝒘</m:t>
                            </m:r>
                          </m:sub>
                        </m:sSub>
                      </m:den>
                    </m:f>
                    <m:r>
                      <a:rPr lang="en-US" b="1" i="1" smtClean="0">
                        <a:latin typeface="Cambria Math"/>
                      </a:rPr>
                      <m:t>)</m:t>
                    </m:r>
                  </m:oMath>
                </a14:m>
                <a:endParaRPr lang="en-US" b="1" dirty="0" smtClean="0"/>
              </a:p>
              <a:p>
                <a:pPr lvl="2"/>
                <a:r>
                  <a:rPr lang="en-US" dirty="0" smtClean="0"/>
                  <a:t>Nearby points to query q are weighted more strongly.  </a:t>
                </a:r>
                <a:r>
                  <a:rPr lang="en-US" b="1" dirty="0" err="1" smtClean="0"/>
                  <a:t>K</a:t>
                </a:r>
                <a:r>
                  <a:rPr lang="en-US" b="1" baseline="-25000" dirty="0" err="1" smtClean="0"/>
                  <a:t>w</a:t>
                </a:r>
                <a:r>
                  <a:rPr lang="en-US" dirty="0" smtClean="0"/>
                  <a:t>…kernel width.</a:t>
                </a:r>
              </a:p>
              <a:p>
                <a:r>
                  <a:rPr lang="en-US" b="1" dirty="0" smtClean="0">
                    <a:solidFill>
                      <a:srgbClr val="FF0066"/>
                    </a:solidFill>
                  </a:rPr>
                  <a:t>How to fit with the local points?</a:t>
                </a:r>
              </a:p>
              <a:p>
                <a:pPr lvl="1"/>
                <a:r>
                  <a:rPr lang="en-US" b="1" dirty="0" smtClean="0">
                    <a:solidFill>
                      <a:srgbClr val="0000FF"/>
                    </a:solidFill>
                  </a:rPr>
                  <a:t>Predict weighted average: </a:t>
                </a:r>
                <a14:m>
                  <m:oMath xmlns:m="http://schemas.openxmlformats.org/officeDocument/2006/math">
                    <m:f>
                      <m:fPr>
                        <m:ctrlPr>
                          <a:rPr lang="en-US" b="1" i="1">
                            <a:solidFill>
                              <a:srgbClr val="0000FF"/>
                            </a:solidFill>
                            <a:latin typeface="Cambria Math"/>
                          </a:rPr>
                        </m:ctrlPr>
                      </m:fPr>
                      <m:num>
                        <m:nary>
                          <m:naryPr>
                            <m:chr m:val="∑"/>
                            <m:supHide m:val="on"/>
                            <m:ctrlPr>
                              <a:rPr lang="en-US" b="1" i="1" smtClean="0">
                                <a:solidFill>
                                  <a:srgbClr val="0000FF"/>
                                </a:solidFill>
                                <a:latin typeface="Cambria Math"/>
                              </a:rPr>
                            </m:ctrlPr>
                          </m:naryPr>
                          <m:sub>
                            <m:r>
                              <a:rPr lang="en-US" b="1" i="1" smtClean="0">
                                <a:solidFill>
                                  <a:srgbClr val="0000FF"/>
                                </a:solidFill>
                                <a:latin typeface="Cambria Math"/>
                              </a:rPr>
                              <m:t>𝒊</m:t>
                            </m:r>
                          </m:sub>
                          <m:sup/>
                          <m:e>
                            <m:sSub>
                              <m:sSubPr>
                                <m:ctrlPr>
                                  <a:rPr lang="en-US" b="1" i="1" smtClean="0">
                                    <a:solidFill>
                                      <a:srgbClr val="0000FF"/>
                                    </a:solidFill>
                                    <a:latin typeface="Cambria Math"/>
                                  </a:rPr>
                                </m:ctrlPr>
                              </m:sSubPr>
                              <m:e>
                                <m:r>
                                  <a:rPr lang="en-US" b="1" i="1" smtClean="0">
                                    <a:solidFill>
                                      <a:srgbClr val="0000FF"/>
                                    </a:solidFill>
                                    <a:latin typeface="Cambria Math"/>
                                  </a:rPr>
                                  <m:t>𝒘</m:t>
                                </m:r>
                              </m:e>
                              <m:sub>
                                <m:r>
                                  <a:rPr lang="en-US" b="1" i="1" smtClean="0">
                                    <a:solidFill>
                                      <a:srgbClr val="0000FF"/>
                                    </a:solidFill>
                                    <a:latin typeface="Cambria Math"/>
                                  </a:rPr>
                                  <m:t>𝒊</m:t>
                                </m:r>
                              </m:sub>
                            </m:sSub>
                            <m:sSub>
                              <m:sSubPr>
                                <m:ctrlPr>
                                  <a:rPr lang="en-US" b="1" i="1" smtClean="0">
                                    <a:solidFill>
                                      <a:srgbClr val="0000FF"/>
                                    </a:solidFill>
                                    <a:latin typeface="Cambria Math"/>
                                  </a:rPr>
                                </m:ctrlPr>
                              </m:sSubPr>
                              <m:e>
                                <m:r>
                                  <a:rPr lang="en-US" b="1" i="1" smtClean="0">
                                    <a:solidFill>
                                      <a:srgbClr val="0000FF"/>
                                    </a:solidFill>
                                    <a:latin typeface="Cambria Math"/>
                                  </a:rPr>
                                  <m:t>𝒚</m:t>
                                </m:r>
                              </m:e>
                              <m:sub>
                                <m:r>
                                  <a:rPr lang="en-US" b="1" i="1" smtClean="0">
                                    <a:solidFill>
                                      <a:srgbClr val="0000FF"/>
                                    </a:solidFill>
                                    <a:latin typeface="Cambria Math"/>
                                  </a:rPr>
                                  <m:t>𝒊</m:t>
                                </m:r>
                              </m:sub>
                            </m:sSub>
                          </m:e>
                        </m:nary>
                      </m:num>
                      <m:den>
                        <m:nary>
                          <m:naryPr>
                            <m:chr m:val="∑"/>
                            <m:supHide m:val="on"/>
                            <m:ctrlPr>
                              <a:rPr lang="en-US" b="1" i="1" smtClean="0">
                                <a:solidFill>
                                  <a:srgbClr val="0000FF"/>
                                </a:solidFill>
                                <a:latin typeface="Cambria Math"/>
                              </a:rPr>
                            </m:ctrlPr>
                          </m:naryPr>
                          <m:sub>
                            <m:r>
                              <a:rPr lang="en-US" b="1" i="1" smtClean="0">
                                <a:solidFill>
                                  <a:srgbClr val="0000FF"/>
                                </a:solidFill>
                                <a:latin typeface="Cambria Math"/>
                              </a:rPr>
                              <m:t>𝒊</m:t>
                            </m:r>
                          </m:sub>
                          <m:sup/>
                          <m:e>
                            <m:sSub>
                              <m:sSubPr>
                                <m:ctrlPr>
                                  <a:rPr lang="en-US" b="1" i="1" smtClean="0">
                                    <a:solidFill>
                                      <a:srgbClr val="0000FF"/>
                                    </a:solidFill>
                                    <a:latin typeface="Cambria Math"/>
                                  </a:rPr>
                                </m:ctrlPr>
                              </m:sSubPr>
                              <m:e>
                                <m:r>
                                  <a:rPr lang="en-US" b="1" i="1" smtClean="0">
                                    <a:solidFill>
                                      <a:srgbClr val="0000FF"/>
                                    </a:solidFill>
                                    <a:latin typeface="Cambria Math"/>
                                  </a:rPr>
                                  <m:t>𝒘</m:t>
                                </m:r>
                              </m:e>
                              <m:sub>
                                <m:r>
                                  <a:rPr lang="en-US" b="1" i="1" smtClean="0">
                                    <a:solidFill>
                                      <a:srgbClr val="0000FF"/>
                                    </a:solidFill>
                                    <a:latin typeface="Cambria Math"/>
                                  </a:rPr>
                                  <m:t>𝒊</m:t>
                                </m:r>
                              </m:sub>
                            </m:sSub>
                          </m:e>
                        </m:nary>
                      </m:den>
                    </m:f>
                  </m:oMath>
                </a14:m>
                <a:endParaRPr lang="en-US" b="1" dirty="0">
                  <a:solidFill>
                    <a:srgbClr val="0000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3543300"/>
              </a:xfrm>
              <a:blipFill rotWithShape="1">
                <a:blip r:embed="rId2"/>
                <a:stretch>
                  <a:fillRect t="-154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grpSp>
        <p:nvGrpSpPr>
          <p:cNvPr id="7" name="Group 13"/>
          <p:cNvGrpSpPr/>
          <p:nvPr/>
        </p:nvGrpSpPr>
        <p:grpSpPr>
          <a:xfrm>
            <a:off x="914400" y="4381500"/>
            <a:ext cx="7124700" cy="2324100"/>
            <a:chOff x="1009650" y="2743200"/>
            <a:chExt cx="7124700" cy="2324100"/>
          </a:xfrm>
        </p:grpSpPr>
        <p:pic>
          <p:nvPicPr>
            <p:cNvPr id="4101" name="Picture 5"/>
            <p:cNvPicPr>
              <a:picLocks noChangeAspect="1" noChangeArrowheads="1"/>
            </p:cNvPicPr>
            <p:nvPr/>
          </p:nvPicPr>
          <p:blipFill>
            <a:blip r:embed="rId3" cstate="print"/>
            <a:srcRect/>
            <a:stretch>
              <a:fillRect/>
            </a:stretch>
          </p:blipFill>
          <p:spPr bwMode="auto">
            <a:xfrm>
              <a:off x="1009650" y="2743200"/>
              <a:ext cx="7124700" cy="2324100"/>
            </a:xfrm>
            <a:prstGeom prst="rect">
              <a:avLst/>
            </a:prstGeom>
            <a:noFill/>
            <a:ln w="9525">
              <a:noFill/>
              <a:miter lim="800000"/>
              <a:headEnd/>
              <a:tailEnd/>
            </a:ln>
          </p:spPr>
        </p:pic>
        <p:sp>
          <p:nvSpPr>
            <p:cNvPr id="11" name="TextBox 10"/>
            <p:cNvSpPr txBox="1"/>
            <p:nvPr/>
          </p:nvSpPr>
          <p:spPr>
            <a:xfrm>
              <a:off x="1676400" y="3048000"/>
              <a:ext cx="840295" cy="369332"/>
            </a:xfrm>
            <a:prstGeom prst="rect">
              <a:avLst/>
            </a:prstGeom>
            <a:noFill/>
          </p:spPr>
          <p:txBody>
            <a:bodyPr wrap="none" rtlCol="0">
              <a:spAutoFit/>
            </a:bodyPr>
            <a:lstStyle/>
            <a:p>
              <a:r>
                <a:rPr lang="en-US" i="1" dirty="0" smtClean="0">
                  <a:latin typeface="Arial" pitchFamily="34" charset="0"/>
                  <a:cs typeface="Arial" pitchFamily="34" charset="0"/>
                </a:rPr>
                <a:t>K</a:t>
              </a:r>
              <a:r>
                <a:rPr lang="en-US" i="1" baseline="-25000" dirty="0" smtClean="0">
                  <a:latin typeface="Arial" pitchFamily="34" charset="0"/>
                  <a:cs typeface="Arial" pitchFamily="34" charset="0"/>
                </a:rPr>
                <a:t>w</a:t>
              </a:r>
              <a:r>
                <a:rPr lang="en-US" i="1" dirty="0" smtClean="0">
                  <a:latin typeface="Arial" pitchFamily="34" charset="0"/>
                  <a:cs typeface="Arial" pitchFamily="34" charset="0"/>
                </a:rPr>
                <a:t>=10</a:t>
              </a:r>
              <a:endParaRPr lang="en-US" i="1" dirty="0">
                <a:latin typeface="Arial" pitchFamily="34" charset="0"/>
                <a:cs typeface="Arial" pitchFamily="34" charset="0"/>
              </a:endParaRPr>
            </a:p>
          </p:txBody>
        </p:sp>
        <p:sp>
          <p:nvSpPr>
            <p:cNvPr id="12" name="TextBox 11"/>
            <p:cNvSpPr txBox="1"/>
            <p:nvPr/>
          </p:nvSpPr>
          <p:spPr>
            <a:xfrm>
              <a:off x="4038600" y="3048000"/>
              <a:ext cx="840295" cy="369332"/>
            </a:xfrm>
            <a:prstGeom prst="rect">
              <a:avLst/>
            </a:prstGeom>
            <a:noFill/>
          </p:spPr>
          <p:txBody>
            <a:bodyPr wrap="none" rtlCol="0">
              <a:spAutoFit/>
            </a:bodyPr>
            <a:lstStyle/>
            <a:p>
              <a:r>
                <a:rPr lang="en-US" i="1" dirty="0" smtClean="0">
                  <a:latin typeface="Arial" pitchFamily="34" charset="0"/>
                  <a:cs typeface="Arial" pitchFamily="34" charset="0"/>
                </a:rPr>
                <a:t>K</a:t>
              </a:r>
              <a:r>
                <a:rPr lang="en-US" i="1" baseline="-25000" dirty="0" smtClean="0">
                  <a:latin typeface="Arial" pitchFamily="34" charset="0"/>
                  <a:cs typeface="Arial" pitchFamily="34" charset="0"/>
                </a:rPr>
                <a:t>w</a:t>
              </a:r>
              <a:r>
                <a:rPr lang="en-US" i="1" dirty="0" smtClean="0">
                  <a:latin typeface="Arial" pitchFamily="34" charset="0"/>
                  <a:cs typeface="Arial" pitchFamily="34" charset="0"/>
                </a:rPr>
                <a:t>=20</a:t>
              </a:r>
              <a:endParaRPr lang="en-US" i="1" dirty="0">
                <a:latin typeface="Arial" pitchFamily="34" charset="0"/>
                <a:cs typeface="Arial" pitchFamily="34" charset="0"/>
              </a:endParaRPr>
            </a:p>
          </p:txBody>
        </p:sp>
        <p:sp>
          <p:nvSpPr>
            <p:cNvPr id="13" name="TextBox 12"/>
            <p:cNvSpPr txBox="1"/>
            <p:nvPr/>
          </p:nvSpPr>
          <p:spPr>
            <a:xfrm>
              <a:off x="6553200" y="3048000"/>
              <a:ext cx="840295" cy="369332"/>
            </a:xfrm>
            <a:prstGeom prst="rect">
              <a:avLst/>
            </a:prstGeom>
            <a:noFill/>
          </p:spPr>
          <p:txBody>
            <a:bodyPr wrap="none" rtlCol="0">
              <a:spAutoFit/>
            </a:bodyPr>
            <a:lstStyle/>
            <a:p>
              <a:r>
                <a:rPr lang="en-US" i="1" dirty="0" smtClean="0">
                  <a:latin typeface="Arial" pitchFamily="34" charset="0"/>
                  <a:cs typeface="Arial" pitchFamily="34" charset="0"/>
                </a:rPr>
                <a:t>K</a:t>
              </a:r>
              <a:r>
                <a:rPr lang="en-US" i="1" baseline="-25000" dirty="0" smtClean="0">
                  <a:latin typeface="Arial" pitchFamily="34" charset="0"/>
                  <a:cs typeface="Arial" pitchFamily="34" charset="0"/>
                </a:rPr>
                <a:t>w</a:t>
              </a:r>
              <a:r>
                <a:rPr lang="en-US" i="1" dirty="0" smtClean="0">
                  <a:latin typeface="Arial" pitchFamily="34" charset="0"/>
                  <a:cs typeface="Arial" pitchFamily="34" charset="0"/>
                </a:rPr>
                <a:t>=80</a:t>
              </a:r>
              <a:endParaRPr lang="en-US" i="1" dirty="0">
                <a:latin typeface="Arial" pitchFamily="34" charset="0"/>
                <a:cs typeface="Arial" pitchFamily="34" charset="0"/>
              </a:endParaRPr>
            </a:p>
          </p:txBody>
        </p:sp>
      </p:grpSp>
      <p:pic>
        <p:nvPicPr>
          <p:cNvPr id="1031" name="Picture 7" descr="http://icem.folkwang-hochschule.de/daten/Manuals/Alternative_csound_manual_4.22/images/image6.png"/>
          <p:cNvPicPr>
            <a:picLocks noChangeAspect="1" noChangeArrowheads="1"/>
          </p:cNvPicPr>
          <p:nvPr/>
        </p:nvPicPr>
        <p:blipFill>
          <a:blip r:embed="rId4" cstate="print"/>
          <a:srcRect/>
          <a:stretch>
            <a:fillRect/>
          </a:stretch>
        </p:blipFill>
        <p:spPr bwMode="auto">
          <a:xfrm>
            <a:off x="6324600" y="1447800"/>
            <a:ext cx="2667000" cy="1327298"/>
          </a:xfrm>
          <a:prstGeom prst="rect">
            <a:avLst/>
          </a:prstGeom>
          <a:noFill/>
        </p:spPr>
      </p:pic>
      <p:sp>
        <p:nvSpPr>
          <p:cNvPr id="14" name="TextBox 13"/>
          <p:cNvSpPr txBox="1"/>
          <p:nvPr/>
        </p:nvSpPr>
        <p:spPr>
          <a:xfrm>
            <a:off x="7162800" y="2819400"/>
            <a:ext cx="1217000"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d(x</a:t>
            </a:r>
            <a:r>
              <a:rPr lang="en-US" i="1" baseline="-25000"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q) = 0</a:t>
            </a:r>
            <a:endParaRPr lang="en-US" i="1" dirty="0">
              <a:latin typeface="Times New Roman" pitchFamily="18" charset="0"/>
              <a:cs typeface="Times New Roman" pitchFamily="18" charset="0"/>
            </a:endParaRPr>
          </a:p>
        </p:txBody>
      </p:sp>
      <p:cxnSp>
        <p:nvCxnSpPr>
          <p:cNvPr id="16" name="Straight Connector 15"/>
          <p:cNvCxnSpPr>
            <a:stCxn id="1031" idx="0"/>
            <a:endCxn id="1031" idx="2"/>
          </p:cNvCxnSpPr>
          <p:nvPr/>
        </p:nvCxnSpPr>
        <p:spPr>
          <a:xfrm rot="16200000" flipH="1">
            <a:off x="6994451" y="2111449"/>
            <a:ext cx="132729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5949016" y="1947834"/>
            <a:ext cx="381836" cy="369332"/>
          </a:xfrm>
          <a:prstGeom prst="rect">
            <a:avLst/>
          </a:prstGeom>
          <a:noFill/>
        </p:spPr>
        <p:txBody>
          <a:bodyPr wrap="none" rtlCol="0">
            <a:spAutoFit/>
          </a:bodyPr>
          <a:lstStyle/>
          <a:p>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i</a:t>
            </a:r>
            <a:endParaRPr lang="en-US" i="1" baseline="-25000" dirty="0">
              <a:latin typeface="Times New Roman" pitchFamily="18" charset="0"/>
              <a:cs typeface="Times New Roman"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914400" y="4419600"/>
            <a:ext cx="7143750" cy="2295525"/>
          </a:xfrm>
          <a:prstGeom prst="rect">
            <a:avLst/>
          </a:prstGeom>
          <a:noFill/>
          <a:ln w="9525">
            <a:noFill/>
            <a:miter lim="800000"/>
            <a:headEnd/>
            <a:tailEnd/>
          </a:ln>
        </p:spPr>
      </p:pic>
    </p:spTree>
    <p:extLst>
      <p:ext uri="{BB962C8B-B14F-4D97-AF65-F5344CB8AC3E}">
        <p14:creationId xmlns:p14="http://schemas.microsoft.com/office/powerpoint/2010/main" val="198070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5"/>
          <p:cNvSpPr>
            <a:spLocks noChangeShapeType="1"/>
          </p:cNvSpPr>
          <p:nvPr/>
        </p:nvSpPr>
        <p:spPr bwMode="auto">
          <a:xfrm flipV="1">
            <a:off x="2667000" y="4953000"/>
            <a:ext cx="14478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 name="Title 1"/>
          <p:cNvSpPr>
            <a:spLocks noGrp="1"/>
          </p:cNvSpPr>
          <p:nvPr>
            <p:ph type="title"/>
          </p:nvPr>
        </p:nvSpPr>
        <p:spPr/>
        <p:txBody>
          <a:bodyPr/>
          <a:lstStyle/>
          <a:p>
            <a:r>
              <a:rPr lang="en-US" dirty="0" smtClean="0"/>
              <a:t>How to find nearest neighbors?</a:t>
            </a:r>
            <a:endParaRPr lang="en-US" dirty="0"/>
          </a:p>
        </p:txBody>
      </p:sp>
      <p:sp>
        <p:nvSpPr>
          <p:cNvPr id="3" name="Content Placeholder 2"/>
          <p:cNvSpPr>
            <a:spLocks noGrp="1"/>
          </p:cNvSpPr>
          <p:nvPr>
            <p:ph idx="1"/>
          </p:nvPr>
        </p:nvSpPr>
        <p:spPr/>
        <p:txBody>
          <a:bodyPr/>
          <a:lstStyle/>
          <a:p>
            <a:r>
              <a:rPr lang="en-US" b="1" dirty="0" smtClean="0">
                <a:solidFill>
                  <a:srgbClr val="008000"/>
                </a:solidFill>
              </a:rPr>
              <a:t>Given:</a:t>
            </a:r>
            <a:r>
              <a:rPr lang="en-US" dirty="0" smtClean="0"/>
              <a:t> a set </a:t>
            </a:r>
            <a:r>
              <a:rPr lang="en-US" b="1" i="1" dirty="0" smtClean="0"/>
              <a:t>P</a:t>
            </a:r>
            <a:r>
              <a:rPr lang="en-US" dirty="0" smtClean="0"/>
              <a:t> of </a:t>
            </a:r>
            <a:r>
              <a:rPr lang="en-US" b="1" i="1" dirty="0" smtClean="0"/>
              <a:t>n</a:t>
            </a:r>
            <a:r>
              <a:rPr lang="en-US" dirty="0" smtClean="0"/>
              <a:t> points in </a:t>
            </a:r>
            <a:r>
              <a:rPr lang="en-US" b="1" i="1" dirty="0" smtClean="0"/>
              <a:t>R</a:t>
            </a:r>
            <a:r>
              <a:rPr lang="en-US" b="1" i="1" baseline="30000" dirty="0" smtClean="0"/>
              <a:t>d</a:t>
            </a:r>
          </a:p>
          <a:p>
            <a:r>
              <a:rPr lang="en-US" b="1" dirty="0" smtClean="0">
                <a:solidFill>
                  <a:srgbClr val="0000FF"/>
                </a:solidFill>
              </a:rPr>
              <a:t>Goal: Given a query point </a:t>
            </a:r>
            <a:r>
              <a:rPr lang="en-US" b="1" i="1" dirty="0" smtClean="0">
                <a:solidFill>
                  <a:srgbClr val="0000FF"/>
                </a:solidFill>
              </a:rPr>
              <a:t>q</a:t>
            </a:r>
            <a:endParaRPr lang="en-US" b="1" dirty="0" smtClean="0">
              <a:solidFill>
                <a:srgbClr val="0000FF"/>
              </a:solidFill>
            </a:endParaRPr>
          </a:p>
          <a:p>
            <a:pPr lvl="1"/>
            <a:r>
              <a:rPr lang="en-US" b="1" dirty="0" smtClean="0">
                <a:solidFill>
                  <a:srgbClr val="008000"/>
                </a:solidFill>
              </a:rPr>
              <a:t>NN:</a:t>
            </a:r>
            <a:r>
              <a:rPr lang="en-US" dirty="0" smtClean="0">
                <a:solidFill>
                  <a:schemeClr val="accent4"/>
                </a:solidFill>
              </a:rPr>
              <a:t> </a:t>
            </a:r>
            <a:r>
              <a:rPr lang="en-US" dirty="0" smtClean="0"/>
              <a:t>Find the </a:t>
            </a:r>
            <a:r>
              <a:rPr lang="en-US" i="1" dirty="0" smtClean="0"/>
              <a:t>nearest neighbor</a:t>
            </a:r>
            <a:r>
              <a:rPr lang="en-US" b="1" dirty="0" smtClean="0"/>
              <a:t> </a:t>
            </a:r>
            <a:r>
              <a:rPr lang="en-US" b="1" i="1" dirty="0" smtClean="0"/>
              <a:t>p</a:t>
            </a:r>
            <a:r>
              <a:rPr lang="en-US" dirty="0" smtClean="0"/>
              <a:t> of </a:t>
            </a:r>
            <a:r>
              <a:rPr lang="en-US" b="1" i="1" dirty="0" smtClean="0"/>
              <a:t>q</a:t>
            </a:r>
            <a:r>
              <a:rPr lang="en-US" b="1" dirty="0" smtClean="0"/>
              <a:t> </a:t>
            </a:r>
            <a:r>
              <a:rPr lang="en-US" dirty="0" smtClean="0"/>
              <a:t>in </a:t>
            </a:r>
            <a:r>
              <a:rPr lang="en-US" b="1" i="1" dirty="0" smtClean="0"/>
              <a:t>P</a:t>
            </a:r>
          </a:p>
          <a:p>
            <a:pPr lvl="1"/>
            <a:r>
              <a:rPr lang="en-US" b="1" dirty="0" smtClean="0">
                <a:solidFill>
                  <a:srgbClr val="FF0066"/>
                </a:solidFill>
              </a:rPr>
              <a:t>Range search:</a:t>
            </a:r>
            <a:r>
              <a:rPr lang="en-US" dirty="0" smtClean="0">
                <a:solidFill>
                  <a:schemeClr val="accent2"/>
                </a:solidFill>
              </a:rPr>
              <a:t> </a:t>
            </a:r>
            <a:r>
              <a:rPr lang="en-US" dirty="0" smtClean="0"/>
              <a:t>Find one/all points in </a:t>
            </a:r>
            <a:r>
              <a:rPr lang="en-US" b="1" i="1" dirty="0" smtClean="0"/>
              <a:t>P</a:t>
            </a:r>
            <a:r>
              <a:rPr lang="en-US" dirty="0" smtClean="0"/>
              <a:t> within distance </a:t>
            </a:r>
            <a:r>
              <a:rPr lang="en-US" b="1" i="1" dirty="0" smtClean="0"/>
              <a:t>r</a:t>
            </a:r>
            <a:r>
              <a:rPr lang="en-US" b="1" dirty="0" smtClean="0"/>
              <a:t> </a:t>
            </a:r>
            <a:r>
              <a:rPr lang="en-US" dirty="0" smtClean="0"/>
              <a:t>from </a:t>
            </a:r>
            <a:r>
              <a:rPr lang="en-US" b="1" i="1" dirty="0" smtClean="0"/>
              <a:t>q</a:t>
            </a:r>
          </a:p>
          <a:p>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9</a:t>
            </a:fld>
            <a:endParaRPr lang="en-US"/>
          </a:p>
        </p:txBody>
      </p:sp>
      <p:sp>
        <p:nvSpPr>
          <p:cNvPr id="7" name="AutoShape 4"/>
          <p:cNvSpPr>
            <a:spLocks noChangeArrowheads="1"/>
          </p:cNvSpPr>
          <p:nvPr/>
        </p:nvSpPr>
        <p:spPr bwMode="auto">
          <a:xfrm>
            <a:off x="2590800" y="5181600"/>
            <a:ext cx="152400" cy="152400"/>
          </a:xfrm>
          <a:prstGeom prst="flowChartConnector">
            <a:avLst/>
          </a:prstGeom>
          <a:solidFill>
            <a:srgbClr val="FF6600"/>
          </a:solidFill>
          <a:ln w="9525">
            <a:solidFill>
              <a:schemeClr val="tx1"/>
            </a:solidFill>
            <a:round/>
            <a:headEnd/>
            <a:tailEnd/>
          </a:ln>
          <a:effectLst/>
        </p:spPr>
        <p:txBody>
          <a:bodyPr wrap="none" anchor="ctr"/>
          <a:lstStyle/>
          <a:p>
            <a:endParaRPr lang="en-US"/>
          </a:p>
        </p:txBody>
      </p:sp>
      <p:sp>
        <p:nvSpPr>
          <p:cNvPr id="8" name="AutoShape 6"/>
          <p:cNvSpPr>
            <a:spLocks noChangeArrowheads="1"/>
          </p:cNvSpPr>
          <p:nvPr/>
        </p:nvSpPr>
        <p:spPr bwMode="auto">
          <a:xfrm>
            <a:off x="4724400" y="4495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 name="AutoShape 7"/>
          <p:cNvSpPr>
            <a:spLocks noChangeArrowheads="1"/>
          </p:cNvSpPr>
          <p:nvPr/>
        </p:nvSpPr>
        <p:spPr bwMode="auto">
          <a:xfrm>
            <a:off x="4114800" y="4876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0" name="Text Box 8"/>
          <p:cNvSpPr txBox="1">
            <a:spLocks noChangeArrowheads="1"/>
          </p:cNvSpPr>
          <p:nvPr/>
        </p:nvSpPr>
        <p:spPr bwMode="auto">
          <a:xfrm>
            <a:off x="2667000" y="5257800"/>
            <a:ext cx="336550" cy="457200"/>
          </a:xfrm>
          <a:prstGeom prst="rect">
            <a:avLst/>
          </a:prstGeom>
          <a:noFill/>
          <a:ln w="9525">
            <a:noFill/>
            <a:miter lim="800000"/>
            <a:headEnd/>
            <a:tailEnd/>
          </a:ln>
          <a:effectLst/>
        </p:spPr>
        <p:txBody>
          <a:bodyPr wrap="none">
            <a:spAutoFit/>
          </a:bodyPr>
          <a:lstStyle/>
          <a:p>
            <a:r>
              <a:rPr lang="en-US" baseline="0" dirty="0"/>
              <a:t>q</a:t>
            </a:r>
          </a:p>
        </p:txBody>
      </p:sp>
      <p:sp>
        <p:nvSpPr>
          <p:cNvPr id="11" name="Text Box 9"/>
          <p:cNvSpPr txBox="1">
            <a:spLocks noChangeArrowheads="1"/>
          </p:cNvSpPr>
          <p:nvPr/>
        </p:nvSpPr>
        <p:spPr bwMode="auto">
          <a:xfrm>
            <a:off x="4038600" y="4953000"/>
            <a:ext cx="336550" cy="457200"/>
          </a:xfrm>
          <a:prstGeom prst="rect">
            <a:avLst/>
          </a:prstGeom>
          <a:noFill/>
          <a:ln w="9525">
            <a:noFill/>
            <a:miter lim="800000"/>
            <a:headEnd/>
            <a:tailEnd/>
          </a:ln>
          <a:effectLst/>
        </p:spPr>
        <p:txBody>
          <a:bodyPr wrap="none">
            <a:spAutoFit/>
          </a:bodyPr>
          <a:lstStyle/>
          <a:p>
            <a:r>
              <a:rPr lang="en-US" baseline="0"/>
              <a:t>p</a:t>
            </a:r>
          </a:p>
        </p:txBody>
      </p:sp>
      <p:sp>
        <p:nvSpPr>
          <p:cNvPr id="12" name="AutoShape 10"/>
          <p:cNvSpPr>
            <a:spLocks noChangeArrowheads="1"/>
          </p:cNvSpPr>
          <p:nvPr/>
        </p:nvSpPr>
        <p:spPr bwMode="auto">
          <a:xfrm>
            <a:off x="4953000" y="5029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3" name="AutoShape 11"/>
          <p:cNvSpPr>
            <a:spLocks noChangeArrowheads="1"/>
          </p:cNvSpPr>
          <p:nvPr/>
        </p:nvSpPr>
        <p:spPr bwMode="auto">
          <a:xfrm>
            <a:off x="4572000" y="5181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4" name="AutoShape 12"/>
          <p:cNvSpPr>
            <a:spLocks noChangeArrowheads="1"/>
          </p:cNvSpPr>
          <p:nvPr/>
        </p:nvSpPr>
        <p:spPr bwMode="auto">
          <a:xfrm>
            <a:off x="4953000" y="5943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5" name="AutoShape 13"/>
          <p:cNvSpPr>
            <a:spLocks noChangeArrowheads="1"/>
          </p:cNvSpPr>
          <p:nvPr/>
        </p:nvSpPr>
        <p:spPr bwMode="auto">
          <a:xfrm>
            <a:off x="4343400" y="5638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4099070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28909</TotalTime>
  <Words>2943</Words>
  <Application>Microsoft Office PowerPoint</Application>
  <PresentationFormat>On-screen Show (4:3)</PresentationFormat>
  <Paragraphs>500</Paragraphs>
  <Slides>33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Module</vt:lpstr>
      <vt:lpstr>Equation</vt:lpstr>
      <vt:lpstr>Large-Scale Machine Learning: k-NN, Perceptron</vt:lpstr>
      <vt:lpstr>New Topic: Machine Learning!</vt:lpstr>
      <vt:lpstr>Supervised Learning</vt:lpstr>
      <vt:lpstr>Large Scale Machine Learning</vt:lpstr>
      <vt:lpstr>Instance Based Learning</vt:lpstr>
      <vt:lpstr>1-Nearest Neighbor</vt:lpstr>
      <vt:lpstr>k-Nearest Neighbor</vt:lpstr>
      <vt:lpstr>Kernel Regression</vt:lpstr>
      <vt:lpstr>How to find nearest neighbors?</vt:lpstr>
      <vt:lpstr>Algorithms for NN</vt:lpstr>
      <vt:lpstr>Perceptron</vt:lpstr>
      <vt:lpstr>Linear models: Perceptron</vt:lpstr>
      <vt:lpstr>Linear models for classification</vt:lpstr>
      <vt:lpstr>Perceptron [Rosenblatt ‘58]</vt:lpstr>
      <vt:lpstr>Perceptron: Estimating w</vt:lpstr>
      <vt:lpstr>Perceptron Convergence</vt:lpstr>
      <vt:lpstr>Properties of Perceptron</vt:lpstr>
      <vt:lpstr>Updating the Learning Rate</vt:lpstr>
      <vt:lpstr>Multiclass Perceptron</vt:lpstr>
      <vt:lpstr>Issues with Perceptrons</vt:lpstr>
      <vt:lpstr>Improvement: Winnow Algorithm</vt:lpstr>
      <vt:lpstr>Improvement: Winnow Algorithm</vt:lpstr>
      <vt:lpstr>Extensions: Winnow</vt:lpstr>
      <vt:lpstr>Extensions: Balanced Winnow</vt:lpstr>
      <vt:lpstr>Extensions: Thick Separator</vt:lpstr>
      <vt:lpstr>Summary of Algorithms </vt:lpstr>
      <vt:lpstr>Perceptron vs. Winnow</vt:lpstr>
      <vt:lpstr>Perceptron vs. Winnow</vt:lpstr>
      <vt:lpstr>Online Learning</vt:lpstr>
      <vt:lpstr>Example: Shipping Service</vt:lpstr>
      <vt:lpstr>Example: Shipping Service</vt:lpstr>
      <vt:lpstr>Example: Shipping Service</vt:lpstr>
      <vt:lpstr>Online Algorithms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1348</cp:revision>
  <cp:lastPrinted>2011-10-20T04:01:43Z</cp:lastPrinted>
  <dcterms:created xsi:type="dcterms:W3CDTF">2009-06-12T17:14:38Z</dcterms:created>
  <dcterms:modified xsi:type="dcterms:W3CDTF">2014-08-09T05:23:52Z</dcterms:modified>
</cp:coreProperties>
</file>