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328" r:id="rId2"/>
    <p:sldId id="322" r:id="rId3"/>
    <p:sldId id="304" r:id="rId4"/>
    <p:sldId id="302" r:id="rId5"/>
    <p:sldId id="319" r:id="rId6"/>
    <p:sldId id="320" r:id="rId7"/>
    <p:sldId id="305" r:id="rId8"/>
    <p:sldId id="306" r:id="rId9"/>
    <p:sldId id="311" r:id="rId10"/>
    <p:sldId id="289" r:id="rId11"/>
    <p:sldId id="310" r:id="rId12"/>
    <p:sldId id="312" r:id="rId13"/>
    <p:sldId id="258" r:id="rId14"/>
    <p:sldId id="299" r:id="rId15"/>
    <p:sldId id="259" r:id="rId16"/>
    <p:sldId id="297" r:id="rId17"/>
    <p:sldId id="291" r:id="rId18"/>
    <p:sldId id="300" r:id="rId19"/>
    <p:sldId id="260" r:id="rId20"/>
    <p:sldId id="261" r:id="rId21"/>
    <p:sldId id="313" r:id="rId22"/>
    <p:sldId id="285" r:id="rId23"/>
    <p:sldId id="284" r:id="rId24"/>
    <p:sldId id="262" r:id="rId25"/>
    <p:sldId id="263" r:id="rId26"/>
    <p:sldId id="265" r:id="rId27"/>
    <p:sldId id="266" r:id="rId28"/>
    <p:sldId id="298" r:id="rId29"/>
    <p:sldId id="267" r:id="rId30"/>
    <p:sldId id="301" r:id="rId31"/>
    <p:sldId id="286" r:id="rId32"/>
    <p:sldId id="268" r:id="rId33"/>
    <p:sldId id="269" r:id="rId34"/>
    <p:sldId id="287" r:id="rId35"/>
    <p:sldId id="270" r:id="rId36"/>
    <p:sldId id="326" r:id="rId37"/>
    <p:sldId id="288" r:id="rId38"/>
    <p:sldId id="272" r:id="rId39"/>
    <p:sldId id="273" r:id="rId40"/>
    <p:sldId id="274" r:id="rId41"/>
    <p:sldId id="275" r:id="rId42"/>
    <p:sldId id="276" r:id="rId43"/>
    <p:sldId id="277" r:id="rId44"/>
    <p:sldId id="278" r:id="rId45"/>
    <p:sldId id="279" r:id="rId46"/>
    <p:sldId id="280" r:id="rId47"/>
    <p:sldId id="281"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66"/>
    <a:srgbClr val="0000FF"/>
    <a:srgbClr val="D60093"/>
    <a:srgbClr val="CC0066"/>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3281" autoAdjust="0"/>
  </p:normalViewPr>
  <p:slideViewPr>
    <p:cSldViewPr>
      <p:cViewPr varScale="1">
        <p:scale>
          <a:sx n="116" d="100"/>
          <a:sy n="116" d="100"/>
        </p:scale>
        <p:origin x="-276" y="-9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b="1"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CDA978BC-FE49-4DB9-B184-5700ECF184AB}" type="presOf" srcId="{E9F388D8-C9C2-45F4-B532-779E8C2CB5E8}" destId="{D6B8C86D-B5C5-4707-BB1C-60E6EB9E4EBA}" srcOrd="0" destOrd="0" presId="urn:microsoft.com/office/officeart/2005/8/layout/lProcess2"/>
    <dgm:cxn modelId="{9DE42755-B294-4005-AEDC-B3D3D47E0791}" type="presOf" srcId="{5FC74589-1769-4EB4-9E51-9D82632D2E02}" destId="{727186A0-986E-40DF-85B7-ACC6191E0924}" srcOrd="1"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2AEF3696-5BCD-4856-BC7E-1FD08D814767}" type="presOf" srcId="{E12CEE09-DEBB-4435-B911-A40A12F7930D}" destId="{20F65450-B565-4F6E-8CBD-65CD2502E3B0}"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35679A9F-A9C0-40B5-BA5C-B5D89AD516EE}" srcId="{5FC74589-1769-4EB4-9E51-9D82632D2E02}" destId="{B8FE7A32-1B20-4D46-8242-6C91907A490E}" srcOrd="0" destOrd="0" parTransId="{86CD367E-951E-4F4B-BFC7-6603B931690A}" sibTransId="{03DB6E86-A49B-4AF5-9791-CBACA4C5335D}"/>
    <dgm:cxn modelId="{6B1576A6-7CC1-4AC0-B8F2-B9BC4763FAB9}" type="presOf" srcId="{FF0CDCCC-6F78-4064-A419-5EC5C753206F}" destId="{EB498954-62A4-422D-9DE3-1FA74DD1D37F}"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471C0019-FB2A-4536-A706-E35642F6FD46}" type="presOf" srcId="{EFD7AB2D-81E2-448E-B54E-4F3622AF7EF9}" destId="{9E190C18-AEDE-45E1-8A46-924B1190ACB6}"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CDF2CC16-ED87-4552-8B18-DAAA2A151437}" srcId="{B28448BA-C9A8-43EB-A9DB-A0137196E3B9}" destId="{91B14D9B-61DF-4421-AF43-318BB0021BDF}" srcOrd="2" destOrd="0" parTransId="{6B1A9D79-1E1A-438E-9974-41204E573EDC}" sibTransId="{5E874D73-6215-4109-909C-386CFCBBE123}"/>
    <dgm:cxn modelId="{BCD25F07-B2BD-4389-8626-348E8BEE0695}" type="presOf" srcId="{B28448BA-C9A8-43EB-A9DB-A0137196E3B9}" destId="{189EA2CD-99B4-4604-BDBC-34AEB91058A9}" srcOrd="1"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E6D59478-39A6-4F40-9F0C-74C8EACBFAB6}" type="presOf" srcId="{EA22DC01-B1C3-4425-86ED-5B66953397A8}" destId="{AB95B1F2-DB60-4BC5-81D3-1FA274FF69C7}" srcOrd="1" destOrd="0" presId="urn:microsoft.com/office/officeart/2005/8/layout/lProcess2"/>
    <dgm:cxn modelId="{CCAAF50C-9E99-4703-AF5D-1A906433A30E}" type="presOf" srcId="{A5325020-A43F-4DC5-B91A-865612236E1B}" destId="{6F277C00-29F7-4ECD-8C97-37788C7BA770}" srcOrd="0" destOrd="0" presId="urn:microsoft.com/office/officeart/2005/8/layout/lProcess2"/>
    <dgm:cxn modelId="{AE6D6572-775D-4556-A0F9-52E40E211801}" type="presOf" srcId="{A9A35E3D-01EA-46C6-AED8-865E91E9D6C9}" destId="{F0B767F2-4C7E-481B-967C-8FE0CB529397}" srcOrd="0" destOrd="0" presId="urn:microsoft.com/office/officeart/2005/8/layout/lProcess2"/>
    <dgm:cxn modelId="{449408CD-9CD1-43F5-AC7A-D43536A8F19C}" type="presOf" srcId="{6856B0CF-FE68-485F-BF49-CA4A93F4F38C}" destId="{DECF7DEE-4FD4-4CE5-AEDF-10353AC11531}"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47401B13-CDEB-4A5F-9D5F-8AB71440932F}" type="presOf" srcId="{67EC18BA-DB21-4AAD-BE8A-067C85A9B73E}" destId="{80762C44-FA02-441A-8A8D-FC00E4F372F1}" srcOrd="0" destOrd="0" presId="urn:microsoft.com/office/officeart/2005/8/layout/lProcess2"/>
    <dgm:cxn modelId="{3C94E0CA-CD06-4924-A317-28FA757351C5}" type="presOf" srcId="{7DAF4A99-25E1-44F9-90C0-EA66CF00B3B6}" destId="{5473F14B-8F21-412E-B8DE-EADF32D6F521}"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E1D8EA03-6668-4EDE-BAD3-4E28609D792E}" type="presOf" srcId="{06D87D35-A66C-427C-B6DB-AF958D65D6B3}" destId="{1EC52667-0754-4666-9083-6E56A0F9B67B}" srcOrd="0" destOrd="0" presId="urn:microsoft.com/office/officeart/2005/8/layout/lProcess2"/>
    <dgm:cxn modelId="{7D54889B-A79D-45A8-B878-B2B53B54673E}" type="presOf" srcId="{A0A9AC20-5EC1-4862-BFC8-870928838544}" destId="{4735A497-84C1-49AD-B2D7-A0E2E20F2536}" srcOrd="1"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A4451886-CD19-4511-812A-141C830CCEE4}" type="presOf" srcId="{63784350-6FB5-4F39-A0AA-A76D20385A1A}" destId="{6C9EBB1C-8DC1-467B-832A-DCA29AD54F62}"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D2E71B6A-2ED0-4063-83D4-B7F1634C0332}" srcId="{A0A9AC20-5EC1-4862-BFC8-870928838544}" destId="{5DA147F9-347F-4A9B-99C6-4679CBA742BD}" srcOrd="1" destOrd="0" parTransId="{0DD651B9-CD26-4B12-B47E-A345F5C781A5}" sibTransId="{A279CC5C-DF39-4624-BFA5-ADC04410EA91}"/>
    <dgm:cxn modelId="{D0544F29-E2A2-4060-825F-D06498BECB23}" type="presOf" srcId="{91B14D9B-61DF-4421-AF43-318BB0021BDF}" destId="{80F88CB8-4B64-4172-B897-E8F8383812F7}" srcOrd="0" destOrd="0" presId="urn:microsoft.com/office/officeart/2005/8/layout/lProcess2"/>
    <dgm:cxn modelId="{99ECE2E8-BDAB-4D33-A37E-FFF92E3E72CF}" type="presOf" srcId="{86AB53FA-67D7-4EE7-8555-3EE8EB6FA4C8}" destId="{0F3CAB81-CF76-498F-9619-BAF8144FA3C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1B6302DD-A3F5-46E3-9763-898389759D3A}" type="presOf" srcId="{EA22DC01-B1C3-4425-86ED-5B66953397A8}" destId="{18B77C7D-672C-4358-9CA6-BD8FA6E2302A}" srcOrd="0" destOrd="0" presId="urn:microsoft.com/office/officeart/2005/8/layout/lProcess2"/>
    <dgm:cxn modelId="{507DC4ED-C839-41D2-B1DE-9FB569F0D870}" type="presOf" srcId="{A0A9AC20-5EC1-4862-BFC8-870928838544}" destId="{9A6AB0E7-12CE-4F4C-9194-CFD62AA0E26B}"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E7422917-FD37-4B87-8D13-EE02EB8BAB5C}" type="presOf" srcId="{B8FE7A32-1B20-4D46-8242-6C91907A490E}" destId="{EFE71110-9F14-440A-945D-9BFF90054013}"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E4E9E1B7-B34A-4D2F-A0C7-B5E419B5D0E9}" type="presOf" srcId="{5FC74589-1769-4EB4-9E51-9D82632D2E02}" destId="{C1CD2EAA-2E66-4BDA-BB6E-F99B46E1B919}"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53D00FBE-0B8C-44B8-BD7B-FF723D810987}" srcId="{EA22DC01-B1C3-4425-86ED-5B66953397A8}" destId="{BC15291E-510A-4A20-8D69-B0F2ACBA3CC6}" srcOrd="0" destOrd="0" parTransId="{DDAF1636-99A0-4E4C-BF8B-7A50EC838E24}" sibTransId="{25F65FF3-A145-4450-BC4A-2BD6189C0F89}"/>
    <dgm:cxn modelId="{CA6D3018-B4A3-4833-B9DB-F4A425EEE2E9}" type="presOf" srcId="{7D17D413-1C96-46A5-9E85-72C6636AE3C5}" destId="{34BAB90F-F3E5-4FFB-A339-2946D1CD0CCB}" srcOrd="1" destOrd="0" presId="urn:microsoft.com/office/officeart/2005/8/layout/lProcess2"/>
    <dgm:cxn modelId="{333D744F-B8B7-4139-A481-BD11698009DF}" type="presOf" srcId="{7D17D413-1C96-46A5-9E85-72C6636AE3C5}" destId="{5A591EE2-4B7B-40DB-B051-D75F7BFEDDD6}" srcOrd="0" destOrd="0" presId="urn:microsoft.com/office/officeart/2005/8/layout/lProcess2"/>
    <dgm:cxn modelId="{68C0499C-4954-4EF6-9DB6-E7CE6F148C5B}" type="presOf" srcId="{5DA147F9-347F-4A9B-99C6-4679CBA742BD}" destId="{02FBE83C-F7E3-4AC9-9A61-66BF67D7D8B6}" srcOrd="0" destOrd="0" presId="urn:microsoft.com/office/officeart/2005/8/layout/lProcess2"/>
    <dgm:cxn modelId="{BF683FAF-AFBA-40D0-9779-FB672F2693CF}" type="presOf" srcId="{B28448BA-C9A8-43EB-A9DB-A0137196E3B9}" destId="{F5FB40AB-A8F0-43CC-AED2-A0B6D3491F03}" srcOrd="0" destOrd="0" presId="urn:microsoft.com/office/officeart/2005/8/layout/lProcess2"/>
    <dgm:cxn modelId="{EF574BC3-B5CD-4AF8-BD88-2514ABC70B72}" type="presOf" srcId="{BC15291E-510A-4A20-8D69-B0F2ACBA3CC6}" destId="{204F3481-2F4C-45A5-A0A1-C088684F0126}"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0C49CAF1-9E91-4836-9D2B-6EF366D7B293}" type="presParOf" srcId="{5473F14B-8F21-412E-B8DE-EADF32D6F521}" destId="{C0D74A84-CA9B-4A55-82D3-C4473BCAB74F}" srcOrd="0" destOrd="0" presId="urn:microsoft.com/office/officeart/2005/8/layout/lProcess2"/>
    <dgm:cxn modelId="{166765BC-C25F-4AC3-891F-BFE9FF3B3846}" type="presParOf" srcId="{C0D74A84-CA9B-4A55-82D3-C4473BCAB74F}" destId="{F5FB40AB-A8F0-43CC-AED2-A0B6D3491F03}" srcOrd="0" destOrd="0" presId="urn:microsoft.com/office/officeart/2005/8/layout/lProcess2"/>
    <dgm:cxn modelId="{DF4B10EE-F7AC-480A-A7CD-C4464117948E}" type="presParOf" srcId="{C0D74A84-CA9B-4A55-82D3-C4473BCAB74F}" destId="{189EA2CD-99B4-4604-BDBC-34AEB91058A9}" srcOrd="1" destOrd="0" presId="urn:microsoft.com/office/officeart/2005/8/layout/lProcess2"/>
    <dgm:cxn modelId="{914068EB-2E85-4937-9B99-0F09EFF01912}" type="presParOf" srcId="{C0D74A84-CA9B-4A55-82D3-C4473BCAB74F}" destId="{051CD919-C14E-4FF7-A82B-674D57B30AF8}" srcOrd="2" destOrd="0" presId="urn:microsoft.com/office/officeart/2005/8/layout/lProcess2"/>
    <dgm:cxn modelId="{39B13724-8374-4D37-B70F-838F38C959BC}" type="presParOf" srcId="{051CD919-C14E-4FF7-A82B-674D57B30AF8}" destId="{151EFC3A-4B26-48D8-87A4-D28DC0264B02}" srcOrd="0" destOrd="0" presId="urn:microsoft.com/office/officeart/2005/8/layout/lProcess2"/>
    <dgm:cxn modelId="{D97A9A4E-6421-452C-B911-F6CB7B9405C3}" type="presParOf" srcId="{151EFC3A-4B26-48D8-87A4-D28DC0264B02}" destId="{D6B8C86D-B5C5-4707-BB1C-60E6EB9E4EBA}" srcOrd="0" destOrd="0" presId="urn:microsoft.com/office/officeart/2005/8/layout/lProcess2"/>
    <dgm:cxn modelId="{85E14A8B-7825-4F26-873D-52BB9B06AADE}" type="presParOf" srcId="{151EFC3A-4B26-48D8-87A4-D28DC0264B02}" destId="{FEA7308F-F292-4734-BC92-11C7BB5AF5E5}" srcOrd="1" destOrd="0" presId="urn:microsoft.com/office/officeart/2005/8/layout/lProcess2"/>
    <dgm:cxn modelId="{BFDBDD63-5F00-4312-A32B-3A6E128AE2D0}" type="presParOf" srcId="{151EFC3A-4B26-48D8-87A4-D28DC0264B02}" destId="{20F65450-B565-4F6E-8CBD-65CD2502E3B0}" srcOrd="2" destOrd="0" presId="urn:microsoft.com/office/officeart/2005/8/layout/lProcess2"/>
    <dgm:cxn modelId="{6586B47C-8361-4B9D-B903-4FA8C2E9CAD7}" type="presParOf" srcId="{151EFC3A-4B26-48D8-87A4-D28DC0264B02}" destId="{1943ED51-E95A-4F6E-A717-80400DEEEE20}" srcOrd="3" destOrd="0" presId="urn:microsoft.com/office/officeart/2005/8/layout/lProcess2"/>
    <dgm:cxn modelId="{CA8DFC72-21A5-4F30-A5E7-2C21B57F6927}" type="presParOf" srcId="{151EFC3A-4B26-48D8-87A4-D28DC0264B02}" destId="{80F88CB8-4B64-4172-B897-E8F8383812F7}" srcOrd="4" destOrd="0" presId="urn:microsoft.com/office/officeart/2005/8/layout/lProcess2"/>
    <dgm:cxn modelId="{1357D714-0384-4FE8-9AAB-D5FF20A6990A}" type="presParOf" srcId="{5473F14B-8F21-412E-B8DE-EADF32D6F521}" destId="{DC9EA69A-B885-4DA4-818F-1748672594CF}" srcOrd="1" destOrd="0" presId="urn:microsoft.com/office/officeart/2005/8/layout/lProcess2"/>
    <dgm:cxn modelId="{2270D18C-3B67-4E81-BFDE-BAF5B864BDAE}" type="presParOf" srcId="{5473F14B-8F21-412E-B8DE-EADF32D6F521}" destId="{3A6F3D38-6FA6-469E-B3C3-234BD62E4CCA}" srcOrd="2" destOrd="0" presId="urn:microsoft.com/office/officeart/2005/8/layout/lProcess2"/>
    <dgm:cxn modelId="{B021A2AE-3FAF-4C20-B328-3A14334ADDAF}" type="presParOf" srcId="{3A6F3D38-6FA6-469E-B3C3-234BD62E4CCA}" destId="{C1CD2EAA-2E66-4BDA-BB6E-F99B46E1B919}" srcOrd="0" destOrd="0" presId="urn:microsoft.com/office/officeart/2005/8/layout/lProcess2"/>
    <dgm:cxn modelId="{3BFF6EAF-7129-48AE-8604-61E4F18883A5}" type="presParOf" srcId="{3A6F3D38-6FA6-469E-B3C3-234BD62E4CCA}" destId="{727186A0-986E-40DF-85B7-ACC6191E0924}" srcOrd="1" destOrd="0" presId="urn:microsoft.com/office/officeart/2005/8/layout/lProcess2"/>
    <dgm:cxn modelId="{C6F7AB6E-A878-4BF5-8AB2-BB07250FE334}" type="presParOf" srcId="{3A6F3D38-6FA6-469E-B3C3-234BD62E4CCA}" destId="{F4329E4E-5431-4760-B147-9E77700EF61A}" srcOrd="2" destOrd="0" presId="urn:microsoft.com/office/officeart/2005/8/layout/lProcess2"/>
    <dgm:cxn modelId="{A42734EC-ABA3-423E-8BAA-F5ADBB515526}" type="presParOf" srcId="{F4329E4E-5431-4760-B147-9E77700EF61A}" destId="{B5C22EF8-EBFA-4704-BF77-C1B26E178B0D}" srcOrd="0" destOrd="0" presId="urn:microsoft.com/office/officeart/2005/8/layout/lProcess2"/>
    <dgm:cxn modelId="{D2052702-A4BA-483E-A202-C855B65E829D}" type="presParOf" srcId="{B5C22EF8-EBFA-4704-BF77-C1B26E178B0D}" destId="{EFE71110-9F14-440A-945D-9BFF90054013}" srcOrd="0" destOrd="0" presId="urn:microsoft.com/office/officeart/2005/8/layout/lProcess2"/>
    <dgm:cxn modelId="{16DA3DF2-8CF8-47F0-B3B9-64B9D78B2875}" type="presParOf" srcId="{B5C22EF8-EBFA-4704-BF77-C1B26E178B0D}" destId="{35EA0CEB-E637-4D3C-96EF-C8D3B04060F2}" srcOrd="1" destOrd="0" presId="urn:microsoft.com/office/officeart/2005/8/layout/lProcess2"/>
    <dgm:cxn modelId="{4E49B165-AB95-4054-B6CF-27C79BCB434A}" type="presParOf" srcId="{B5C22EF8-EBFA-4704-BF77-C1B26E178B0D}" destId="{9E190C18-AEDE-45E1-8A46-924B1190ACB6}" srcOrd="2" destOrd="0" presId="urn:microsoft.com/office/officeart/2005/8/layout/lProcess2"/>
    <dgm:cxn modelId="{77DAE417-74FB-4E8C-8DCF-D40C5BE06173}" type="presParOf" srcId="{B5C22EF8-EBFA-4704-BF77-C1B26E178B0D}" destId="{1E1AD27B-2438-4D0B-AB02-AF912F764D09}" srcOrd="3" destOrd="0" presId="urn:microsoft.com/office/officeart/2005/8/layout/lProcess2"/>
    <dgm:cxn modelId="{06155E46-8A73-41ED-8514-F1A1013639B4}" type="presParOf" srcId="{B5C22EF8-EBFA-4704-BF77-C1B26E178B0D}" destId="{EB498954-62A4-422D-9DE3-1FA74DD1D37F}" srcOrd="4" destOrd="0" presId="urn:microsoft.com/office/officeart/2005/8/layout/lProcess2"/>
    <dgm:cxn modelId="{1D7E67C7-772C-46DA-8A58-7EC8B3692575}" type="presParOf" srcId="{5473F14B-8F21-412E-B8DE-EADF32D6F521}" destId="{BB3C6D49-326B-48DE-AC1D-9DC877BB01DD}" srcOrd="3" destOrd="0" presId="urn:microsoft.com/office/officeart/2005/8/layout/lProcess2"/>
    <dgm:cxn modelId="{E751C2E8-2AA8-4D3A-B556-F4B14694A050}" type="presParOf" srcId="{5473F14B-8F21-412E-B8DE-EADF32D6F521}" destId="{EF090B29-38A2-4F08-90FA-7BB67BE8B3E2}" srcOrd="4" destOrd="0" presId="urn:microsoft.com/office/officeart/2005/8/layout/lProcess2"/>
    <dgm:cxn modelId="{5081E84F-49F1-436F-B001-E461E61CAFD2}" type="presParOf" srcId="{EF090B29-38A2-4F08-90FA-7BB67BE8B3E2}" destId="{9A6AB0E7-12CE-4F4C-9194-CFD62AA0E26B}" srcOrd="0" destOrd="0" presId="urn:microsoft.com/office/officeart/2005/8/layout/lProcess2"/>
    <dgm:cxn modelId="{2E382164-3DCA-47ED-8989-B00E67820498}" type="presParOf" srcId="{EF090B29-38A2-4F08-90FA-7BB67BE8B3E2}" destId="{4735A497-84C1-49AD-B2D7-A0E2E20F2536}" srcOrd="1" destOrd="0" presId="urn:microsoft.com/office/officeart/2005/8/layout/lProcess2"/>
    <dgm:cxn modelId="{ED5A0977-BB6F-4906-9293-C52AD3C170E5}" type="presParOf" srcId="{EF090B29-38A2-4F08-90FA-7BB67BE8B3E2}" destId="{5235814C-D240-476B-A6EA-F820ADA9F290}" srcOrd="2" destOrd="0" presId="urn:microsoft.com/office/officeart/2005/8/layout/lProcess2"/>
    <dgm:cxn modelId="{83D3EAC2-0CC5-4287-B779-CD513162FE88}" type="presParOf" srcId="{5235814C-D240-476B-A6EA-F820ADA9F290}" destId="{F8C87951-0BEC-442E-BD13-E67FB71AC42B}" srcOrd="0" destOrd="0" presId="urn:microsoft.com/office/officeart/2005/8/layout/lProcess2"/>
    <dgm:cxn modelId="{70653E9C-71D8-4B45-85AF-611912B6586E}" type="presParOf" srcId="{F8C87951-0BEC-442E-BD13-E67FB71AC42B}" destId="{DECF7DEE-4FD4-4CE5-AEDF-10353AC11531}" srcOrd="0" destOrd="0" presId="urn:microsoft.com/office/officeart/2005/8/layout/lProcess2"/>
    <dgm:cxn modelId="{F053ACDD-BE7D-459E-AEA7-6CAD91706F0D}" type="presParOf" srcId="{F8C87951-0BEC-442E-BD13-E67FB71AC42B}" destId="{739A0DE6-D28A-493F-A1CB-4B3CCAC72873}" srcOrd="1" destOrd="0" presId="urn:microsoft.com/office/officeart/2005/8/layout/lProcess2"/>
    <dgm:cxn modelId="{D690AD36-820D-4A1E-9525-E814A6068511}" type="presParOf" srcId="{F8C87951-0BEC-442E-BD13-E67FB71AC42B}" destId="{02FBE83C-F7E3-4AC9-9A61-66BF67D7D8B6}" srcOrd="2" destOrd="0" presId="urn:microsoft.com/office/officeart/2005/8/layout/lProcess2"/>
    <dgm:cxn modelId="{10DA49D8-B06C-49F1-9740-37311B93BF0C}" type="presParOf" srcId="{F8C87951-0BEC-442E-BD13-E67FB71AC42B}" destId="{87C5B8B3-4388-4867-AA6C-4B2D717EAAF2}" srcOrd="3" destOrd="0" presId="urn:microsoft.com/office/officeart/2005/8/layout/lProcess2"/>
    <dgm:cxn modelId="{238E2253-A104-418C-8426-F4ADB8FF9B8F}" type="presParOf" srcId="{F8C87951-0BEC-442E-BD13-E67FB71AC42B}" destId="{1EC52667-0754-4666-9083-6E56A0F9B67B}" srcOrd="4" destOrd="0" presId="urn:microsoft.com/office/officeart/2005/8/layout/lProcess2"/>
    <dgm:cxn modelId="{3F728B91-B4FF-4DE9-A7B4-E090C1B4A9DE}" type="presParOf" srcId="{5473F14B-8F21-412E-B8DE-EADF32D6F521}" destId="{9C67C073-8031-4FB8-83D0-BB3987979FB7}" srcOrd="5" destOrd="0" presId="urn:microsoft.com/office/officeart/2005/8/layout/lProcess2"/>
    <dgm:cxn modelId="{B299AC3E-A59A-48A5-9D39-A29DFADF62AC}" type="presParOf" srcId="{5473F14B-8F21-412E-B8DE-EADF32D6F521}" destId="{3D53649F-3A9D-48AC-B3B4-F9359FF49907}" srcOrd="6" destOrd="0" presId="urn:microsoft.com/office/officeart/2005/8/layout/lProcess2"/>
    <dgm:cxn modelId="{C31A6110-FE47-4278-A090-CF113B0B69BF}" type="presParOf" srcId="{3D53649F-3A9D-48AC-B3B4-F9359FF49907}" destId="{18B77C7D-672C-4358-9CA6-BD8FA6E2302A}" srcOrd="0" destOrd="0" presId="urn:microsoft.com/office/officeart/2005/8/layout/lProcess2"/>
    <dgm:cxn modelId="{972422CD-F90B-48A2-A8FD-9FA188EA7954}" type="presParOf" srcId="{3D53649F-3A9D-48AC-B3B4-F9359FF49907}" destId="{AB95B1F2-DB60-4BC5-81D3-1FA274FF69C7}" srcOrd="1" destOrd="0" presId="urn:microsoft.com/office/officeart/2005/8/layout/lProcess2"/>
    <dgm:cxn modelId="{8F6359E8-E3FF-42BA-A4C3-715D2B3FD26B}" type="presParOf" srcId="{3D53649F-3A9D-48AC-B3B4-F9359FF49907}" destId="{9D4EF955-0664-47BE-890F-75DA470A2A2E}" srcOrd="2" destOrd="0" presId="urn:microsoft.com/office/officeart/2005/8/layout/lProcess2"/>
    <dgm:cxn modelId="{0BB37D63-8A6A-4B4B-A866-F3DEBC67B9F1}" type="presParOf" srcId="{9D4EF955-0664-47BE-890F-75DA470A2A2E}" destId="{CCD58064-6258-410C-B1E0-023DF3946A43}" srcOrd="0" destOrd="0" presId="urn:microsoft.com/office/officeart/2005/8/layout/lProcess2"/>
    <dgm:cxn modelId="{A6ADCCD0-E114-415E-875F-7BADB4652A95}" type="presParOf" srcId="{CCD58064-6258-410C-B1E0-023DF3946A43}" destId="{204F3481-2F4C-45A5-A0A1-C088684F0126}" srcOrd="0" destOrd="0" presId="urn:microsoft.com/office/officeart/2005/8/layout/lProcess2"/>
    <dgm:cxn modelId="{A263E32D-D9BD-4A9A-8F7C-ABA1DD12401A}" type="presParOf" srcId="{CCD58064-6258-410C-B1E0-023DF3946A43}" destId="{B768FAA9-E2C4-4A6B-82D8-EF54C53E14D8}" srcOrd="1" destOrd="0" presId="urn:microsoft.com/office/officeart/2005/8/layout/lProcess2"/>
    <dgm:cxn modelId="{B62A5F40-1951-43A2-8FC3-AC62145484B9}" type="presParOf" srcId="{CCD58064-6258-410C-B1E0-023DF3946A43}" destId="{0F3CAB81-CF76-498F-9619-BAF8144FA3C3}" srcOrd="2" destOrd="0" presId="urn:microsoft.com/office/officeart/2005/8/layout/lProcess2"/>
    <dgm:cxn modelId="{05BB0625-65B0-4C51-80C4-04CB4F8A9FD0}" type="presParOf" srcId="{CCD58064-6258-410C-B1E0-023DF3946A43}" destId="{0E0C811E-F3C5-4F24-A485-437F0C0EAD6A}" srcOrd="3" destOrd="0" presId="urn:microsoft.com/office/officeart/2005/8/layout/lProcess2"/>
    <dgm:cxn modelId="{60621347-726E-428B-A65A-D3AAAF50FA68}" type="presParOf" srcId="{CCD58064-6258-410C-B1E0-023DF3946A43}" destId="{80762C44-FA02-441A-8A8D-FC00E4F372F1}" srcOrd="4" destOrd="0" presId="urn:microsoft.com/office/officeart/2005/8/layout/lProcess2"/>
    <dgm:cxn modelId="{80182D2A-9B5A-42F4-86A0-07EC82A61787}" type="presParOf" srcId="{5473F14B-8F21-412E-B8DE-EADF32D6F521}" destId="{1EEF13C7-AF43-4380-A8A5-F72A5D476D05}" srcOrd="7" destOrd="0" presId="urn:microsoft.com/office/officeart/2005/8/layout/lProcess2"/>
    <dgm:cxn modelId="{4A3C71B3-8002-44AE-8E07-0D48BEED17D3}" type="presParOf" srcId="{5473F14B-8F21-412E-B8DE-EADF32D6F521}" destId="{0618492F-D453-4601-9C36-8CE6AA153D1B}" srcOrd="8" destOrd="0" presId="urn:microsoft.com/office/officeart/2005/8/layout/lProcess2"/>
    <dgm:cxn modelId="{E053E92C-C87E-49CA-9802-BE8A90F76579}" type="presParOf" srcId="{0618492F-D453-4601-9C36-8CE6AA153D1B}" destId="{5A591EE2-4B7B-40DB-B051-D75F7BFEDDD6}" srcOrd="0" destOrd="0" presId="urn:microsoft.com/office/officeart/2005/8/layout/lProcess2"/>
    <dgm:cxn modelId="{75F15217-BD1A-4319-9CEF-198AE14356F9}" type="presParOf" srcId="{0618492F-D453-4601-9C36-8CE6AA153D1B}" destId="{34BAB90F-F3E5-4FFB-A339-2946D1CD0CCB}" srcOrd="1" destOrd="0" presId="urn:microsoft.com/office/officeart/2005/8/layout/lProcess2"/>
    <dgm:cxn modelId="{A1323D36-92D5-4DEE-A65F-97D9DCCF3A22}" type="presParOf" srcId="{0618492F-D453-4601-9C36-8CE6AA153D1B}" destId="{BA794F96-F89B-483A-BF3A-9118CA9CCDA4}" srcOrd="2" destOrd="0" presId="urn:microsoft.com/office/officeart/2005/8/layout/lProcess2"/>
    <dgm:cxn modelId="{6ABA288A-CCB1-4D9C-9D18-589D15BAD9AE}" type="presParOf" srcId="{BA794F96-F89B-483A-BF3A-9118CA9CCDA4}" destId="{76BCF6F8-619E-4477-AF5E-3CC45345624F}" srcOrd="0" destOrd="0" presId="urn:microsoft.com/office/officeart/2005/8/layout/lProcess2"/>
    <dgm:cxn modelId="{3783EFF5-18C2-4284-9EF8-C73AA06562BB}" type="presParOf" srcId="{76BCF6F8-619E-4477-AF5E-3CC45345624F}" destId="{F0B767F2-4C7E-481B-967C-8FE0CB529397}" srcOrd="0" destOrd="0" presId="urn:microsoft.com/office/officeart/2005/8/layout/lProcess2"/>
    <dgm:cxn modelId="{7FF4C446-273D-4F8B-B3EB-E6E7B7BF4CC5}" type="presParOf" srcId="{76BCF6F8-619E-4477-AF5E-3CC45345624F}" destId="{B342BD1C-A54C-4F1C-A099-03A03E61088D}" srcOrd="1" destOrd="0" presId="urn:microsoft.com/office/officeart/2005/8/layout/lProcess2"/>
    <dgm:cxn modelId="{55610E8E-A033-4F26-B740-AEBC2D2C48C6}" type="presParOf" srcId="{76BCF6F8-619E-4477-AF5E-3CC45345624F}" destId="{6F277C00-29F7-4ECD-8C97-37788C7BA770}" srcOrd="2" destOrd="0" presId="urn:microsoft.com/office/officeart/2005/8/layout/lProcess2"/>
    <dgm:cxn modelId="{B9168660-3D6F-4570-A2EC-2110A1F7C84D}" type="presParOf" srcId="{76BCF6F8-619E-4477-AF5E-3CC45345624F}" destId="{3945A699-1DD4-41EF-B849-687FF56CB987}" srcOrd="3" destOrd="0" presId="urn:microsoft.com/office/officeart/2005/8/layout/lProcess2"/>
    <dgm:cxn modelId="{8385A0B4-BDD3-494F-993D-F25B70819AC1}"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24.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Why define margin as distance to the closest example, why not avg. or something else?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Purely theoretical</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8224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ksi</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27</a:t>
            </a:fld>
            <a:endParaRPr lang="en-US"/>
          </a:p>
        </p:txBody>
      </p:sp>
    </p:spTree>
    <p:extLst>
      <p:ext uri="{BB962C8B-B14F-4D97-AF65-F5344CB8AC3E}">
        <p14:creationId xmlns:p14="http://schemas.microsoft.com/office/powerpoint/2010/main" val="7126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latin typeface="Arial" pitchFamily="34" charset="0"/>
                <a:cs typeface="Arial" pitchFamily="34" charset="0"/>
              </a:rPr>
              <a:t>The two-step update is not equivalent!</a:t>
            </a:r>
          </a:p>
          <a:p>
            <a:r>
              <a:rPr lang="en-US" sz="1200" dirty="0" smtClean="0">
                <a:solidFill>
                  <a:schemeClr val="bg1"/>
                </a:solidFill>
                <a:latin typeface="Arial" pitchFamily="34" charset="0"/>
                <a:cs typeface="Arial" pitchFamily="34" charset="0"/>
              </a:rPr>
              <a:t>Why does it work?</a:t>
            </a:r>
          </a:p>
          <a:p>
            <a:r>
              <a:rPr lang="en-US" sz="1200" dirty="0" smtClean="0">
                <a:solidFill>
                  <a:schemeClr val="bg1"/>
                </a:solidFill>
                <a:latin typeface="Arial" pitchFamily="34" charset="0"/>
                <a:cs typeface="Arial" pitchFamily="34" charset="0"/>
              </a:rPr>
              <a:t>Since eta is close to 0 you can do this. You get one more eta^2 term that is low order</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20388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936BD7F-6CCE-406D-9E5B-2918408584EB}"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5F5630-E656-48B9-9D9B-FCDCB50260B0}"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72E6D4-1F3F-43EC-88C4-87ABAFDC613E}"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6B6FDB38-19CD-4B9F-B706-5312EDE9D15E}"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1974DA66-0B01-48B0-867E-D8DAB7B6764F}"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a:ln/>
        </p:spPr>
        <p:txBody>
          <a:bodyPr/>
          <a:lstStyle>
            <a:lvl1pPr>
              <a:defRPr/>
            </a:lvl1pPr>
          </a:lstStyle>
          <a:p>
            <a:pPr>
              <a:defRPr/>
            </a:pPr>
            <a:fld id="{CE66C102-B196-429B-8DF5-0BB1E5B81A80}" type="datetime1">
              <a:rPr lang="en-US" smtClean="0"/>
              <a:t>8/8/2014</a:t>
            </a:fld>
            <a:endParaRPr lang="en-IE"/>
          </a:p>
        </p:txBody>
      </p:sp>
      <p:sp>
        <p:nvSpPr>
          <p:cNvPr id="7" name="Rectangle 3"/>
          <p:cNvSpPr>
            <a:spLocks noGrp="1" noChangeArrowheads="1"/>
          </p:cNvSpPr>
          <p:nvPr>
            <p:ph type="sldNum" sz="quarter" idx="11"/>
          </p:nvPr>
        </p:nvSpPr>
        <p:spPr>
          <a:ln/>
        </p:spPr>
        <p:txBody>
          <a:bodyPr/>
          <a:lstStyle>
            <a:lvl1pPr>
              <a:defRPr/>
            </a:lvl1pPr>
          </a:lstStyle>
          <a:p>
            <a:pPr>
              <a:defRPr/>
            </a:pPr>
            <a:fld id="{A73FEC7F-91ED-4963-9679-B59929A1CB23}" type="slidenum">
              <a:rPr lang="en-IE"/>
              <a:pPr>
                <a:defRPr/>
              </a:pPr>
              <a:t>‹#›</a:t>
            </a:fld>
            <a:endParaRPr lang="en-IE"/>
          </a:p>
        </p:txBody>
      </p:sp>
      <p:sp>
        <p:nvSpPr>
          <p:cNvPr id="8" name="Rectangle 14"/>
          <p:cNvSpPr>
            <a:spLocks noGrp="1" noChangeArrowheads="1"/>
          </p:cNvSpPr>
          <p:nvPr>
            <p:ph type="ftr" sz="quarter" idx="12"/>
          </p:nvPr>
        </p:nvSpPr>
        <p:spPr>
          <a:ln/>
        </p:spPr>
        <p:txBody>
          <a:bodyPr/>
          <a:lstStyle>
            <a:lvl1pPr>
              <a:defRPr/>
            </a:lvl1pPr>
          </a:lstStyle>
          <a:p>
            <a:pPr>
              <a:defRPr/>
            </a:pPr>
            <a:r>
              <a:rPr lang="en-IE" smtClean="0"/>
              <a:t>J. Leskovec, A. Rajaraman, J. Ullman: Mining of Massive Datasets, http://www.mmds.org</a:t>
            </a:r>
            <a:endParaRPr lang="en-IE"/>
          </a:p>
        </p:txBody>
      </p:sp>
    </p:spTree>
    <p:extLst>
      <p:ext uri="{BB962C8B-B14F-4D97-AF65-F5344CB8AC3E}">
        <p14:creationId xmlns:p14="http://schemas.microsoft.com/office/powerpoint/2010/main" val="42837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33B5BA3A-2566-46C4-B7B0-D1A45624156E}"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96C358F7-9D11-4174-B996-B1302B3707E7}"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51443-FF00-4E70-936B-CD51F9FEEA77}"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EC42BBF-B13D-4454-9197-00FC09BA5904}"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5BC53-B088-4848-AD44-E12F523D804B}"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E7379-BD6E-4B72-99F4-53F3D7ADF73A}"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ABD3F4-CB1E-4047-AFF7-007CC886BE65}"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3E0324C-10C5-4A07-A225-3D5F53F3510F}"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DAF5F572-8560-4D9A-A19A-8BAA88D8377C}"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 id="2147483678" r:id="rId14"/>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0.png"/><Relationship Id="rId5" Type="http://schemas.openxmlformats.org/officeDocument/2006/relationships/image" Target="../media/image14.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26.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image" Target="../media/image28.png"/><Relationship Id="rId5" Type="http://schemas.openxmlformats.org/officeDocument/2006/relationships/oleObject" Target="../embeddings/oleObject4.bin"/><Relationship Id="rId10" Type="http://schemas.openxmlformats.org/officeDocument/2006/relationships/image" Target="../media/image25.wmf"/><Relationship Id="rId4" Type="http://schemas.openxmlformats.org/officeDocument/2006/relationships/image" Target="../media/image22.png"/><Relationship Id="rId9"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8.wmf"/><Relationship Id="rId3" Type="http://schemas.openxmlformats.org/officeDocument/2006/relationships/notesSlide" Target="../notesSlides/notesSlide4.xml"/><Relationship Id="rId7" Type="http://schemas.openxmlformats.org/officeDocument/2006/relationships/image" Target="../media/image26.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23.wmf"/><Relationship Id="rId5" Type="http://schemas.openxmlformats.org/officeDocument/2006/relationships/image" Target="../media/image22.png"/><Relationship Id="rId15" Type="http://schemas.openxmlformats.org/officeDocument/2006/relationships/image" Target="../media/image24.wmf"/><Relationship Id="rId10" Type="http://schemas.openxmlformats.org/officeDocument/2006/relationships/oleObject" Target="../embeddings/oleObject9.bin"/><Relationship Id="rId4" Type="http://schemas.openxmlformats.org/officeDocument/2006/relationships/image" Target="../media/image32.png"/><Relationship Id="rId9" Type="http://schemas.openxmlformats.org/officeDocument/2006/relationships/image" Target="../media/image27.wmf"/><Relationship Id="rId1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6.bin"/><Relationship Id="rId3" Type="http://schemas.openxmlformats.org/officeDocument/2006/relationships/notesSlide" Target="../notesSlides/notesSlide5.xml"/><Relationship Id="rId7" Type="http://schemas.openxmlformats.org/officeDocument/2006/relationships/image" Target="../media/image30.wmf"/><Relationship Id="rId12"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image" Target="../media/image24.wmf"/><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oleObject" Target="../embeddings/oleObject15.bin"/><Relationship Id="rId5" Type="http://schemas.openxmlformats.org/officeDocument/2006/relationships/image" Target="../media/image29.wmf"/><Relationship Id="rId15" Type="http://schemas.openxmlformats.org/officeDocument/2006/relationships/oleObject" Target="../embeddings/oleObject17.bin"/><Relationship Id="rId10" Type="http://schemas.openxmlformats.org/officeDocument/2006/relationships/image" Target="../media/image22.png"/><Relationship Id="rId4" Type="http://schemas.openxmlformats.org/officeDocument/2006/relationships/oleObject" Target="../embeddings/oleObject12.bin"/><Relationship Id="rId9" Type="http://schemas.openxmlformats.org/officeDocument/2006/relationships/image" Target="../media/image31.wmf"/><Relationship Id="rId14" Type="http://schemas.openxmlformats.org/officeDocument/2006/relationships/image" Target="../media/image2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9.bin"/><Relationship Id="rId4" Type="http://schemas.openxmlformats.org/officeDocument/2006/relationships/image" Target="../media/image33.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5.wmf"/><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6.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23.bin"/><Relationship Id="rId4" Type="http://schemas.openxmlformats.org/officeDocument/2006/relationships/image" Target="../media/image37.w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0.wmf"/><Relationship Id="rId4"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43.png"/><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26.bin"/><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29.bin"/><Relationship Id="rId4" Type="http://schemas.openxmlformats.org/officeDocument/2006/relationships/image" Target="../media/image44.wmf"/><Relationship Id="rId9"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9.wmf"/><Relationship Id="rId5" Type="http://schemas.openxmlformats.org/officeDocument/2006/relationships/oleObject" Target="../embeddings/oleObject33.bin"/><Relationship Id="rId4" Type="http://schemas.openxmlformats.org/officeDocument/2006/relationships/image" Target="../media/image4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5.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7.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6.bin"/><Relationship Id="rId5" Type="http://schemas.openxmlformats.org/officeDocument/2006/relationships/image" Target="../media/image56.wmf"/><Relationship Id="rId4" Type="http://schemas.openxmlformats.org/officeDocument/2006/relationships/oleObject" Target="../embeddings/oleObject35.bin"/><Relationship Id="rId9" Type="http://schemas.openxmlformats.org/officeDocument/2006/relationships/image" Target="../media/image58.wmf"/></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9.bin"/><Relationship Id="rId5" Type="http://schemas.openxmlformats.org/officeDocument/2006/relationships/image" Target="../media/image57.wmf"/><Relationship Id="rId4" Type="http://schemas.openxmlformats.org/officeDocument/2006/relationships/oleObject" Target="../embeddings/oleObject38.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1.wmf"/><Relationship Id="rId5" Type="http://schemas.openxmlformats.org/officeDocument/2006/relationships/oleObject" Target="../embeddings/oleObject41.bin"/><Relationship Id="rId4" Type="http://schemas.openxmlformats.org/officeDocument/2006/relationships/image" Target="../media/image60.wmf"/></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smtClean="0"/>
              <a:t>Large-Scale </a:t>
            </a:r>
            <a:r>
              <a:rPr lang="en-US" sz="5400" dirty="0"/>
              <a:t>Machine Learning: </a:t>
            </a:r>
            <a:r>
              <a:rPr lang="en-US" sz="5400" dirty="0" smtClean="0"/>
              <a:t>SVM</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191410738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Perceptron: The Good and the Bad</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00FF"/>
                </a:solidFill>
              </a:rPr>
              <a:t>Good: Perceptron </a:t>
            </a:r>
            <a:r>
              <a:rPr lang="en-US" b="1" dirty="0">
                <a:solidFill>
                  <a:srgbClr val="0000FF"/>
                </a:solidFill>
              </a:rPr>
              <a:t>convergence theorem:</a:t>
            </a:r>
          </a:p>
          <a:p>
            <a:pPr lvl="1"/>
            <a:r>
              <a:rPr lang="en-US" dirty="0"/>
              <a:t>If there exist a set of weights that are consistent (i.e., the data is linearly separable) the Perceptron learning algorithm will </a:t>
            </a:r>
            <a:r>
              <a:rPr lang="en-US" dirty="0" smtClean="0"/>
              <a:t>converge</a:t>
            </a:r>
            <a:endParaRPr lang="en-US" sz="4000" dirty="0" smtClean="0"/>
          </a:p>
          <a:p>
            <a:r>
              <a:rPr lang="en-US" b="1" dirty="0" smtClean="0">
                <a:solidFill>
                  <a:srgbClr val="FF0066"/>
                </a:solidFill>
              </a:rPr>
              <a:t>Bad: Never converges: </a:t>
            </a:r>
            <a:br>
              <a:rPr lang="en-US" b="1" dirty="0" smtClean="0">
                <a:solidFill>
                  <a:srgbClr val="FF0066"/>
                </a:solidFill>
              </a:rPr>
            </a:br>
            <a:r>
              <a:rPr lang="en-US" dirty="0" smtClean="0"/>
              <a:t>If the data is not separable</a:t>
            </a:r>
            <a:br>
              <a:rPr lang="en-US" dirty="0" smtClean="0"/>
            </a:br>
            <a:r>
              <a:rPr lang="en-US" dirty="0" smtClean="0"/>
              <a:t>weights dance around</a:t>
            </a:r>
            <a:br>
              <a:rPr lang="en-US" dirty="0" smtClean="0"/>
            </a:br>
            <a:r>
              <a:rPr lang="en-US" dirty="0" smtClean="0"/>
              <a:t>indefinitely</a:t>
            </a:r>
          </a:p>
          <a:p>
            <a:r>
              <a:rPr lang="en-US" b="1" dirty="0" smtClean="0">
                <a:solidFill>
                  <a:srgbClr val="FF0066"/>
                </a:solidFill>
              </a:rPr>
              <a:t>Bad: Mediocre generalization:</a:t>
            </a:r>
          </a:p>
          <a:p>
            <a:pPr lvl="1"/>
            <a:r>
              <a:rPr lang="en-US" dirty="0" smtClean="0"/>
              <a:t>Finds a “barely” separating solution</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dirty="0"/>
          </a:p>
        </p:txBody>
      </p:sp>
      <p:pic>
        <p:nvPicPr>
          <p:cNvPr id="41988" name="Picture 4"/>
          <p:cNvPicPr>
            <a:picLocks noChangeAspect="1" noChangeArrowheads="1"/>
          </p:cNvPicPr>
          <p:nvPr/>
        </p:nvPicPr>
        <p:blipFill>
          <a:blip r:embed="rId2" cstate="print"/>
          <a:srcRect/>
          <a:stretch>
            <a:fillRect/>
          </a:stretch>
        </p:blipFill>
        <p:spPr bwMode="auto">
          <a:xfrm>
            <a:off x="5715000" y="3352800"/>
            <a:ext cx="3352801" cy="1295400"/>
          </a:xfrm>
          <a:prstGeom prst="rect">
            <a:avLst/>
          </a:prstGeom>
          <a:noFill/>
          <a:ln w="38100">
            <a:solidFill>
              <a:srgbClr val="0000FF"/>
            </a:solidFill>
            <a:miter lim="800000"/>
            <a:headEnd/>
            <a:tailEnd/>
          </a:ln>
        </p:spPr>
      </p:pic>
      <p:pic>
        <p:nvPicPr>
          <p:cNvPr id="41990" name="Picture 6"/>
          <p:cNvPicPr>
            <a:picLocks noChangeAspect="1" noChangeArrowheads="1"/>
          </p:cNvPicPr>
          <p:nvPr/>
        </p:nvPicPr>
        <p:blipFill>
          <a:blip r:embed="rId3" cstate="print"/>
          <a:srcRect/>
          <a:stretch>
            <a:fillRect/>
          </a:stretch>
        </p:blipFill>
        <p:spPr bwMode="auto">
          <a:xfrm>
            <a:off x="7315200" y="5105400"/>
            <a:ext cx="1676400" cy="1384852"/>
          </a:xfrm>
          <a:prstGeom prst="rect">
            <a:avLst/>
          </a:prstGeom>
          <a:noFill/>
          <a:ln w="38100">
            <a:solidFill>
              <a:srgbClr val="D60093"/>
            </a:solidFill>
            <a:miter lim="800000"/>
            <a:headEnd/>
            <a:tailEnd/>
          </a:ln>
        </p:spPr>
      </p:pic>
    </p:spTree>
    <p:extLst>
      <p:ext uri="{BB962C8B-B14F-4D97-AF65-F5344CB8AC3E}">
        <p14:creationId xmlns:p14="http://schemas.microsoft.com/office/powerpoint/2010/main" val="6060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Learning Rate</a:t>
            </a:r>
            <a:endParaRPr lang="en-US" dirty="0"/>
          </a:p>
        </p:txBody>
      </p:sp>
      <p:sp>
        <p:nvSpPr>
          <p:cNvPr id="3" name="Content Placeholder 2"/>
          <p:cNvSpPr>
            <a:spLocks noGrp="1"/>
          </p:cNvSpPr>
          <p:nvPr>
            <p:ph idx="1"/>
          </p:nvPr>
        </p:nvSpPr>
        <p:spPr>
          <a:xfrm>
            <a:off x="457200" y="1295400"/>
            <a:ext cx="8534400" cy="5257801"/>
          </a:xfrm>
        </p:spPr>
        <p:txBody>
          <a:bodyPr>
            <a:normAutofit/>
          </a:bodyPr>
          <a:lstStyle/>
          <a:p>
            <a:r>
              <a:rPr lang="en-US" b="1" dirty="0" smtClean="0">
                <a:solidFill>
                  <a:srgbClr val="D60093"/>
                </a:solidFill>
              </a:rPr>
              <a:t>Perceptron will oscillate and won’t converge</a:t>
            </a:r>
            <a:endParaRPr lang="en-US" b="1" dirty="0">
              <a:solidFill>
                <a:srgbClr val="D60093"/>
              </a:solidFill>
            </a:endParaRPr>
          </a:p>
          <a:p>
            <a:r>
              <a:rPr lang="en-US" b="1" dirty="0" smtClean="0">
                <a:solidFill>
                  <a:srgbClr val="0000FF"/>
                </a:solidFill>
              </a:rPr>
              <a:t>So, when to stop learning?</a:t>
            </a:r>
          </a:p>
          <a:p>
            <a:r>
              <a:rPr lang="en-US" b="1" dirty="0" smtClean="0">
                <a:solidFill>
                  <a:srgbClr val="008000"/>
                </a:solidFill>
              </a:rPr>
              <a:t>(1) </a:t>
            </a:r>
            <a:r>
              <a:rPr lang="en-US" dirty="0"/>
              <a:t>Slowly decrease the learning rate </a:t>
            </a:r>
            <a:r>
              <a:rPr lang="en-US" b="1" i="1" dirty="0">
                <a:sym typeface="Symbol"/>
              </a:rPr>
              <a:t></a:t>
            </a:r>
            <a:r>
              <a:rPr lang="en-US" dirty="0">
                <a:sym typeface="Symbol"/>
              </a:rPr>
              <a:t> </a:t>
            </a:r>
            <a:endParaRPr lang="en-US" dirty="0"/>
          </a:p>
          <a:p>
            <a:pPr lvl="1"/>
            <a:r>
              <a:rPr lang="en-US" dirty="0"/>
              <a:t>A classic way </a:t>
            </a:r>
            <a:r>
              <a:rPr lang="en-US" dirty="0" smtClean="0"/>
              <a:t>is to: </a:t>
            </a:r>
            <a:r>
              <a:rPr lang="en-US" b="1" i="1" dirty="0" smtClean="0">
                <a:sym typeface="Symbol"/>
              </a:rPr>
              <a:t></a:t>
            </a:r>
            <a:r>
              <a:rPr lang="en-US" b="1" dirty="0" smtClean="0"/>
              <a:t> </a:t>
            </a:r>
            <a:r>
              <a:rPr lang="en-US" b="1" dirty="0"/>
              <a:t>= </a:t>
            </a:r>
            <a:r>
              <a:rPr lang="en-US" b="1" dirty="0" smtClean="0"/>
              <a:t>c</a:t>
            </a:r>
            <a:r>
              <a:rPr lang="en-US" b="1" baseline="-25000" dirty="0" smtClean="0"/>
              <a:t>1</a:t>
            </a:r>
            <a:r>
              <a:rPr lang="en-US" b="1" dirty="0" smtClean="0"/>
              <a:t>/(t </a:t>
            </a:r>
            <a:r>
              <a:rPr lang="en-US" b="1" dirty="0"/>
              <a:t>+ </a:t>
            </a:r>
            <a:r>
              <a:rPr lang="en-US" b="1" dirty="0" smtClean="0"/>
              <a:t>c</a:t>
            </a:r>
            <a:r>
              <a:rPr lang="en-US" b="1" baseline="-25000" dirty="0" smtClean="0"/>
              <a:t>2</a:t>
            </a:r>
            <a:r>
              <a:rPr lang="en-US" b="1" dirty="0" smtClean="0"/>
              <a:t>)</a:t>
            </a:r>
            <a:endParaRPr lang="en-US" b="1" dirty="0"/>
          </a:p>
          <a:p>
            <a:pPr lvl="2"/>
            <a:r>
              <a:rPr lang="en-US" dirty="0" smtClean="0"/>
              <a:t>But, we </a:t>
            </a:r>
            <a:r>
              <a:rPr lang="en-US" dirty="0"/>
              <a:t>also need to determine </a:t>
            </a:r>
            <a:r>
              <a:rPr lang="en-US" dirty="0" smtClean="0"/>
              <a:t>constants </a:t>
            </a:r>
            <a:r>
              <a:rPr lang="en-US" b="1" dirty="0" smtClean="0"/>
              <a:t>c</a:t>
            </a:r>
            <a:r>
              <a:rPr lang="en-US" b="1" baseline="-25000" dirty="0" smtClean="0"/>
              <a:t>1</a:t>
            </a:r>
            <a:r>
              <a:rPr lang="en-US" dirty="0" smtClean="0"/>
              <a:t> and </a:t>
            </a:r>
            <a:r>
              <a:rPr lang="en-US" b="1" dirty="0" smtClean="0"/>
              <a:t>c</a:t>
            </a:r>
            <a:r>
              <a:rPr lang="en-US" b="1" baseline="-25000" dirty="0" smtClean="0"/>
              <a:t>2</a:t>
            </a:r>
          </a:p>
          <a:p>
            <a:r>
              <a:rPr lang="en-US" b="1" dirty="0" smtClean="0">
                <a:solidFill>
                  <a:srgbClr val="008000"/>
                </a:solidFill>
              </a:rPr>
              <a:t>(2)</a:t>
            </a:r>
            <a:r>
              <a:rPr lang="en-US" dirty="0" smtClean="0"/>
              <a:t> Stop when the training error stops chaining</a:t>
            </a:r>
          </a:p>
          <a:p>
            <a:r>
              <a:rPr lang="en-US" b="1" dirty="0" smtClean="0">
                <a:solidFill>
                  <a:srgbClr val="008000"/>
                </a:solidFill>
              </a:rPr>
              <a:t>(3)</a:t>
            </a:r>
            <a:r>
              <a:rPr lang="en-US" dirty="0" smtClean="0"/>
              <a:t> Have a small test dataset and stop when the test set error stops decreasing</a:t>
            </a:r>
          </a:p>
          <a:p>
            <a:r>
              <a:rPr lang="en-US" b="1" dirty="0" smtClean="0">
                <a:solidFill>
                  <a:srgbClr val="008000"/>
                </a:solidFill>
              </a:rPr>
              <a:t>(4)</a:t>
            </a:r>
            <a:r>
              <a:rPr lang="en-US" dirty="0" smtClean="0"/>
              <a:t> Stop when we reached some maximum number of passes over the data</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spTree>
    <p:extLst>
      <p:ext uri="{BB962C8B-B14F-4D97-AF65-F5344CB8AC3E}">
        <p14:creationId xmlns:p14="http://schemas.microsoft.com/office/powerpoint/2010/main" val="269115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Support Vector Machines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4290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sp>
        <p:nvSpPr>
          <p:cNvPr id="3" name="Content Placeholder 2"/>
          <p:cNvSpPr>
            <a:spLocks noGrp="1"/>
          </p:cNvSpPr>
          <p:nvPr>
            <p:ph idx="1"/>
          </p:nvPr>
        </p:nvSpPr>
        <p:spPr/>
        <p:txBody>
          <a:bodyPr>
            <a:normAutofit/>
          </a:bodyPr>
          <a:lstStyle/>
          <a:p>
            <a:r>
              <a:rPr lang="en-US" b="1" dirty="0" smtClean="0">
                <a:solidFill>
                  <a:srgbClr val="D60093"/>
                </a:solidFill>
              </a:rPr>
              <a:t>Want to separate “+” from “-” using a line</a:t>
            </a: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13</a:t>
            </a:fld>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sz="half" idx="4294967295"/>
              </p:nvPr>
            </p:nvSpPr>
            <p:spPr>
              <a:xfrm>
                <a:off x="4495800" y="1828800"/>
                <a:ext cx="4648200" cy="4343400"/>
              </a:xfrm>
            </p:spPr>
            <p:txBody>
              <a:bodyPr>
                <a:normAutofit lnSpcReduction="10000"/>
              </a:bodyPr>
              <a:lstStyle/>
              <a:p>
                <a:pPr>
                  <a:buNone/>
                </a:pPr>
                <a:r>
                  <a:rPr lang="en-US" b="1" dirty="0" smtClean="0">
                    <a:solidFill>
                      <a:srgbClr val="008000"/>
                    </a:solidFill>
                  </a:rPr>
                  <a:t>Data:</a:t>
                </a:r>
              </a:p>
              <a:p>
                <a:r>
                  <a:rPr lang="en-US" b="1" dirty="0" smtClean="0"/>
                  <a:t>Training </a:t>
                </a:r>
                <a:r>
                  <a:rPr lang="en-US" b="1" dirty="0"/>
                  <a:t>e</a:t>
                </a:r>
                <a:r>
                  <a:rPr lang="en-US" b="1" dirty="0" smtClean="0"/>
                  <a:t>xamples: </a:t>
                </a:r>
              </a:p>
              <a:p>
                <a:pPr lvl="1"/>
                <a:r>
                  <a:rPr lang="en-US" b="1" dirty="0" smtClean="0"/>
                  <a:t>(x</a:t>
                </a:r>
                <a:r>
                  <a:rPr lang="en-US" b="1" baseline="-25000" dirty="0" smtClean="0"/>
                  <a:t>1</a:t>
                </a:r>
                <a:r>
                  <a:rPr lang="en-US" b="1" dirty="0" smtClean="0"/>
                  <a:t>, y</a:t>
                </a:r>
                <a:r>
                  <a:rPr lang="en-US" b="1" baseline="-25000" dirty="0" smtClean="0"/>
                  <a:t>1</a:t>
                </a:r>
                <a:r>
                  <a:rPr lang="en-US" b="1" dirty="0" smtClean="0"/>
                  <a:t>) … (</a:t>
                </a:r>
                <a:r>
                  <a:rPr lang="en-US" b="1" dirty="0" err="1" smtClean="0"/>
                  <a:t>x</a:t>
                </a:r>
                <a:r>
                  <a:rPr lang="en-US" b="1" baseline="-25000" dirty="0" err="1" smtClean="0"/>
                  <a:t>n</a:t>
                </a:r>
                <a:r>
                  <a:rPr lang="en-US" b="1" dirty="0" smtClean="0"/>
                  <a:t>, </a:t>
                </a:r>
                <a:r>
                  <a:rPr lang="en-US" b="1" dirty="0" err="1" smtClean="0"/>
                  <a:t>y</a:t>
                </a:r>
                <a:r>
                  <a:rPr lang="en-US" b="1" baseline="-25000" dirty="0" err="1" smtClean="0"/>
                  <a:t>n</a:t>
                </a:r>
                <a:r>
                  <a:rPr lang="en-US" b="1" dirty="0" smtClean="0"/>
                  <a:t>)</a:t>
                </a:r>
              </a:p>
              <a:p>
                <a:r>
                  <a:rPr lang="en-US" b="1" dirty="0" smtClean="0"/>
                  <a:t>Each example </a:t>
                </a:r>
                <a:r>
                  <a:rPr lang="en-US" b="1" i="1" dirty="0" smtClean="0"/>
                  <a:t>i</a:t>
                </a:r>
                <a:r>
                  <a:rPr lang="en-US" b="1" dirty="0" smtClean="0"/>
                  <a:t>:</a:t>
                </a:r>
              </a:p>
              <a:p>
                <a:pPr lvl="1"/>
                <a:r>
                  <a:rPr lang="en-US" b="1" dirty="0" smtClean="0"/>
                  <a:t>x</a:t>
                </a:r>
                <a:r>
                  <a:rPr lang="en-US" b="1" baseline="-25000" dirty="0" smtClean="0"/>
                  <a:t>i </a:t>
                </a:r>
                <a:r>
                  <a:rPr lang="en-US" b="1" dirty="0" smtClean="0"/>
                  <a:t>= ( x</a:t>
                </a:r>
                <a:r>
                  <a:rPr lang="en-US" b="1" baseline="-25000" dirty="0" smtClean="0"/>
                  <a:t>i</a:t>
                </a:r>
                <a:r>
                  <a:rPr lang="en-US" b="1" baseline="30000" dirty="0" smtClean="0"/>
                  <a:t>(1)</a:t>
                </a:r>
                <a:r>
                  <a:rPr lang="en-US" b="1" dirty="0" smtClean="0"/>
                  <a:t>,… , x</a:t>
                </a:r>
                <a:r>
                  <a:rPr lang="en-US" b="1" baseline="-25000" dirty="0" smtClean="0"/>
                  <a:t>i</a:t>
                </a:r>
                <a:r>
                  <a:rPr lang="en-US" b="1" baseline="30000" dirty="0" smtClean="0"/>
                  <a:t>(d) </a:t>
                </a:r>
                <a:r>
                  <a:rPr lang="en-US" b="1" dirty="0" smtClean="0"/>
                  <a:t>)</a:t>
                </a:r>
              </a:p>
              <a:p>
                <a:pPr lvl="2"/>
                <a:r>
                  <a:rPr lang="en-US" b="1" dirty="0" smtClean="0"/>
                  <a:t>x</a:t>
                </a:r>
                <a:r>
                  <a:rPr lang="en-US" b="1" baseline="-25000" dirty="0" smtClean="0"/>
                  <a:t>i</a:t>
                </a:r>
                <a:r>
                  <a:rPr lang="en-US" b="1" baseline="30000" dirty="0" smtClean="0"/>
                  <a:t>(j) </a:t>
                </a:r>
                <a:r>
                  <a:rPr lang="en-US" dirty="0" smtClean="0"/>
                  <a:t>is real valued</a:t>
                </a:r>
              </a:p>
              <a:p>
                <a:pPr lvl="1"/>
                <a:r>
                  <a:rPr lang="en-US" b="1" dirty="0" err="1" smtClean="0"/>
                  <a:t>y</a:t>
                </a:r>
                <a:r>
                  <a:rPr lang="en-US" b="1" baseline="-25000" dirty="0" err="1" smtClean="0"/>
                  <a:t>i</a:t>
                </a:r>
                <a:r>
                  <a:rPr lang="en-US" b="1" baseline="-25000" dirty="0" smtClean="0"/>
                  <a:t> </a:t>
                </a:r>
                <a:r>
                  <a:rPr lang="en-US" b="1" dirty="0" smtClean="0">
                    <a:sym typeface="Symbol"/>
                  </a:rPr>
                  <a:t> </a:t>
                </a:r>
                <a:r>
                  <a:rPr lang="en-US" b="1" dirty="0" smtClean="0"/>
                  <a:t>{ -1, +1 }</a:t>
                </a:r>
              </a:p>
              <a:p>
                <a:r>
                  <a:rPr lang="en-US" b="1" dirty="0" smtClean="0">
                    <a:solidFill>
                      <a:srgbClr val="CC0066"/>
                    </a:solidFill>
                  </a:rPr>
                  <a:t>Inner product:</a:t>
                </a:r>
              </a:p>
              <a:p>
                <a:pPr>
                  <a:buNone/>
                </a:pPr>
                <a:r>
                  <a:rPr lang="en-US" dirty="0" smtClean="0">
                    <a:sym typeface="Symbol"/>
                  </a:rPr>
                  <a:t>	</a:t>
                </a:r>
                <a14:m>
                  <m:oMath xmlns:m="http://schemas.openxmlformats.org/officeDocument/2006/math">
                    <m:r>
                      <a:rPr lang="en-US" b="1" i="1" smtClean="0">
                        <a:latin typeface="Cambria Math"/>
                        <a:sym typeface="Symbol"/>
                      </a:rPr>
                      <m:t>𝒘</m:t>
                    </m:r>
                    <m:r>
                      <a:rPr lang="en-US" b="1" i="1" smtClean="0">
                        <a:latin typeface="Cambria Math"/>
                        <a:sym typeface="Symbol"/>
                      </a:rPr>
                      <m:t>⋅</m:t>
                    </m:r>
                    <m:r>
                      <a:rPr lang="en-US" b="1" i="1" smtClean="0">
                        <a:latin typeface="Cambria Math"/>
                        <a:sym typeface="Symbol"/>
                      </a:rPr>
                      <m:t>𝒙</m:t>
                    </m:r>
                    <m:r>
                      <a:rPr lang="en-US" b="0" i="1" smtClean="0">
                        <a:latin typeface="Cambria Math"/>
                        <a:sym typeface="Symbol"/>
                      </a:rPr>
                      <m:t>=</m:t>
                    </m:r>
                    <m:nary>
                      <m:naryPr>
                        <m:chr m:val="∑"/>
                        <m:ctrlPr>
                          <a:rPr lang="en-US" b="0" i="1" smtClean="0">
                            <a:latin typeface="Cambria Math"/>
                            <a:sym typeface="Symbol"/>
                          </a:rPr>
                        </m:ctrlPr>
                      </m:naryPr>
                      <m:sub>
                        <m:r>
                          <a:rPr lang="en-US" b="0" i="1" smtClean="0">
                            <a:latin typeface="Cambria Math"/>
                            <a:sym typeface="Symbol"/>
                          </a:rPr>
                          <m:t>𝑗</m:t>
                        </m:r>
                        <m:r>
                          <a:rPr lang="en-US" b="0" i="1" smtClean="0">
                            <a:latin typeface="Cambria Math"/>
                            <a:sym typeface="Symbol"/>
                          </a:rPr>
                          <m:t>=1</m:t>
                        </m:r>
                      </m:sub>
                      <m:sup>
                        <m:r>
                          <a:rPr lang="en-US" b="0" i="1" smtClean="0">
                            <a:latin typeface="Cambria Math"/>
                            <a:sym typeface="Symbol"/>
                          </a:rPr>
                          <m:t>𝑑</m:t>
                        </m:r>
                      </m:sup>
                      <m:e>
                        <m:sSup>
                          <m:sSupPr>
                            <m:ctrlPr>
                              <a:rPr lang="en-US" b="0" i="1" smtClean="0">
                                <a:latin typeface="Cambria Math"/>
                                <a:sym typeface="Symbol"/>
                              </a:rPr>
                            </m:ctrlPr>
                          </m:sSupPr>
                          <m:e>
                            <m:r>
                              <a:rPr lang="en-US" b="0" i="1" smtClean="0">
                                <a:latin typeface="Cambria Math"/>
                                <a:sym typeface="Symbol"/>
                              </a:rPr>
                              <m:t>𝑤</m:t>
                            </m:r>
                          </m:e>
                          <m:sup>
                            <m:r>
                              <a:rPr lang="en-US" b="0" i="1" smtClean="0">
                                <a:latin typeface="Cambria Math"/>
                                <a:sym typeface="Symbol"/>
                              </a:rPr>
                              <m:t>(</m:t>
                            </m:r>
                            <m:r>
                              <a:rPr lang="en-US" b="0" i="1" smtClean="0">
                                <a:latin typeface="Cambria Math"/>
                                <a:sym typeface="Symbol"/>
                              </a:rPr>
                              <m:t>𝑗</m:t>
                            </m:r>
                            <m:r>
                              <a:rPr lang="en-US" b="0" i="1" smtClean="0">
                                <a:latin typeface="Cambria Math"/>
                                <a:sym typeface="Symbol"/>
                              </a:rPr>
                              <m:t>)</m:t>
                            </m:r>
                          </m:sup>
                        </m:sSup>
                        <m:r>
                          <a:rPr lang="en-US" b="0" i="1" smtClean="0">
                            <a:latin typeface="Cambria Math"/>
                            <a:sym typeface="Symbol"/>
                          </a:rPr>
                          <m:t>⋅</m:t>
                        </m:r>
                        <m:sSup>
                          <m:sSupPr>
                            <m:ctrlPr>
                              <a:rPr lang="en-US" b="0" i="1" smtClean="0">
                                <a:latin typeface="Cambria Math"/>
                                <a:sym typeface="Symbol"/>
                              </a:rPr>
                            </m:ctrlPr>
                          </m:sSupPr>
                          <m:e>
                            <m:r>
                              <a:rPr lang="en-US" b="0" i="1" smtClean="0">
                                <a:latin typeface="Cambria Math"/>
                                <a:sym typeface="Symbol"/>
                              </a:rPr>
                              <m:t>𝑥</m:t>
                            </m:r>
                          </m:e>
                          <m:sup>
                            <m:r>
                              <a:rPr lang="en-US" b="0" i="1" smtClean="0">
                                <a:latin typeface="Cambria Math"/>
                                <a:sym typeface="Symbol"/>
                              </a:rPr>
                              <m:t>(</m:t>
                            </m:r>
                            <m:r>
                              <a:rPr lang="en-US" b="0" i="1" smtClean="0">
                                <a:latin typeface="Cambria Math"/>
                                <a:sym typeface="Symbol"/>
                              </a:rPr>
                              <m:t>𝑗</m:t>
                            </m:r>
                            <m:r>
                              <a:rPr lang="en-US" b="0" i="1" smtClean="0">
                                <a:latin typeface="Cambria Math"/>
                                <a:sym typeface="Symbol"/>
                              </a:rPr>
                              <m:t>)</m:t>
                            </m:r>
                          </m:sup>
                        </m:sSup>
                      </m:e>
                    </m:nary>
                  </m:oMath>
                </a14:m>
                <a:endParaRPr lang="en-US" i="1" baseline="30000" dirty="0"/>
              </a:p>
            </p:txBody>
          </p:sp>
        </mc:Choice>
        <mc:Fallback xmlns="">
          <p:sp>
            <p:nvSpPr>
              <p:cNvPr id="8" name="Content Placeholder 7"/>
              <p:cNvSpPr>
                <a:spLocks noGrp="1" noRot="1" noChangeAspect="1" noMove="1" noResize="1" noEditPoints="1" noAdjustHandles="1" noChangeArrowheads="1" noChangeShapeType="1" noTextEdit="1"/>
              </p:cNvSpPr>
              <p:nvPr>
                <p:ph sz="half" idx="4294967295"/>
              </p:nvPr>
            </p:nvSpPr>
            <p:spPr>
              <a:xfrm>
                <a:off x="4495800" y="1828800"/>
                <a:ext cx="4648200" cy="4343400"/>
              </a:xfrm>
              <a:blipFill rotWithShape="1">
                <a:blip r:embed="rId2"/>
                <a:stretch>
                  <a:fillRect l="-1706" t="-1823"/>
                </a:stretch>
              </a:blipFill>
            </p:spPr>
            <p:txBody>
              <a:bodyPr/>
              <a:lstStyle/>
              <a:p>
                <a:r>
                  <a:rPr lang="en-US">
                    <a:noFill/>
                  </a:rPr>
                  <a:t> </a:t>
                </a:r>
              </a:p>
            </p:txBody>
          </p:sp>
        </mc:Fallback>
      </mc:AlternateContent>
      <p:sp>
        <p:nvSpPr>
          <p:cNvPr id="9" name="TextBox 8"/>
          <p:cNvSpPr txBox="1"/>
          <p:nvPr/>
        </p:nvSpPr>
        <p:spPr>
          <a:xfrm>
            <a:off x="1600200" y="2121187"/>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1" name="TextBox 10"/>
          <p:cNvSpPr txBox="1"/>
          <p:nvPr/>
        </p:nvSpPr>
        <p:spPr>
          <a:xfrm>
            <a:off x="1066800" y="2730787"/>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5" name="TextBox 14"/>
          <p:cNvSpPr txBox="1"/>
          <p:nvPr/>
        </p:nvSpPr>
        <p:spPr>
          <a:xfrm>
            <a:off x="2057400" y="2450812"/>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6" name="TextBox 15"/>
          <p:cNvSpPr txBox="1"/>
          <p:nvPr/>
        </p:nvSpPr>
        <p:spPr>
          <a:xfrm>
            <a:off x="609600" y="4026187"/>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7" name="TextBox 16"/>
          <p:cNvSpPr txBox="1"/>
          <p:nvPr/>
        </p:nvSpPr>
        <p:spPr>
          <a:xfrm>
            <a:off x="765950" y="3264187"/>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8" name="TextBox 17"/>
          <p:cNvSpPr txBox="1"/>
          <p:nvPr/>
        </p:nvSpPr>
        <p:spPr>
          <a:xfrm>
            <a:off x="1656328" y="3264187"/>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9" name="TextBox 18"/>
          <p:cNvSpPr txBox="1"/>
          <p:nvPr/>
        </p:nvSpPr>
        <p:spPr>
          <a:xfrm>
            <a:off x="3336678" y="3111787"/>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1" name="TextBox 20"/>
          <p:cNvSpPr txBox="1"/>
          <p:nvPr/>
        </p:nvSpPr>
        <p:spPr>
          <a:xfrm>
            <a:off x="3489078" y="3441412"/>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2" name="TextBox 21"/>
          <p:cNvSpPr txBox="1"/>
          <p:nvPr/>
        </p:nvSpPr>
        <p:spPr>
          <a:xfrm>
            <a:off x="2747150" y="3898612"/>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3" name="TextBox 22"/>
          <p:cNvSpPr txBox="1"/>
          <p:nvPr/>
        </p:nvSpPr>
        <p:spPr>
          <a:xfrm>
            <a:off x="2137550" y="4889212"/>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4" name="TextBox 23"/>
          <p:cNvSpPr txBox="1"/>
          <p:nvPr/>
        </p:nvSpPr>
        <p:spPr>
          <a:xfrm>
            <a:off x="3356750" y="4355812"/>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5" name="TextBox 24"/>
          <p:cNvSpPr txBox="1"/>
          <p:nvPr/>
        </p:nvSpPr>
        <p:spPr>
          <a:xfrm>
            <a:off x="2731028" y="4483387"/>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7" name="TextBox 26"/>
          <p:cNvSpPr txBox="1"/>
          <p:nvPr/>
        </p:nvSpPr>
        <p:spPr>
          <a:xfrm>
            <a:off x="2823350" y="5041612"/>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cxnSp>
        <p:nvCxnSpPr>
          <p:cNvPr id="10" name="Straight Connector 9"/>
          <p:cNvCxnSpPr/>
          <p:nvPr/>
        </p:nvCxnSpPr>
        <p:spPr>
          <a:xfrm flipH="1">
            <a:off x="1800736" y="2197387"/>
            <a:ext cx="1022614" cy="3441413"/>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914400" y="2401162"/>
            <a:ext cx="2009264" cy="2768025"/>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1110986" y="2642174"/>
            <a:ext cx="2165614" cy="2908013"/>
          </a:xfrm>
          <a:prstGeom prst="line">
            <a:avLst/>
          </a:prstGeom>
          <a:ln w="28575"/>
        </p:spPr>
        <p:style>
          <a:lnRef idx="1">
            <a:schemeClr val="dk1"/>
          </a:lnRef>
          <a:fillRef idx="0">
            <a:schemeClr val="dk1"/>
          </a:fillRef>
          <a:effectRef idx="0">
            <a:schemeClr val="dk1"/>
          </a:effectRef>
          <a:fontRef idx="minor">
            <a:schemeClr val="tx1"/>
          </a:fontRef>
        </p:style>
      </p:cxnSp>
      <p:sp>
        <p:nvSpPr>
          <p:cNvPr id="7" name="Rectangle 6"/>
          <p:cNvSpPr/>
          <p:nvPr/>
        </p:nvSpPr>
        <p:spPr>
          <a:xfrm>
            <a:off x="282744" y="6019800"/>
            <a:ext cx="7985456" cy="584775"/>
          </a:xfrm>
          <a:prstGeom prst="rect">
            <a:avLst/>
          </a:prstGeom>
        </p:spPr>
        <p:txBody>
          <a:bodyPr wrap="none">
            <a:spAutoFit/>
          </a:bodyPr>
          <a:lstStyle/>
          <a:p>
            <a:r>
              <a:rPr lang="en-US" sz="3200" b="1" dirty="0">
                <a:solidFill>
                  <a:srgbClr val="0000FF"/>
                </a:solidFill>
                <a:latin typeface="Calibri" pitchFamily="34" charset="0"/>
              </a:rPr>
              <a:t>Which is best linear </a:t>
            </a:r>
            <a:r>
              <a:rPr lang="en-US" sz="3200" b="1" dirty="0" smtClean="0">
                <a:solidFill>
                  <a:srgbClr val="0000FF"/>
                </a:solidFill>
                <a:latin typeface="Calibri" pitchFamily="34" charset="0"/>
              </a:rPr>
              <a:t>separator (defined by </a:t>
            </a:r>
            <a:r>
              <a:rPr lang="en-US" sz="3200" b="1" i="1" dirty="0" smtClean="0">
                <a:solidFill>
                  <a:srgbClr val="0000FF"/>
                </a:solidFill>
                <a:latin typeface="Calibri" pitchFamily="34" charset="0"/>
              </a:rPr>
              <a:t>w</a:t>
            </a:r>
            <a:r>
              <a:rPr lang="en-US" sz="3200" b="1" dirty="0" smtClean="0">
                <a:solidFill>
                  <a:srgbClr val="0000FF"/>
                </a:solidFill>
                <a:latin typeface="Calibri" pitchFamily="34" charset="0"/>
              </a:rPr>
              <a:t>)?</a:t>
            </a:r>
            <a:endParaRPr lang="en-US" sz="3200" b="1" dirty="0">
              <a:solidFill>
                <a:srgbClr val="0000FF"/>
              </a:solidFill>
              <a:latin typeface="Calibri" pitchFamily="34" charset="0"/>
            </a:endParaRPr>
          </a:p>
        </p:txBody>
      </p:sp>
    </p:spTree>
    <p:extLst>
      <p:ext uri="{BB962C8B-B14F-4D97-AF65-F5344CB8AC3E}">
        <p14:creationId xmlns:p14="http://schemas.microsoft.com/office/powerpoint/2010/main" val="248727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361447" y="2030852"/>
            <a:ext cx="2814418" cy="4199183"/>
          </a:xfrm>
          <a:prstGeom prst="line">
            <a:avLst/>
          </a:prstGeom>
          <a:ln w="76200" cmpd="sng">
            <a:solidFill>
              <a:srgbClr val="008000"/>
            </a:solidFill>
          </a:ln>
        </p:spPr>
        <p:style>
          <a:lnRef idx="1">
            <a:schemeClr val="accent3"/>
          </a:lnRef>
          <a:fillRef idx="0">
            <a:schemeClr val="accent3"/>
          </a:fillRef>
          <a:effectRef idx="0">
            <a:schemeClr val="accent3"/>
          </a:effectRef>
          <a:fontRef idx="minor">
            <a:schemeClr val="tx1"/>
          </a:fontRef>
        </p:style>
      </p:cxnSp>
      <p:sp>
        <p:nvSpPr>
          <p:cNvPr id="7" name="TextBox 6"/>
          <p:cNvSpPr txBox="1"/>
          <p:nvPr/>
        </p:nvSpPr>
        <p:spPr>
          <a:xfrm>
            <a:off x="1132632" y="2030852"/>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8" name="TextBox 7"/>
          <p:cNvSpPr txBox="1"/>
          <p:nvPr/>
        </p:nvSpPr>
        <p:spPr>
          <a:xfrm>
            <a:off x="2406667" y="2080662"/>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9" name="TextBox 8"/>
          <p:cNvSpPr txBox="1"/>
          <p:nvPr/>
        </p:nvSpPr>
        <p:spPr>
          <a:xfrm>
            <a:off x="1381596" y="3578302"/>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10" name="TextBox 9"/>
          <p:cNvSpPr txBox="1"/>
          <p:nvPr/>
        </p:nvSpPr>
        <p:spPr>
          <a:xfrm>
            <a:off x="2003492" y="2931971"/>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11" name="TextBox 10"/>
          <p:cNvSpPr txBox="1"/>
          <p:nvPr/>
        </p:nvSpPr>
        <p:spPr>
          <a:xfrm>
            <a:off x="372947" y="4647986"/>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12" name="TextBox 11"/>
          <p:cNvSpPr txBox="1"/>
          <p:nvPr/>
        </p:nvSpPr>
        <p:spPr>
          <a:xfrm>
            <a:off x="378909" y="3461091"/>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13" name="TextBox 12"/>
          <p:cNvSpPr txBox="1"/>
          <p:nvPr/>
        </p:nvSpPr>
        <p:spPr>
          <a:xfrm>
            <a:off x="378909" y="2700068"/>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14" name="TextBox 13"/>
          <p:cNvSpPr txBox="1"/>
          <p:nvPr/>
        </p:nvSpPr>
        <p:spPr>
          <a:xfrm>
            <a:off x="925333" y="4324821"/>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15" name="TextBox 14"/>
          <p:cNvSpPr txBox="1"/>
          <p:nvPr/>
        </p:nvSpPr>
        <p:spPr>
          <a:xfrm>
            <a:off x="1796193" y="2354017"/>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16" name="TextBox 15"/>
          <p:cNvSpPr txBox="1"/>
          <p:nvPr/>
        </p:nvSpPr>
        <p:spPr>
          <a:xfrm>
            <a:off x="4114800" y="3137925"/>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17" name="TextBox 16"/>
          <p:cNvSpPr txBox="1"/>
          <p:nvPr/>
        </p:nvSpPr>
        <p:spPr>
          <a:xfrm>
            <a:off x="3294929" y="4301938"/>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18" name="TextBox 17"/>
          <p:cNvSpPr txBox="1"/>
          <p:nvPr/>
        </p:nvSpPr>
        <p:spPr>
          <a:xfrm>
            <a:off x="3937258" y="3807277"/>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19" name="TextBox 18"/>
          <p:cNvSpPr txBox="1"/>
          <p:nvPr/>
        </p:nvSpPr>
        <p:spPr>
          <a:xfrm>
            <a:off x="3686856" y="4971152"/>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20" name="TextBox 19"/>
          <p:cNvSpPr txBox="1"/>
          <p:nvPr/>
        </p:nvSpPr>
        <p:spPr>
          <a:xfrm>
            <a:off x="2828801" y="5583704"/>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21" name="TextBox 20"/>
          <p:cNvSpPr txBox="1"/>
          <p:nvPr/>
        </p:nvSpPr>
        <p:spPr>
          <a:xfrm>
            <a:off x="3686856" y="5906869"/>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22" name="TextBox 21"/>
          <p:cNvSpPr txBox="1"/>
          <p:nvPr/>
        </p:nvSpPr>
        <p:spPr>
          <a:xfrm>
            <a:off x="4338868" y="5140260"/>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23" name="TextBox 22"/>
          <p:cNvSpPr txBox="1"/>
          <p:nvPr/>
        </p:nvSpPr>
        <p:spPr>
          <a:xfrm>
            <a:off x="4338868" y="4324821"/>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24" name="TextBox 23"/>
          <p:cNvSpPr txBox="1"/>
          <p:nvPr/>
        </p:nvSpPr>
        <p:spPr>
          <a:xfrm>
            <a:off x="4501871" y="2726993"/>
            <a:ext cx="32600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25" name="TextBox 24"/>
          <p:cNvSpPr txBox="1"/>
          <p:nvPr/>
        </p:nvSpPr>
        <p:spPr>
          <a:xfrm>
            <a:off x="171610" y="1444840"/>
            <a:ext cx="402674" cy="523220"/>
          </a:xfrm>
          <a:prstGeom prst="rect">
            <a:avLst/>
          </a:prstGeom>
          <a:noFill/>
        </p:spPr>
        <p:txBody>
          <a:bodyPr wrap="none" rtlCol="0">
            <a:spAutoFit/>
          </a:bodyPr>
          <a:lstStyle/>
          <a:p>
            <a:r>
              <a:rPr lang="en-US" sz="2800" b="1" dirty="0" smtClean="0">
                <a:solidFill>
                  <a:srgbClr val="E40096"/>
                </a:solidFill>
              </a:rPr>
              <a:t>A</a:t>
            </a:r>
            <a:endParaRPr lang="en-US" sz="2800" b="1" dirty="0">
              <a:solidFill>
                <a:srgbClr val="E40096"/>
              </a:solidFill>
            </a:endParaRPr>
          </a:p>
        </p:txBody>
      </p:sp>
      <p:sp>
        <p:nvSpPr>
          <p:cNvPr id="26" name="Oval 25"/>
          <p:cNvSpPr/>
          <p:nvPr/>
        </p:nvSpPr>
        <p:spPr>
          <a:xfrm>
            <a:off x="580246" y="1706450"/>
            <a:ext cx="167515" cy="167515"/>
          </a:xfrm>
          <a:prstGeom prst="ellipse">
            <a:avLst/>
          </a:prstGeom>
          <a:solidFill>
            <a:srgbClr val="E40096"/>
          </a:solidFill>
          <a:ln>
            <a:solidFill>
              <a:srgbClr val="E4009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763779" y="3177279"/>
            <a:ext cx="385943" cy="523220"/>
          </a:xfrm>
          <a:prstGeom prst="rect">
            <a:avLst/>
          </a:prstGeom>
          <a:noFill/>
        </p:spPr>
        <p:txBody>
          <a:bodyPr wrap="none" rtlCol="0">
            <a:spAutoFit/>
          </a:bodyPr>
          <a:lstStyle/>
          <a:p>
            <a:r>
              <a:rPr lang="en-US" sz="2800" b="1" dirty="0">
                <a:solidFill>
                  <a:srgbClr val="E40096"/>
                </a:solidFill>
              </a:rPr>
              <a:t>B</a:t>
            </a:r>
          </a:p>
        </p:txBody>
      </p:sp>
      <p:sp>
        <p:nvSpPr>
          <p:cNvPr id="28" name="Oval 27"/>
          <p:cNvSpPr/>
          <p:nvPr/>
        </p:nvSpPr>
        <p:spPr>
          <a:xfrm>
            <a:off x="1172415" y="3438889"/>
            <a:ext cx="167515" cy="167515"/>
          </a:xfrm>
          <a:prstGeom prst="ellipse">
            <a:avLst/>
          </a:prstGeom>
          <a:solidFill>
            <a:srgbClr val="E40096"/>
          </a:solidFill>
          <a:ln>
            <a:solidFill>
              <a:srgbClr val="E4009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TextBox 28"/>
          <p:cNvSpPr txBox="1"/>
          <p:nvPr/>
        </p:nvSpPr>
        <p:spPr>
          <a:xfrm>
            <a:off x="3357465" y="1651537"/>
            <a:ext cx="374722" cy="523220"/>
          </a:xfrm>
          <a:prstGeom prst="rect">
            <a:avLst/>
          </a:prstGeom>
          <a:noFill/>
        </p:spPr>
        <p:txBody>
          <a:bodyPr wrap="none" rtlCol="0">
            <a:spAutoFit/>
          </a:bodyPr>
          <a:lstStyle/>
          <a:p>
            <a:r>
              <a:rPr lang="en-US" sz="2800" b="1" dirty="0" smtClean="0">
                <a:solidFill>
                  <a:srgbClr val="E40096"/>
                </a:solidFill>
              </a:rPr>
              <a:t>C</a:t>
            </a:r>
            <a:endParaRPr lang="en-US" sz="2800" b="1" dirty="0">
              <a:solidFill>
                <a:srgbClr val="E40096"/>
              </a:solidFill>
            </a:endParaRPr>
          </a:p>
        </p:txBody>
      </p:sp>
      <p:sp>
        <p:nvSpPr>
          <p:cNvPr id="30" name="Oval 29"/>
          <p:cNvSpPr/>
          <p:nvPr/>
        </p:nvSpPr>
        <p:spPr>
          <a:xfrm>
            <a:off x="3766101" y="1913147"/>
            <a:ext cx="167515" cy="167515"/>
          </a:xfrm>
          <a:prstGeom prst="ellipse">
            <a:avLst/>
          </a:prstGeom>
          <a:solidFill>
            <a:srgbClr val="E40096"/>
          </a:solidFill>
          <a:ln>
            <a:solidFill>
              <a:srgbClr val="E4009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Largest Margin</a:t>
            </a:r>
            <a:endParaRPr lang="en-US" dirty="0"/>
          </a:p>
        </p:txBody>
      </p:sp>
      <p:sp>
        <p:nvSpPr>
          <p:cNvPr id="3" name="Content Placeholder 2"/>
          <p:cNvSpPr>
            <a:spLocks noGrp="1"/>
          </p:cNvSpPr>
          <p:nvPr>
            <p:ph idx="1"/>
          </p:nvPr>
        </p:nvSpPr>
        <p:spPr>
          <a:xfrm>
            <a:off x="5028145" y="1295400"/>
            <a:ext cx="3658655" cy="5257801"/>
          </a:xfrm>
        </p:spPr>
        <p:txBody>
          <a:bodyPr>
            <a:normAutofit/>
          </a:bodyPr>
          <a:lstStyle/>
          <a:p>
            <a:r>
              <a:rPr lang="en-US" b="1" dirty="0" smtClean="0">
                <a:solidFill>
                  <a:srgbClr val="0000FF"/>
                </a:solidFill>
              </a:rPr>
              <a:t>Distance from the separating </a:t>
            </a:r>
            <a:r>
              <a:rPr lang="en-US" b="1" dirty="0" err="1" smtClean="0">
                <a:solidFill>
                  <a:srgbClr val="0000FF"/>
                </a:solidFill>
              </a:rPr>
              <a:t>hyperplane</a:t>
            </a:r>
            <a:r>
              <a:rPr lang="en-US" b="1" dirty="0" smtClean="0">
                <a:solidFill>
                  <a:srgbClr val="0000FF"/>
                </a:solidFill>
              </a:rPr>
              <a:t> corresponds to the “confidence”</a:t>
            </a:r>
            <a:br>
              <a:rPr lang="en-US" b="1" dirty="0" smtClean="0">
                <a:solidFill>
                  <a:srgbClr val="0000FF"/>
                </a:solidFill>
              </a:rPr>
            </a:br>
            <a:r>
              <a:rPr lang="en-US" b="1" dirty="0" smtClean="0">
                <a:solidFill>
                  <a:srgbClr val="0000FF"/>
                </a:solidFill>
              </a:rPr>
              <a:t>of prediction</a:t>
            </a:r>
          </a:p>
          <a:p>
            <a:r>
              <a:rPr lang="en-US" b="1" dirty="0" smtClean="0"/>
              <a:t>Example:</a:t>
            </a:r>
          </a:p>
          <a:p>
            <a:pPr lvl="1"/>
            <a:r>
              <a:rPr lang="en-US" dirty="0" smtClean="0"/>
              <a:t>We are more sure about the class of </a:t>
            </a:r>
            <a:r>
              <a:rPr lang="en-US" b="1" dirty="0" smtClean="0"/>
              <a:t>A</a:t>
            </a:r>
            <a:r>
              <a:rPr lang="en-US" dirty="0" smtClean="0"/>
              <a:t> and </a:t>
            </a:r>
            <a:r>
              <a:rPr lang="en-US" b="1" dirty="0" smtClean="0"/>
              <a:t>B </a:t>
            </a:r>
            <a:r>
              <a:rPr lang="en-US" dirty="0" smtClean="0"/>
              <a:t>than of </a:t>
            </a:r>
            <a:r>
              <a:rPr lang="en-US" b="1" dirty="0" smtClean="0"/>
              <a:t>C</a:t>
            </a:r>
            <a:r>
              <a:rPr lang="en-US" dirty="0" smtClean="0"/>
              <a:t> </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1" name="Slide Number Placeholder 30"/>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342440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cstate="print"/>
          <a:srcRect/>
          <a:stretch>
            <a:fillRect/>
          </a:stretch>
        </p:blipFill>
        <p:spPr bwMode="auto">
          <a:xfrm>
            <a:off x="524506" y="2233613"/>
            <a:ext cx="8162294" cy="401478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Largest Margin</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295401"/>
                <a:ext cx="8229600" cy="1600200"/>
              </a:xfrm>
            </p:spPr>
            <p:txBody>
              <a:bodyPr/>
              <a:lstStyle/>
              <a:p>
                <a:r>
                  <a:rPr lang="en-US" b="1" dirty="0" smtClean="0">
                    <a:solidFill>
                      <a:srgbClr val="0000FF"/>
                    </a:solidFill>
                  </a:rPr>
                  <a:t>Margin </a:t>
                </a:r>
                <a14:m>
                  <m:oMath xmlns:m="http://schemas.openxmlformats.org/officeDocument/2006/math">
                    <m:r>
                      <a:rPr lang="en-US" i="1" dirty="0">
                        <a:solidFill>
                          <a:srgbClr val="0000FF"/>
                        </a:solidFill>
                        <a:latin typeface="Cambria Math"/>
                      </a:rPr>
                      <m:t>𝜸</m:t>
                    </m:r>
                  </m:oMath>
                </a14:m>
                <a:r>
                  <a:rPr lang="en-US" b="1" dirty="0" smtClean="0">
                    <a:solidFill>
                      <a:srgbClr val="0000FF"/>
                    </a:solidFill>
                  </a:rPr>
                  <a:t>:</a:t>
                </a:r>
                <a:r>
                  <a:rPr lang="en-US" dirty="0" smtClean="0"/>
                  <a:t> </a:t>
                </a:r>
                <a:r>
                  <a:rPr lang="en-US" b="1" dirty="0" smtClean="0">
                    <a:solidFill>
                      <a:srgbClr val="D60093"/>
                    </a:solidFill>
                  </a:rPr>
                  <a:t>Distance </a:t>
                </a:r>
                <a:r>
                  <a:rPr lang="en-US" b="1" dirty="0">
                    <a:solidFill>
                      <a:srgbClr val="D60093"/>
                    </a:solidFill>
                  </a:rPr>
                  <a:t>of </a:t>
                </a:r>
                <a:r>
                  <a:rPr lang="en-US" b="1" dirty="0" smtClean="0">
                    <a:solidFill>
                      <a:srgbClr val="D60093"/>
                    </a:solidFill>
                  </a:rPr>
                  <a:t>closest </a:t>
                </a:r>
                <a:r>
                  <a:rPr lang="en-US" b="1" dirty="0">
                    <a:solidFill>
                      <a:srgbClr val="D60093"/>
                    </a:solidFill>
                  </a:rPr>
                  <a:t>example from </a:t>
                </a:r>
                <a:r>
                  <a:rPr lang="en-US" b="1" dirty="0" smtClean="0">
                    <a:solidFill>
                      <a:srgbClr val="D60093"/>
                    </a:solidFill>
                  </a:rPr>
                  <a:t/>
                </a:r>
                <a:br>
                  <a:rPr lang="en-US" b="1" dirty="0" smtClean="0">
                    <a:solidFill>
                      <a:srgbClr val="D60093"/>
                    </a:solidFill>
                  </a:rPr>
                </a:br>
                <a:r>
                  <a:rPr lang="en-US" b="1" dirty="0" smtClean="0">
                    <a:solidFill>
                      <a:srgbClr val="D60093"/>
                    </a:solidFill>
                  </a:rPr>
                  <a:t>the </a:t>
                </a:r>
                <a:r>
                  <a:rPr lang="en-US" b="1" dirty="0">
                    <a:solidFill>
                      <a:srgbClr val="D60093"/>
                    </a:solidFill>
                  </a:rPr>
                  <a:t>decision line/</a:t>
                </a:r>
                <a:r>
                  <a:rPr lang="en-US" b="1" dirty="0" err="1">
                    <a:solidFill>
                      <a:srgbClr val="D60093"/>
                    </a:solidFill>
                  </a:rPr>
                  <a:t>hyperplane</a:t>
                </a:r>
                <a:endParaRPr lang="en-US" b="1" dirty="0">
                  <a:solidFill>
                    <a:srgbClr val="D60093"/>
                  </a:solidFill>
                </a:endParaRPr>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295401"/>
                <a:ext cx="8229600" cy="1600200"/>
              </a:xfrm>
              <a:blipFill rotWithShape="1">
                <a:blip r:embed="rId4"/>
                <a:stretch>
                  <a:fillRect t="-1908"/>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15</a:t>
            </a:fld>
            <a:endParaRPr lang="en-US"/>
          </a:p>
        </p:txBody>
      </p:sp>
      <p:sp>
        <p:nvSpPr>
          <p:cNvPr id="3" name="TextBox 2"/>
          <p:cNvSpPr txBox="1"/>
          <p:nvPr/>
        </p:nvSpPr>
        <p:spPr>
          <a:xfrm>
            <a:off x="561974" y="6120825"/>
            <a:ext cx="8201025"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The reason we define margin this way is due to theoretical convenience and existence of generalization </a:t>
            </a:r>
            <a:r>
              <a:rPr lang="en-US" sz="1600" dirty="0">
                <a:solidFill>
                  <a:srgbClr val="008000"/>
                </a:solidFill>
                <a:latin typeface="Arial" pitchFamily="34" charset="0"/>
                <a:cs typeface="Arial" pitchFamily="34" charset="0"/>
              </a:rPr>
              <a:t>error </a:t>
            </a:r>
            <a:r>
              <a:rPr lang="en-US" sz="1600" dirty="0" smtClean="0">
                <a:solidFill>
                  <a:srgbClr val="008000"/>
                </a:solidFill>
                <a:latin typeface="Arial" pitchFamily="34" charset="0"/>
                <a:cs typeface="Arial" pitchFamily="34" charset="0"/>
              </a:rPr>
              <a:t>bounds that depend on the value of margin.</a:t>
            </a:r>
          </a:p>
        </p:txBody>
      </p:sp>
    </p:spTree>
    <p:extLst>
      <p:ext uri="{BB962C8B-B14F-4D97-AF65-F5344CB8AC3E}">
        <p14:creationId xmlns:p14="http://schemas.microsoft.com/office/powerpoint/2010/main" val="3995452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Why maximizing </a:t>
                </a:r>
                <a14:m>
                  <m:oMath xmlns:m="http://schemas.openxmlformats.org/officeDocument/2006/math">
                    <m:r>
                      <a:rPr lang="en-US" i="1" dirty="0">
                        <a:latin typeface="Cambria Math"/>
                      </a:rPr>
                      <m:t>𝜸</m:t>
                    </m:r>
                  </m:oMath>
                </a14:m>
                <a:r>
                  <a:rPr lang="en-US" dirty="0" smtClean="0"/>
                  <a:t> a good idea?</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sz="3200" b="1" dirty="0" smtClean="0">
                    <a:solidFill>
                      <a:srgbClr val="CC0066"/>
                    </a:solidFill>
                  </a:rPr>
                  <a:t>Remember: Dot product</a:t>
                </a:r>
                <a:br>
                  <a:rPr lang="en-US" sz="3200" b="1" dirty="0" smtClean="0">
                    <a:solidFill>
                      <a:srgbClr val="CC0066"/>
                    </a:solidFill>
                  </a:rPr>
                </a:br>
                <a:r>
                  <a:rPr lang="en-US" sz="3200" b="1" dirty="0" smtClean="0">
                    <a:solidFill>
                      <a:srgbClr val="CC0066"/>
                    </a:solidFill>
                  </a:rPr>
                  <a:t> </a:t>
                </a:r>
                <a14:m>
                  <m:oMath xmlns:m="http://schemas.openxmlformats.org/officeDocument/2006/math">
                    <m:r>
                      <a:rPr lang="en-US" sz="3200" b="1" i="1">
                        <a:latin typeface="Cambria Math"/>
                        <a:cs typeface="Arial" pitchFamily="34" charset="0"/>
                      </a:rPr>
                      <m:t>𝑨</m:t>
                    </m:r>
                    <m:r>
                      <a:rPr lang="en-US" sz="3200" b="1" i="1">
                        <a:latin typeface="Cambria Math"/>
                        <a:cs typeface="Arial" pitchFamily="34" charset="0"/>
                      </a:rPr>
                      <m:t>⋅</m:t>
                    </m:r>
                    <m:r>
                      <a:rPr lang="en-US" sz="3200" b="1" i="1">
                        <a:latin typeface="Cambria Math"/>
                        <a:cs typeface="Arial" pitchFamily="34" charset="0"/>
                      </a:rPr>
                      <m:t>𝑩</m:t>
                    </m:r>
                    <m:r>
                      <a:rPr lang="en-US" sz="3200" b="1" i="1">
                        <a:latin typeface="Cambria Math"/>
                        <a:cs typeface="Arial" pitchFamily="34" charset="0"/>
                      </a:rPr>
                      <m:t>=</m:t>
                    </m:r>
                    <m:d>
                      <m:dPr>
                        <m:begChr m:val="‖"/>
                        <m:endChr m:val="‖"/>
                        <m:ctrlPr>
                          <a:rPr lang="en-US" sz="3200" b="1" i="1">
                            <a:latin typeface="Cambria Math"/>
                            <a:cs typeface="Arial" pitchFamily="34" charset="0"/>
                          </a:rPr>
                        </m:ctrlPr>
                      </m:dPr>
                      <m:e>
                        <m:r>
                          <a:rPr lang="en-US" sz="3200" b="1" i="1">
                            <a:latin typeface="Cambria Math"/>
                            <a:cs typeface="Arial" pitchFamily="34" charset="0"/>
                          </a:rPr>
                          <m:t>𝑨</m:t>
                        </m:r>
                      </m:e>
                    </m:d>
                    <m:r>
                      <a:rPr lang="en-US" sz="3200" b="1" i="1" smtClean="0">
                        <a:latin typeface="Cambria Math"/>
                        <a:cs typeface="Arial" pitchFamily="34" charset="0"/>
                      </a:rPr>
                      <m:t>⋅</m:t>
                    </m:r>
                    <m:d>
                      <m:dPr>
                        <m:begChr m:val="‖"/>
                        <m:endChr m:val="‖"/>
                        <m:ctrlPr>
                          <a:rPr lang="en-US" sz="3200" b="1" i="1">
                            <a:latin typeface="Cambria Math"/>
                            <a:cs typeface="Arial" pitchFamily="34" charset="0"/>
                          </a:rPr>
                        </m:ctrlPr>
                      </m:dPr>
                      <m:e>
                        <m:r>
                          <a:rPr lang="en-US" sz="3200" b="1" i="1">
                            <a:latin typeface="Cambria Math"/>
                            <a:cs typeface="Arial" pitchFamily="34" charset="0"/>
                          </a:rPr>
                          <m:t>𝑩</m:t>
                        </m:r>
                      </m:e>
                    </m:d>
                    <m:r>
                      <a:rPr lang="en-US" sz="3200" b="1" i="1" smtClean="0">
                        <a:latin typeface="Cambria Math"/>
                        <a:cs typeface="Arial" pitchFamily="34" charset="0"/>
                      </a:rPr>
                      <m:t>⋅</m:t>
                    </m:r>
                    <m:func>
                      <m:funcPr>
                        <m:ctrlPr>
                          <a:rPr lang="en-US" sz="3200" b="1" i="1">
                            <a:latin typeface="Cambria Math"/>
                            <a:cs typeface="Arial" pitchFamily="34" charset="0"/>
                          </a:rPr>
                        </m:ctrlPr>
                      </m:funcPr>
                      <m:fName>
                        <m:r>
                          <a:rPr lang="en-US" sz="3200" b="1">
                            <a:latin typeface="Cambria Math"/>
                            <a:cs typeface="Arial" pitchFamily="34" charset="0"/>
                          </a:rPr>
                          <m:t>𝐜𝐨𝐬</m:t>
                        </m:r>
                      </m:fName>
                      <m:e>
                        <m:r>
                          <a:rPr lang="en-US" sz="3200" b="1" i="1">
                            <a:latin typeface="Cambria Math"/>
                            <a:cs typeface="Arial" pitchFamily="34" charset="0"/>
                          </a:rPr>
                          <m:t>𝜽</m:t>
                        </m:r>
                      </m:e>
                    </m:func>
                  </m:oMath>
                </a14:m>
                <a:endParaRPr lang="en-US" sz="3200" b="1" dirty="0">
                  <a:latin typeface="Arial" pitchFamily="34" charset="0"/>
                  <a:cs typeface="Arial" pitchFamily="34" charset="0"/>
                </a:endParaRPr>
              </a:p>
              <a:p>
                <a:endParaRPr lang="en-US" sz="3200" b="1" dirty="0" smtClean="0">
                  <a:solidFill>
                    <a:srgbClr val="CC0066"/>
                  </a:solidFill>
                </a:endParaRPr>
              </a:p>
              <a:p>
                <a:endParaRPr lang="en-US" sz="32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3"/>
                <a:stretch>
                  <a:fillRect t="-69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16</a:t>
            </a:fld>
            <a:endParaRPr lang="en-US" dirty="0"/>
          </a:p>
        </p:txBody>
      </p:sp>
      <p:pic>
        <p:nvPicPr>
          <p:cNvPr id="30773" name="Picture 53" descr="http://upload.wikimedia.org/wikipedia/commons/thumb/3/3e/Dot_Product.svg/220px-Dot_Produc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667000"/>
            <a:ext cx="3416840" cy="27334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7" name="Rectangle 96"/>
              <p:cNvSpPr/>
              <p:nvPr/>
            </p:nvSpPr>
            <p:spPr>
              <a:xfrm>
                <a:off x="5562600" y="5611864"/>
                <a:ext cx="3518848" cy="1169936"/>
              </a:xfrm>
              <a:prstGeom prst="rect">
                <a:avLst/>
              </a:prstGeom>
            </p:spPr>
            <p:txBody>
              <a:bodyPr wrap="none">
                <a:spAutoFit/>
              </a:bodyPr>
              <a:lstStyle/>
              <a:p>
                <a:pPr lvl="3"/>
                <a14:m>
                  <m:oMathPara xmlns:m="http://schemas.openxmlformats.org/officeDocument/2006/math">
                    <m:oMathParaPr>
                      <m:jc m:val="centerGroup"/>
                    </m:oMathParaPr>
                    <m:oMath xmlns:m="http://schemas.openxmlformats.org/officeDocument/2006/math">
                      <m:r>
                        <a:rPr lang="en-US" b="1" smtClean="0">
                          <a:solidFill>
                            <a:srgbClr val="008000"/>
                          </a:solidFill>
                          <a:latin typeface="Cambria Math"/>
                        </a:rPr>
                        <m:t>|</m:t>
                      </m:r>
                      <m:d>
                        <m:dPr>
                          <m:begChr m:val="|"/>
                          <m:endChr m:val="|"/>
                          <m:ctrlPr>
                            <a:rPr lang="en-US" b="1" i="1">
                              <a:solidFill>
                                <a:srgbClr val="008000"/>
                              </a:solidFill>
                              <a:latin typeface="Cambria Math"/>
                            </a:rPr>
                          </m:ctrlPr>
                        </m:dPr>
                        <m:e>
                          <m:r>
                            <a:rPr lang="en-US" b="1" i="1">
                              <a:solidFill>
                                <a:srgbClr val="008000"/>
                              </a:solidFill>
                              <a:latin typeface="Cambria Math"/>
                            </a:rPr>
                            <m:t>𝑨</m:t>
                          </m:r>
                        </m:e>
                      </m:d>
                      <m:r>
                        <a:rPr lang="en-US" b="1" i="1">
                          <a:solidFill>
                            <a:srgbClr val="008000"/>
                          </a:solidFill>
                          <a:latin typeface="Cambria Math"/>
                        </a:rPr>
                        <m:t>|=</m:t>
                      </m:r>
                      <m:rad>
                        <m:radPr>
                          <m:degHide m:val="on"/>
                          <m:ctrlPr>
                            <a:rPr lang="en-US" b="1" i="1">
                              <a:solidFill>
                                <a:srgbClr val="008000"/>
                              </a:solidFill>
                              <a:latin typeface="Cambria Math"/>
                            </a:rPr>
                          </m:ctrlPr>
                        </m:radPr>
                        <m:deg/>
                        <m:e>
                          <m:nary>
                            <m:naryPr>
                              <m:chr m:val="∑"/>
                              <m:ctrlPr>
                                <a:rPr lang="en-US" b="1" i="1">
                                  <a:solidFill>
                                    <a:srgbClr val="008000"/>
                                  </a:solidFill>
                                  <a:latin typeface="Cambria Math"/>
                                </a:rPr>
                              </m:ctrlPr>
                            </m:naryPr>
                            <m:sub>
                              <m:r>
                                <m:rPr>
                                  <m:brk m:alnAt="23"/>
                                </m:rPr>
                                <a:rPr lang="en-US" b="1" i="1">
                                  <a:solidFill>
                                    <a:srgbClr val="008000"/>
                                  </a:solidFill>
                                  <a:latin typeface="Cambria Math"/>
                                </a:rPr>
                                <m:t>𝒋</m:t>
                              </m:r>
                              <m:r>
                                <a:rPr lang="en-US" b="1" i="1">
                                  <a:solidFill>
                                    <a:srgbClr val="008000"/>
                                  </a:solidFill>
                                  <a:latin typeface="Cambria Math"/>
                                </a:rPr>
                                <m:t>=</m:t>
                              </m:r>
                              <m:r>
                                <a:rPr lang="en-US" b="1" i="1">
                                  <a:solidFill>
                                    <a:srgbClr val="008000"/>
                                  </a:solidFill>
                                  <a:latin typeface="Cambria Math"/>
                                </a:rPr>
                                <m:t>𝟏</m:t>
                              </m:r>
                            </m:sub>
                            <m:sup>
                              <m:r>
                                <a:rPr lang="en-US" b="1" i="1">
                                  <a:solidFill>
                                    <a:srgbClr val="008000"/>
                                  </a:solidFill>
                                  <a:latin typeface="Cambria Math"/>
                                </a:rPr>
                                <m:t>𝒅</m:t>
                              </m:r>
                            </m:sup>
                            <m:e>
                              <m:sSup>
                                <m:sSupPr>
                                  <m:ctrlPr>
                                    <a:rPr lang="en-US" b="1" i="1">
                                      <a:solidFill>
                                        <a:srgbClr val="008000"/>
                                      </a:solidFill>
                                      <a:latin typeface="Cambria Math"/>
                                    </a:rPr>
                                  </m:ctrlPr>
                                </m:sSupPr>
                                <m:e>
                                  <m:d>
                                    <m:dPr>
                                      <m:ctrlPr>
                                        <a:rPr lang="en-US" b="1" i="1">
                                          <a:solidFill>
                                            <a:srgbClr val="008000"/>
                                          </a:solidFill>
                                          <a:latin typeface="Cambria Math"/>
                                        </a:rPr>
                                      </m:ctrlPr>
                                    </m:dPr>
                                    <m:e>
                                      <m:sSup>
                                        <m:sSupPr>
                                          <m:ctrlPr>
                                            <a:rPr lang="en-US" b="1" i="1" smtClean="0">
                                              <a:solidFill>
                                                <a:srgbClr val="008000"/>
                                              </a:solidFill>
                                              <a:latin typeface="Cambria Math"/>
                                            </a:rPr>
                                          </m:ctrlPr>
                                        </m:sSupPr>
                                        <m:e>
                                          <m:r>
                                            <a:rPr lang="en-US" b="1" i="1" smtClean="0">
                                              <a:solidFill>
                                                <a:srgbClr val="008000"/>
                                              </a:solidFill>
                                              <a:latin typeface="Cambria Math"/>
                                            </a:rPr>
                                            <m:t>𝑨</m:t>
                                          </m:r>
                                        </m:e>
                                        <m:sup>
                                          <m:r>
                                            <a:rPr lang="en-US" b="1" i="1" smtClean="0">
                                              <a:solidFill>
                                                <a:srgbClr val="008000"/>
                                              </a:solidFill>
                                              <a:latin typeface="Cambria Math"/>
                                            </a:rPr>
                                            <m:t>(</m:t>
                                          </m:r>
                                          <m:r>
                                            <a:rPr lang="en-US" b="1" i="1" smtClean="0">
                                              <a:solidFill>
                                                <a:srgbClr val="008000"/>
                                              </a:solidFill>
                                              <a:latin typeface="Cambria Math"/>
                                            </a:rPr>
                                            <m:t>𝒋</m:t>
                                          </m:r>
                                          <m:r>
                                            <a:rPr lang="en-US" b="1" i="1" smtClean="0">
                                              <a:solidFill>
                                                <a:srgbClr val="008000"/>
                                              </a:solidFill>
                                              <a:latin typeface="Cambria Math"/>
                                            </a:rPr>
                                            <m:t>)</m:t>
                                          </m:r>
                                        </m:sup>
                                      </m:sSup>
                                    </m:e>
                                  </m:d>
                                </m:e>
                                <m:sup>
                                  <m:r>
                                    <a:rPr lang="en-US" b="1" i="1">
                                      <a:solidFill>
                                        <a:srgbClr val="008000"/>
                                      </a:solidFill>
                                      <a:latin typeface="Cambria Math"/>
                                    </a:rPr>
                                    <m:t>𝟐</m:t>
                                  </m:r>
                                </m:sup>
                              </m:sSup>
                            </m:e>
                          </m:nary>
                        </m:e>
                      </m:rad>
                    </m:oMath>
                  </m:oMathPara>
                </a14:m>
                <a:endParaRPr lang="en-US" b="1" dirty="0">
                  <a:solidFill>
                    <a:srgbClr val="008000"/>
                  </a:solidFill>
                </a:endParaRPr>
              </a:p>
            </p:txBody>
          </p:sp>
        </mc:Choice>
        <mc:Fallback xmlns="">
          <p:sp>
            <p:nvSpPr>
              <p:cNvPr id="97" name="Rectangle 96"/>
              <p:cNvSpPr>
                <a:spLocks noRot="1" noChangeAspect="1" noMove="1" noResize="1" noEditPoints="1" noAdjustHandles="1" noChangeArrowheads="1" noChangeShapeType="1" noTextEdit="1"/>
              </p:cNvSpPr>
              <p:nvPr/>
            </p:nvSpPr>
            <p:spPr>
              <a:xfrm>
                <a:off x="5562600" y="5611864"/>
                <a:ext cx="3518848" cy="116993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050724" y="4886980"/>
                <a:ext cx="1725985"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1" i="1" smtClean="0">
                              <a:latin typeface="Cambria Math"/>
                              <a:cs typeface="Arial" pitchFamily="34" charset="0"/>
                            </a:rPr>
                          </m:ctrlPr>
                        </m:dPr>
                        <m:e>
                          <m:r>
                            <a:rPr lang="en-US" sz="3200" b="1" i="1" smtClean="0">
                              <a:latin typeface="Cambria Math"/>
                              <a:cs typeface="Arial" pitchFamily="34" charset="0"/>
                            </a:rPr>
                            <m:t>𝑨</m:t>
                          </m:r>
                        </m:e>
                      </m:d>
                      <m:r>
                        <a:rPr lang="en-US" sz="3200" b="1" i="1" smtClean="0">
                          <a:latin typeface="Cambria Math"/>
                          <a:cs typeface="Arial" pitchFamily="34" charset="0"/>
                        </a:rPr>
                        <m:t>𝒄𝒐𝒔</m:t>
                      </m:r>
                      <m:r>
                        <a:rPr lang="en-US" sz="3200" b="1" i="1" smtClean="0">
                          <a:latin typeface="Cambria Math"/>
                          <a:cs typeface="Arial" pitchFamily="34" charset="0"/>
                        </a:rPr>
                        <m:t>𝜽</m:t>
                      </m:r>
                    </m:oMath>
                  </m:oMathPara>
                </a14:m>
                <a:endParaRPr lang="en-US" sz="3200" b="1" dirty="0" smtClean="0">
                  <a:latin typeface="Arial" pitchFamily="34" charset="0"/>
                  <a:cs typeface="Arial"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050724" y="4886980"/>
                <a:ext cx="1725985" cy="492443"/>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08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Why maximizing </a:t>
                </a:r>
                <a14:m>
                  <m:oMath xmlns:m="http://schemas.openxmlformats.org/officeDocument/2006/math">
                    <m:r>
                      <a:rPr lang="en-US" i="1" dirty="0">
                        <a:latin typeface="Cambria Math"/>
                      </a:rPr>
                      <m:t>𝜸</m:t>
                    </m:r>
                  </m:oMath>
                </a14:m>
                <a:r>
                  <a:rPr lang="en-US" dirty="0" smtClean="0"/>
                  <a:t> a good idea?</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295400"/>
                <a:ext cx="8229600" cy="5486400"/>
              </a:xfrm>
            </p:spPr>
            <p:txBody>
              <a:bodyPr>
                <a:normAutofit lnSpcReduction="10000"/>
              </a:bodyPr>
              <a:lstStyle/>
              <a:p>
                <a:r>
                  <a:rPr lang="en-US" sz="3200" b="1" dirty="0" smtClean="0">
                    <a:solidFill>
                      <a:srgbClr val="0000FF"/>
                    </a:solidFill>
                  </a:rPr>
                  <a:t>Dot product</a:t>
                </a:r>
                <a:br>
                  <a:rPr lang="en-US" sz="3200" b="1" dirty="0" smtClean="0">
                    <a:solidFill>
                      <a:srgbClr val="0000FF"/>
                    </a:solidFill>
                  </a:rPr>
                </a:br>
                <a:r>
                  <a:rPr lang="en-US" sz="3200" b="1" dirty="0" smtClean="0">
                    <a:solidFill>
                      <a:srgbClr val="CC0066"/>
                    </a:solidFill>
                  </a:rPr>
                  <a:t> </a:t>
                </a:r>
                <a14:m>
                  <m:oMath xmlns:m="http://schemas.openxmlformats.org/officeDocument/2006/math">
                    <m:r>
                      <a:rPr lang="en-US" sz="3200" b="1" i="1">
                        <a:latin typeface="Cambria Math"/>
                        <a:cs typeface="Arial" pitchFamily="34" charset="0"/>
                      </a:rPr>
                      <m:t>𝑨</m:t>
                    </m:r>
                    <m:r>
                      <a:rPr lang="en-US" sz="3200" b="1" i="1">
                        <a:latin typeface="Cambria Math"/>
                        <a:cs typeface="Arial" pitchFamily="34" charset="0"/>
                      </a:rPr>
                      <m:t>⋅</m:t>
                    </m:r>
                    <m:r>
                      <a:rPr lang="en-US" sz="3200" b="1" i="1">
                        <a:latin typeface="Cambria Math"/>
                        <a:cs typeface="Arial" pitchFamily="34" charset="0"/>
                      </a:rPr>
                      <m:t>𝑩</m:t>
                    </m:r>
                    <m:r>
                      <a:rPr lang="en-US" sz="3200" b="1" i="1">
                        <a:latin typeface="Cambria Math"/>
                        <a:cs typeface="Arial" pitchFamily="34" charset="0"/>
                      </a:rPr>
                      <m:t>=</m:t>
                    </m:r>
                    <m:d>
                      <m:dPr>
                        <m:begChr m:val="‖"/>
                        <m:endChr m:val="‖"/>
                        <m:ctrlPr>
                          <a:rPr lang="en-US" sz="3200" b="1" i="1">
                            <a:latin typeface="Cambria Math"/>
                            <a:cs typeface="Arial" pitchFamily="34" charset="0"/>
                          </a:rPr>
                        </m:ctrlPr>
                      </m:dPr>
                      <m:e>
                        <m:r>
                          <a:rPr lang="en-US" sz="3200" b="1" i="1">
                            <a:latin typeface="Cambria Math"/>
                            <a:cs typeface="Arial" pitchFamily="34" charset="0"/>
                          </a:rPr>
                          <m:t>𝑨</m:t>
                        </m:r>
                      </m:e>
                    </m:d>
                    <m:d>
                      <m:dPr>
                        <m:begChr m:val="‖"/>
                        <m:endChr m:val="‖"/>
                        <m:ctrlPr>
                          <a:rPr lang="en-US" sz="3200" b="1" i="1">
                            <a:latin typeface="Cambria Math"/>
                            <a:cs typeface="Arial" pitchFamily="34" charset="0"/>
                          </a:rPr>
                        </m:ctrlPr>
                      </m:dPr>
                      <m:e>
                        <m:r>
                          <a:rPr lang="en-US" sz="3200" b="1" i="1">
                            <a:latin typeface="Cambria Math"/>
                            <a:cs typeface="Arial" pitchFamily="34" charset="0"/>
                          </a:rPr>
                          <m:t>𝑩</m:t>
                        </m:r>
                      </m:e>
                    </m:d>
                    <m:func>
                      <m:funcPr>
                        <m:ctrlPr>
                          <a:rPr lang="en-US" sz="3200" b="1" i="1">
                            <a:latin typeface="Cambria Math"/>
                            <a:cs typeface="Arial" pitchFamily="34" charset="0"/>
                          </a:rPr>
                        </m:ctrlPr>
                      </m:funcPr>
                      <m:fName>
                        <m:r>
                          <a:rPr lang="en-US" sz="3200" b="1">
                            <a:latin typeface="Cambria Math"/>
                            <a:cs typeface="Arial" pitchFamily="34" charset="0"/>
                          </a:rPr>
                          <m:t>𝐜𝐨𝐬</m:t>
                        </m:r>
                      </m:fName>
                      <m:e>
                        <m:r>
                          <a:rPr lang="en-US" sz="3200" b="1" i="1">
                            <a:latin typeface="Cambria Math"/>
                            <a:cs typeface="Arial" pitchFamily="34" charset="0"/>
                          </a:rPr>
                          <m:t>𝜽</m:t>
                        </m:r>
                      </m:e>
                    </m:func>
                  </m:oMath>
                </a14:m>
                <a:endParaRPr lang="en-US" sz="3200" b="1" dirty="0">
                  <a:latin typeface="Arial" pitchFamily="34" charset="0"/>
                  <a:cs typeface="Arial" pitchFamily="34" charset="0"/>
                </a:endParaRPr>
              </a:p>
              <a:p>
                <a:r>
                  <a:rPr lang="en-US" b="1" dirty="0">
                    <a:solidFill>
                      <a:srgbClr val="D60093"/>
                    </a:solidFill>
                    <a:cs typeface="Arial" pitchFamily="34" charset="0"/>
                  </a:rPr>
                  <a:t>What is </a:t>
                </a:r>
                <a14:m>
                  <m:oMath xmlns:m="http://schemas.openxmlformats.org/officeDocument/2006/math">
                    <m:r>
                      <a:rPr lang="en-US" b="1" i="1" dirty="0">
                        <a:solidFill>
                          <a:srgbClr val="D60093"/>
                        </a:solidFill>
                        <a:latin typeface="Cambria Math"/>
                        <a:cs typeface="Arial" pitchFamily="34" charset="0"/>
                      </a:rPr>
                      <m:t>𝒘</m:t>
                    </m:r>
                    <m:r>
                      <a:rPr lang="en-US" b="1" i="1" dirty="0" smtClean="0">
                        <a:solidFill>
                          <a:srgbClr val="D60093"/>
                        </a:solidFill>
                        <a:latin typeface="Cambria Math"/>
                        <a:cs typeface="Arial" pitchFamily="34" charset="0"/>
                      </a:rPr>
                      <m:t>⋅</m:t>
                    </m:r>
                    <m:sSub>
                      <m:sSubPr>
                        <m:ctrlPr>
                          <a:rPr lang="en-US" b="1" i="1" dirty="0" smtClean="0">
                            <a:solidFill>
                              <a:srgbClr val="D60093"/>
                            </a:solidFill>
                            <a:latin typeface="Cambria Math"/>
                            <a:cs typeface="Arial" pitchFamily="34" charset="0"/>
                          </a:rPr>
                        </m:ctrlPr>
                      </m:sSubPr>
                      <m:e>
                        <m:r>
                          <a:rPr lang="en-US" b="1" i="1" dirty="0" smtClean="0">
                            <a:solidFill>
                              <a:srgbClr val="D60093"/>
                            </a:solidFill>
                            <a:latin typeface="Cambria Math"/>
                            <a:cs typeface="Arial" pitchFamily="34" charset="0"/>
                          </a:rPr>
                          <m:t>𝒙</m:t>
                        </m:r>
                      </m:e>
                      <m:sub>
                        <m:r>
                          <a:rPr lang="en-US" b="1" i="1" dirty="0" smtClean="0">
                            <a:solidFill>
                              <a:srgbClr val="D60093"/>
                            </a:solidFill>
                            <a:latin typeface="Cambria Math"/>
                            <a:cs typeface="Arial" pitchFamily="34" charset="0"/>
                          </a:rPr>
                          <m:t>𝟏</m:t>
                        </m:r>
                      </m:sub>
                    </m:sSub>
                  </m:oMath>
                </a14:m>
                <a:r>
                  <a:rPr lang="en-US" b="1" dirty="0">
                    <a:solidFill>
                      <a:srgbClr val="D60093"/>
                    </a:solidFill>
                    <a:cs typeface="Arial" pitchFamily="34" charset="0"/>
                  </a:rPr>
                  <a:t> , </a:t>
                </a:r>
                <a14:m>
                  <m:oMath xmlns:m="http://schemas.openxmlformats.org/officeDocument/2006/math">
                    <m:r>
                      <a:rPr lang="en-US" b="1" i="1" dirty="0">
                        <a:solidFill>
                          <a:srgbClr val="D60093"/>
                        </a:solidFill>
                        <a:latin typeface="Cambria Math"/>
                        <a:cs typeface="Arial" pitchFamily="34" charset="0"/>
                      </a:rPr>
                      <m:t>𝒘</m:t>
                    </m:r>
                    <m:r>
                      <a:rPr lang="en-US" b="1" i="1" dirty="0" smtClean="0">
                        <a:solidFill>
                          <a:srgbClr val="D60093"/>
                        </a:solidFill>
                        <a:latin typeface="Cambria Math"/>
                        <a:cs typeface="Arial" pitchFamily="34" charset="0"/>
                      </a:rPr>
                      <m:t>⋅</m:t>
                    </m:r>
                    <m:sSub>
                      <m:sSubPr>
                        <m:ctrlPr>
                          <a:rPr lang="en-US" b="1" i="1" dirty="0" smtClean="0">
                            <a:solidFill>
                              <a:srgbClr val="D60093"/>
                            </a:solidFill>
                            <a:latin typeface="Cambria Math"/>
                            <a:cs typeface="Arial" pitchFamily="34" charset="0"/>
                          </a:rPr>
                        </m:ctrlPr>
                      </m:sSubPr>
                      <m:e>
                        <m:r>
                          <a:rPr lang="en-US" b="1" i="1" dirty="0" smtClean="0">
                            <a:solidFill>
                              <a:srgbClr val="D60093"/>
                            </a:solidFill>
                            <a:latin typeface="Cambria Math"/>
                            <a:cs typeface="Arial" pitchFamily="34" charset="0"/>
                          </a:rPr>
                          <m:t>𝒙</m:t>
                        </m:r>
                      </m:e>
                      <m:sub>
                        <m:r>
                          <a:rPr lang="en-US" b="1" i="1" dirty="0" smtClean="0">
                            <a:solidFill>
                              <a:srgbClr val="D60093"/>
                            </a:solidFill>
                            <a:latin typeface="Cambria Math"/>
                            <a:cs typeface="Arial" pitchFamily="34" charset="0"/>
                          </a:rPr>
                          <m:t>𝟐</m:t>
                        </m:r>
                      </m:sub>
                    </m:sSub>
                  </m:oMath>
                </a14:m>
                <a:r>
                  <a:rPr lang="en-US" b="1" dirty="0" smtClean="0">
                    <a:solidFill>
                      <a:srgbClr val="D60093"/>
                    </a:solidFill>
                    <a:cs typeface="Arial" pitchFamily="34" charset="0"/>
                  </a:rPr>
                  <a:t>?</a:t>
                </a:r>
              </a:p>
              <a:p>
                <a:endParaRPr lang="en-US" b="1" dirty="0">
                  <a:solidFill>
                    <a:srgbClr val="D60093"/>
                  </a:solidFill>
                  <a:cs typeface="Arial" pitchFamily="34" charset="0"/>
                </a:endParaRPr>
              </a:p>
              <a:p>
                <a:endParaRPr lang="en-US" b="1" dirty="0" smtClean="0">
                  <a:solidFill>
                    <a:srgbClr val="D60093"/>
                  </a:solidFill>
                  <a:cs typeface="Arial" pitchFamily="34" charset="0"/>
                </a:endParaRPr>
              </a:p>
              <a:p>
                <a:endParaRPr lang="en-US" b="1" dirty="0">
                  <a:solidFill>
                    <a:srgbClr val="D60093"/>
                  </a:solidFill>
                  <a:cs typeface="Arial" pitchFamily="34" charset="0"/>
                </a:endParaRPr>
              </a:p>
              <a:p>
                <a:endParaRPr lang="en-US" b="1" dirty="0" smtClean="0">
                  <a:solidFill>
                    <a:srgbClr val="D60093"/>
                  </a:solidFill>
                  <a:cs typeface="Arial" pitchFamily="34" charset="0"/>
                </a:endParaRPr>
              </a:p>
              <a:p>
                <a:endParaRPr lang="en-US" b="1" dirty="0" smtClean="0">
                  <a:solidFill>
                    <a:srgbClr val="D60093"/>
                  </a:solidFill>
                  <a:cs typeface="Arial" pitchFamily="34" charset="0"/>
                </a:endParaRPr>
              </a:p>
              <a:p>
                <a:endParaRPr lang="en-US" b="1" dirty="0">
                  <a:solidFill>
                    <a:srgbClr val="D60093"/>
                  </a:solidFill>
                  <a:cs typeface="Arial" pitchFamily="34" charset="0"/>
                </a:endParaRPr>
              </a:p>
              <a:p>
                <a:endParaRPr lang="en-US" b="1" dirty="0" smtClean="0">
                  <a:solidFill>
                    <a:srgbClr val="D60093"/>
                  </a:solidFill>
                  <a:cs typeface="Arial" pitchFamily="34" charset="0"/>
                </a:endParaRPr>
              </a:p>
              <a:p>
                <a:r>
                  <a:rPr lang="en-US" b="1" dirty="0" smtClean="0">
                    <a:solidFill>
                      <a:srgbClr val="0000FF"/>
                    </a:solidFill>
                    <a:cs typeface="Arial" pitchFamily="34" charset="0"/>
                  </a:rPr>
                  <a:t>So, </a:t>
                </a:r>
                <a14:m>
                  <m:oMath xmlns:m="http://schemas.openxmlformats.org/officeDocument/2006/math">
                    <m:r>
                      <a:rPr lang="en-US" b="1" i="1" smtClean="0">
                        <a:solidFill>
                          <a:srgbClr val="0000FF"/>
                        </a:solidFill>
                        <a:latin typeface="Cambria Math"/>
                        <a:cs typeface="Arial" pitchFamily="34" charset="0"/>
                      </a:rPr>
                      <m:t>𝜸</m:t>
                    </m:r>
                  </m:oMath>
                </a14:m>
                <a:r>
                  <a:rPr lang="en-US" b="1" dirty="0" smtClean="0">
                    <a:solidFill>
                      <a:srgbClr val="0000FF"/>
                    </a:solidFill>
                    <a:cs typeface="Arial" pitchFamily="34" charset="0"/>
                  </a:rPr>
                  <a:t> roughly corresponds to the margin</a:t>
                </a:r>
              </a:p>
              <a:p>
                <a:pPr lvl="1"/>
                <a:r>
                  <a:rPr lang="en-US" dirty="0"/>
                  <a:t>Bigger </a:t>
                </a:r>
                <a14:m>
                  <m:oMath xmlns:m="http://schemas.openxmlformats.org/officeDocument/2006/math">
                    <m:r>
                      <a:rPr lang="en-US" b="1" i="1">
                        <a:latin typeface="Cambria Math"/>
                      </a:rPr>
                      <m:t>𝜸</m:t>
                    </m:r>
                  </m:oMath>
                </a14:m>
                <a:r>
                  <a:rPr lang="en-US" dirty="0" smtClean="0"/>
                  <a:t> bigger the separation</a:t>
                </a:r>
                <a:endParaRPr lang="en-US" dirty="0"/>
              </a:p>
              <a:p>
                <a:endParaRPr lang="en-US" sz="3200" b="1" dirty="0" smtClean="0">
                  <a:solidFill>
                    <a:srgbClr val="CC0066"/>
                  </a:solidFill>
                </a:endParaRPr>
              </a:p>
              <a:p>
                <a:endParaRPr lang="en-US" sz="32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3"/>
                <a:stretch>
                  <a:fillRect t="-1556" b="-2222"/>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17</a:t>
            </a:fld>
            <a:endParaRPr lang="en-US" dirty="0"/>
          </a:p>
        </p:txBody>
      </p:sp>
      <p:grpSp>
        <p:nvGrpSpPr>
          <p:cNvPr id="91" name="Group 90"/>
          <p:cNvGrpSpPr/>
          <p:nvPr/>
        </p:nvGrpSpPr>
        <p:grpSpPr>
          <a:xfrm>
            <a:off x="6432167" y="1258521"/>
            <a:ext cx="2102233" cy="2399079"/>
            <a:chOff x="838200" y="1106121"/>
            <a:chExt cx="2102233" cy="2399079"/>
          </a:xfrm>
        </p:grpSpPr>
        <p:cxnSp>
          <p:nvCxnSpPr>
            <p:cNvPr id="26" name="Straight Connector 25"/>
            <p:cNvCxnSpPr/>
            <p:nvPr/>
          </p:nvCxnSpPr>
          <p:spPr>
            <a:xfrm flipH="1">
              <a:off x="1658486" y="1729182"/>
              <a:ext cx="956628" cy="13716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294712">
              <a:off x="2019027" y="1658195"/>
              <a:ext cx="1473480" cy="369332"/>
            </a:xfrm>
            <a:prstGeom prst="rect">
              <a:avLst/>
            </a:prstGeom>
            <a:noFill/>
          </p:spPr>
          <p:txBody>
            <a:bodyPr wrap="none" rtlCol="0">
              <a:spAutoFit/>
            </a:bodyPr>
            <a:lstStyle/>
            <a:p>
              <a:r>
                <a:rPr lang="en-US" b="1" dirty="0" smtClean="0">
                  <a:latin typeface="Arial" pitchFamily="34" charset="0"/>
                  <a:cs typeface="Arial" pitchFamily="34" charset="0"/>
                </a:rPr>
                <a:t>w </a:t>
              </a:r>
              <a:r>
                <a:rPr lang="en-US" b="1" dirty="0" smtClean="0">
                  <a:latin typeface="Arial" pitchFamily="34" charset="0"/>
                  <a:cs typeface="Arial" pitchFamily="34" charset="0"/>
                  <a:sym typeface="Symbol"/>
                </a:rPr>
                <a:t> </a:t>
              </a:r>
              <a:r>
                <a:rPr lang="en-US" b="1" dirty="0" smtClean="0">
                  <a:latin typeface="Arial" pitchFamily="34" charset="0"/>
                  <a:cs typeface="Arial" pitchFamily="34" charset="0"/>
                </a:rPr>
                <a:t>x + b = 0</a:t>
              </a:r>
              <a:endParaRPr lang="en-US"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8" name="Rectangle 17"/>
                <p:cNvSpPr/>
                <p:nvPr/>
              </p:nvSpPr>
              <p:spPr>
                <a:xfrm>
                  <a:off x="2084368" y="1345168"/>
                  <a:ext cx="429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𝒘</m:t>
                        </m:r>
                      </m:oMath>
                    </m:oMathPara>
                  </a14:m>
                  <a:endParaRPr lang="en-US" b="1" dirty="0">
                    <a:latin typeface="Arial" pitchFamily="34" charset="0"/>
                    <a:cs typeface="Arial" pitchFamily="34"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2084368" y="1345168"/>
                  <a:ext cx="429926" cy="369332"/>
                </a:xfrm>
                <a:prstGeom prst="rect">
                  <a:avLst/>
                </a:prstGeom>
                <a:blipFill rotWithShape="1">
                  <a:blip r:embed="rId4"/>
                  <a:stretch>
                    <a:fillRect/>
                  </a:stretch>
                </a:blipFill>
              </p:spPr>
              <p:txBody>
                <a:bodyPr/>
                <a:lstStyle/>
                <a:p>
                  <a:r>
                    <a:rPr lang="en-US">
                      <a:noFill/>
                    </a:rPr>
                    <a:t> </a:t>
                  </a:r>
                </a:p>
              </p:txBody>
            </p:sp>
          </mc:Fallback>
        </mc:AlternateContent>
        <p:cxnSp>
          <p:nvCxnSpPr>
            <p:cNvPr id="29" name="Straight Connector 28"/>
            <p:cNvCxnSpPr/>
            <p:nvPr/>
          </p:nvCxnSpPr>
          <p:spPr>
            <a:xfrm>
              <a:off x="1985312" y="2971800"/>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680512" y="3238500"/>
              <a:ext cx="60960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088429" y="1669507"/>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3" name="TextBox 12"/>
            <p:cNvSpPr txBox="1"/>
            <p:nvPr/>
          </p:nvSpPr>
          <p:spPr>
            <a:xfrm>
              <a:off x="1653654" y="1779032"/>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76" name="TextBox 75"/>
            <p:cNvSpPr txBox="1"/>
            <p:nvPr/>
          </p:nvSpPr>
          <p:spPr>
            <a:xfrm>
              <a:off x="838200" y="1702087"/>
              <a:ext cx="397866" cy="369332"/>
            </a:xfrm>
            <a:prstGeom prst="rect">
              <a:avLst/>
            </a:prstGeom>
            <a:noFill/>
          </p:spPr>
          <p:txBody>
            <a:bodyPr wrap="none" rtlCol="0">
              <a:spAutoFit/>
            </a:bodyPr>
            <a:lstStyle/>
            <a:p>
              <a:r>
                <a:rPr lang="en-US" b="1" dirty="0" smtClean="0">
                  <a:latin typeface="Arial" pitchFamily="34" charset="0"/>
                  <a:cs typeface="Arial" pitchFamily="34" charset="0"/>
                </a:rPr>
                <a:t>x</a:t>
              </a:r>
              <a:r>
                <a:rPr lang="en-US" b="1" baseline="-25000" dirty="0" smtClean="0">
                  <a:latin typeface="Arial" pitchFamily="34" charset="0"/>
                  <a:cs typeface="Arial" pitchFamily="34" charset="0"/>
                </a:rPr>
                <a:t>2</a:t>
              </a:r>
              <a:endParaRPr lang="en-US" b="1" baseline="30000" dirty="0" smtClean="0">
                <a:latin typeface="Arial" pitchFamily="34" charset="0"/>
                <a:cs typeface="Arial" pitchFamily="34" charset="0"/>
              </a:endParaRPr>
            </a:p>
          </p:txBody>
        </p:sp>
        <p:sp>
          <p:nvSpPr>
            <p:cNvPr id="79" name="TextBox 78"/>
            <p:cNvSpPr txBox="1"/>
            <p:nvPr/>
          </p:nvSpPr>
          <p:spPr>
            <a:xfrm>
              <a:off x="1778977" y="1802368"/>
              <a:ext cx="397866" cy="369332"/>
            </a:xfrm>
            <a:prstGeom prst="rect">
              <a:avLst/>
            </a:prstGeom>
            <a:noFill/>
          </p:spPr>
          <p:txBody>
            <a:bodyPr wrap="none" rtlCol="0">
              <a:spAutoFit/>
            </a:bodyPr>
            <a:lstStyle/>
            <a:p>
              <a:r>
                <a:rPr lang="en-US" b="1" dirty="0" smtClean="0">
                  <a:latin typeface="Arial" pitchFamily="34" charset="0"/>
                  <a:cs typeface="Arial" pitchFamily="34" charset="0"/>
                </a:rPr>
                <a:t>x</a:t>
              </a:r>
              <a:r>
                <a:rPr lang="en-US" b="1" baseline="-25000" dirty="0" smtClean="0">
                  <a:latin typeface="Arial" pitchFamily="34" charset="0"/>
                  <a:cs typeface="Arial" pitchFamily="34" charset="0"/>
                </a:rPr>
                <a:t>1</a:t>
              </a:r>
              <a:endParaRPr lang="en-US" b="1" baseline="30000" dirty="0" smtClean="0">
                <a:latin typeface="Arial" pitchFamily="34" charset="0"/>
                <a:cs typeface="Arial" pitchFamily="34" charset="0"/>
              </a:endParaRPr>
            </a:p>
          </p:txBody>
        </p:sp>
        <p:cxnSp>
          <p:nvCxnSpPr>
            <p:cNvPr id="83" name="Straight Arrow Connector 82"/>
            <p:cNvCxnSpPr/>
            <p:nvPr/>
          </p:nvCxnSpPr>
          <p:spPr>
            <a:xfrm flipH="1" flipV="1">
              <a:off x="1851077" y="1459957"/>
              <a:ext cx="663217" cy="4191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flipV="1">
            <a:off x="1371600" y="3608494"/>
            <a:ext cx="534476" cy="658706"/>
          </a:xfrm>
          <a:prstGeom prst="line">
            <a:avLst/>
          </a:prstGeom>
          <a:ln w="28575">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1223294" y="4980991"/>
                <a:ext cx="1374094" cy="65255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In this case</a:t>
                </a:r>
                <a:br>
                  <a:rPr lang="en-US" dirty="0" smtClean="0">
                    <a:solidFill>
                      <a:srgbClr val="008000"/>
                    </a:solidFill>
                    <a:latin typeface="Arial" pitchFamily="34" charset="0"/>
                    <a:cs typeface="Arial" pitchFamily="34" charset="0"/>
                  </a:rPr>
                </a:br>
                <a14:m>
                  <m:oMathPara xmlns:m="http://schemas.openxmlformats.org/officeDocument/2006/math">
                    <m:oMathParaPr>
                      <m:jc m:val="centerGroup"/>
                    </m:oMathParaPr>
                    <m:oMath xmlns:m="http://schemas.openxmlformats.org/officeDocument/2006/math">
                      <m:sSub>
                        <m:sSubPr>
                          <m:ctrlPr>
                            <a:rPr lang="en-US" b="1" i="1" smtClean="0">
                              <a:solidFill>
                                <a:srgbClr val="008000"/>
                              </a:solidFill>
                              <a:latin typeface="Cambria Math"/>
                              <a:cs typeface="Arial" pitchFamily="34" charset="0"/>
                            </a:rPr>
                          </m:ctrlPr>
                        </m:sSubPr>
                        <m:e>
                          <m:r>
                            <a:rPr lang="en-US" b="1" i="1" smtClean="0">
                              <a:solidFill>
                                <a:srgbClr val="008000"/>
                              </a:solidFill>
                              <a:latin typeface="Cambria Math"/>
                              <a:cs typeface="Arial" pitchFamily="34" charset="0"/>
                            </a:rPr>
                            <m:t>𝜸</m:t>
                          </m:r>
                        </m:e>
                        <m:sub>
                          <m:r>
                            <a:rPr lang="en-US" b="1" i="1" smtClean="0">
                              <a:solidFill>
                                <a:srgbClr val="008000"/>
                              </a:solidFill>
                              <a:latin typeface="Cambria Math"/>
                              <a:cs typeface="Arial" pitchFamily="34" charset="0"/>
                            </a:rPr>
                            <m:t>𝟏</m:t>
                          </m:r>
                        </m:sub>
                      </m:sSub>
                      <m:r>
                        <a:rPr lang="en-US" b="1" i="1" smtClean="0">
                          <a:solidFill>
                            <a:srgbClr val="008000"/>
                          </a:solidFill>
                          <a:latin typeface="Cambria Math"/>
                          <a:cs typeface="Arial" pitchFamily="34" charset="0"/>
                        </a:rPr>
                        <m:t>≈</m:t>
                      </m:r>
                      <m:sSup>
                        <m:sSupPr>
                          <m:ctrlPr>
                            <a:rPr lang="en-US" b="1" i="1" smtClean="0">
                              <a:solidFill>
                                <a:srgbClr val="008000"/>
                              </a:solidFill>
                              <a:latin typeface="Cambria Math"/>
                              <a:cs typeface="Arial" pitchFamily="34" charset="0"/>
                            </a:rPr>
                          </m:ctrlPr>
                        </m:sSupPr>
                        <m:e>
                          <m:d>
                            <m:dPr>
                              <m:begChr m:val="‖"/>
                              <m:endChr m:val="‖"/>
                              <m:ctrlPr>
                                <a:rPr lang="en-US" b="1" i="1" smtClean="0">
                                  <a:solidFill>
                                    <a:srgbClr val="008000"/>
                                  </a:solidFill>
                                  <a:latin typeface="Cambria Math"/>
                                  <a:cs typeface="Arial" pitchFamily="34" charset="0"/>
                                </a:rPr>
                              </m:ctrlPr>
                            </m:dPr>
                            <m:e>
                              <m:r>
                                <a:rPr lang="en-US" b="1" i="1" smtClean="0">
                                  <a:solidFill>
                                    <a:srgbClr val="008000"/>
                                  </a:solidFill>
                                  <a:latin typeface="Cambria Math"/>
                                  <a:cs typeface="Arial" pitchFamily="34" charset="0"/>
                                </a:rPr>
                                <m:t>𝒘</m:t>
                              </m:r>
                            </m:e>
                          </m:d>
                        </m:e>
                        <m:sup>
                          <m:r>
                            <a:rPr lang="en-US" b="1" i="1" smtClean="0">
                              <a:solidFill>
                                <a:srgbClr val="008000"/>
                              </a:solidFill>
                              <a:latin typeface="Cambria Math"/>
                              <a:cs typeface="Arial" pitchFamily="34" charset="0"/>
                            </a:rPr>
                            <m:t>𝟐</m:t>
                          </m:r>
                        </m:sup>
                      </m:sSup>
                    </m:oMath>
                  </m:oMathPara>
                </a14:m>
                <a:endParaRPr lang="en-US" b="1" dirty="0" smtClean="0">
                  <a:solidFill>
                    <a:srgbClr val="008000"/>
                  </a:solidFill>
                  <a:latin typeface="Arial" pitchFamily="34" charset="0"/>
                  <a:cs typeface="Arial" pitchFamily="34" charset="0"/>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223294" y="4980991"/>
                <a:ext cx="1374094" cy="652551"/>
              </a:xfrm>
              <a:prstGeom prst="rect">
                <a:avLst/>
              </a:prstGeom>
              <a:blipFill rotWithShape="1">
                <a:blip r:embed="rId5"/>
                <a:stretch>
                  <a:fillRect l="-3556" t="-4673" r="-1333" b="-3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p:cNvSpPr/>
              <p:nvPr/>
            </p:nvSpPr>
            <p:spPr>
              <a:xfrm>
                <a:off x="1302472" y="4334721"/>
                <a:ext cx="429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𝒘</m:t>
                      </m:r>
                    </m:oMath>
                  </m:oMathPara>
                </a14:m>
                <a:endParaRPr lang="en-US" b="1" dirty="0">
                  <a:latin typeface="Arial" pitchFamily="34" charset="0"/>
                  <a:cs typeface="Arial" pitchFamily="34" charset="0"/>
                </a:endParaRPr>
              </a:p>
            </p:txBody>
          </p:sp>
        </mc:Choice>
        <mc:Fallback xmlns="">
          <p:sp>
            <p:nvSpPr>
              <p:cNvPr id="86" name="Rectangle 85"/>
              <p:cNvSpPr>
                <a:spLocks noRot="1" noChangeAspect="1" noMove="1" noResize="1" noEditPoints="1" noAdjustHandles="1" noChangeArrowheads="1" noChangeShapeType="1" noTextEdit="1"/>
              </p:cNvSpPr>
              <p:nvPr/>
            </p:nvSpPr>
            <p:spPr>
              <a:xfrm>
                <a:off x="1302472" y="4334721"/>
                <a:ext cx="429926" cy="369332"/>
              </a:xfrm>
              <a:prstGeom prst="rect">
                <a:avLst/>
              </a:prstGeom>
              <a:blipFill rotWithShape="1">
                <a:blip r:embed="rId6"/>
                <a:stretch>
                  <a:fillRect/>
                </a:stretch>
              </a:blipFill>
            </p:spPr>
            <p:txBody>
              <a:bodyPr/>
              <a:lstStyle/>
              <a:p>
                <a:r>
                  <a:rPr lang="en-US">
                    <a:noFill/>
                  </a:rPr>
                  <a:t> </a:t>
                </a:r>
              </a:p>
            </p:txBody>
          </p:sp>
        </mc:Fallback>
      </mc:AlternateContent>
      <p:grpSp>
        <p:nvGrpSpPr>
          <p:cNvPr id="99" name="Group 98"/>
          <p:cNvGrpSpPr/>
          <p:nvPr/>
        </p:nvGrpSpPr>
        <p:grpSpPr>
          <a:xfrm>
            <a:off x="1143000" y="3059668"/>
            <a:ext cx="1523080" cy="1893332"/>
            <a:chOff x="959754" y="2907268"/>
            <a:chExt cx="1523080" cy="1893332"/>
          </a:xfrm>
        </p:grpSpPr>
        <p:cxnSp>
          <p:nvCxnSpPr>
            <p:cNvPr id="61" name="Straight Connector 60"/>
            <p:cNvCxnSpPr/>
            <p:nvPr/>
          </p:nvCxnSpPr>
          <p:spPr>
            <a:xfrm>
              <a:off x="1853952" y="4267200"/>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549152" y="4533900"/>
              <a:ext cx="609600" cy="0"/>
            </a:xfrm>
            <a:prstGeom prst="line">
              <a:avLst/>
            </a:prstGeom>
            <a:ln w="28575"/>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1522294" y="3074432"/>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80" name="TextBox 79"/>
            <p:cNvSpPr txBox="1"/>
            <p:nvPr/>
          </p:nvSpPr>
          <p:spPr>
            <a:xfrm>
              <a:off x="1673137" y="3088480"/>
              <a:ext cx="397866" cy="369332"/>
            </a:xfrm>
            <a:prstGeom prst="rect">
              <a:avLst/>
            </a:prstGeom>
            <a:noFill/>
          </p:spPr>
          <p:txBody>
            <a:bodyPr wrap="none" rtlCol="0">
              <a:spAutoFit/>
            </a:bodyPr>
            <a:lstStyle/>
            <a:p>
              <a:r>
                <a:rPr lang="en-US" b="1" dirty="0" smtClean="0">
                  <a:latin typeface="Arial" pitchFamily="34" charset="0"/>
                  <a:cs typeface="Arial" pitchFamily="34" charset="0"/>
                </a:rPr>
                <a:t>x</a:t>
              </a:r>
              <a:r>
                <a:rPr lang="en-US" b="1" baseline="-25000" dirty="0" smtClean="0">
                  <a:latin typeface="Arial" pitchFamily="34" charset="0"/>
                  <a:cs typeface="Arial" pitchFamily="34" charset="0"/>
                </a:rPr>
                <a:t>1</a:t>
              </a:r>
            </a:p>
          </p:txBody>
        </p:sp>
        <p:sp>
          <p:nvSpPr>
            <p:cNvPr id="102" name="TextBox 101"/>
            <p:cNvSpPr txBox="1"/>
            <p:nvPr/>
          </p:nvSpPr>
          <p:spPr>
            <a:xfrm>
              <a:off x="959754" y="29633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04" name="TextBox 103"/>
            <p:cNvSpPr txBox="1"/>
            <p:nvPr/>
          </p:nvSpPr>
          <p:spPr>
            <a:xfrm>
              <a:off x="959754" y="2907268"/>
              <a:ext cx="397866" cy="369332"/>
            </a:xfrm>
            <a:prstGeom prst="rect">
              <a:avLst/>
            </a:prstGeom>
            <a:noFill/>
          </p:spPr>
          <p:txBody>
            <a:bodyPr wrap="none" rtlCol="0">
              <a:spAutoFit/>
            </a:bodyPr>
            <a:lstStyle/>
            <a:p>
              <a:r>
                <a:rPr lang="en-US" b="1" dirty="0" smtClean="0">
                  <a:latin typeface="Arial" pitchFamily="34" charset="0"/>
                  <a:cs typeface="Arial" pitchFamily="34" charset="0"/>
                </a:rPr>
                <a:t>x</a:t>
              </a:r>
              <a:r>
                <a:rPr lang="en-US" b="1" baseline="-25000" dirty="0" smtClean="0">
                  <a:latin typeface="Arial" pitchFamily="34" charset="0"/>
                  <a:cs typeface="Arial" pitchFamily="34" charset="0"/>
                </a:rPr>
                <a:t>2</a:t>
              </a:r>
              <a:endParaRPr lang="en-US" b="1" baseline="30000" dirty="0" smtClean="0">
                <a:latin typeface="Arial" pitchFamily="34" charset="0"/>
                <a:cs typeface="Arial" pitchFamily="34" charset="0"/>
              </a:endParaRPr>
            </a:p>
          </p:txBody>
        </p:sp>
        <p:cxnSp>
          <p:nvCxnSpPr>
            <p:cNvPr id="108" name="Straight Connector 107"/>
            <p:cNvCxnSpPr/>
            <p:nvPr/>
          </p:nvCxnSpPr>
          <p:spPr>
            <a:xfrm flipH="1">
              <a:off x="1526206" y="3025424"/>
              <a:ext cx="956628" cy="13716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3634677" y="3084884"/>
            <a:ext cx="2080323" cy="2526595"/>
            <a:chOff x="2141725" y="4097547"/>
            <a:chExt cx="2080323" cy="2526595"/>
          </a:xfrm>
        </p:grpSpPr>
        <p:grpSp>
          <p:nvGrpSpPr>
            <p:cNvPr id="96" name="Group 95"/>
            <p:cNvGrpSpPr/>
            <p:nvPr/>
          </p:nvGrpSpPr>
          <p:grpSpPr>
            <a:xfrm>
              <a:off x="2141725" y="4097547"/>
              <a:ext cx="1749067" cy="2526595"/>
              <a:chOff x="1735931" y="4173747"/>
              <a:chExt cx="1749067" cy="2526595"/>
            </a:xfrm>
          </p:grpSpPr>
          <p:cxnSp>
            <p:nvCxnSpPr>
              <p:cNvPr id="82" name="Straight Connector 81"/>
              <p:cNvCxnSpPr/>
              <p:nvPr/>
            </p:nvCxnSpPr>
            <p:spPr>
              <a:xfrm flipH="1" flipV="1">
                <a:off x="1735931" y="4897647"/>
                <a:ext cx="1444268" cy="880838"/>
              </a:xfrm>
              <a:prstGeom prst="line">
                <a:avLst/>
              </a:prstGeom>
              <a:ln w="3810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Rectangle 68"/>
                  <p:cNvSpPr/>
                  <p:nvPr/>
                </p:nvSpPr>
                <p:spPr>
                  <a:xfrm>
                    <a:off x="2516931" y="5508914"/>
                    <a:ext cx="429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𝒘</m:t>
                          </m:r>
                        </m:oMath>
                      </m:oMathPara>
                    </a14:m>
                    <a:endParaRPr lang="en-US" b="1" dirty="0">
                      <a:latin typeface="Arial" pitchFamily="34" charset="0"/>
                      <a:cs typeface="Arial" pitchFamily="34" charset="0"/>
                    </a:endParaRPr>
                  </a:p>
                </p:txBody>
              </p:sp>
            </mc:Choice>
            <mc:Fallback xmlns="">
              <p:sp>
                <p:nvSpPr>
                  <p:cNvPr id="69" name="Rectangle 68"/>
                  <p:cNvSpPr>
                    <a:spLocks noRot="1" noChangeAspect="1" noMove="1" noResize="1" noEditPoints="1" noAdjustHandles="1" noChangeArrowheads="1" noChangeShapeType="1" noTextEdit="1"/>
                  </p:cNvSpPr>
                  <p:nvPr/>
                </p:nvSpPr>
                <p:spPr>
                  <a:xfrm>
                    <a:off x="2516931" y="5508914"/>
                    <a:ext cx="429926" cy="369332"/>
                  </a:xfrm>
                  <a:prstGeom prst="rect">
                    <a:avLst/>
                  </a:prstGeom>
                  <a:blipFill rotWithShape="1">
                    <a:blip r:embed="rId7"/>
                    <a:stretch>
                      <a:fillRect/>
                    </a:stretch>
                  </a:blipFill>
                </p:spPr>
                <p:txBody>
                  <a:bodyPr/>
                  <a:lstStyle/>
                  <a:p>
                    <a:r>
                      <a:rPr lang="en-US">
                        <a:noFill/>
                      </a:rPr>
                      <a:t> </a:t>
                    </a:r>
                  </a:p>
                </p:txBody>
              </p:sp>
            </mc:Fallback>
          </mc:AlternateContent>
          <p:cxnSp>
            <p:nvCxnSpPr>
              <p:cNvPr id="70" name="Straight Connector 69"/>
              <p:cNvCxnSpPr/>
              <p:nvPr/>
            </p:nvCxnSpPr>
            <p:spPr>
              <a:xfrm>
                <a:off x="3180198" y="5507247"/>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875398" y="5773947"/>
                <a:ext cx="609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flipV="1">
                <a:off x="2483851" y="4504660"/>
                <a:ext cx="696347" cy="1269288"/>
              </a:xfrm>
              <a:prstGeom prst="straightConnector1">
                <a:avLst/>
              </a:prstGeom>
              <a:ln w="28575">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283315" y="4204954"/>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cxnSp>
            <p:nvCxnSpPr>
              <p:cNvPr id="84" name="Straight Arrow Connector 83"/>
              <p:cNvCxnSpPr/>
              <p:nvPr/>
            </p:nvCxnSpPr>
            <p:spPr>
              <a:xfrm flipH="1" flipV="1">
                <a:off x="2516931" y="5359384"/>
                <a:ext cx="663217" cy="4191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166542" y="4173747"/>
                <a:ext cx="397866" cy="369332"/>
              </a:xfrm>
              <a:prstGeom prst="rect">
                <a:avLst/>
              </a:prstGeom>
              <a:noFill/>
            </p:spPr>
            <p:txBody>
              <a:bodyPr wrap="none" rtlCol="0">
                <a:spAutoFit/>
              </a:bodyPr>
              <a:lstStyle/>
              <a:p>
                <a:r>
                  <a:rPr lang="en-US" b="1" dirty="0" smtClean="0">
                    <a:latin typeface="Arial" pitchFamily="34" charset="0"/>
                    <a:cs typeface="Arial" pitchFamily="34" charset="0"/>
                  </a:rPr>
                  <a:t>x</a:t>
                </a:r>
                <a:r>
                  <a:rPr lang="en-US" b="1" baseline="-25000" dirty="0" smtClean="0">
                    <a:latin typeface="Arial" pitchFamily="34" charset="0"/>
                    <a:cs typeface="Arial" pitchFamily="34" charset="0"/>
                  </a:rPr>
                  <a:t>2</a:t>
                </a:r>
                <a:endParaRPr lang="en-US" b="1" baseline="30000" dirty="0" smtClean="0">
                  <a:latin typeface="Arial" pitchFamily="34" charset="0"/>
                  <a:cs typeface="Arial" pitchFamily="34" charset="0"/>
                </a:endParaRPr>
              </a:p>
            </p:txBody>
          </p:sp>
          <p:cxnSp>
            <p:nvCxnSpPr>
              <p:cNvPr id="92" name="Straight Connector 91"/>
              <p:cNvCxnSpPr/>
              <p:nvPr/>
            </p:nvCxnSpPr>
            <p:spPr>
              <a:xfrm flipV="1">
                <a:off x="2085464" y="4543079"/>
                <a:ext cx="372601" cy="596225"/>
              </a:xfrm>
              <a:prstGeom prst="line">
                <a:avLst/>
              </a:prstGeom>
              <a:ln w="28575">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1964595" y="6047791"/>
                    <a:ext cx="1470659" cy="65255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In this case</a:t>
                    </a:r>
                  </a:p>
                  <a:p>
                    <a:pPr/>
                    <a14:m>
                      <m:oMathPara xmlns:m="http://schemas.openxmlformats.org/officeDocument/2006/math">
                        <m:oMathParaPr>
                          <m:jc m:val="centerGroup"/>
                        </m:oMathParaPr>
                        <m:oMath xmlns:m="http://schemas.openxmlformats.org/officeDocument/2006/math">
                          <m:sSub>
                            <m:sSubPr>
                              <m:ctrlPr>
                                <a:rPr lang="en-US" b="1" i="1" smtClean="0">
                                  <a:solidFill>
                                    <a:srgbClr val="008000"/>
                                  </a:solidFill>
                                  <a:latin typeface="Cambria Math"/>
                                  <a:cs typeface="Arial" pitchFamily="34" charset="0"/>
                                </a:rPr>
                              </m:ctrlPr>
                            </m:sSubPr>
                            <m:e>
                              <m:r>
                                <a:rPr lang="en-US" b="1" i="1" smtClean="0">
                                  <a:solidFill>
                                    <a:srgbClr val="008000"/>
                                  </a:solidFill>
                                  <a:latin typeface="Cambria Math"/>
                                  <a:cs typeface="Arial" pitchFamily="34" charset="0"/>
                                </a:rPr>
                                <m:t>𝜸</m:t>
                              </m:r>
                            </m:e>
                            <m:sub>
                              <m:r>
                                <a:rPr lang="en-US" b="1" i="1" smtClean="0">
                                  <a:solidFill>
                                    <a:srgbClr val="008000"/>
                                  </a:solidFill>
                                  <a:latin typeface="Cambria Math"/>
                                  <a:cs typeface="Arial" pitchFamily="34" charset="0"/>
                                </a:rPr>
                                <m:t>𝟐</m:t>
                              </m:r>
                            </m:sub>
                          </m:sSub>
                          <m:r>
                            <a:rPr lang="en-US" b="1" i="1" smtClean="0">
                              <a:solidFill>
                                <a:srgbClr val="008000"/>
                              </a:solidFill>
                              <a:latin typeface="Cambria Math"/>
                              <a:cs typeface="Arial" pitchFamily="34" charset="0"/>
                            </a:rPr>
                            <m:t>≈</m:t>
                          </m:r>
                          <m:sSup>
                            <m:sSupPr>
                              <m:ctrlPr>
                                <a:rPr lang="en-US" b="1" i="1" smtClean="0">
                                  <a:solidFill>
                                    <a:srgbClr val="008000"/>
                                  </a:solidFill>
                                  <a:latin typeface="Cambria Math"/>
                                  <a:cs typeface="Arial" pitchFamily="34" charset="0"/>
                                </a:rPr>
                              </m:ctrlPr>
                            </m:sSupPr>
                            <m:e>
                              <m:r>
                                <a:rPr lang="en-US" b="1" i="1" smtClean="0">
                                  <a:solidFill>
                                    <a:srgbClr val="008000"/>
                                  </a:solidFill>
                                  <a:latin typeface="Cambria Math"/>
                                  <a:cs typeface="Arial" pitchFamily="34" charset="0"/>
                                </a:rPr>
                                <m:t>𝟐</m:t>
                              </m:r>
                              <m:d>
                                <m:dPr>
                                  <m:begChr m:val="‖"/>
                                  <m:endChr m:val="‖"/>
                                  <m:ctrlPr>
                                    <a:rPr lang="en-US" b="1" i="1" smtClean="0">
                                      <a:solidFill>
                                        <a:srgbClr val="008000"/>
                                      </a:solidFill>
                                      <a:latin typeface="Cambria Math"/>
                                      <a:cs typeface="Arial" pitchFamily="34" charset="0"/>
                                    </a:rPr>
                                  </m:ctrlPr>
                                </m:dPr>
                                <m:e>
                                  <m:r>
                                    <a:rPr lang="en-US" b="1" i="1" smtClean="0">
                                      <a:solidFill>
                                        <a:srgbClr val="008000"/>
                                      </a:solidFill>
                                      <a:latin typeface="Cambria Math"/>
                                      <a:cs typeface="Arial" pitchFamily="34" charset="0"/>
                                    </a:rPr>
                                    <m:t>𝒘</m:t>
                                  </m:r>
                                </m:e>
                              </m:d>
                            </m:e>
                            <m:sup>
                              <m:r>
                                <a:rPr lang="en-US" b="1" i="1" smtClean="0">
                                  <a:solidFill>
                                    <a:srgbClr val="008000"/>
                                  </a:solidFill>
                                  <a:latin typeface="Cambria Math"/>
                                  <a:cs typeface="Arial" pitchFamily="34" charset="0"/>
                                </a:rPr>
                                <m:t>𝟐</m:t>
                              </m:r>
                            </m:sup>
                          </m:sSup>
                        </m:oMath>
                      </m:oMathPara>
                    </a14:m>
                    <a:endParaRPr lang="en-US" b="1" dirty="0" smtClean="0">
                      <a:solidFill>
                        <a:srgbClr val="008000"/>
                      </a:solidFill>
                      <a:latin typeface="Arial" pitchFamily="34" charset="0"/>
                      <a:cs typeface="Arial" pitchFamily="34"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1964595" y="6047791"/>
                    <a:ext cx="1470659" cy="652551"/>
                  </a:xfrm>
                  <a:prstGeom prst="rect">
                    <a:avLst/>
                  </a:prstGeom>
                  <a:blipFill rotWithShape="1">
                    <a:blip r:embed="rId8"/>
                    <a:stretch>
                      <a:fillRect t="-4630" b="-2778"/>
                    </a:stretch>
                  </a:blipFill>
                </p:spPr>
                <p:txBody>
                  <a:bodyPr/>
                  <a:lstStyle/>
                  <a:p>
                    <a:r>
                      <a:rPr lang="en-US">
                        <a:noFill/>
                      </a:rPr>
                      <a:t> </a:t>
                    </a:r>
                  </a:p>
                </p:txBody>
              </p:sp>
            </mc:Fallback>
          </mc:AlternateContent>
        </p:grpSp>
        <p:sp>
          <p:nvSpPr>
            <p:cNvPr id="106" name="TextBox 105"/>
            <p:cNvSpPr txBox="1"/>
            <p:nvPr/>
          </p:nvSpPr>
          <p:spPr>
            <a:xfrm>
              <a:off x="3260419" y="4241257"/>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07" name="TextBox 106"/>
            <p:cNvSpPr txBox="1"/>
            <p:nvPr/>
          </p:nvSpPr>
          <p:spPr>
            <a:xfrm>
              <a:off x="3385742" y="4264593"/>
              <a:ext cx="397866" cy="369332"/>
            </a:xfrm>
            <a:prstGeom prst="rect">
              <a:avLst/>
            </a:prstGeom>
            <a:noFill/>
          </p:spPr>
          <p:txBody>
            <a:bodyPr wrap="none" rtlCol="0">
              <a:spAutoFit/>
            </a:bodyPr>
            <a:lstStyle/>
            <a:p>
              <a:r>
                <a:rPr lang="en-US" b="1" dirty="0" smtClean="0">
                  <a:latin typeface="Arial" pitchFamily="34" charset="0"/>
                  <a:cs typeface="Arial" pitchFamily="34" charset="0"/>
                </a:rPr>
                <a:t>x</a:t>
              </a:r>
              <a:r>
                <a:rPr lang="en-US" b="1" baseline="-25000" dirty="0" smtClean="0">
                  <a:latin typeface="Arial" pitchFamily="34" charset="0"/>
                  <a:cs typeface="Arial" pitchFamily="34" charset="0"/>
                </a:rPr>
                <a:t>1</a:t>
              </a:r>
              <a:endParaRPr lang="en-US" b="1" baseline="30000" dirty="0" smtClean="0">
                <a:latin typeface="Arial" pitchFamily="34" charset="0"/>
                <a:cs typeface="Arial" pitchFamily="34" charset="0"/>
              </a:endParaRPr>
            </a:p>
          </p:txBody>
        </p:sp>
        <p:cxnSp>
          <p:nvCxnSpPr>
            <p:cNvPr id="110" name="Straight Connector 109"/>
            <p:cNvCxnSpPr/>
            <p:nvPr/>
          </p:nvCxnSpPr>
          <p:spPr>
            <a:xfrm flipH="1">
              <a:off x="3265420" y="4196644"/>
              <a:ext cx="956628" cy="13716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p:cNvCxnSpPr/>
          <p:nvPr/>
        </p:nvCxnSpPr>
        <p:spPr>
          <a:xfrm flipH="1" flipV="1">
            <a:off x="1935846" y="2857500"/>
            <a:ext cx="663217" cy="4191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1906076" y="3570394"/>
            <a:ext cx="131122" cy="1115907"/>
          </a:xfrm>
          <a:prstGeom prst="straightConnector1">
            <a:avLst/>
          </a:prstGeom>
          <a:ln w="28575">
            <a:solidFill>
              <a:srgbClr val="00B0F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413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1.38889E-6 -3.33179E-6 L -0.06128 0.20824 " pathEditMode="relative" rAng="0" ptsTypes="AA">
                                      <p:cBhvr>
                                        <p:cTn id="20" dur="2000" fill="hold"/>
                                        <p:tgtEl>
                                          <p:spTgt spid="113"/>
                                        </p:tgtEl>
                                        <p:attrNameLst>
                                          <p:attrName>ppt_x</p:attrName>
                                          <p:attrName>ppt_y</p:attrName>
                                        </p:attrNameLst>
                                      </p:cBhvr>
                                      <p:rCtr x="-3073" y="10412"/>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flipV="1">
            <a:off x="725691" y="1629257"/>
            <a:ext cx="2791412" cy="4164862"/>
          </a:xfrm>
          <a:prstGeom prst="line">
            <a:avLst/>
          </a:prstGeom>
          <a:ln w="76200" cmpd="sng">
            <a:solidFill>
              <a:srgbClr val="008000"/>
            </a:solidFill>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rot="18209703">
            <a:off x="2808041" y="1766655"/>
            <a:ext cx="1289235" cy="369332"/>
          </a:xfrm>
          <a:prstGeom prst="rect">
            <a:avLst/>
          </a:prstGeom>
          <a:noFill/>
        </p:spPr>
        <p:txBody>
          <a:bodyPr wrap="none" rtlCol="0">
            <a:spAutoFit/>
          </a:bodyPr>
          <a:lstStyle/>
          <a:p>
            <a:r>
              <a:rPr lang="en-US" dirty="0" smtClean="0">
                <a:solidFill>
                  <a:srgbClr val="008000"/>
                </a:solidFill>
              </a:rPr>
              <a:t>w ∙ x + b = 0</a:t>
            </a:r>
            <a:endParaRPr lang="en-US" dirty="0">
              <a:solidFill>
                <a:srgbClr val="008000"/>
              </a:solidFill>
            </a:endParaRPr>
          </a:p>
        </p:txBody>
      </p:sp>
      <p:cxnSp>
        <p:nvCxnSpPr>
          <p:cNvPr id="31" name="Straight Arrow Connector 30"/>
          <p:cNvCxnSpPr/>
          <p:nvPr/>
        </p:nvCxnSpPr>
        <p:spPr>
          <a:xfrm flipH="1" flipV="1">
            <a:off x="2788541" y="1672589"/>
            <a:ext cx="454982" cy="304943"/>
          </a:xfrm>
          <a:prstGeom prst="straightConnector1">
            <a:avLst/>
          </a:prstGeom>
          <a:ln w="38100" cmpd="sng">
            <a:solidFill>
              <a:srgbClr val="E40096"/>
            </a:solidFill>
            <a:tailEnd type="arrow"/>
          </a:ln>
        </p:spPr>
        <p:style>
          <a:lnRef idx="1">
            <a:schemeClr val="accent2"/>
          </a:lnRef>
          <a:fillRef idx="0">
            <a:schemeClr val="accent2"/>
          </a:fillRef>
          <a:effectRef idx="0">
            <a:schemeClr val="accent2"/>
          </a:effectRef>
          <a:fontRef idx="minor">
            <a:schemeClr val="tx1"/>
          </a:fontRef>
        </p:style>
      </p:cxnSp>
      <p:sp>
        <p:nvSpPr>
          <p:cNvPr id="43" name="Rectangle 42"/>
          <p:cNvSpPr/>
          <p:nvPr/>
        </p:nvSpPr>
        <p:spPr>
          <a:xfrm>
            <a:off x="298742" y="435733"/>
            <a:ext cx="4694289" cy="523220"/>
          </a:xfrm>
          <a:prstGeom prst="rect">
            <a:avLst/>
          </a:prstGeom>
        </p:spPr>
        <p:txBody>
          <a:bodyPr wrap="none">
            <a:spAutoFit/>
          </a:bodyPr>
          <a:lstStyle/>
          <a:p>
            <a:r>
              <a:rPr lang="en-US" sz="2800" b="1" dirty="0" smtClean="0"/>
              <a:t>Distance from a point to a line</a:t>
            </a:r>
            <a:endParaRPr lang="en-US" sz="2800" b="1" dirty="0"/>
          </a:p>
        </p:txBody>
      </p:sp>
      <p:sp>
        <p:nvSpPr>
          <p:cNvPr id="44" name="TextBox 43"/>
          <p:cNvSpPr txBox="1"/>
          <p:nvPr/>
        </p:nvSpPr>
        <p:spPr>
          <a:xfrm>
            <a:off x="524354" y="1672589"/>
            <a:ext cx="1561646" cy="523220"/>
          </a:xfrm>
          <a:prstGeom prst="rect">
            <a:avLst/>
          </a:prstGeom>
          <a:noFill/>
        </p:spPr>
        <p:txBody>
          <a:bodyPr wrap="none" rtlCol="0">
            <a:spAutoFit/>
          </a:bodyPr>
          <a:lstStyle/>
          <a:p>
            <a:r>
              <a:rPr lang="en-US" sz="2800" b="1" dirty="0" smtClean="0">
                <a:solidFill>
                  <a:srgbClr val="0000FF"/>
                </a:solidFill>
              </a:rPr>
              <a:t>A </a:t>
            </a:r>
            <a:r>
              <a:rPr lang="en-US" b="1" dirty="0" smtClean="0">
                <a:solidFill>
                  <a:srgbClr val="0000FF"/>
                </a:solidFill>
              </a:rPr>
              <a:t>(</a:t>
            </a:r>
            <a:r>
              <a:rPr lang="en-US" b="1" dirty="0" err="1" smtClean="0">
                <a:solidFill>
                  <a:srgbClr val="0000FF"/>
                </a:solidFill>
              </a:rPr>
              <a:t>x</a:t>
            </a:r>
            <a:r>
              <a:rPr lang="en-US" b="1" baseline="-25000" dirty="0" err="1" smtClean="0">
                <a:solidFill>
                  <a:srgbClr val="0000FF"/>
                </a:solidFill>
              </a:rPr>
              <a:t>A</a:t>
            </a:r>
            <a:r>
              <a:rPr lang="en-US" b="1" baseline="30000" dirty="0" smtClean="0">
                <a:solidFill>
                  <a:srgbClr val="0000FF"/>
                </a:solidFill>
              </a:rPr>
              <a:t>(1)</a:t>
            </a:r>
            <a:r>
              <a:rPr lang="en-US" b="1" dirty="0" smtClean="0">
                <a:solidFill>
                  <a:srgbClr val="0000FF"/>
                </a:solidFill>
              </a:rPr>
              <a:t>, </a:t>
            </a:r>
            <a:r>
              <a:rPr lang="en-US" b="1" dirty="0" err="1" smtClean="0">
                <a:solidFill>
                  <a:srgbClr val="0000FF"/>
                </a:solidFill>
              </a:rPr>
              <a:t>x</a:t>
            </a:r>
            <a:r>
              <a:rPr lang="en-US" b="1" baseline="-25000" dirty="0" err="1" smtClean="0">
                <a:solidFill>
                  <a:srgbClr val="0000FF"/>
                </a:solidFill>
              </a:rPr>
              <a:t>A</a:t>
            </a:r>
            <a:r>
              <a:rPr lang="en-US" b="1" baseline="30000" dirty="0" smtClean="0">
                <a:solidFill>
                  <a:srgbClr val="0000FF"/>
                </a:solidFill>
              </a:rPr>
              <a:t>(2)</a:t>
            </a:r>
            <a:r>
              <a:rPr lang="en-US" b="1" dirty="0" smtClean="0">
                <a:solidFill>
                  <a:srgbClr val="0000FF"/>
                </a:solidFill>
              </a:rPr>
              <a:t>)</a:t>
            </a:r>
            <a:endParaRPr lang="en-US" b="1" dirty="0">
              <a:solidFill>
                <a:srgbClr val="0000FF"/>
              </a:solidFill>
            </a:endParaRPr>
          </a:p>
        </p:txBody>
      </p:sp>
      <p:sp>
        <p:nvSpPr>
          <p:cNvPr id="45" name="TextBox 44"/>
          <p:cNvSpPr txBox="1"/>
          <p:nvPr/>
        </p:nvSpPr>
        <p:spPr>
          <a:xfrm>
            <a:off x="1131308" y="4987906"/>
            <a:ext cx="1251251" cy="523220"/>
          </a:xfrm>
          <a:prstGeom prst="rect">
            <a:avLst/>
          </a:prstGeom>
          <a:noFill/>
        </p:spPr>
        <p:txBody>
          <a:bodyPr wrap="none" rtlCol="0">
            <a:spAutoFit/>
          </a:bodyPr>
          <a:lstStyle/>
          <a:p>
            <a:r>
              <a:rPr lang="en-US" sz="2800" b="1" dirty="0">
                <a:solidFill>
                  <a:schemeClr val="accent6"/>
                </a:solidFill>
              </a:rPr>
              <a:t>M</a:t>
            </a:r>
            <a:r>
              <a:rPr lang="en-US" sz="2800" b="1" dirty="0">
                <a:solidFill>
                  <a:srgbClr val="0000FF"/>
                </a:solidFill>
              </a:rPr>
              <a:t> </a:t>
            </a:r>
            <a:r>
              <a:rPr lang="en-US" b="1" dirty="0">
                <a:solidFill>
                  <a:schemeClr val="accent6"/>
                </a:solidFill>
              </a:rPr>
              <a:t>(</a:t>
            </a:r>
            <a:r>
              <a:rPr lang="en-US" b="1" dirty="0" smtClean="0">
                <a:solidFill>
                  <a:schemeClr val="accent6"/>
                </a:solidFill>
              </a:rPr>
              <a:t>x</a:t>
            </a:r>
            <a:r>
              <a:rPr lang="en-US" b="1" baseline="-25000" dirty="0" smtClean="0">
                <a:solidFill>
                  <a:schemeClr val="accent6"/>
                </a:solidFill>
              </a:rPr>
              <a:t>1</a:t>
            </a:r>
            <a:r>
              <a:rPr lang="en-US" b="1" dirty="0" smtClean="0">
                <a:solidFill>
                  <a:schemeClr val="accent6"/>
                </a:solidFill>
              </a:rPr>
              <a:t>, x</a:t>
            </a:r>
            <a:r>
              <a:rPr lang="en-US" b="1" baseline="-25000" dirty="0" smtClean="0">
                <a:solidFill>
                  <a:schemeClr val="accent6"/>
                </a:solidFill>
              </a:rPr>
              <a:t>2</a:t>
            </a:r>
            <a:r>
              <a:rPr lang="en-US" b="1" dirty="0" smtClean="0">
                <a:solidFill>
                  <a:schemeClr val="accent6"/>
                </a:solidFill>
              </a:rPr>
              <a:t>)</a:t>
            </a:r>
            <a:endParaRPr lang="en-US" b="1" dirty="0">
              <a:solidFill>
                <a:schemeClr val="accent6"/>
              </a:solidFill>
            </a:endParaRPr>
          </a:p>
        </p:txBody>
      </p:sp>
      <p:sp>
        <p:nvSpPr>
          <p:cNvPr id="46" name="TextBox 45"/>
          <p:cNvSpPr txBox="1"/>
          <p:nvPr/>
        </p:nvSpPr>
        <p:spPr>
          <a:xfrm>
            <a:off x="2339611" y="3157994"/>
            <a:ext cx="411190" cy="523220"/>
          </a:xfrm>
          <a:prstGeom prst="rect">
            <a:avLst/>
          </a:prstGeom>
          <a:noFill/>
        </p:spPr>
        <p:txBody>
          <a:bodyPr wrap="none" rtlCol="0">
            <a:spAutoFit/>
          </a:bodyPr>
          <a:lstStyle/>
          <a:p>
            <a:r>
              <a:rPr lang="en-US" sz="2800" b="1" dirty="0" smtClean="0">
                <a:solidFill>
                  <a:srgbClr val="FF0000"/>
                </a:solidFill>
              </a:rPr>
              <a:t>H</a:t>
            </a:r>
            <a:endParaRPr lang="en-US" sz="2800" b="1" dirty="0">
              <a:solidFill>
                <a:srgbClr val="FF0000"/>
              </a:solidFill>
            </a:endParaRPr>
          </a:p>
        </p:txBody>
      </p:sp>
      <p:sp>
        <p:nvSpPr>
          <p:cNvPr id="47" name="TextBox 46"/>
          <p:cNvSpPr txBox="1"/>
          <p:nvPr/>
        </p:nvSpPr>
        <p:spPr>
          <a:xfrm>
            <a:off x="2698749" y="4080808"/>
            <a:ext cx="6598281" cy="2000548"/>
          </a:xfrm>
          <a:prstGeom prst="rect">
            <a:avLst/>
          </a:prstGeom>
          <a:noFill/>
        </p:spPr>
        <p:txBody>
          <a:bodyPr wrap="none" rtlCol="0">
            <a:spAutoFit/>
          </a:bodyPr>
          <a:lstStyle/>
          <a:p>
            <a:r>
              <a:rPr lang="en-US" sz="2400" dirty="0" smtClean="0">
                <a:latin typeface="Arial" pitchFamily="34" charset="0"/>
                <a:cs typeface="Arial" pitchFamily="34" charset="0"/>
              </a:rPr>
              <a:t>d(</a:t>
            </a:r>
            <a:r>
              <a:rPr lang="en-US" sz="2400" b="1" dirty="0" smtClean="0">
                <a:solidFill>
                  <a:srgbClr val="0000FF"/>
                </a:solidFill>
                <a:latin typeface="Arial" pitchFamily="34" charset="0"/>
                <a:cs typeface="Arial" pitchFamily="34" charset="0"/>
              </a:rPr>
              <a:t>A</a:t>
            </a:r>
            <a:r>
              <a:rPr lang="en-US" sz="2400" dirty="0" smtClean="0">
                <a:solidFill>
                  <a:srgbClr val="000000"/>
                </a:solidFill>
                <a:latin typeface="Arial" pitchFamily="34" charset="0"/>
                <a:cs typeface="Arial" pitchFamily="34" charset="0"/>
              </a:rPr>
              <a:t>,</a:t>
            </a:r>
            <a:r>
              <a:rPr lang="en-US" sz="2400" dirty="0" smtClean="0">
                <a:solidFill>
                  <a:srgbClr val="FF0000"/>
                </a:solidFill>
                <a:latin typeface="Arial" pitchFamily="34" charset="0"/>
                <a:cs typeface="Arial" pitchFamily="34" charset="0"/>
              </a:rPr>
              <a:t> </a:t>
            </a:r>
            <a:r>
              <a:rPr lang="en-US" sz="2400" b="1" i="1" dirty="0" smtClean="0">
                <a:solidFill>
                  <a:srgbClr val="008000"/>
                </a:solidFill>
                <a:latin typeface="Arial" pitchFamily="34" charset="0"/>
                <a:cs typeface="Arial" pitchFamily="34" charset="0"/>
              </a:rPr>
              <a:t>L</a:t>
            </a:r>
            <a:r>
              <a:rPr lang="en-US" sz="2400" dirty="0" smtClean="0">
                <a:solidFill>
                  <a:srgbClr val="000000"/>
                </a:solidFill>
                <a:latin typeface="Arial" pitchFamily="34" charset="0"/>
                <a:cs typeface="Arial" pitchFamily="34" charset="0"/>
              </a:rPr>
              <a:t>)</a:t>
            </a:r>
            <a:r>
              <a:rPr lang="en-US" sz="2400" dirty="0" smtClean="0">
                <a:latin typeface="Arial" pitchFamily="34" charset="0"/>
                <a:cs typeface="Arial" pitchFamily="34" charset="0"/>
              </a:rPr>
              <a:t> = |</a:t>
            </a:r>
            <a:r>
              <a:rPr lang="en-US" sz="2400" dirty="0" smtClean="0">
                <a:solidFill>
                  <a:srgbClr val="FF0000"/>
                </a:solidFill>
                <a:latin typeface="Arial" pitchFamily="34" charset="0"/>
                <a:cs typeface="Arial" pitchFamily="34" charset="0"/>
              </a:rPr>
              <a:t>AH</a:t>
            </a:r>
            <a:r>
              <a:rPr lang="en-US" sz="2400" dirty="0" smtClean="0">
                <a:latin typeface="Arial" pitchFamily="34" charset="0"/>
                <a:cs typeface="Arial" pitchFamily="34" charset="0"/>
              </a:rPr>
              <a:t>|</a:t>
            </a:r>
          </a:p>
          <a:p>
            <a:r>
              <a:rPr lang="en-US" sz="2400" dirty="0">
                <a:latin typeface="Arial" pitchFamily="34" charset="0"/>
                <a:cs typeface="Arial" pitchFamily="34" charset="0"/>
              </a:rPr>
              <a:t> </a:t>
            </a:r>
            <a:r>
              <a:rPr lang="en-US" sz="2400" dirty="0" smtClean="0">
                <a:latin typeface="Arial" pitchFamily="34" charset="0"/>
                <a:cs typeface="Arial" pitchFamily="34" charset="0"/>
              </a:rPr>
              <a:t>            = |</a:t>
            </a:r>
            <a:r>
              <a:rPr lang="en-US" sz="2400" dirty="0" smtClean="0">
                <a:solidFill>
                  <a:srgbClr val="F79646"/>
                </a:solidFill>
                <a:latin typeface="Arial" pitchFamily="34" charset="0"/>
                <a:cs typeface="Arial" pitchFamily="34" charset="0"/>
              </a:rPr>
              <a:t>(A-M)</a:t>
            </a:r>
            <a:r>
              <a:rPr lang="en-US" sz="2400" dirty="0" smtClean="0">
                <a:latin typeface="Arial" pitchFamily="34" charset="0"/>
                <a:cs typeface="Arial" pitchFamily="34" charset="0"/>
              </a:rPr>
              <a:t> ∙ </a:t>
            </a:r>
            <a:r>
              <a:rPr lang="en-US" sz="2400" dirty="0" smtClean="0">
                <a:solidFill>
                  <a:srgbClr val="E40096"/>
                </a:solidFill>
                <a:latin typeface="Arial" pitchFamily="34" charset="0"/>
                <a:cs typeface="Arial" pitchFamily="34" charset="0"/>
              </a:rPr>
              <a:t>w</a:t>
            </a:r>
            <a:r>
              <a:rPr lang="en-US" sz="2400" dirty="0" smtClean="0">
                <a:latin typeface="Arial" pitchFamily="34" charset="0"/>
                <a:cs typeface="Arial" pitchFamily="34" charset="0"/>
              </a:rPr>
              <a:t>|</a:t>
            </a:r>
          </a:p>
          <a:p>
            <a:r>
              <a:rPr lang="en-US" sz="2400" dirty="0">
                <a:latin typeface="Arial" pitchFamily="34" charset="0"/>
                <a:cs typeface="Arial" pitchFamily="34" charset="0"/>
              </a:rPr>
              <a:t> </a:t>
            </a:r>
            <a:r>
              <a:rPr lang="en-US" sz="2400" dirty="0" smtClean="0">
                <a:latin typeface="Arial" pitchFamily="34" charset="0"/>
                <a:cs typeface="Arial" pitchFamily="34" charset="0"/>
              </a:rPr>
              <a:t>            = |</a:t>
            </a:r>
            <a:r>
              <a:rPr lang="en-US" sz="2400" dirty="0">
                <a:solidFill>
                  <a:schemeClr val="accent6"/>
                </a:solidFill>
                <a:latin typeface="Arial" pitchFamily="34" charset="0"/>
                <a:cs typeface="Arial" pitchFamily="34" charset="0"/>
              </a:rPr>
              <a:t>(</a:t>
            </a:r>
            <a:r>
              <a:rPr lang="en-US" sz="2400" dirty="0" err="1" smtClean="0">
                <a:solidFill>
                  <a:schemeClr val="accent6"/>
                </a:solidFill>
                <a:latin typeface="Arial" pitchFamily="34" charset="0"/>
                <a:cs typeface="Arial" pitchFamily="34" charset="0"/>
              </a:rPr>
              <a:t>x</a:t>
            </a:r>
            <a:r>
              <a:rPr lang="en-US" sz="2400" baseline="-25000" dirty="0" err="1" smtClean="0">
                <a:solidFill>
                  <a:schemeClr val="accent6"/>
                </a:solidFill>
                <a:latin typeface="Arial" pitchFamily="34" charset="0"/>
                <a:cs typeface="Arial" pitchFamily="34" charset="0"/>
              </a:rPr>
              <a:t>A</a:t>
            </a:r>
            <a:r>
              <a:rPr lang="en-US" sz="2400" baseline="30000" dirty="0" smtClean="0">
                <a:solidFill>
                  <a:schemeClr val="accent6"/>
                </a:solidFill>
                <a:latin typeface="Arial" pitchFamily="34" charset="0"/>
                <a:cs typeface="Arial" pitchFamily="34" charset="0"/>
              </a:rPr>
              <a:t>(1)</a:t>
            </a:r>
            <a:r>
              <a:rPr lang="en-US" sz="2400" dirty="0" smtClean="0">
                <a:solidFill>
                  <a:schemeClr val="accent6"/>
                </a:solidFill>
                <a:latin typeface="Arial" pitchFamily="34" charset="0"/>
                <a:cs typeface="Arial" pitchFamily="34" charset="0"/>
              </a:rPr>
              <a:t> – </a:t>
            </a:r>
            <a:r>
              <a:rPr lang="en-US" sz="2400" dirty="0" err="1" smtClean="0">
                <a:solidFill>
                  <a:schemeClr val="accent6"/>
                </a:solidFill>
                <a:latin typeface="Arial" pitchFamily="34" charset="0"/>
                <a:cs typeface="Arial" pitchFamily="34" charset="0"/>
              </a:rPr>
              <a:t>x</a:t>
            </a:r>
            <a:r>
              <a:rPr lang="en-US" sz="2400" baseline="-25000" dirty="0" err="1" smtClean="0">
                <a:solidFill>
                  <a:schemeClr val="accent6"/>
                </a:solidFill>
                <a:latin typeface="Arial" pitchFamily="34" charset="0"/>
                <a:cs typeface="Arial" pitchFamily="34" charset="0"/>
              </a:rPr>
              <a:t>M</a:t>
            </a:r>
            <a:r>
              <a:rPr lang="en-US" sz="2400" baseline="30000" dirty="0" smtClean="0">
                <a:solidFill>
                  <a:schemeClr val="accent6"/>
                </a:solidFill>
                <a:latin typeface="Arial" pitchFamily="34" charset="0"/>
                <a:cs typeface="Arial" pitchFamily="34" charset="0"/>
              </a:rPr>
              <a:t>(1)</a:t>
            </a:r>
            <a:r>
              <a:rPr lang="en-US" sz="2400" dirty="0" smtClean="0">
                <a:solidFill>
                  <a:schemeClr val="accent6"/>
                </a:solidFill>
                <a:latin typeface="Arial" pitchFamily="34" charset="0"/>
                <a:cs typeface="Arial" pitchFamily="34" charset="0"/>
              </a:rPr>
              <a:t>) </a:t>
            </a:r>
            <a:r>
              <a:rPr lang="en-US" sz="2400" dirty="0" smtClean="0">
                <a:solidFill>
                  <a:srgbClr val="E40096"/>
                </a:solidFill>
                <a:latin typeface="Arial" pitchFamily="34" charset="0"/>
                <a:cs typeface="Arial" pitchFamily="34" charset="0"/>
              </a:rPr>
              <a:t>w</a:t>
            </a:r>
            <a:r>
              <a:rPr lang="en-US" sz="2400" baseline="30000" dirty="0" smtClean="0">
                <a:solidFill>
                  <a:srgbClr val="E40096"/>
                </a:solidFill>
                <a:latin typeface="Arial" pitchFamily="34" charset="0"/>
                <a:cs typeface="Arial" pitchFamily="34" charset="0"/>
              </a:rPr>
              <a:t>(1)</a:t>
            </a:r>
            <a:r>
              <a:rPr lang="en-US" sz="2400" dirty="0" smtClean="0">
                <a:latin typeface="Arial" pitchFamily="34" charset="0"/>
                <a:cs typeface="Arial" pitchFamily="34" charset="0"/>
              </a:rPr>
              <a:t> + </a:t>
            </a:r>
            <a:r>
              <a:rPr lang="en-US" sz="2400" dirty="0">
                <a:solidFill>
                  <a:schemeClr val="accent6"/>
                </a:solidFill>
                <a:latin typeface="Arial" pitchFamily="34" charset="0"/>
                <a:cs typeface="Arial" pitchFamily="34" charset="0"/>
              </a:rPr>
              <a:t>(</a:t>
            </a:r>
            <a:r>
              <a:rPr lang="en-US" sz="2400" dirty="0" err="1" smtClean="0">
                <a:solidFill>
                  <a:schemeClr val="accent6"/>
                </a:solidFill>
                <a:latin typeface="Arial" pitchFamily="34" charset="0"/>
                <a:cs typeface="Arial" pitchFamily="34" charset="0"/>
              </a:rPr>
              <a:t>x</a:t>
            </a:r>
            <a:r>
              <a:rPr lang="en-US" sz="2400" baseline="-25000" dirty="0" err="1" smtClean="0">
                <a:solidFill>
                  <a:schemeClr val="accent6"/>
                </a:solidFill>
                <a:latin typeface="Arial" pitchFamily="34" charset="0"/>
                <a:cs typeface="Arial" pitchFamily="34" charset="0"/>
              </a:rPr>
              <a:t>A</a:t>
            </a:r>
            <a:r>
              <a:rPr lang="en-US" sz="2400" baseline="30000" dirty="0" smtClean="0">
                <a:solidFill>
                  <a:schemeClr val="accent6"/>
                </a:solidFill>
                <a:latin typeface="Arial" pitchFamily="34" charset="0"/>
                <a:cs typeface="Arial" pitchFamily="34" charset="0"/>
              </a:rPr>
              <a:t>(2)</a:t>
            </a:r>
            <a:r>
              <a:rPr lang="en-US" sz="2400" dirty="0" smtClean="0">
                <a:solidFill>
                  <a:schemeClr val="accent6"/>
                </a:solidFill>
                <a:latin typeface="Arial" pitchFamily="34" charset="0"/>
                <a:cs typeface="Arial" pitchFamily="34" charset="0"/>
              </a:rPr>
              <a:t>  – </a:t>
            </a:r>
            <a:r>
              <a:rPr lang="en-US" sz="2400" dirty="0" err="1" smtClean="0">
                <a:solidFill>
                  <a:schemeClr val="accent6"/>
                </a:solidFill>
                <a:latin typeface="Arial" pitchFamily="34" charset="0"/>
                <a:cs typeface="Arial" pitchFamily="34" charset="0"/>
              </a:rPr>
              <a:t>x</a:t>
            </a:r>
            <a:r>
              <a:rPr lang="en-US" sz="2400" baseline="-25000" dirty="0" err="1" smtClean="0">
                <a:solidFill>
                  <a:schemeClr val="accent6"/>
                </a:solidFill>
                <a:latin typeface="Arial" pitchFamily="34" charset="0"/>
                <a:cs typeface="Arial" pitchFamily="34" charset="0"/>
              </a:rPr>
              <a:t>M</a:t>
            </a:r>
            <a:r>
              <a:rPr lang="en-US" sz="2400" baseline="30000" dirty="0" smtClean="0">
                <a:solidFill>
                  <a:schemeClr val="accent6"/>
                </a:solidFill>
                <a:latin typeface="Arial" pitchFamily="34" charset="0"/>
                <a:cs typeface="Arial" pitchFamily="34" charset="0"/>
              </a:rPr>
              <a:t>(2)</a:t>
            </a:r>
            <a:r>
              <a:rPr lang="en-US" sz="2400" dirty="0" smtClean="0">
                <a:solidFill>
                  <a:schemeClr val="accent6"/>
                </a:solidFill>
                <a:latin typeface="Arial" pitchFamily="34" charset="0"/>
                <a:cs typeface="Arial" pitchFamily="34" charset="0"/>
              </a:rPr>
              <a:t>) </a:t>
            </a:r>
            <a:r>
              <a:rPr lang="en-US" sz="2400" dirty="0" smtClean="0">
                <a:solidFill>
                  <a:srgbClr val="E40096"/>
                </a:solidFill>
                <a:latin typeface="Arial" pitchFamily="34" charset="0"/>
                <a:cs typeface="Arial" pitchFamily="34" charset="0"/>
              </a:rPr>
              <a:t>w</a:t>
            </a:r>
            <a:r>
              <a:rPr lang="en-US" sz="2400" baseline="30000" dirty="0" smtClean="0">
                <a:solidFill>
                  <a:srgbClr val="E40096"/>
                </a:solidFill>
                <a:latin typeface="Arial" pitchFamily="34" charset="0"/>
                <a:cs typeface="Arial" pitchFamily="34" charset="0"/>
              </a:rPr>
              <a:t>(2)</a:t>
            </a:r>
            <a:r>
              <a:rPr lang="en-US" sz="2400" dirty="0" smtClean="0">
                <a:latin typeface="Arial" pitchFamily="34" charset="0"/>
                <a:cs typeface="Arial" pitchFamily="34" charset="0"/>
              </a:rPr>
              <a:t>|</a:t>
            </a:r>
          </a:p>
          <a:p>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dirty="0">
                <a:latin typeface="Arial" pitchFamily="34" charset="0"/>
                <a:cs typeface="Arial" pitchFamily="34" charset="0"/>
              </a:rPr>
              <a:t>= </a:t>
            </a:r>
            <a:r>
              <a:rPr lang="en-US" sz="2400" dirty="0" err="1" smtClean="0">
                <a:solidFill>
                  <a:srgbClr val="0000FF"/>
                </a:solidFill>
                <a:latin typeface="Arial" pitchFamily="34" charset="0"/>
                <a:cs typeface="Arial" pitchFamily="34" charset="0"/>
              </a:rPr>
              <a:t>x</a:t>
            </a:r>
            <a:r>
              <a:rPr lang="en-US" sz="2400" baseline="-25000" dirty="0" err="1" smtClean="0">
                <a:solidFill>
                  <a:srgbClr val="0000FF"/>
                </a:solidFill>
                <a:latin typeface="Arial" pitchFamily="34" charset="0"/>
                <a:cs typeface="Arial" pitchFamily="34" charset="0"/>
              </a:rPr>
              <a:t>A</a:t>
            </a:r>
            <a:r>
              <a:rPr lang="en-US" sz="2400" baseline="30000" dirty="0" smtClean="0">
                <a:solidFill>
                  <a:srgbClr val="0000FF"/>
                </a:solidFill>
                <a:latin typeface="Arial" pitchFamily="34" charset="0"/>
                <a:cs typeface="Arial" pitchFamily="34" charset="0"/>
              </a:rPr>
              <a:t>(1)</a:t>
            </a:r>
            <a:r>
              <a:rPr lang="en-US" sz="2400" dirty="0" smtClean="0">
                <a:latin typeface="Arial" pitchFamily="34" charset="0"/>
                <a:cs typeface="Arial" pitchFamily="34" charset="0"/>
              </a:rPr>
              <a:t> </a:t>
            </a:r>
            <a:r>
              <a:rPr lang="en-US" sz="2400" dirty="0" smtClean="0">
                <a:solidFill>
                  <a:srgbClr val="E40096"/>
                </a:solidFill>
                <a:latin typeface="Arial" pitchFamily="34" charset="0"/>
                <a:cs typeface="Arial" pitchFamily="34" charset="0"/>
              </a:rPr>
              <a:t>w</a:t>
            </a:r>
            <a:r>
              <a:rPr lang="en-US" sz="2400" baseline="30000" dirty="0" smtClean="0">
                <a:solidFill>
                  <a:srgbClr val="E40096"/>
                </a:solidFill>
                <a:latin typeface="Arial" pitchFamily="34" charset="0"/>
                <a:cs typeface="Arial" pitchFamily="34" charset="0"/>
              </a:rPr>
              <a:t>(1)</a:t>
            </a:r>
            <a:r>
              <a:rPr lang="en-US" sz="2400" dirty="0" smtClean="0">
                <a:latin typeface="Arial" pitchFamily="34" charset="0"/>
                <a:cs typeface="Arial" pitchFamily="34" charset="0"/>
              </a:rPr>
              <a:t> + </a:t>
            </a:r>
            <a:r>
              <a:rPr lang="en-US" sz="2400" dirty="0" err="1" smtClean="0">
                <a:solidFill>
                  <a:srgbClr val="0000FF"/>
                </a:solidFill>
                <a:latin typeface="Arial" pitchFamily="34" charset="0"/>
                <a:cs typeface="Arial" pitchFamily="34" charset="0"/>
              </a:rPr>
              <a:t>x</a:t>
            </a:r>
            <a:r>
              <a:rPr lang="en-US" sz="2400" baseline="-25000" dirty="0" err="1" smtClean="0">
                <a:solidFill>
                  <a:srgbClr val="0000FF"/>
                </a:solidFill>
                <a:latin typeface="Arial" pitchFamily="34" charset="0"/>
                <a:cs typeface="Arial" pitchFamily="34" charset="0"/>
              </a:rPr>
              <a:t>A</a:t>
            </a:r>
            <a:r>
              <a:rPr lang="en-US" sz="2400" baseline="30000" dirty="0" smtClean="0">
                <a:solidFill>
                  <a:srgbClr val="0000FF"/>
                </a:solidFill>
                <a:latin typeface="Arial" pitchFamily="34" charset="0"/>
                <a:cs typeface="Arial" pitchFamily="34" charset="0"/>
              </a:rPr>
              <a:t>(2)</a:t>
            </a:r>
            <a:r>
              <a:rPr lang="en-US" sz="2400" dirty="0" smtClean="0">
                <a:latin typeface="Arial" pitchFamily="34" charset="0"/>
                <a:cs typeface="Arial" pitchFamily="34" charset="0"/>
              </a:rPr>
              <a:t> </a:t>
            </a:r>
            <a:r>
              <a:rPr lang="en-US" sz="2400" dirty="0" smtClean="0">
                <a:solidFill>
                  <a:srgbClr val="E40096"/>
                </a:solidFill>
                <a:latin typeface="Arial" pitchFamily="34" charset="0"/>
                <a:cs typeface="Arial" pitchFamily="34" charset="0"/>
              </a:rPr>
              <a:t>w</a:t>
            </a:r>
            <a:r>
              <a:rPr lang="en-US" sz="2400" baseline="30000" dirty="0">
                <a:solidFill>
                  <a:srgbClr val="E40096"/>
                </a:solidFill>
                <a:latin typeface="Arial" pitchFamily="34" charset="0"/>
                <a:cs typeface="Arial" pitchFamily="34" charset="0"/>
              </a:rPr>
              <a:t>(2)</a:t>
            </a:r>
            <a:r>
              <a:rPr lang="en-US" sz="2400" dirty="0" smtClean="0">
                <a:latin typeface="Arial" pitchFamily="34" charset="0"/>
                <a:cs typeface="Arial" pitchFamily="34" charset="0"/>
              </a:rPr>
              <a:t> + b</a:t>
            </a:r>
          </a:p>
          <a:p>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800" dirty="0" smtClean="0">
                <a:latin typeface="Arial" pitchFamily="34" charset="0"/>
                <a:cs typeface="Arial" pitchFamily="34" charset="0"/>
              </a:rPr>
              <a:t>= </a:t>
            </a:r>
            <a:r>
              <a:rPr lang="en-US" sz="2800" dirty="0">
                <a:solidFill>
                  <a:srgbClr val="E40096"/>
                </a:solidFill>
                <a:latin typeface="Arial" pitchFamily="34" charset="0"/>
                <a:cs typeface="Arial" pitchFamily="34" charset="0"/>
              </a:rPr>
              <a:t>w</a:t>
            </a:r>
            <a:r>
              <a:rPr lang="en-US" sz="2800" dirty="0" smtClean="0">
                <a:solidFill>
                  <a:srgbClr val="E40096"/>
                </a:solidFill>
                <a:latin typeface="Arial" pitchFamily="34" charset="0"/>
                <a:cs typeface="Arial" pitchFamily="34" charset="0"/>
              </a:rPr>
              <a:t> </a:t>
            </a:r>
            <a:r>
              <a:rPr lang="en-US" sz="2800" dirty="0" smtClean="0">
                <a:latin typeface="Arial" pitchFamily="34" charset="0"/>
                <a:cs typeface="Arial" pitchFamily="34" charset="0"/>
              </a:rPr>
              <a:t>∙ </a:t>
            </a:r>
            <a:r>
              <a:rPr lang="en-US" sz="2800" b="1" dirty="0" smtClean="0">
                <a:solidFill>
                  <a:srgbClr val="0000FF"/>
                </a:solidFill>
                <a:latin typeface="Arial" pitchFamily="34" charset="0"/>
                <a:cs typeface="Arial" pitchFamily="34" charset="0"/>
              </a:rPr>
              <a:t>A</a:t>
            </a:r>
            <a:r>
              <a:rPr lang="en-US" sz="2800" dirty="0" smtClean="0">
                <a:latin typeface="Arial" pitchFamily="34" charset="0"/>
                <a:cs typeface="Arial" pitchFamily="34" charset="0"/>
              </a:rPr>
              <a:t> + b</a:t>
            </a:r>
          </a:p>
        </p:txBody>
      </p:sp>
      <p:sp>
        <p:nvSpPr>
          <p:cNvPr id="2" name="TextBox 1"/>
          <p:cNvSpPr txBox="1"/>
          <p:nvPr/>
        </p:nvSpPr>
        <p:spPr>
          <a:xfrm>
            <a:off x="5323723" y="6095947"/>
            <a:ext cx="3820277" cy="646331"/>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Remember </a:t>
            </a:r>
            <a:r>
              <a:rPr lang="en-US" b="1" dirty="0" err="1" smtClean="0">
                <a:solidFill>
                  <a:srgbClr val="008000"/>
                </a:solidFill>
                <a:latin typeface="Arial" pitchFamily="34" charset="0"/>
                <a:cs typeface="Arial" pitchFamily="34" charset="0"/>
              </a:rPr>
              <a:t>x</a:t>
            </a:r>
            <a:r>
              <a:rPr lang="en-US" b="1" baseline="-25000" dirty="0" err="1" smtClean="0">
                <a:solidFill>
                  <a:srgbClr val="008000"/>
                </a:solidFill>
                <a:latin typeface="Arial" pitchFamily="34" charset="0"/>
                <a:cs typeface="Arial" pitchFamily="34" charset="0"/>
              </a:rPr>
              <a:t>M</a:t>
            </a:r>
            <a:r>
              <a:rPr lang="en-US" b="1" baseline="30000" dirty="0" smtClean="0">
                <a:solidFill>
                  <a:srgbClr val="008000"/>
                </a:solidFill>
                <a:latin typeface="Arial" pitchFamily="34" charset="0"/>
                <a:cs typeface="Arial" pitchFamily="34" charset="0"/>
              </a:rPr>
              <a:t>(1)</a:t>
            </a:r>
            <a:r>
              <a:rPr lang="en-US" b="1" dirty="0" smtClean="0">
                <a:solidFill>
                  <a:srgbClr val="008000"/>
                </a:solidFill>
                <a:latin typeface="Arial" pitchFamily="34" charset="0"/>
                <a:cs typeface="Arial" pitchFamily="34" charset="0"/>
              </a:rPr>
              <a:t>w</a:t>
            </a:r>
            <a:r>
              <a:rPr lang="en-US" b="1" baseline="30000" dirty="0" smtClean="0">
                <a:solidFill>
                  <a:srgbClr val="008000"/>
                </a:solidFill>
                <a:latin typeface="Arial" pitchFamily="34" charset="0"/>
                <a:cs typeface="Arial" pitchFamily="34" charset="0"/>
              </a:rPr>
              <a:t>(1)</a:t>
            </a:r>
            <a:r>
              <a:rPr lang="en-US" b="1" dirty="0" smtClean="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 </a:t>
            </a:r>
            <a:r>
              <a:rPr lang="en-US" b="1" dirty="0" err="1" smtClean="0">
                <a:solidFill>
                  <a:srgbClr val="008000"/>
                </a:solidFill>
                <a:latin typeface="Arial" pitchFamily="34" charset="0"/>
                <a:cs typeface="Arial" pitchFamily="34" charset="0"/>
              </a:rPr>
              <a:t>x</a:t>
            </a:r>
            <a:r>
              <a:rPr lang="en-US" b="1" baseline="-25000" dirty="0" err="1" smtClean="0">
                <a:solidFill>
                  <a:srgbClr val="008000"/>
                </a:solidFill>
                <a:latin typeface="Arial" pitchFamily="34" charset="0"/>
                <a:cs typeface="Arial" pitchFamily="34" charset="0"/>
              </a:rPr>
              <a:t>M</a:t>
            </a:r>
            <a:r>
              <a:rPr lang="en-US" b="1" baseline="30000" dirty="0" smtClean="0">
                <a:solidFill>
                  <a:srgbClr val="008000"/>
                </a:solidFill>
                <a:latin typeface="Arial" pitchFamily="34" charset="0"/>
                <a:cs typeface="Arial" pitchFamily="34" charset="0"/>
              </a:rPr>
              <a:t>(2)</a:t>
            </a:r>
            <a:r>
              <a:rPr lang="en-US" b="1" dirty="0" smtClean="0">
                <a:solidFill>
                  <a:srgbClr val="008000"/>
                </a:solidFill>
                <a:latin typeface="Arial" pitchFamily="34" charset="0"/>
                <a:cs typeface="Arial" pitchFamily="34" charset="0"/>
              </a:rPr>
              <a:t>w</a:t>
            </a:r>
            <a:r>
              <a:rPr lang="en-US" b="1" baseline="30000" dirty="0" smtClean="0">
                <a:solidFill>
                  <a:srgbClr val="008000"/>
                </a:solidFill>
                <a:latin typeface="Arial" pitchFamily="34" charset="0"/>
                <a:cs typeface="Arial" pitchFamily="34" charset="0"/>
              </a:rPr>
              <a:t>(2</a:t>
            </a:r>
            <a:r>
              <a:rPr lang="en-US" b="1" baseline="30000" dirty="0">
                <a:solidFill>
                  <a:srgbClr val="008000"/>
                </a:solidFill>
                <a:latin typeface="Arial" pitchFamily="34" charset="0"/>
                <a:cs typeface="Arial" pitchFamily="34" charset="0"/>
              </a:rPr>
              <a:t>)</a:t>
            </a:r>
            <a:r>
              <a:rPr lang="en-US" b="1" dirty="0" smtClean="0">
                <a:solidFill>
                  <a:srgbClr val="008000"/>
                </a:solidFill>
                <a:latin typeface="Arial" pitchFamily="34" charset="0"/>
                <a:cs typeface="Arial" pitchFamily="34" charset="0"/>
              </a:rPr>
              <a:t> = - b</a:t>
            </a:r>
          </a:p>
          <a:p>
            <a:r>
              <a:rPr lang="en-US" dirty="0" smtClean="0">
                <a:solidFill>
                  <a:srgbClr val="008000"/>
                </a:solidFill>
                <a:latin typeface="Arial" pitchFamily="34" charset="0"/>
                <a:cs typeface="Arial" pitchFamily="34" charset="0"/>
              </a:rPr>
              <a:t>since </a:t>
            </a:r>
            <a:r>
              <a:rPr lang="en-US" b="1" dirty="0" smtClean="0">
                <a:solidFill>
                  <a:srgbClr val="008000"/>
                </a:solidFill>
                <a:latin typeface="Arial" pitchFamily="34" charset="0"/>
                <a:cs typeface="Arial" pitchFamily="34" charset="0"/>
              </a:rPr>
              <a:t>M</a:t>
            </a:r>
            <a:r>
              <a:rPr lang="en-US" dirty="0" smtClean="0">
                <a:solidFill>
                  <a:srgbClr val="008000"/>
                </a:solidFill>
                <a:latin typeface="Arial" pitchFamily="34" charset="0"/>
                <a:cs typeface="Arial" pitchFamily="34" charset="0"/>
              </a:rPr>
              <a:t> belongs to line </a:t>
            </a:r>
            <a:r>
              <a:rPr lang="en-US" b="1" dirty="0" smtClean="0">
                <a:solidFill>
                  <a:srgbClr val="008000"/>
                </a:solidFill>
                <a:latin typeface="Arial" pitchFamily="34" charset="0"/>
                <a:cs typeface="Arial" pitchFamily="34" charset="0"/>
              </a:rPr>
              <a:t>L</a:t>
            </a:r>
            <a:endParaRPr lang="en-US" b="1" dirty="0">
              <a:solidFill>
                <a:srgbClr val="008000"/>
              </a:solidFill>
              <a:latin typeface="Arial" pitchFamily="34" charset="0"/>
              <a:cs typeface="Arial" pitchFamily="34" charset="0"/>
            </a:endParaRPr>
          </a:p>
        </p:txBody>
      </p:sp>
      <p:cxnSp>
        <p:nvCxnSpPr>
          <p:cNvPr id="19" name="Straight Arrow Connector 18"/>
          <p:cNvCxnSpPr/>
          <p:nvPr/>
        </p:nvCxnSpPr>
        <p:spPr>
          <a:xfrm>
            <a:off x="1015762" y="2316256"/>
            <a:ext cx="1366797" cy="916069"/>
          </a:xfrm>
          <a:prstGeom prst="straightConnector1">
            <a:avLst/>
          </a:prstGeom>
          <a:ln w="38100" cmpd="sng">
            <a:solidFill>
              <a:srgbClr val="FF0000"/>
            </a:solidFill>
            <a:prstDash val="sysDash"/>
            <a:headEnd type="none"/>
            <a:tailEnd type="non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2931427" y="1444591"/>
            <a:ext cx="356663" cy="369332"/>
          </a:xfrm>
          <a:prstGeom prst="rect">
            <a:avLst/>
          </a:prstGeom>
          <a:noFill/>
        </p:spPr>
        <p:txBody>
          <a:bodyPr wrap="none" rtlCol="0">
            <a:spAutoFit/>
          </a:bodyPr>
          <a:lstStyle/>
          <a:p>
            <a:r>
              <a:rPr lang="en-US" b="1" dirty="0" smtClean="0">
                <a:solidFill>
                  <a:srgbClr val="E40096"/>
                </a:solidFill>
              </a:rPr>
              <a:t>w</a:t>
            </a:r>
            <a:endParaRPr lang="en-US" b="1" dirty="0">
              <a:solidFill>
                <a:srgbClr val="E40096"/>
              </a:solidFill>
            </a:endParaRPr>
          </a:p>
        </p:txBody>
      </p:sp>
      <p:sp>
        <p:nvSpPr>
          <p:cNvPr id="8" name="Rectangle 7"/>
          <p:cNvSpPr/>
          <p:nvPr/>
        </p:nvSpPr>
        <p:spPr>
          <a:xfrm rot="2123084">
            <a:off x="1423808" y="2500261"/>
            <a:ext cx="899605" cy="369332"/>
          </a:xfrm>
          <a:prstGeom prst="rect">
            <a:avLst/>
          </a:prstGeom>
        </p:spPr>
        <p:txBody>
          <a:bodyPr wrap="none">
            <a:spAutoFit/>
          </a:bodyPr>
          <a:lstStyle/>
          <a:p>
            <a:r>
              <a:rPr lang="en-US" b="1" dirty="0">
                <a:solidFill>
                  <a:srgbClr val="FF0000"/>
                </a:solidFill>
              </a:rPr>
              <a:t>d(A, </a:t>
            </a:r>
            <a:r>
              <a:rPr lang="en-US" b="1" i="1" dirty="0">
                <a:solidFill>
                  <a:srgbClr val="FF0000"/>
                </a:solidFill>
              </a:rPr>
              <a:t>L</a:t>
            </a:r>
            <a:r>
              <a:rPr lang="en-US" b="1" dirty="0">
                <a:solidFill>
                  <a:srgbClr val="FF0000"/>
                </a:solidFill>
              </a:rPr>
              <a:t>) </a:t>
            </a:r>
          </a:p>
        </p:txBody>
      </p:sp>
      <p:sp>
        <p:nvSpPr>
          <p:cNvPr id="11" name="Rectangle 10"/>
          <p:cNvSpPr/>
          <p:nvPr/>
        </p:nvSpPr>
        <p:spPr>
          <a:xfrm>
            <a:off x="3369829" y="1167592"/>
            <a:ext cx="349776" cy="461665"/>
          </a:xfrm>
          <a:prstGeom prst="rect">
            <a:avLst/>
          </a:prstGeom>
        </p:spPr>
        <p:txBody>
          <a:bodyPr wrap="none">
            <a:spAutoFit/>
          </a:bodyPr>
          <a:lstStyle/>
          <a:p>
            <a:r>
              <a:rPr lang="en-US" sz="2400" b="1" i="1" dirty="0">
                <a:solidFill>
                  <a:srgbClr val="008000"/>
                </a:solidFill>
                <a:cs typeface="La Belle Aurore"/>
              </a:rPr>
              <a:t>L</a:t>
            </a:r>
            <a:endParaRPr lang="en-US" sz="2400" b="1" dirty="0"/>
          </a:p>
        </p:txBody>
      </p:sp>
      <p:sp>
        <p:nvSpPr>
          <p:cNvPr id="28" name="TextBox 27"/>
          <p:cNvSpPr txBox="1"/>
          <p:nvPr/>
        </p:nvSpPr>
        <p:spPr>
          <a:xfrm>
            <a:off x="828656" y="1934199"/>
            <a:ext cx="414597" cy="646331"/>
          </a:xfrm>
          <a:prstGeom prst="rect">
            <a:avLst/>
          </a:prstGeom>
          <a:noFill/>
        </p:spPr>
        <p:txBody>
          <a:bodyPr wrap="none" rtlCol="0">
            <a:spAutoFit/>
          </a:bodyPr>
          <a:lstStyle/>
          <a:p>
            <a:r>
              <a:rPr lang="en-US" sz="3600" b="1" dirty="0" smtClean="0">
                <a:solidFill>
                  <a:srgbClr val="0000FF"/>
                </a:solidFill>
              </a:rPr>
              <a:t>+</a:t>
            </a:r>
            <a:endParaRPr lang="en-US" sz="3600" b="1" dirty="0">
              <a:solidFill>
                <a:srgbClr val="0000FF"/>
              </a:solidFill>
            </a:endParaRPr>
          </a:p>
        </p:txBody>
      </p:sp>
      <p:sp>
        <p:nvSpPr>
          <p:cNvPr id="13" name="Title 12"/>
          <p:cNvSpPr>
            <a:spLocks noGrp="1"/>
          </p:cNvSpPr>
          <p:nvPr>
            <p:ph type="title"/>
          </p:nvPr>
        </p:nvSpPr>
        <p:spPr/>
        <p:txBody>
          <a:bodyPr/>
          <a:lstStyle/>
          <a:p>
            <a:r>
              <a:rPr lang="en-US" dirty="0" smtClean="0"/>
              <a:t>What is the margin?</a:t>
            </a:r>
            <a:endParaRPr lang="en-US" dirty="0"/>
          </a:p>
        </p:txBody>
      </p:sp>
      <p:sp>
        <p:nvSpPr>
          <p:cNvPr id="14" name="Content Placeholder 13"/>
          <p:cNvSpPr>
            <a:spLocks noGrp="1"/>
          </p:cNvSpPr>
          <p:nvPr>
            <p:ph idx="1"/>
          </p:nvPr>
        </p:nvSpPr>
        <p:spPr>
          <a:xfrm>
            <a:off x="4041354" y="1295401"/>
            <a:ext cx="5026446" cy="2819399"/>
          </a:xfrm>
        </p:spPr>
        <p:txBody>
          <a:bodyPr>
            <a:normAutofit fontScale="92500" lnSpcReduction="10000"/>
          </a:bodyPr>
          <a:lstStyle/>
          <a:p>
            <a:r>
              <a:rPr lang="en-US" b="1" dirty="0" smtClean="0">
                <a:solidFill>
                  <a:srgbClr val="D60093"/>
                </a:solidFill>
              </a:rPr>
              <a:t>Let:</a:t>
            </a:r>
          </a:p>
          <a:p>
            <a:pPr lvl="1"/>
            <a:r>
              <a:rPr lang="en-US" b="1" dirty="0" smtClean="0">
                <a:solidFill>
                  <a:srgbClr val="008000"/>
                </a:solidFill>
              </a:rPr>
              <a:t>Line L</a:t>
            </a:r>
            <a:r>
              <a:rPr lang="en-US" dirty="0">
                <a:solidFill>
                  <a:srgbClr val="008000"/>
                </a:solidFill>
              </a:rPr>
              <a:t>:</a:t>
            </a:r>
            <a:r>
              <a:rPr lang="en-US" dirty="0"/>
              <a:t> </a:t>
            </a:r>
            <a:r>
              <a:rPr lang="en-US" b="1" dirty="0" err="1" smtClean="0"/>
              <a:t>w∙x+b</a:t>
            </a:r>
            <a:r>
              <a:rPr lang="en-US" dirty="0" smtClean="0"/>
              <a:t> </a:t>
            </a:r>
            <a:r>
              <a:rPr lang="en-US" dirty="0"/>
              <a:t>= </a:t>
            </a:r>
            <a:r>
              <a:rPr lang="en-US" dirty="0" smtClean="0"/>
              <a:t>w</a:t>
            </a:r>
            <a:r>
              <a:rPr lang="en-US" baseline="30000" dirty="0" smtClean="0"/>
              <a:t>(1)</a:t>
            </a:r>
            <a:r>
              <a:rPr lang="en-US" dirty="0" smtClean="0"/>
              <a:t>x</a:t>
            </a:r>
            <a:r>
              <a:rPr lang="en-US" baseline="30000" dirty="0"/>
              <a:t>(1)</a:t>
            </a:r>
            <a:r>
              <a:rPr lang="en-US" dirty="0" smtClean="0"/>
              <a:t>+w</a:t>
            </a:r>
            <a:r>
              <a:rPr lang="en-US" baseline="30000" dirty="0" smtClean="0"/>
              <a:t>(2)</a:t>
            </a:r>
            <a:r>
              <a:rPr lang="en-US" dirty="0" smtClean="0"/>
              <a:t>x</a:t>
            </a:r>
            <a:r>
              <a:rPr lang="en-US" baseline="30000" dirty="0" smtClean="0"/>
              <a:t>(2)</a:t>
            </a:r>
            <a:r>
              <a:rPr lang="en-US" dirty="0" smtClean="0"/>
              <a:t>+b=0</a:t>
            </a:r>
            <a:endParaRPr lang="en-US" dirty="0"/>
          </a:p>
          <a:p>
            <a:pPr lvl="1"/>
            <a:r>
              <a:rPr lang="en-US" b="1" dirty="0" smtClean="0">
                <a:solidFill>
                  <a:srgbClr val="D60093"/>
                </a:solidFill>
              </a:rPr>
              <a:t>w</a:t>
            </a:r>
            <a:r>
              <a:rPr lang="en-US" dirty="0" smtClean="0"/>
              <a:t> </a:t>
            </a:r>
            <a:r>
              <a:rPr lang="en-US" dirty="0"/>
              <a:t>= (</a:t>
            </a:r>
            <a:r>
              <a:rPr lang="en-US" dirty="0" smtClean="0"/>
              <a:t>w</a:t>
            </a:r>
            <a:r>
              <a:rPr lang="en-US" baseline="30000" dirty="0" smtClean="0"/>
              <a:t>(1)</a:t>
            </a:r>
            <a:r>
              <a:rPr lang="en-US" dirty="0" smtClean="0"/>
              <a:t>, w</a:t>
            </a:r>
            <a:r>
              <a:rPr lang="en-US" baseline="30000" dirty="0" smtClean="0"/>
              <a:t>(2)</a:t>
            </a:r>
            <a:r>
              <a:rPr lang="en-US" dirty="0" smtClean="0"/>
              <a:t>) </a:t>
            </a:r>
          </a:p>
          <a:p>
            <a:pPr lvl="1"/>
            <a:r>
              <a:rPr lang="en-US" b="1" dirty="0">
                <a:solidFill>
                  <a:srgbClr val="0000FF"/>
                </a:solidFill>
              </a:rPr>
              <a:t>Point A</a:t>
            </a:r>
            <a:r>
              <a:rPr lang="en-US" dirty="0"/>
              <a:t> = (</a:t>
            </a:r>
            <a:r>
              <a:rPr lang="en-US" dirty="0" err="1"/>
              <a:t>x</a:t>
            </a:r>
            <a:r>
              <a:rPr lang="en-US" baseline="-25000" dirty="0" err="1"/>
              <a:t>A</a:t>
            </a:r>
            <a:r>
              <a:rPr lang="en-US" baseline="30000" dirty="0"/>
              <a:t>(1)</a:t>
            </a:r>
            <a:r>
              <a:rPr lang="en-US" dirty="0"/>
              <a:t>, </a:t>
            </a:r>
            <a:r>
              <a:rPr lang="en-US" dirty="0" err="1"/>
              <a:t>x</a:t>
            </a:r>
            <a:r>
              <a:rPr lang="en-US" baseline="-25000" dirty="0" err="1"/>
              <a:t>A</a:t>
            </a:r>
            <a:r>
              <a:rPr lang="en-US" baseline="30000" dirty="0"/>
              <a:t>(2)</a:t>
            </a:r>
            <a:r>
              <a:rPr lang="en-US" dirty="0"/>
              <a:t>)</a:t>
            </a:r>
          </a:p>
          <a:p>
            <a:pPr lvl="1"/>
            <a:r>
              <a:rPr lang="en-US" b="1" dirty="0">
                <a:solidFill>
                  <a:schemeClr val="accent6"/>
                </a:solidFill>
              </a:rPr>
              <a:t>Point M</a:t>
            </a:r>
            <a:r>
              <a:rPr lang="en-US" dirty="0"/>
              <a:t> on a line = (</a:t>
            </a:r>
            <a:r>
              <a:rPr lang="en-US" dirty="0" err="1"/>
              <a:t>x</a:t>
            </a:r>
            <a:r>
              <a:rPr lang="en-US" baseline="-25000" dirty="0" err="1"/>
              <a:t>M</a:t>
            </a:r>
            <a:r>
              <a:rPr lang="en-US" baseline="30000" dirty="0"/>
              <a:t>(1)</a:t>
            </a:r>
            <a:r>
              <a:rPr lang="en-US" dirty="0"/>
              <a:t>, </a:t>
            </a:r>
            <a:r>
              <a:rPr lang="en-US" dirty="0" err="1"/>
              <a:t>x</a:t>
            </a:r>
            <a:r>
              <a:rPr lang="en-US" baseline="-25000" dirty="0" err="1"/>
              <a:t>M</a:t>
            </a:r>
            <a:r>
              <a:rPr lang="en-US" baseline="30000" dirty="0"/>
              <a:t>(2</a:t>
            </a:r>
            <a:r>
              <a:rPr lang="en-US" baseline="30000" dirty="0" smtClean="0"/>
              <a:t>)</a:t>
            </a:r>
            <a:r>
              <a:rPr lang="en-US" dirty="0" smtClean="0"/>
              <a:t>)</a:t>
            </a:r>
            <a:endParaRPr lang="en-US" dirty="0"/>
          </a:p>
        </p:txBody>
      </p:sp>
      <p:grpSp>
        <p:nvGrpSpPr>
          <p:cNvPr id="22" name="Group 21"/>
          <p:cNvGrpSpPr/>
          <p:nvPr/>
        </p:nvGrpSpPr>
        <p:grpSpPr>
          <a:xfrm>
            <a:off x="-76200" y="4038600"/>
            <a:ext cx="945236" cy="597932"/>
            <a:chOff x="-76200" y="4038600"/>
            <a:chExt cx="945236" cy="597932"/>
          </a:xfrm>
        </p:grpSpPr>
        <p:cxnSp>
          <p:nvCxnSpPr>
            <p:cNvPr id="20" name="Straight Connector 19"/>
            <p:cNvCxnSpPr/>
            <p:nvPr/>
          </p:nvCxnSpPr>
          <p:spPr>
            <a:xfrm>
              <a:off x="564236" y="4038600"/>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59436" y="4305300"/>
              <a:ext cx="60960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76200" y="4267200"/>
              <a:ext cx="659155" cy="369332"/>
            </a:xfrm>
            <a:prstGeom prst="rect">
              <a:avLst/>
            </a:prstGeom>
            <a:noFill/>
          </p:spPr>
          <p:txBody>
            <a:bodyPr wrap="none" rtlCol="0">
              <a:spAutoFit/>
            </a:bodyPr>
            <a:lstStyle/>
            <a:p>
              <a:r>
                <a:rPr lang="en-US" dirty="0" smtClean="0">
                  <a:latin typeface="Arial" pitchFamily="34" charset="0"/>
                  <a:cs typeface="Arial" pitchFamily="34" charset="0"/>
                </a:rPr>
                <a:t>(0,0)</a:t>
              </a:r>
            </a:p>
          </p:txBody>
        </p:sp>
      </p:grpSp>
      <p:cxnSp>
        <p:nvCxnSpPr>
          <p:cNvPr id="9" name="Straight Arrow Connector 8"/>
          <p:cNvCxnSpPr/>
          <p:nvPr/>
        </p:nvCxnSpPr>
        <p:spPr>
          <a:xfrm flipV="1">
            <a:off x="564236" y="2316256"/>
            <a:ext cx="451526" cy="19890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64236" y="4305300"/>
            <a:ext cx="679017" cy="68305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1016193" y="2316256"/>
            <a:ext cx="227060" cy="2672095"/>
          </a:xfrm>
          <a:prstGeom prst="straightConnector1">
            <a:avLst/>
          </a:prstGeom>
          <a:ln w="381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6" name="Footer Placeholder 15"/>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8" name="Slide Number Placeholder 17"/>
          <p:cNvSpPr>
            <a:spLocks noGrp="1"/>
          </p:cNvSpPr>
          <p:nvPr>
            <p:ph type="sldNum" sz="quarter" idx="12"/>
          </p:nvPr>
        </p:nvSpPr>
        <p:spPr/>
        <p:txBody>
          <a:bodyPr/>
          <a:lstStyle/>
          <a:p>
            <a:fld id="{19B12225-5612-419B-A8D5-4B8EEE4C217E}" type="slidenum">
              <a:rPr lang="en-US" smtClean="0"/>
              <a:pPr/>
              <a:t>18</a:t>
            </a:fld>
            <a:endParaRPr lang="en-US"/>
          </a:p>
        </p:txBody>
      </p:sp>
      <mc:AlternateContent xmlns:mc="http://schemas.openxmlformats.org/markup-compatibility/2006" xmlns:a14="http://schemas.microsoft.com/office/drawing/2010/main">
        <mc:Choice Requires="a14">
          <p:sp>
            <p:nvSpPr>
              <p:cNvPr id="30" name="Rectangle 29"/>
              <p:cNvSpPr/>
              <p:nvPr/>
            </p:nvSpPr>
            <p:spPr>
              <a:xfrm>
                <a:off x="7086600" y="1066800"/>
                <a:ext cx="2286000" cy="646331"/>
              </a:xfrm>
              <a:prstGeom prst="rect">
                <a:avLst/>
              </a:prstGeom>
              <a:noFill/>
              <a:ln w="38100">
                <a:noFill/>
              </a:ln>
            </p:spPr>
            <p:style>
              <a:lnRef idx="1">
                <a:schemeClr val="dk1"/>
              </a:lnRef>
              <a:fillRef idx="0">
                <a:schemeClr val="dk1"/>
              </a:fillRef>
              <a:effectRef idx="0">
                <a:schemeClr val="dk1"/>
              </a:effectRef>
              <a:fontRef idx="minor">
                <a:schemeClr val="tx1"/>
              </a:fontRef>
            </p:style>
            <p:txBody>
              <a:bodyPr wrap="square" rtlCol="0" anchor="t">
                <a:spAutoFit/>
              </a:bodyPr>
              <a:lstStyle/>
              <a:p>
                <a:r>
                  <a:rPr lang="en-US" b="1" dirty="0" smtClean="0">
                    <a:solidFill>
                      <a:srgbClr val="008000"/>
                    </a:solidFill>
                    <a:latin typeface="Arial" pitchFamily="34" charset="0"/>
                    <a:cs typeface="Arial" pitchFamily="34" charset="0"/>
                  </a:rPr>
                  <a:t>Note we assume </a:t>
                </a:r>
                <a14:m>
                  <m:oMath xmlns:m="http://schemas.openxmlformats.org/officeDocument/2006/math">
                    <m:sSub>
                      <m:sSubPr>
                        <m:ctrlPr>
                          <a:rPr lang="en-US" b="1" i="1" dirty="0" smtClean="0">
                            <a:solidFill>
                              <a:srgbClr val="008000"/>
                            </a:solidFill>
                            <a:latin typeface="Cambria Math"/>
                            <a:cs typeface="Arial" pitchFamily="34" charset="0"/>
                          </a:rPr>
                        </m:ctrlPr>
                      </m:sSubPr>
                      <m:e>
                        <m:d>
                          <m:dPr>
                            <m:begChr m:val="‖"/>
                            <m:endChr m:val="‖"/>
                            <m:ctrlPr>
                              <a:rPr lang="en-US" b="1" i="1" dirty="0" smtClean="0">
                                <a:solidFill>
                                  <a:srgbClr val="008000"/>
                                </a:solidFill>
                                <a:latin typeface="Cambria Math"/>
                                <a:cs typeface="Arial" pitchFamily="34" charset="0"/>
                              </a:rPr>
                            </m:ctrlPr>
                          </m:dPr>
                          <m:e>
                            <m:r>
                              <a:rPr lang="en-US" b="1" i="1" dirty="0" smtClean="0">
                                <a:solidFill>
                                  <a:srgbClr val="008000"/>
                                </a:solidFill>
                                <a:latin typeface="Cambria Math"/>
                                <a:cs typeface="Arial" pitchFamily="34" charset="0"/>
                              </a:rPr>
                              <m:t>𝒘</m:t>
                            </m:r>
                          </m:e>
                        </m:d>
                      </m:e>
                      <m:sub>
                        <m:r>
                          <a:rPr lang="en-US" b="1" i="1" dirty="0" smtClean="0">
                            <a:solidFill>
                              <a:srgbClr val="008000"/>
                            </a:solidFill>
                            <a:latin typeface="Cambria Math"/>
                            <a:cs typeface="Arial" pitchFamily="34" charset="0"/>
                          </a:rPr>
                          <m:t>𝟐</m:t>
                        </m:r>
                      </m:sub>
                    </m:sSub>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𝟏</m:t>
                    </m:r>
                  </m:oMath>
                </a14:m>
                <a:endParaRPr lang="en-US" b="1" dirty="0" smtClean="0">
                  <a:solidFill>
                    <a:srgbClr val="008000"/>
                  </a:solidFill>
                  <a:latin typeface="Arial" pitchFamily="34" charset="0"/>
                  <a:cs typeface="Arial" pitchFamily="34" charset="0"/>
                </a:endParaRPr>
              </a:p>
            </p:txBody>
          </p:sp>
        </mc:Choice>
        <mc:Fallback xmlns="">
          <p:sp>
            <p:nvSpPr>
              <p:cNvPr id="30" name="Rectangle 29"/>
              <p:cNvSpPr>
                <a:spLocks noRot="1" noChangeAspect="1" noMove="1" noResize="1" noEditPoints="1" noAdjustHandles="1" noChangeArrowheads="1" noChangeShapeType="1" noTextEdit="1"/>
              </p:cNvSpPr>
              <p:nvPr/>
            </p:nvSpPr>
            <p:spPr>
              <a:xfrm>
                <a:off x="7086600" y="1066800"/>
                <a:ext cx="2286000" cy="646331"/>
              </a:xfrm>
              <a:prstGeom prst="rect">
                <a:avLst/>
              </a:prstGeom>
              <a:blipFill rotWithShape="1">
                <a:blip r:embed="rId2"/>
                <a:stretch>
                  <a:fillRect l="-2400" t="-4717"/>
                </a:stretch>
              </a:blipFill>
              <a:ln w="38100">
                <a:noFill/>
              </a:ln>
            </p:spPr>
            <p:txBody>
              <a:bodyPr/>
              <a:lstStyle/>
              <a:p>
                <a:r>
                  <a:rPr lang="en-US">
                    <a:noFill/>
                  </a:rPr>
                  <a:t> </a:t>
                </a:r>
              </a:p>
            </p:txBody>
          </p:sp>
        </mc:Fallback>
      </mc:AlternateContent>
    </p:spTree>
    <p:extLst>
      <p:ext uri="{BB962C8B-B14F-4D97-AF65-F5344CB8AC3E}">
        <p14:creationId xmlns:p14="http://schemas.microsoft.com/office/powerpoint/2010/main" val="132068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2" grpId="0"/>
      <p:bldP spid="8"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Largest Margin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3954339" y="1295399"/>
                <a:ext cx="5189661" cy="4355813"/>
              </a:xfrm>
            </p:spPr>
            <p:txBody>
              <a:bodyPr>
                <a:normAutofit/>
              </a:bodyPr>
              <a:lstStyle/>
              <a:p>
                <a:r>
                  <a:rPr lang="en-US" sz="3200" dirty="0" smtClean="0"/>
                  <a:t>Prediction = </a:t>
                </a:r>
                <a:r>
                  <a:rPr lang="en-US" sz="3200" b="1" dirty="0" smtClean="0">
                    <a:latin typeface="Times New Roman" pitchFamily="18" charset="0"/>
                    <a:cs typeface="Times New Roman" pitchFamily="18" charset="0"/>
                  </a:rPr>
                  <a:t>sign(</a:t>
                </a:r>
                <a:r>
                  <a:rPr lang="en-US" sz="3200" b="1" i="1" dirty="0" err="1" smtClean="0">
                    <a:latin typeface="Times New Roman" pitchFamily="18" charset="0"/>
                    <a:cs typeface="Times New Roman" pitchFamily="18" charset="0"/>
                  </a:rPr>
                  <a:t>w</a:t>
                </a:r>
                <a:r>
                  <a:rPr lang="en-US" sz="3200" b="1" i="1" dirty="0" err="1" smtClean="0">
                    <a:latin typeface="Times New Roman" pitchFamily="18" charset="0"/>
                    <a:cs typeface="Times New Roman" pitchFamily="18" charset="0"/>
                    <a:sym typeface="Symbol"/>
                  </a:rPr>
                  <a:t></a:t>
                </a:r>
                <a:r>
                  <a:rPr lang="en-US" sz="3200" b="1" i="1" dirty="0" err="1" smtClean="0">
                    <a:latin typeface="Times New Roman" pitchFamily="18" charset="0"/>
                    <a:cs typeface="Times New Roman" pitchFamily="18" charset="0"/>
                  </a:rPr>
                  <a:t>x</a:t>
                </a:r>
                <a:r>
                  <a:rPr lang="en-US" sz="3200" b="1" i="1" dirty="0" smtClean="0">
                    <a:latin typeface="Times New Roman" pitchFamily="18" charset="0"/>
                    <a:cs typeface="Times New Roman" pitchFamily="18" charset="0"/>
                  </a:rPr>
                  <a:t> + b)</a:t>
                </a:r>
                <a:endParaRPr lang="en-US" sz="3200" b="1" dirty="0" smtClean="0">
                  <a:latin typeface="Times New Roman" pitchFamily="18" charset="0"/>
                  <a:cs typeface="Times New Roman" pitchFamily="18" charset="0"/>
                </a:endParaRPr>
              </a:p>
              <a:p>
                <a:r>
                  <a:rPr lang="en-US" sz="3200" dirty="0" smtClean="0"/>
                  <a:t>“</a:t>
                </a:r>
                <a:r>
                  <a:rPr lang="en-US" sz="3200" b="1" dirty="0" smtClean="0">
                    <a:solidFill>
                      <a:srgbClr val="008000"/>
                    </a:solidFill>
                  </a:rPr>
                  <a:t>Confidence</a:t>
                </a:r>
                <a:r>
                  <a:rPr lang="en-US" sz="3200" dirty="0" smtClean="0"/>
                  <a:t>” =</a:t>
                </a:r>
                <a:r>
                  <a:rPr lang="en-US" sz="3200" dirty="0" smtClean="0">
                    <a:latin typeface="Times New Roman" pitchFamily="18" charset="0"/>
                    <a:cs typeface="Times New Roman" pitchFamily="18" charset="0"/>
                  </a:rPr>
                  <a:t> </a:t>
                </a:r>
                <a:r>
                  <a:rPr lang="en-US" sz="3200" b="1" i="1" dirty="0" smtClean="0">
                    <a:latin typeface="Times New Roman" pitchFamily="18" charset="0"/>
                    <a:cs typeface="Times New Roman" pitchFamily="18" charset="0"/>
                  </a:rPr>
                  <a:t>(w</a:t>
                </a:r>
                <a:r>
                  <a:rPr lang="en-US" sz="3200" b="1" i="1" dirty="0" smtClean="0">
                    <a:latin typeface="Times New Roman" pitchFamily="18" charset="0"/>
                    <a:cs typeface="Times New Roman" pitchFamily="18" charset="0"/>
                    <a:sym typeface="Symbol"/>
                  </a:rPr>
                  <a:t> </a:t>
                </a:r>
                <a:r>
                  <a:rPr lang="en-US" sz="3200" b="1" i="1" dirty="0" smtClean="0">
                    <a:latin typeface="Times New Roman" pitchFamily="18" charset="0"/>
                    <a:cs typeface="Times New Roman" pitchFamily="18" charset="0"/>
                  </a:rPr>
                  <a:t>x + b) y</a:t>
                </a:r>
                <a:endParaRPr lang="en-US" sz="3200" b="1" i="1" baseline="-25000" dirty="0" smtClean="0">
                  <a:latin typeface="Times New Roman" pitchFamily="18" charset="0"/>
                  <a:cs typeface="Times New Roman" pitchFamily="18" charset="0"/>
                </a:endParaRPr>
              </a:p>
              <a:p>
                <a:r>
                  <a:rPr lang="en-US" sz="3200" b="1" dirty="0" smtClean="0">
                    <a:solidFill>
                      <a:srgbClr val="CC0066"/>
                    </a:solidFill>
                  </a:rPr>
                  <a:t>For </a:t>
                </a:r>
                <a:r>
                  <a:rPr lang="en-US" sz="3200" b="1" dirty="0" err="1" smtClean="0">
                    <a:solidFill>
                      <a:srgbClr val="CC0066"/>
                    </a:solidFill>
                  </a:rPr>
                  <a:t>i-th</a:t>
                </a:r>
                <a:r>
                  <a:rPr lang="en-US" sz="3200" b="1" dirty="0" smtClean="0">
                    <a:solidFill>
                      <a:srgbClr val="CC0066"/>
                    </a:solidFill>
                  </a:rPr>
                  <a:t> </a:t>
                </a:r>
                <a:r>
                  <a:rPr lang="en-US" sz="3200" b="1" dirty="0" err="1" smtClean="0">
                    <a:solidFill>
                      <a:srgbClr val="CC0066"/>
                    </a:solidFill>
                  </a:rPr>
                  <a:t>datapoint</a:t>
                </a:r>
                <a:r>
                  <a:rPr lang="en-US" sz="3200" b="1" dirty="0" smtClean="0">
                    <a:solidFill>
                      <a:srgbClr val="CC0066"/>
                    </a:solidFill>
                  </a:rPr>
                  <a:t>:</a:t>
                </a:r>
                <a:br>
                  <a:rPr lang="en-US" sz="3200" b="1" dirty="0" smtClean="0">
                    <a:solidFill>
                      <a:srgbClr val="CC0066"/>
                    </a:solidFill>
                  </a:rPr>
                </a:br>
                <a14:m>
                  <m:oMath xmlns:m="http://schemas.openxmlformats.org/officeDocument/2006/math">
                    <m:sSub>
                      <m:sSubPr>
                        <m:ctrlPr>
                          <a:rPr lang="en-US" sz="3200" b="1" i="1" dirty="0" smtClean="0">
                            <a:latin typeface="Cambria Math"/>
                            <a:cs typeface="Times New Roman" pitchFamily="18" charset="0"/>
                            <a:sym typeface="Symbol"/>
                          </a:rPr>
                        </m:ctrlPr>
                      </m:sSubPr>
                      <m:e>
                        <m:r>
                          <a:rPr lang="en-US" sz="3200" b="1" i="1" dirty="0" smtClean="0">
                            <a:latin typeface="Cambria Math"/>
                            <a:cs typeface="Times New Roman" pitchFamily="18" charset="0"/>
                            <a:sym typeface="Symbol"/>
                          </a:rPr>
                          <m:t>𝜸</m:t>
                        </m:r>
                      </m:e>
                      <m:sub>
                        <m:r>
                          <a:rPr lang="en-US" sz="3200" b="1" i="1" dirty="0" smtClean="0">
                            <a:latin typeface="Cambria Math"/>
                            <a:cs typeface="Times New Roman" pitchFamily="18" charset="0"/>
                            <a:sym typeface="Symbol"/>
                          </a:rPr>
                          <m:t>𝒊</m:t>
                        </m:r>
                      </m:sub>
                    </m:sSub>
                    <m:r>
                      <a:rPr lang="en-US" sz="3200" b="1" i="1" baseline="-25000" dirty="0" smtClean="0">
                        <a:latin typeface="Cambria Math"/>
                        <a:cs typeface="Times New Roman" pitchFamily="18" charset="0"/>
                        <a:sym typeface="Symbol"/>
                      </a:rPr>
                      <m:t> </m:t>
                    </m:r>
                    <m:r>
                      <a:rPr lang="en-US" sz="3200" b="1" i="1" dirty="0" smtClean="0">
                        <a:latin typeface="Cambria Math"/>
                        <a:cs typeface="Times New Roman" pitchFamily="18" charset="0"/>
                        <a:sym typeface="Symbol"/>
                      </a:rPr>
                      <m:t>= </m:t>
                    </m:r>
                    <m:d>
                      <m:dPr>
                        <m:ctrlPr>
                          <a:rPr lang="en-US" sz="3200" b="1" i="1" dirty="0" smtClean="0">
                            <a:latin typeface="Cambria Math"/>
                            <a:cs typeface="Times New Roman" pitchFamily="18" charset="0"/>
                          </a:rPr>
                        </m:ctrlPr>
                      </m:dPr>
                      <m:e>
                        <m:r>
                          <a:rPr lang="en-US" sz="3200" b="1" i="1" dirty="0" smtClean="0">
                            <a:latin typeface="Cambria Math"/>
                            <a:cs typeface="Times New Roman" pitchFamily="18" charset="0"/>
                          </a:rPr>
                          <m:t>𝒘</m:t>
                        </m:r>
                        <m:r>
                          <a:rPr lang="en-US" sz="3200" b="1" i="1" dirty="0" smtClean="0">
                            <a:latin typeface="Cambria Math"/>
                            <a:cs typeface="Times New Roman" pitchFamily="18" charset="0"/>
                            <a:sym typeface="Symbol"/>
                          </a:rPr>
                          <m:t> </m:t>
                        </m:r>
                        <m:sSub>
                          <m:sSubPr>
                            <m:ctrlPr>
                              <a:rPr lang="en-US" sz="3200" b="1" i="1" dirty="0" smtClean="0">
                                <a:latin typeface="Cambria Math"/>
                                <a:cs typeface="Times New Roman" pitchFamily="18" charset="0"/>
                                <a:sym typeface="Symbol"/>
                              </a:rPr>
                            </m:ctrlPr>
                          </m:sSubPr>
                          <m:e>
                            <m:r>
                              <a:rPr lang="en-US" sz="3200" b="1" i="1" dirty="0" smtClean="0">
                                <a:latin typeface="Cambria Math"/>
                                <a:cs typeface="Times New Roman" pitchFamily="18" charset="0"/>
                                <a:sym typeface="Symbol"/>
                              </a:rPr>
                              <m:t>𝒙</m:t>
                            </m:r>
                          </m:e>
                          <m:sub>
                            <m:r>
                              <a:rPr lang="en-US" sz="3200" b="1" i="1" dirty="0" smtClean="0">
                                <a:latin typeface="Cambria Math"/>
                                <a:cs typeface="Times New Roman" pitchFamily="18" charset="0"/>
                                <a:sym typeface="Symbol"/>
                              </a:rPr>
                              <m:t>𝒊</m:t>
                            </m:r>
                          </m:sub>
                        </m:sSub>
                        <m:r>
                          <a:rPr lang="en-US" sz="3200" b="1" i="1" dirty="0" smtClean="0">
                            <a:latin typeface="Cambria Math"/>
                            <a:cs typeface="Times New Roman" pitchFamily="18" charset="0"/>
                          </a:rPr>
                          <m:t>+</m:t>
                        </m:r>
                        <m:r>
                          <a:rPr lang="en-US" sz="3200" b="1" i="1" dirty="0" smtClean="0">
                            <a:latin typeface="Cambria Math"/>
                            <a:cs typeface="Times New Roman" pitchFamily="18" charset="0"/>
                          </a:rPr>
                          <m:t>𝒃</m:t>
                        </m:r>
                      </m:e>
                    </m:d>
                    <m:sSub>
                      <m:sSubPr>
                        <m:ctrlPr>
                          <a:rPr lang="en-US" sz="3200" b="1" i="1" dirty="0" smtClean="0">
                            <a:latin typeface="Cambria Math"/>
                            <a:cs typeface="Times New Roman" pitchFamily="18" charset="0"/>
                          </a:rPr>
                        </m:ctrlPr>
                      </m:sSubPr>
                      <m:e>
                        <m:r>
                          <a:rPr lang="en-US" sz="3200" b="1" i="1" dirty="0" smtClean="0">
                            <a:latin typeface="Cambria Math"/>
                            <a:cs typeface="Times New Roman" pitchFamily="18" charset="0"/>
                          </a:rPr>
                          <m:t>𝒚</m:t>
                        </m:r>
                      </m:e>
                      <m:sub>
                        <m:r>
                          <a:rPr lang="en-US" sz="3200" b="1" i="1" dirty="0" smtClean="0">
                            <a:latin typeface="Cambria Math"/>
                            <a:cs typeface="Times New Roman" pitchFamily="18" charset="0"/>
                          </a:rPr>
                          <m:t>𝒊</m:t>
                        </m:r>
                      </m:sub>
                    </m:sSub>
                  </m:oMath>
                </a14:m>
                <a:endParaRPr lang="en-US" sz="3200" b="1" i="1" baseline="-25000" dirty="0" smtClean="0">
                  <a:latin typeface="Times New Roman" pitchFamily="18" charset="0"/>
                  <a:cs typeface="Times New Roman" pitchFamily="18" charset="0"/>
                </a:endParaRPr>
              </a:p>
              <a:p>
                <a:r>
                  <a:rPr lang="en-US" sz="3200" b="1" dirty="0" smtClean="0">
                    <a:solidFill>
                      <a:srgbClr val="CC0066"/>
                    </a:solidFill>
                  </a:rPr>
                  <a:t>Want to solve:</a:t>
                </a:r>
                <a:endParaRPr lang="en-US" sz="3200" b="1" dirty="0">
                  <a:solidFill>
                    <a:srgbClr val="CC0066"/>
                  </a:solidFill>
                </a:endParaRPr>
              </a:p>
              <a:p>
                <a:pPr marL="118872" indent="0">
                  <a:buNone/>
                </a:pPr>
                <a14:m>
                  <m:oMathPara xmlns:m="http://schemas.openxmlformats.org/officeDocument/2006/math">
                    <m:oMathParaPr>
                      <m:jc m:val="centerGroup"/>
                    </m:oMathParaPr>
                    <m:oMath xmlns:m="http://schemas.openxmlformats.org/officeDocument/2006/math">
                      <m:func>
                        <m:funcPr>
                          <m:ctrlPr>
                            <a:rPr lang="en-US" sz="3200" b="1" i="1" smtClean="0">
                              <a:solidFill>
                                <a:srgbClr val="0000FF"/>
                              </a:solidFill>
                              <a:latin typeface="Cambria Math"/>
                            </a:rPr>
                          </m:ctrlPr>
                        </m:funcPr>
                        <m:fName>
                          <m:limLow>
                            <m:limLowPr>
                              <m:ctrlPr>
                                <a:rPr lang="en-US" sz="3200" b="1" i="1">
                                  <a:solidFill>
                                    <a:srgbClr val="0000FF"/>
                                  </a:solidFill>
                                  <a:latin typeface="Cambria Math"/>
                                </a:rPr>
                              </m:ctrlPr>
                            </m:limLowPr>
                            <m:e>
                              <m:r>
                                <a:rPr lang="en-US" sz="3200" b="1">
                                  <a:solidFill>
                                    <a:srgbClr val="0000FF"/>
                                  </a:solidFill>
                                  <a:latin typeface="Cambria Math"/>
                                </a:rPr>
                                <m:t>𝐦𝐚𝐱</m:t>
                              </m:r>
                            </m:e>
                            <m:lim>
                              <m:r>
                                <a:rPr lang="en-US" sz="3200" b="1" i="1">
                                  <a:solidFill>
                                    <a:srgbClr val="0000FF"/>
                                  </a:solidFill>
                                  <a:latin typeface="Cambria Math"/>
                                </a:rPr>
                                <m:t>𝒘</m:t>
                              </m:r>
                            </m:lim>
                          </m:limLow>
                        </m:fName>
                        <m:e>
                          <m:func>
                            <m:funcPr>
                              <m:ctrlPr>
                                <a:rPr lang="en-US" sz="3200" b="1" i="1">
                                  <a:solidFill>
                                    <a:srgbClr val="0000FF"/>
                                  </a:solidFill>
                                  <a:latin typeface="Cambria Math"/>
                                </a:rPr>
                              </m:ctrlPr>
                            </m:funcPr>
                            <m:fName>
                              <m:limLow>
                                <m:limLowPr>
                                  <m:ctrlPr>
                                    <a:rPr lang="en-US" sz="3200" b="1" i="1">
                                      <a:solidFill>
                                        <a:srgbClr val="0000FF"/>
                                      </a:solidFill>
                                      <a:latin typeface="Cambria Math"/>
                                    </a:rPr>
                                  </m:ctrlPr>
                                </m:limLowPr>
                                <m:e>
                                  <m:r>
                                    <a:rPr lang="en-US" sz="3200" b="1">
                                      <a:solidFill>
                                        <a:srgbClr val="0000FF"/>
                                      </a:solidFill>
                                      <a:latin typeface="Cambria Math"/>
                                    </a:rPr>
                                    <m:t>𝐦𝐢𝐧</m:t>
                                  </m:r>
                                </m:e>
                                <m:lim>
                                  <m:r>
                                    <a:rPr lang="en-US" sz="3200" b="1" i="1">
                                      <a:solidFill>
                                        <a:srgbClr val="0000FF"/>
                                      </a:solidFill>
                                      <a:latin typeface="Cambria Math"/>
                                    </a:rPr>
                                    <m:t>𝒊</m:t>
                                  </m:r>
                                </m:lim>
                              </m:limLow>
                            </m:fName>
                            <m:e>
                              <m:sSub>
                                <m:sSubPr>
                                  <m:ctrlPr>
                                    <a:rPr lang="en-US" sz="3200" b="1" i="1" smtClean="0">
                                      <a:solidFill>
                                        <a:srgbClr val="0000FF"/>
                                      </a:solidFill>
                                      <a:latin typeface="Cambria Math"/>
                                    </a:rPr>
                                  </m:ctrlPr>
                                </m:sSubPr>
                                <m:e>
                                  <m:r>
                                    <a:rPr lang="en-US" sz="3200" b="1" i="1" smtClean="0">
                                      <a:solidFill>
                                        <a:srgbClr val="0000FF"/>
                                      </a:solidFill>
                                      <a:latin typeface="Cambria Math"/>
                                    </a:rPr>
                                    <m:t>𝜸</m:t>
                                  </m:r>
                                </m:e>
                                <m:sub>
                                  <m:r>
                                    <a:rPr lang="en-US" sz="3200" b="1" i="1" smtClean="0">
                                      <a:solidFill>
                                        <a:srgbClr val="0000FF"/>
                                      </a:solidFill>
                                      <a:latin typeface="Cambria Math"/>
                                    </a:rPr>
                                    <m:t>𝒊</m:t>
                                  </m:r>
                                </m:sub>
                              </m:sSub>
                            </m:e>
                          </m:func>
                        </m:e>
                      </m:func>
                    </m:oMath>
                  </m:oMathPara>
                </a14:m>
                <a:endParaRPr lang="en-US" sz="3200" dirty="0">
                  <a:solidFill>
                    <a:srgbClr val="0000FF"/>
                  </a:solidFill>
                </a:endParaRPr>
              </a:p>
              <a:p>
                <a:r>
                  <a:rPr lang="en-US" sz="3200" b="1" dirty="0" smtClean="0">
                    <a:solidFill>
                      <a:srgbClr val="CC0066"/>
                    </a:solidFill>
                  </a:rPr>
                  <a:t>Can rewrite as</a:t>
                </a:r>
              </a:p>
              <a:p>
                <a:endParaRPr lang="en-US" sz="32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3954339" y="1295399"/>
                <a:ext cx="5189661" cy="4355813"/>
              </a:xfrm>
              <a:blipFill rotWithShape="1">
                <a:blip r:embed="rId3"/>
                <a:stretch>
                  <a:fillRect l="-118" t="-979" r="-940"/>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19</a:t>
            </a:fld>
            <a:endParaRPr lang="en-US" dirty="0"/>
          </a:p>
        </p:txBody>
      </p:sp>
      <p:sp>
        <p:nvSpPr>
          <p:cNvPr id="8" name="TextBox 7"/>
          <p:cNvSpPr txBox="1"/>
          <p:nvPr/>
        </p:nvSpPr>
        <p:spPr>
          <a:xfrm>
            <a:off x="1447800" y="185166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9" name="TextBox 8"/>
          <p:cNvSpPr txBox="1"/>
          <p:nvPr/>
        </p:nvSpPr>
        <p:spPr>
          <a:xfrm>
            <a:off x="914400" y="246126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2" name="TextBox 11"/>
          <p:cNvSpPr txBox="1"/>
          <p:nvPr/>
        </p:nvSpPr>
        <p:spPr>
          <a:xfrm>
            <a:off x="1447800" y="246126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3" name="TextBox 12"/>
          <p:cNvSpPr txBox="1"/>
          <p:nvPr/>
        </p:nvSpPr>
        <p:spPr>
          <a:xfrm>
            <a:off x="2113528" y="200406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4" name="TextBox 13"/>
          <p:cNvSpPr txBox="1"/>
          <p:nvPr/>
        </p:nvSpPr>
        <p:spPr>
          <a:xfrm>
            <a:off x="457200" y="375666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5" name="TextBox 14"/>
          <p:cNvSpPr txBox="1"/>
          <p:nvPr/>
        </p:nvSpPr>
        <p:spPr>
          <a:xfrm>
            <a:off x="613550" y="299466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6" name="TextBox 15"/>
          <p:cNvSpPr txBox="1"/>
          <p:nvPr/>
        </p:nvSpPr>
        <p:spPr>
          <a:xfrm>
            <a:off x="990600" y="345186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7" name="TextBox 16"/>
          <p:cNvSpPr txBox="1"/>
          <p:nvPr/>
        </p:nvSpPr>
        <p:spPr>
          <a:xfrm>
            <a:off x="3641478" y="268986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19" name="TextBox 18"/>
          <p:cNvSpPr txBox="1"/>
          <p:nvPr/>
        </p:nvSpPr>
        <p:spPr>
          <a:xfrm>
            <a:off x="3336678" y="317188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0" name="TextBox 19"/>
          <p:cNvSpPr txBox="1"/>
          <p:nvPr/>
        </p:nvSpPr>
        <p:spPr>
          <a:xfrm>
            <a:off x="2727078" y="362908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1" name="TextBox 20"/>
          <p:cNvSpPr txBox="1"/>
          <p:nvPr/>
        </p:nvSpPr>
        <p:spPr>
          <a:xfrm>
            <a:off x="2117478" y="461968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2" name="TextBox 21"/>
          <p:cNvSpPr txBox="1"/>
          <p:nvPr/>
        </p:nvSpPr>
        <p:spPr>
          <a:xfrm>
            <a:off x="3204350" y="408628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3" name="TextBox 22"/>
          <p:cNvSpPr txBox="1"/>
          <p:nvPr/>
        </p:nvSpPr>
        <p:spPr>
          <a:xfrm>
            <a:off x="2578628" y="421386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4" name="TextBox 23"/>
          <p:cNvSpPr txBox="1"/>
          <p:nvPr/>
        </p:nvSpPr>
        <p:spPr>
          <a:xfrm>
            <a:off x="2670950" y="477208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cxnSp>
        <p:nvCxnSpPr>
          <p:cNvPr id="26" name="Straight Connector 25"/>
          <p:cNvCxnSpPr/>
          <p:nvPr/>
        </p:nvCxnSpPr>
        <p:spPr>
          <a:xfrm rot="5400000">
            <a:off x="266700" y="2634176"/>
            <a:ext cx="3581400" cy="22860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019384">
            <a:off x="2299513" y="2478416"/>
            <a:ext cx="1473480" cy="369332"/>
          </a:xfrm>
          <a:prstGeom prst="rect">
            <a:avLst/>
          </a:prstGeom>
          <a:noFill/>
        </p:spPr>
        <p:txBody>
          <a:bodyPr wrap="none" rtlCol="0">
            <a:spAutoFit/>
          </a:bodyPr>
          <a:lstStyle/>
          <a:p>
            <a:r>
              <a:rPr lang="en-US" b="1" dirty="0" smtClean="0">
                <a:latin typeface="Arial" pitchFamily="34" charset="0"/>
                <a:cs typeface="Arial" pitchFamily="34" charset="0"/>
              </a:rPr>
              <a:t>w </a:t>
            </a:r>
            <a:r>
              <a:rPr lang="en-US" b="1" dirty="0" smtClean="0">
                <a:latin typeface="Arial" pitchFamily="34" charset="0"/>
                <a:cs typeface="Arial" pitchFamily="34" charset="0"/>
                <a:sym typeface="Symbol"/>
              </a:rPr>
              <a:t> </a:t>
            </a:r>
            <a:r>
              <a:rPr lang="en-US" b="1" dirty="0" smtClean="0">
                <a:latin typeface="Arial" pitchFamily="34" charset="0"/>
                <a:cs typeface="Arial" pitchFamily="34" charset="0"/>
              </a:rPr>
              <a:t>x + b = 0</a:t>
            </a:r>
            <a:endParaRPr lang="en-US" b="1" dirty="0">
              <a:latin typeface="Arial" pitchFamily="34" charset="0"/>
              <a:cs typeface="Arial" pitchFamily="34" charset="0"/>
            </a:endParaRPr>
          </a:p>
        </p:txBody>
      </p:sp>
      <p:cxnSp>
        <p:nvCxnSpPr>
          <p:cNvPr id="28" name="Straight Arrow Connector 27"/>
          <p:cNvCxnSpPr/>
          <p:nvPr/>
        </p:nvCxnSpPr>
        <p:spPr>
          <a:xfrm rot="10800000">
            <a:off x="2293620" y="1676400"/>
            <a:ext cx="792480" cy="48006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64" name="Object 16"/>
          <p:cNvGraphicFramePr>
            <a:graphicFrameLocks noChangeAspect="1"/>
          </p:cNvGraphicFramePr>
          <p:nvPr>
            <p:extLst>
              <p:ext uri="{D42A27DB-BD31-4B8C-83A1-F6EECF244321}">
                <p14:modId xmlns:p14="http://schemas.microsoft.com/office/powerpoint/2010/main" val="450123885"/>
              </p:ext>
            </p:extLst>
          </p:nvPr>
        </p:nvGraphicFramePr>
        <p:xfrm>
          <a:off x="4591050" y="4953000"/>
          <a:ext cx="4152900" cy="1600200"/>
        </p:xfrm>
        <a:graphic>
          <a:graphicData uri="http://schemas.openxmlformats.org/presentationml/2006/ole">
            <mc:AlternateContent xmlns:mc="http://schemas.openxmlformats.org/markup-compatibility/2006">
              <mc:Choice xmlns:v="urn:schemas-microsoft-com:vml" Requires="v">
                <p:oleObj spid="_x0000_s30822" name="Equation" r:id="rId4" imgW="1384200" imgH="533160" progId="Equation.3">
                  <p:embed/>
                </p:oleObj>
              </mc:Choice>
              <mc:Fallback>
                <p:oleObj name="Equation" r:id="rId4" imgW="1384200" imgH="533160" progId="Equation.3">
                  <p:embed/>
                  <p:pic>
                    <p:nvPicPr>
                      <p:cNvPr id="0" name=""/>
                      <p:cNvPicPr>
                        <a:picLocks noChangeAspect="1" noChangeArrowheads="1"/>
                      </p:cNvPicPr>
                      <p:nvPr/>
                    </p:nvPicPr>
                    <p:blipFill>
                      <a:blip r:embed="rId5"/>
                      <a:srcRect/>
                      <a:stretch>
                        <a:fillRect/>
                      </a:stretch>
                    </p:blipFill>
                    <p:spPr bwMode="auto">
                      <a:xfrm>
                        <a:off x="4591050" y="4953000"/>
                        <a:ext cx="41529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9" name="Rectangle 28"/>
              <p:cNvSpPr/>
              <p:nvPr/>
            </p:nvSpPr>
            <p:spPr>
              <a:xfrm>
                <a:off x="2590800" y="1611868"/>
                <a:ext cx="429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𝒘</m:t>
                      </m:r>
                    </m:oMath>
                  </m:oMathPara>
                </a14:m>
                <a:endParaRPr lang="en-US" b="1" dirty="0">
                  <a:latin typeface="Arial" pitchFamily="34" charset="0"/>
                  <a:cs typeface="Arial" pitchFamily="34" charset="0"/>
                </a:endParaRPr>
              </a:p>
            </p:txBody>
          </p:sp>
        </mc:Choice>
        <mc:Fallback xmlns="">
          <p:sp>
            <p:nvSpPr>
              <p:cNvPr id="29" name="Rectangle 28"/>
              <p:cNvSpPr>
                <a:spLocks noRot="1" noChangeAspect="1" noMove="1" noResize="1" noEditPoints="1" noAdjustHandles="1" noChangeArrowheads="1" noChangeShapeType="1" noTextEdit="1"/>
              </p:cNvSpPr>
              <p:nvPr/>
            </p:nvSpPr>
            <p:spPr>
              <a:xfrm>
                <a:off x="2590800" y="1611868"/>
                <a:ext cx="429926" cy="369332"/>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471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New Topic: Machine Learning!</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32410493"/>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8" name="Rounded Rectangle 7"/>
          <p:cNvSpPr/>
          <p:nvPr/>
        </p:nvSpPr>
        <p:spPr>
          <a:xfrm>
            <a:off x="54864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13733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181599"/>
              </a:xfrm>
            </p:spPr>
            <p:txBody>
              <a:bodyPr>
                <a:normAutofit/>
              </a:bodyPr>
              <a:lstStyle/>
              <a:p>
                <a:r>
                  <a:rPr lang="en-US" b="1" dirty="0" smtClean="0">
                    <a:solidFill>
                      <a:srgbClr val="FF0066"/>
                    </a:solidFill>
                  </a:rPr>
                  <a:t>Maximize the margin:</a:t>
                </a:r>
              </a:p>
              <a:p>
                <a:pPr lvl="1"/>
                <a:r>
                  <a:rPr lang="en-US" b="1" dirty="0" smtClean="0"/>
                  <a:t>Good according to intuition, </a:t>
                </a:r>
                <a:br>
                  <a:rPr lang="en-US" b="1" dirty="0" smtClean="0"/>
                </a:br>
                <a:r>
                  <a:rPr lang="en-US" b="1" dirty="0" smtClean="0"/>
                  <a:t>theory (VC dimension) &amp; </a:t>
                </a:r>
                <a:br>
                  <a:rPr lang="en-US" b="1" dirty="0" smtClean="0"/>
                </a:br>
                <a:r>
                  <a:rPr lang="en-US" b="1" dirty="0" smtClean="0"/>
                  <a:t>practice</a:t>
                </a:r>
              </a:p>
              <a:p>
                <a:pPr lvl="1"/>
                <a:endParaRPr lang="en-US" b="1" dirty="0"/>
              </a:p>
              <a:p>
                <a:pPr lvl="1"/>
                <a:endParaRPr lang="en-US" b="1" dirty="0" smtClean="0"/>
              </a:p>
              <a:p>
                <a:pPr lvl="1"/>
                <a:endParaRPr lang="en-US" b="1" dirty="0"/>
              </a:p>
              <a:p>
                <a:pPr lvl="1"/>
                <a:endParaRPr lang="en-US" b="1" dirty="0" smtClean="0"/>
              </a:p>
              <a:p>
                <a:pPr lvl="1"/>
                <a14:m>
                  <m:oMath xmlns:m="http://schemas.openxmlformats.org/officeDocument/2006/math">
                    <m:r>
                      <a:rPr lang="en-US" b="1" i="1" smtClean="0">
                        <a:solidFill>
                          <a:srgbClr val="0000FF"/>
                        </a:solidFill>
                        <a:latin typeface="Cambria Math"/>
                      </a:rPr>
                      <m:t>𝜸</m:t>
                    </m:r>
                  </m:oMath>
                </a14:m>
                <a:r>
                  <a:rPr lang="en-US" b="1" dirty="0" smtClean="0">
                    <a:solidFill>
                      <a:srgbClr val="0000FF"/>
                    </a:solidFill>
                  </a:rPr>
                  <a:t> is margin … distance</a:t>
                </a:r>
                <a:r>
                  <a:rPr lang="en-US" b="1" dirty="0">
                    <a:solidFill>
                      <a:srgbClr val="0000FF"/>
                    </a:solidFill>
                  </a:rPr>
                  <a:t> </a:t>
                </a:r>
                <a:r>
                  <a:rPr lang="en-US" b="1" dirty="0" smtClean="0">
                    <a:solidFill>
                      <a:srgbClr val="0000FF"/>
                    </a:solidFill>
                  </a:rPr>
                  <a:t>from </a:t>
                </a:r>
                <a:br>
                  <a:rPr lang="en-US" b="1" dirty="0" smtClean="0">
                    <a:solidFill>
                      <a:srgbClr val="0000FF"/>
                    </a:solidFill>
                  </a:rPr>
                </a:br>
                <a:r>
                  <a:rPr lang="en-US" b="1" dirty="0" smtClean="0">
                    <a:solidFill>
                      <a:srgbClr val="0000FF"/>
                    </a:solidFill>
                  </a:rPr>
                  <a:t>the separating </a:t>
                </a:r>
                <a:r>
                  <a:rPr lang="en-US" b="1" dirty="0" err="1" smtClean="0">
                    <a:solidFill>
                      <a:srgbClr val="0000FF"/>
                    </a:solidFill>
                  </a:rPr>
                  <a:t>hyperplane</a:t>
                </a:r>
                <a:endParaRPr lang="en-US" b="1" dirty="0" smtClean="0">
                  <a:solidFill>
                    <a:srgbClr val="0000FF"/>
                  </a:solidFill>
                </a:endParaRPr>
              </a:p>
              <a:p>
                <a:pPr lvl="8"/>
                <a:endParaRPr lang="en-US" dirty="0" smtClean="0"/>
              </a:p>
              <a:p>
                <a:pPr lvl="1"/>
                <a:endParaRPr lang="en-US" dirty="0" smtClean="0"/>
              </a:p>
              <a:p>
                <a:pPr lvl="1"/>
                <a:endParaRPr lang="en-US" dirty="0" smtClean="0"/>
              </a:p>
              <a:p>
                <a:pPr lvl="8"/>
                <a:endParaRPr lang="en-US" dirty="0" smtClean="0"/>
              </a:p>
              <a:p>
                <a:pPr lvl="2">
                  <a:buNone/>
                </a:pPr>
                <a:endParaRPr lang="en-US" dirty="0" smtClean="0"/>
              </a:p>
              <a:p>
                <a:pPr lvl="1"/>
                <a:endParaRPr lang="en-US" dirty="0" smtClean="0"/>
              </a:p>
              <a:p>
                <a:pPr lvl="1"/>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599"/>
              </a:xfrm>
              <a:blipFill rotWithShape="1">
                <a:blip r:embed="rId3"/>
                <a:stretch>
                  <a:fillRect t="-70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dirty="0"/>
          </a:p>
        </p:txBody>
      </p:sp>
      <p:sp>
        <p:nvSpPr>
          <p:cNvPr id="14" name="TextBox 13"/>
          <p:cNvSpPr txBox="1"/>
          <p:nvPr/>
        </p:nvSpPr>
        <p:spPr>
          <a:xfrm>
            <a:off x="6248400" y="28956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5" name="TextBox 14"/>
          <p:cNvSpPr txBox="1"/>
          <p:nvPr/>
        </p:nvSpPr>
        <p:spPr>
          <a:xfrm>
            <a:off x="5638800" y="24384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6" name="TextBox 15"/>
          <p:cNvSpPr txBox="1"/>
          <p:nvPr/>
        </p:nvSpPr>
        <p:spPr>
          <a:xfrm>
            <a:off x="6705600" y="26918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7" name="TextBox 16"/>
          <p:cNvSpPr txBox="1"/>
          <p:nvPr/>
        </p:nvSpPr>
        <p:spPr>
          <a:xfrm>
            <a:off x="6324600" y="16764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8" name="TextBox 17"/>
          <p:cNvSpPr txBox="1"/>
          <p:nvPr/>
        </p:nvSpPr>
        <p:spPr>
          <a:xfrm>
            <a:off x="6096000" y="22860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9" name="TextBox 18"/>
          <p:cNvSpPr txBox="1"/>
          <p:nvPr/>
        </p:nvSpPr>
        <p:spPr>
          <a:xfrm>
            <a:off x="7086600" y="15240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0" name="TextBox 19"/>
          <p:cNvSpPr txBox="1"/>
          <p:nvPr/>
        </p:nvSpPr>
        <p:spPr>
          <a:xfrm>
            <a:off x="5694928" y="41148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1" name="TextBox 20"/>
          <p:cNvSpPr txBox="1"/>
          <p:nvPr/>
        </p:nvSpPr>
        <p:spPr>
          <a:xfrm>
            <a:off x="5718950" y="32766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3" name="TextBox 22"/>
          <p:cNvSpPr txBox="1"/>
          <p:nvPr/>
        </p:nvSpPr>
        <p:spPr>
          <a:xfrm>
            <a:off x="8610600" y="2667000"/>
            <a:ext cx="320922" cy="584775"/>
          </a:xfrm>
          <a:prstGeom prst="rect">
            <a:avLst/>
          </a:prstGeom>
          <a:noFill/>
        </p:spPr>
        <p:txBody>
          <a:bodyPr wrap="square" rtlCol="0">
            <a:spAutoFit/>
          </a:bodyPr>
          <a:lstStyle/>
          <a:p>
            <a:r>
              <a:rPr lang="en-US" sz="3200" b="1" dirty="0" smtClean="0">
                <a:solidFill>
                  <a:srgbClr val="FF0000"/>
                </a:solidFill>
              </a:rPr>
              <a:t>-</a:t>
            </a:r>
            <a:endParaRPr lang="en-US" sz="3200" b="1" dirty="0">
              <a:solidFill>
                <a:srgbClr val="FF0000"/>
              </a:solidFill>
            </a:endParaRPr>
          </a:p>
        </p:txBody>
      </p:sp>
      <p:sp>
        <p:nvSpPr>
          <p:cNvPr id="24" name="TextBox 23"/>
          <p:cNvSpPr txBox="1"/>
          <p:nvPr/>
        </p:nvSpPr>
        <p:spPr>
          <a:xfrm>
            <a:off x="7984878" y="34538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5" name="TextBox 24"/>
          <p:cNvSpPr txBox="1"/>
          <p:nvPr/>
        </p:nvSpPr>
        <p:spPr>
          <a:xfrm>
            <a:off x="8442078" y="34538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6" name="TextBox 25"/>
          <p:cNvSpPr txBox="1"/>
          <p:nvPr/>
        </p:nvSpPr>
        <p:spPr>
          <a:xfrm>
            <a:off x="8077200" y="38862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8" name="TextBox 27"/>
          <p:cNvSpPr txBox="1"/>
          <p:nvPr/>
        </p:nvSpPr>
        <p:spPr>
          <a:xfrm>
            <a:off x="8309750" y="43682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9" name="TextBox 28"/>
          <p:cNvSpPr txBox="1"/>
          <p:nvPr/>
        </p:nvSpPr>
        <p:spPr>
          <a:xfrm>
            <a:off x="7543800" y="44958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30" name="TextBox 29"/>
          <p:cNvSpPr txBox="1"/>
          <p:nvPr/>
        </p:nvSpPr>
        <p:spPr>
          <a:xfrm>
            <a:off x="7772400" y="48006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cxnSp>
        <p:nvCxnSpPr>
          <p:cNvPr id="31" name="Straight Connector 30"/>
          <p:cNvCxnSpPr/>
          <p:nvPr/>
        </p:nvCxnSpPr>
        <p:spPr>
          <a:xfrm rot="5400000">
            <a:off x="5731120" y="3108080"/>
            <a:ext cx="3276600" cy="132764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924800" y="1752600"/>
            <a:ext cx="1088760" cy="369332"/>
          </a:xfrm>
          <a:prstGeom prst="rect">
            <a:avLst/>
          </a:prstGeom>
          <a:noFill/>
        </p:spPr>
        <p:txBody>
          <a:bodyPr wrap="none" rtlCol="0">
            <a:spAutoFit/>
          </a:bodyPr>
          <a:lstStyle/>
          <a:p>
            <a:r>
              <a:rPr lang="en-US" b="1" dirty="0" err="1" smtClean="0">
                <a:latin typeface="Arial" pitchFamily="34" charset="0"/>
                <a:cs typeface="Arial" pitchFamily="34" charset="0"/>
              </a:rPr>
              <a:t>w</a:t>
            </a:r>
            <a:r>
              <a:rPr lang="en-US" b="1" dirty="0" err="1" smtClean="0">
                <a:latin typeface="Arial" pitchFamily="34" charset="0"/>
                <a:cs typeface="Arial" pitchFamily="34" charset="0"/>
                <a:sym typeface="Symbol"/>
              </a:rPr>
              <a:t></a:t>
            </a:r>
            <a:r>
              <a:rPr lang="en-US" b="1" dirty="0" err="1" smtClean="0">
                <a:latin typeface="Arial" pitchFamily="34" charset="0"/>
                <a:cs typeface="Arial" pitchFamily="34" charset="0"/>
              </a:rPr>
              <a:t>x+b</a:t>
            </a:r>
            <a:r>
              <a:rPr lang="en-US" b="1" dirty="0" smtClean="0">
                <a:latin typeface="Arial" pitchFamily="34" charset="0"/>
                <a:cs typeface="Arial" pitchFamily="34" charset="0"/>
              </a:rPr>
              <a:t>=0</a:t>
            </a:r>
            <a:endParaRPr lang="en-US" b="1" dirty="0">
              <a:latin typeface="Arial" pitchFamily="34" charset="0"/>
              <a:cs typeface="Arial" pitchFamily="34" charset="0"/>
            </a:endParaRPr>
          </a:p>
        </p:txBody>
      </p:sp>
      <p:cxnSp>
        <p:nvCxnSpPr>
          <p:cNvPr id="27" name="Straight Arrow Connector 26"/>
          <p:cNvCxnSpPr/>
          <p:nvPr/>
        </p:nvCxnSpPr>
        <p:spPr>
          <a:xfrm rot="10800000">
            <a:off x="6911340" y="3025140"/>
            <a:ext cx="624840" cy="27432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3453825"/>
            <a:ext cx="617220" cy="30479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162800" y="2819400"/>
            <a:ext cx="290464" cy="400110"/>
          </a:xfrm>
          <a:prstGeom prst="rect">
            <a:avLst/>
          </a:prstGeom>
        </p:spPr>
        <p:txBody>
          <a:bodyPr wrap="none">
            <a:spAutoFit/>
          </a:bodyPr>
          <a:lstStyle/>
          <a:p>
            <a:r>
              <a:rPr lang="en-US" sz="2000" b="1" dirty="0" smtClean="0">
                <a:sym typeface="Symbol"/>
              </a:rPr>
              <a:t></a:t>
            </a:r>
            <a:endParaRPr lang="en-US" sz="2000" b="1" dirty="0"/>
          </a:p>
        </p:txBody>
      </p:sp>
      <p:sp>
        <p:nvSpPr>
          <p:cNvPr id="38" name="Rectangle 37"/>
          <p:cNvSpPr/>
          <p:nvPr/>
        </p:nvSpPr>
        <p:spPr>
          <a:xfrm>
            <a:off x="7558136" y="3181290"/>
            <a:ext cx="290464" cy="400110"/>
          </a:xfrm>
          <a:prstGeom prst="rect">
            <a:avLst/>
          </a:prstGeom>
        </p:spPr>
        <p:txBody>
          <a:bodyPr wrap="none">
            <a:spAutoFit/>
          </a:bodyPr>
          <a:lstStyle/>
          <a:p>
            <a:r>
              <a:rPr lang="en-US" sz="2000" b="1" dirty="0" smtClean="0">
                <a:sym typeface="Symbol"/>
              </a:rPr>
              <a:t></a:t>
            </a:r>
            <a:endParaRPr lang="en-US" sz="2000" b="1" dirty="0"/>
          </a:p>
        </p:txBody>
      </p:sp>
      <p:sp>
        <p:nvSpPr>
          <p:cNvPr id="39" name="Rectangle 38"/>
          <p:cNvSpPr/>
          <p:nvPr/>
        </p:nvSpPr>
        <p:spPr>
          <a:xfrm>
            <a:off x="6248400" y="5486400"/>
            <a:ext cx="2741456" cy="400110"/>
          </a:xfrm>
          <a:prstGeom prst="rect">
            <a:avLst/>
          </a:prstGeom>
        </p:spPr>
        <p:txBody>
          <a:bodyPr wrap="none">
            <a:spAutoFit/>
          </a:bodyPr>
          <a:lstStyle/>
          <a:p>
            <a:r>
              <a:rPr lang="en-US" sz="2000" b="1" dirty="0" smtClean="0">
                <a:solidFill>
                  <a:srgbClr val="008000"/>
                </a:solidFill>
                <a:sym typeface="Symbol"/>
              </a:rPr>
              <a:t>Maximizing the margin</a:t>
            </a:r>
            <a:endParaRPr lang="en-US" sz="2000" b="1" dirty="0">
              <a:solidFill>
                <a:srgbClr val="008000"/>
              </a:solidFill>
            </a:endParaRPr>
          </a:p>
        </p:txBody>
      </p:sp>
      <p:cxnSp>
        <p:nvCxnSpPr>
          <p:cNvPr id="40" name="Straight Arrow Connector 39"/>
          <p:cNvCxnSpPr/>
          <p:nvPr/>
        </p:nvCxnSpPr>
        <p:spPr>
          <a:xfrm>
            <a:off x="7051160" y="4504295"/>
            <a:ext cx="617220" cy="30479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141696" y="4231760"/>
            <a:ext cx="290464" cy="400110"/>
          </a:xfrm>
          <a:prstGeom prst="rect">
            <a:avLst/>
          </a:prstGeom>
        </p:spPr>
        <p:txBody>
          <a:bodyPr wrap="none">
            <a:spAutoFit/>
          </a:bodyPr>
          <a:lstStyle/>
          <a:p>
            <a:r>
              <a:rPr lang="en-US" sz="2000" b="1" dirty="0" smtClean="0">
                <a:sym typeface="Symbol"/>
              </a:rPr>
              <a:t></a:t>
            </a:r>
            <a:endParaRPr lang="en-US" sz="2000" b="1" dirty="0"/>
          </a:p>
        </p:txBody>
      </p:sp>
      <p:graphicFrame>
        <p:nvGraphicFramePr>
          <p:cNvPr id="8" name="Object 7"/>
          <p:cNvGraphicFramePr>
            <a:graphicFrameLocks noChangeAspect="1"/>
          </p:cNvGraphicFramePr>
          <p:nvPr>
            <p:extLst>
              <p:ext uri="{D42A27DB-BD31-4B8C-83A1-F6EECF244321}">
                <p14:modId xmlns:p14="http://schemas.microsoft.com/office/powerpoint/2010/main" val="3067380755"/>
              </p:ext>
            </p:extLst>
          </p:nvPr>
        </p:nvGraphicFramePr>
        <p:xfrm>
          <a:off x="914400" y="3429000"/>
          <a:ext cx="4152900" cy="1600200"/>
        </p:xfrm>
        <a:graphic>
          <a:graphicData uri="http://schemas.openxmlformats.org/presentationml/2006/ole">
            <mc:AlternateContent xmlns:mc="http://schemas.openxmlformats.org/markup-compatibility/2006">
              <mc:Choice xmlns:v="urn:schemas-microsoft-com:vml" Requires="v">
                <p:oleObj spid="_x0000_s31820" name="Equation" r:id="rId4" imgW="1384200" imgH="533160" progId="Equation.3">
                  <p:embed/>
                </p:oleObj>
              </mc:Choice>
              <mc:Fallback>
                <p:oleObj name="Equation" r:id="rId4" imgW="1384200" imgH="53316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429000"/>
                        <a:ext cx="41529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58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a:t>Support Vector Machines:</a:t>
            </a:r>
            <a:br>
              <a:rPr lang="en-US" sz="4400" dirty="0"/>
            </a:br>
            <a:r>
              <a:rPr lang="en-US" sz="4400" dirty="0" smtClean="0"/>
              <a:t>Deriving </a:t>
            </a:r>
            <a:r>
              <a:rPr lang="en-US" sz="4400" dirty="0"/>
              <a:t>the </a:t>
            </a:r>
            <a:r>
              <a:rPr lang="en-US" sz="4400" dirty="0" smtClean="0"/>
              <a:t>margin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7144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sp>
        <p:nvSpPr>
          <p:cNvPr id="3" name="Content Placeholder 2"/>
          <p:cNvSpPr>
            <a:spLocks noGrp="1"/>
          </p:cNvSpPr>
          <p:nvPr>
            <p:ph idx="1"/>
          </p:nvPr>
        </p:nvSpPr>
        <p:spPr/>
        <p:txBody>
          <a:bodyPr>
            <a:normAutofit/>
          </a:bodyPr>
          <a:lstStyle/>
          <a:p>
            <a:r>
              <a:rPr lang="en-US" b="1" dirty="0" smtClean="0">
                <a:solidFill>
                  <a:srgbClr val="0000FF"/>
                </a:solidFill>
              </a:rPr>
              <a:t>Separating </a:t>
            </a:r>
            <a:r>
              <a:rPr lang="en-US" b="1" dirty="0" err="1" smtClean="0">
                <a:solidFill>
                  <a:srgbClr val="0000FF"/>
                </a:solidFill>
              </a:rPr>
              <a:t>hyperplane</a:t>
            </a:r>
            <a:r>
              <a:rPr lang="en-US" b="1" dirty="0" smtClean="0">
                <a:solidFill>
                  <a:srgbClr val="0000FF"/>
                </a:solidFill>
              </a:rPr>
              <a:t> </a:t>
            </a:r>
            <a:br>
              <a:rPr lang="en-US" b="1" dirty="0" smtClean="0">
                <a:solidFill>
                  <a:srgbClr val="0000FF"/>
                </a:solidFill>
              </a:rPr>
            </a:br>
            <a:r>
              <a:rPr lang="en-US" b="1" dirty="0" smtClean="0">
                <a:solidFill>
                  <a:srgbClr val="0000FF"/>
                </a:solidFill>
              </a:rPr>
              <a:t>is defined by the </a:t>
            </a:r>
            <a:r>
              <a:rPr lang="en-US" b="1" dirty="0" smtClean="0"/>
              <a:t/>
            </a:r>
            <a:br>
              <a:rPr lang="en-US" b="1" dirty="0" smtClean="0"/>
            </a:br>
            <a:r>
              <a:rPr lang="en-US" b="1" dirty="0" smtClean="0">
                <a:solidFill>
                  <a:srgbClr val="FF0066"/>
                </a:solidFill>
              </a:rPr>
              <a:t>support vectors</a:t>
            </a:r>
          </a:p>
          <a:p>
            <a:pPr lvl="1"/>
            <a:r>
              <a:rPr lang="en-US" dirty="0" smtClean="0"/>
              <a:t>Points on </a:t>
            </a:r>
            <a:r>
              <a:rPr lang="en-US" b="1" dirty="0" smtClean="0"/>
              <a:t>+</a:t>
            </a:r>
            <a:r>
              <a:rPr lang="en-US" dirty="0" smtClean="0"/>
              <a:t>/</a:t>
            </a:r>
            <a:r>
              <a:rPr lang="en-US" b="1" dirty="0" smtClean="0"/>
              <a:t>-</a:t>
            </a:r>
            <a:r>
              <a:rPr lang="en-US" dirty="0" smtClean="0"/>
              <a:t> planes </a:t>
            </a:r>
            <a:br>
              <a:rPr lang="en-US" dirty="0" smtClean="0"/>
            </a:br>
            <a:r>
              <a:rPr lang="en-US" dirty="0" smtClean="0"/>
              <a:t>from the solution </a:t>
            </a:r>
          </a:p>
          <a:p>
            <a:pPr lvl="1"/>
            <a:r>
              <a:rPr lang="en-US" dirty="0" smtClean="0"/>
              <a:t>If you knew these </a:t>
            </a:r>
            <a:br>
              <a:rPr lang="en-US" dirty="0" smtClean="0"/>
            </a:br>
            <a:r>
              <a:rPr lang="en-US" dirty="0" smtClean="0"/>
              <a:t>points, you could </a:t>
            </a:r>
            <a:br>
              <a:rPr lang="en-US" dirty="0" smtClean="0"/>
            </a:br>
            <a:r>
              <a:rPr lang="en-US" dirty="0" smtClean="0"/>
              <a:t>ignore the rest</a:t>
            </a:r>
          </a:p>
          <a:p>
            <a:pPr lvl="1"/>
            <a:r>
              <a:rPr lang="en-US" dirty="0" smtClean="0"/>
              <a:t>Generally, </a:t>
            </a:r>
            <a:br>
              <a:rPr lang="en-US" dirty="0" smtClean="0"/>
            </a:br>
            <a:r>
              <a:rPr lang="en-US" b="1" i="1" dirty="0" smtClean="0">
                <a:latin typeface="Times New Roman" pitchFamily="18" charset="0"/>
                <a:cs typeface="Times New Roman" pitchFamily="18" charset="0"/>
              </a:rPr>
              <a:t>d+1</a:t>
            </a:r>
            <a:r>
              <a:rPr lang="en-US" dirty="0" smtClean="0"/>
              <a:t> support vectors (for </a:t>
            </a:r>
            <a:r>
              <a:rPr lang="en-US" b="1" i="1" dirty="0" smtClean="0">
                <a:latin typeface="Times New Roman" pitchFamily="18" charset="0"/>
                <a:cs typeface="Times New Roman" pitchFamily="18" charset="0"/>
              </a:rPr>
              <a:t>d</a:t>
            </a:r>
            <a:r>
              <a:rPr lang="en-US" dirty="0" smtClean="0"/>
              <a:t> dim. data)</a:t>
            </a:r>
          </a:p>
          <a:p>
            <a:pPr lvl="1"/>
            <a:endParaRPr lang="en-US" dirty="0" smtClean="0"/>
          </a:p>
          <a:p>
            <a:endParaRPr lang="en-US" dirty="0" smtClean="0">
              <a:solidFill>
                <a:schemeClr val="accent3"/>
              </a:solidFill>
            </a:endParaRPr>
          </a:p>
          <a:p>
            <a:endParaRPr lang="en-US" dirty="0" smtClean="0">
              <a:solidFill>
                <a:schemeClr val="accent3"/>
              </a:solidFill>
            </a:endParaRPr>
          </a:p>
          <a:p>
            <a:pPr lvl="1"/>
            <a:endParaRPr lang="en-US" dirty="0" smtClean="0"/>
          </a:p>
          <a:p>
            <a:pPr lvl="1"/>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22</a:t>
            </a:fld>
            <a:endParaRPr lang="en-US" dirty="0"/>
          </a:p>
        </p:txBody>
      </p:sp>
      <p:pic>
        <p:nvPicPr>
          <p:cNvPr id="31"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83913" y="1143000"/>
            <a:ext cx="5174487" cy="4191000"/>
          </a:xfrm>
          <a:prstGeom prst="rect">
            <a:avLst/>
          </a:prstGeom>
          <a:noFill/>
          <a:ln w="9525">
            <a:noFill/>
            <a:miter lim="800000"/>
            <a:headEnd/>
            <a:tailEnd/>
          </a:ln>
        </p:spPr>
      </p:pic>
    </p:spTree>
    <p:extLst>
      <p:ext uri="{BB962C8B-B14F-4D97-AF65-F5344CB8AC3E}">
        <p14:creationId xmlns:p14="http://schemas.microsoft.com/office/powerpoint/2010/main" val="1259652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a:t>
            </a:r>
            <a:r>
              <a:rPr lang="en-US" dirty="0" err="1" smtClean="0"/>
              <a:t>Hyperplane</a:t>
            </a:r>
            <a:r>
              <a:rPr lang="en-US" dirty="0" smtClean="0"/>
              <a:t>: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6133492" cy="5410200"/>
              </a:xfrm>
            </p:spPr>
            <p:txBody>
              <a:bodyPr>
                <a:normAutofit/>
              </a:bodyPr>
              <a:lstStyle/>
              <a:p>
                <a:r>
                  <a:rPr lang="en-US" b="1" dirty="0" smtClean="0">
                    <a:solidFill>
                      <a:srgbClr val="FF0066"/>
                    </a:solidFill>
                  </a:rPr>
                  <a:t>Problem:</a:t>
                </a:r>
              </a:p>
              <a:p>
                <a:pPr lvl="1"/>
                <a:r>
                  <a:rPr lang="en-US" dirty="0" smtClean="0"/>
                  <a:t>Let</a:t>
                </a:r>
                <a:r>
                  <a:rPr lang="en-US" i="1" dirty="0" smtClean="0"/>
                  <a:t> </a:t>
                </a:r>
                <a14:m>
                  <m:oMath xmlns:m="http://schemas.openxmlformats.org/officeDocument/2006/math">
                    <m:d>
                      <m:dPr>
                        <m:ctrlPr>
                          <a:rPr lang="en-US" b="1" i="1" dirty="0" smtClean="0">
                            <a:latin typeface="Cambria Math"/>
                            <a:cs typeface="Times New Roman" pitchFamily="18" charset="0"/>
                          </a:rPr>
                        </m:ctrlPr>
                      </m:dPr>
                      <m:e>
                        <m:r>
                          <a:rPr lang="en-US" b="1" i="1" dirty="0" smtClean="0">
                            <a:latin typeface="Cambria Math"/>
                            <a:cs typeface="Times New Roman" pitchFamily="18" charset="0"/>
                          </a:rPr>
                          <m:t>𝒘</m:t>
                        </m:r>
                        <m:r>
                          <a:rPr lang="en-US" b="1" i="1" dirty="0">
                            <a:latin typeface="Cambria Math"/>
                            <a:cs typeface="Times New Roman" pitchFamily="18" charset="0"/>
                            <a:sym typeface="Symbol"/>
                          </a:rPr>
                          <m:t></m:t>
                        </m:r>
                        <m:r>
                          <a:rPr lang="en-US" b="1" i="1" dirty="0" err="1">
                            <a:latin typeface="Cambria Math"/>
                            <a:cs typeface="Times New Roman" pitchFamily="18" charset="0"/>
                          </a:rPr>
                          <m:t>𝒙</m:t>
                        </m:r>
                        <m:r>
                          <a:rPr lang="en-US" b="1" i="1" dirty="0" smtClean="0">
                            <a:latin typeface="Cambria Math"/>
                            <a:cs typeface="Times New Roman" pitchFamily="18" charset="0"/>
                          </a:rPr>
                          <m:t>+</m:t>
                        </m:r>
                        <m:r>
                          <a:rPr lang="en-US" b="1" i="1" dirty="0" err="1">
                            <a:latin typeface="Cambria Math"/>
                            <a:cs typeface="Times New Roman" pitchFamily="18" charset="0"/>
                          </a:rPr>
                          <m:t>𝒃</m:t>
                        </m:r>
                      </m:e>
                    </m:d>
                    <m:r>
                      <a:rPr lang="en-US" b="1" i="1" dirty="0" smtClean="0">
                        <a:latin typeface="Cambria Math"/>
                        <a:cs typeface="Times New Roman" pitchFamily="18" charset="0"/>
                        <a:sym typeface="Symbol"/>
                      </a:rPr>
                      <m:t>𝒚</m:t>
                    </m:r>
                    <m:r>
                      <a:rPr lang="en-US" b="1" i="1" dirty="0" smtClean="0">
                        <a:latin typeface="Cambria Math"/>
                        <a:cs typeface="Times New Roman" pitchFamily="18" charset="0"/>
                        <a:sym typeface="Symbol"/>
                      </a:rPr>
                      <m:t>=</m:t>
                    </m:r>
                    <m:r>
                      <a:rPr lang="en-US" b="1" i="1" dirty="0" smtClean="0">
                        <a:latin typeface="Cambria Math"/>
                        <a:cs typeface="Times New Roman" pitchFamily="18" charset="0"/>
                        <a:sym typeface="Symbol"/>
                      </a:rPr>
                      <m:t>𝜸</m:t>
                    </m:r>
                  </m:oMath>
                </a14:m>
                <a:r>
                  <a:rPr lang="en-US" dirty="0" smtClean="0">
                    <a:sym typeface="Symbol"/>
                  </a:rPr>
                  <a:t> </a:t>
                </a:r>
                <a:br>
                  <a:rPr lang="en-US" dirty="0" smtClean="0">
                    <a:sym typeface="Symbol"/>
                  </a:rPr>
                </a:br>
                <a:r>
                  <a:rPr lang="en-US" dirty="0" smtClean="0">
                    <a:sym typeface="Symbol"/>
                  </a:rPr>
                  <a:t>then </a:t>
                </a:r>
                <a14:m>
                  <m:oMath xmlns:m="http://schemas.openxmlformats.org/officeDocument/2006/math">
                    <m:d>
                      <m:dPr>
                        <m:ctrlPr>
                          <a:rPr lang="en-US" b="1" i="1" dirty="0">
                            <a:latin typeface="Cambria Math"/>
                            <a:cs typeface="Times New Roman" pitchFamily="18" charset="0"/>
                          </a:rPr>
                        </m:ctrlPr>
                      </m:dPr>
                      <m:e>
                        <m:r>
                          <a:rPr lang="en-US" b="1" i="1" dirty="0" smtClean="0">
                            <a:latin typeface="Cambria Math"/>
                            <a:cs typeface="Times New Roman" pitchFamily="18" charset="0"/>
                          </a:rPr>
                          <m:t>𝟐</m:t>
                        </m:r>
                        <m:r>
                          <a:rPr lang="en-US" b="1" i="1" dirty="0">
                            <a:latin typeface="Cambria Math"/>
                            <a:cs typeface="Times New Roman" pitchFamily="18" charset="0"/>
                          </a:rPr>
                          <m:t>𝒘</m:t>
                        </m:r>
                        <m:r>
                          <a:rPr lang="en-US" b="1" i="1" dirty="0">
                            <a:latin typeface="Cambria Math"/>
                            <a:cs typeface="Times New Roman" pitchFamily="18" charset="0"/>
                            <a:sym typeface="Symbol"/>
                          </a:rPr>
                          <m:t></m:t>
                        </m:r>
                        <m:r>
                          <a:rPr lang="en-US" b="1" i="1" dirty="0" err="1">
                            <a:latin typeface="Cambria Math"/>
                            <a:cs typeface="Times New Roman" pitchFamily="18" charset="0"/>
                          </a:rPr>
                          <m:t>𝒙</m:t>
                        </m:r>
                        <m:r>
                          <a:rPr lang="en-US" b="1" i="1" dirty="0">
                            <a:latin typeface="Cambria Math"/>
                            <a:cs typeface="Times New Roman" pitchFamily="18" charset="0"/>
                          </a:rPr>
                          <m:t>+</m:t>
                        </m:r>
                        <m:r>
                          <a:rPr lang="en-US" b="1" i="1" dirty="0" smtClean="0">
                            <a:latin typeface="Cambria Math"/>
                            <a:cs typeface="Times New Roman" pitchFamily="18" charset="0"/>
                          </a:rPr>
                          <m:t>𝟐</m:t>
                        </m:r>
                        <m:r>
                          <a:rPr lang="en-US" b="1" i="1" dirty="0" err="1">
                            <a:latin typeface="Cambria Math"/>
                            <a:cs typeface="Times New Roman" pitchFamily="18" charset="0"/>
                          </a:rPr>
                          <m:t>𝒃</m:t>
                        </m:r>
                      </m:e>
                    </m:d>
                    <m:r>
                      <a:rPr lang="en-US" b="1" i="1" dirty="0">
                        <a:latin typeface="Cambria Math"/>
                        <a:cs typeface="Times New Roman" pitchFamily="18" charset="0"/>
                        <a:sym typeface="Symbol"/>
                      </a:rPr>
                      <m:t>𝒚</m:t>
                    </m:r>
                    <m:r>
                      <a:rPr lang="en-US" b="1" i="1" dirty="0">
                        <a:latin typeface="Cambria Math"/>
                        <a:cs typeface="Times New Roman" pitchFamily="18" charset="0"/>
                        <a:sym typeface="Symbol"/>
                      </a:rPr>
                      <m:t>=</m:t>
                    </m:r>
                    <m:r>
                      <a:rPr lang="en-US" b="1" i="1" dirty="0" smtClean="0">
                        <a:latin typeface="Cambria Math"/>
                        <a:cs typeface="Times New Roman" pitchFamily="18" charset="0"/>
                        <a:sym typeface="Symbol"/>
                      </a:rPr>
                      <m:t>𝟐</m:t>
                    </m:r>
                    <m:r>
                      <a:rPr lang="en-US" b="1" i="1" dirty="0">
                        <a:latin typeface="Cambria Math"/>
                        <a:cs typeface="Times New Roman" pitchFamily="18" charset="0"/>
                        <a:sym typeface="Symbol"/>
                      </a:rPr>
                      <m:t>𝜸</m:t>
                    </m:r>
                  </m:oMath>
                </a14:m>
                <a:endParaRPr lang="en-US" b="1" i="1" dirty="0" smtClean="0">
                  <a:latin typeface="Times New Roman" pitchFamily="18" charset="0"/>
                  <a:cs typeface="Times New Roman" pitchFamily="18" charset="0"/>
                </a:endParaRPr>
              </a:p>
              <a:p>
                <a:pPr lvl="2"/>
                <a:r>
                  <a:rPr lang="en-US" dirty="0" smtClean="0">
                    <a:solidFill>
                      <a:srgbClr val="D60093"/>
                    </a:solidFill>
                  </a:rPr>
                  <a:t>Scaling </a:t>
                </a:r>
                <a:r>
                  <a:rPr lang="en-US" b="1" i="1" dirty="0" smtClean="0">
                    <a:solidFill>
                      <a:srgbClr val="D60093"/>
                    </a:solidFill>
                  </a:rPr>
                  <a:t>w</a:t>
                </a:r>
                <a:r>
                  <a:rPr lang="en-US" dirty="0" smtClean="0">
                    <a:solidFill>
                      <a:srgbClr val="D60093"/>
                    </a:solidFill>
                  </a:rPr>
                  <a:t> increases margin!</a:t>
                </a:r>
                <a:endParaRPr lang="en-US" b="1" dirty="0" smtClean="0">
                  <a:solidFill>
                    <a:srgbClr val="D60093"/>
                  </a:solidFill>
                </a:endParaRPr>
              </a:p>
              <a:p>
                <a:r>
                  <a:rPr lang="en-US" b="1" dirty="0" smtClean="0">
                    <a:solidFill>
                      <a:srgbClr val="0000FF"/>
                    </a:solidFill>
                  </a:rPr>
                  <a:t>Solution:</a:t>
                </a:r>
              </a:p>
              <a:p>
                <a:pPr lvl="1"/>
                <a:r>
                  <a:rPr lang="en-US" b="1" dirty="0" smtClean="0"/>
                  <a:t>Work with normalized </a:t>
                </a:r>
                <a:r>
                  <a:rPr lang="en-US" b="1" i="1" dirty="0" smtClean="0"/>
                  <a:t>w</a:t>
                </a:r>
                <a:r>
                  <a:rPr lang="en-US" b="1" dirty="0" smtClean="0"/>
                  <a:t>:</a:t>
                </a:r>
                <a:endParaRPr lang="en-US" dirty="0" smtClean="0"/>
              </a:p>
              <a:p>
                <a:pPr marL="457200" lvl="1" indent="0">
                  <a:buNone/>
                </a:pPr>
                <a:r>
                  <a:rPr lang="en-US" b="1" dirty="0" smtClean="0">
                    <a:cs typeface="Times New Roman" pitchFamily="18" charset="0"/>
                  </a:rPr>
                  <a:t>   </a:t>
                </a:r>
                <a14:m>
                  <m:oMath xmlns:m="http://schemas.openxmlformats.org/officeDocument/2006/math">
                    <m:r>
                      <a:rPr lang="en-US" b="1" i="1" dirty="0" smtClean="0">
                        <a:latin typeface="Cambria Math"/>
                        <a:cs typeface="Times New Roman" pitchFamily="18" charset="0"/>
                      </a:rPr>
                      <m:t>𝜸</m:t>
                    </m:r>
                    <m:r>
                      <a:rPr lang="en-US" b="1" i="1" dirty="0" smtClean="0">
                        <a:latin typeface="Cambria Math"/>
                        <a:cs typeface="Times New Roman" pitchFamily="18" charset="0"/>
                      </a:rPr>
                      <m:t>=</m:t>
                    </m:r>
                    <m:d>
                      <m:dPr>
                        <m:ctrlPr>
                          <a:rPr lang="en-US" b="1" i="1" dirty="0">
                            <a:latin typeface="Cambria Math"/>
                            <a:cs typeface="Times New Roman" pitchFamily="18" charset="0"/>
                          </a:rPr>
                        </m:ctrlPr>
                      </m:dPr>
                      <m:e>
                        <m:f>
                          <m:fPr>
                            <m:ctrlPr>
                              <a:rPr lang="en-US" b="1" i="1" dirty="0" smtClean="0">
                                <a:latin typeface="Cambria Math"/>
                                <a:cs typeface="Times New Roman" pitchFamily="18" charset="0"/>
                              </a:rPr>
                            </m:ctrlPr>
                          </m:fPr>
                          <m:num>
                            <m:r>
                              <a:rPr lang="en-US" b="1" i="1" dirty="0">
                                <a:latin typeface="Cambria Math"/>
                                <a:cs typeface="Times New Roman" pitchFamily="18" charset="0"/>
                              </a:rPr>
                              <m:t>𝒘</m:t>
                            </m:r>
                          </m:num>
                          <m:den>
                            <m:d>
                              <m:dPr>
                                <m:begChr m:val="‖"/>
                                <m:endChr m:val="‖"/>
                                <m:ctrlPr>
                                  <a:rPr lang="en-US" b="1" i="1" dirty="0">
                                    <a:latin typeface="Cambria Math"/>
                                    <a:cs typeface="Times New Roman" pitchFamily="18" charset="0"/>
                                    <a:sym typeface="Symbol"/>
                                  </a:rPr>
                                </m:ctrlPr>
                              </m:dPr>
                              <m:e>
                                <m:r>
                                  <a:rPr lang="en-US" b="1" i="1" dirty="0">
                                    <a:latin typeface="Cambria Math"/>
                                    <a:cs typeface="Times New Roman" pitchFamily="18" charset="0"/>
                                    <a:sym typeface="Symbol"/>
                                  </a:rPr>
                                  <m:t>𝒘</m:t>
                                </m:r>
                              </m:e>
                            </m:d>
                          </m:den>
                        </m:f>
                        <m:r>
                          <a:rPr lang="en-US" b="1" i="1" dirty="0">
                            <a:latin typeface="Cambria Math"/>
                            <a:cs typeface="Times New Roman" pitchFamily="18" charset="0"/>
                            <a:sym typeface="Symbol"/>
                          </a:rPr>
                          <m:t></m:t>
                        </m:r>
                        <m:r>
                          <a:rPr lang="en-US" b="1" i="1" dirty="0" err="1">
                            <a:latin typeface="Cambria Math"/>
                            <a:cs typeface="Times New Roman" pitchFamily="18" charset="0"/>
                          </a:rPr>
                          <m:t>𝒙</m:t>
                        </m:r>
                        <m:r>
                          <a:rPr lang="en-US" b="1" i="1" dirty="0">
                            <a:latin typeface="Cambria Math"/>
                            <a:cs typeface="Times New Roman" pitchFamily="18" charset="0"/>
                          </a:rPr>
                          <m:t>+</m:t>
                        </m:r>
                        <m:r>
                          <a:rPr lang="en-US" b="1" i="1" dirty="0" err="1">
                            <a:latin typeface="Cambria Math"/>
                            <a:cs typeface="Times New Roman" pitchFamily="18" charset="0"/>
                          </a:rPr>
                          <m:t>𝒃</m:t>
                        </m:r>
                      </m:e>
                    </m:d>
                    <m:r>
                      <a:rPr lang="en-US" b="1" i="1" dirty="0">
                        <a:latin typeface="Cambria Math"/>
                        <a:cs typeface="Times New Roman" pitchFamily="18" charset="0"/>
                        <a:sym typeface="Symbol"/>
                      </a:rPr>
                      <m:t>𝒚</m:t>
                    </m:r>
                  </m:oMath>
                </a14:m>
                <a:endParaRPr lang="en-US" dirty="0"/>
              </a:p>
              <a:p>
                <a:pPr lvl="1"/>
                <a:r>
                  <a:rPr lang="en-US" dirty="0" smtClean="0"/>
                  <a:t>Let’s also require </a:t>
                </a:r>
                <a:r>
                  <a:rPr lang="en-US" b="1" dirty="0" smtClean="0">
                    <a:solidFill>
                      <a:srgbClr val="CC0066"/>
                    </a:solidFill>
                  </a:rPr>
                  <a:t>support vectors</a:t>
                </a:r>
                <a:r>
                  <a:rPr lang="en-US" dirty="0" smtClean="0">
                    <a:solidFill>
                      <a:srgbClr val="CC0066"/>
                    </a:solidFill>
                  </a:rPr>
                  <a:t> </a:t>
                </a:r>
                <a14:m>
                  <m:oMath xmlns:m="http://schemas.openxmlformats.org/officeDocument/2006/math">
                    <m:sSub>
                      <m:sSubPr>
                        <m:ctrlPr>
                          <a:rPr lang="en-US" b="1" i="1" smtClean="0">
                            <a:solidFill>
                              <a:srgbClr val="008000"/>
                            </a:solidFill>
                            <a:latin typeface="Cambria Math"/>
                          </a:rPr>
                        </m:ctrlPr>
                      </m:sSubPr>
                      <m:e>
                        <m:r>
                          <a:rPr lang="en-US" b="1" i="1" smtClean="0">
                            <a:solidFill>
                              <a:srgbClr val="008000"/>
                            </a:solidFill>
                            <a:latin typeface="Cambria Math"/>
                          </a:rPr>
                          <m:t>𝒙</m:t>
                        </m:r>
                      </m:e>
                      <m:sub>
                        <m:r>
                          <a:rPr lang="en-US" b="1" i="1" smtClean="0">
                            <a:solidFill>
                              <a:srgbClr val="008000"/>
                            </a:solidFill>
                            <a:latin typeface="Cambria Math"/>
                          </a:rPr>
                          <m:t>𝒋</m:t>
                        </m:r>
                      </m:sub>
                    </m:sSub>
                  </m:oMath>
                </a14:m>
                <a:r>
                  <a:rPr lang="en-US" dirty="0" smtClean="0">
                    <a:solidFill>
                      <a:srgbClr val="CC0066"/>
                    </a:solidFill>
                  </a:rPr>
                  <a:t> </a:t>
                </a:r>
                <a:r>
                  <a:rPr lang="en-US" dirty="0" smtClean="0"/>
                  <a:t>to be on the plane defined by: </a:t>
                </a:r>
                <a14:m>
                  <m:oMath xmlns:m="http://schemas.openxmlformats.org/officeDocument/2006/math">
                    <m:r>
                      <a:rPr lang="en-US" b="1" i="1" smtClean="0">
                        <a:solidFill>
                          <a:srgbClr val="008000"/>
                        </a:solidFill>
                        <a:latin typeface="Cambria Math"/>
                      </a:rPr>
                      <m:t>𝒘</m:t>
                    </m:r>
                    <m:r>
                      <a:rPr lang="en-US" b="1" i="1" smtClean="0">
                        <a:solidFill>
                          <a:srgbClr val="008000"/>
                        </a:solidFill>
                        <a:latin typeface="Cambria Math"/>
                      </a:rPr>
                      <m:t>⋅</m:t>
                    </m:r>
                    <m:sSub>
                      <m:sSubPr>
                        <m:ctrlPr>
                          <a:rPr lang="en-US" b="1" i="1" smtClean="0">
                            <a:solidFill>
                              <a:srgbClr val="008000"/>
                            </a:solidFill>
                            <a:latin typeface="Cambria Math"/>
                          </a:rPr>
                        </m:ctrlPr>
                      </m:sSubPr>
                      <m:e>
                        <m:r>
                          <a:rPr lang="en-US" b="1" i="1" smtClean="0">
                            <a:solidFill>
                              <a:srgbClr val="008000"/>
                            </a:solidFill>
                            <a:latin typeface="Cambria Math"/>
                          </a:rPr>
                          <m:t>𝒙</m:t>
                        </m:r>
                      </m:e>
                      <m:sub>
                        <m:r>
                          <a:rPr lang="en-US" b="1" i="1" smtClean="0">
                            <a:solidFill>
                              <a:srgbClr val="008000"/>
                            </a:solidFill>
                            <a:latin typeface="Cambria Math"/>
                          </a:rPr>
                          <m:t>𝒋</m:t>
                        </m:r>
                      </m:sub>
                    </m:sSub>
                    <m:r>
                      <a:rPr lang="en-US" b="1" i="1" smtClean="0">
                        <a:solidFill>
                          <a:srgbClr val="008000"/>
                        </a:solidFill>
                        <a:latin typeface="Cambria Math"/>
                      </a:rPr>
                      <m:t>+</m:t>
                    </m:r>
                    <m:r>
                      <a:rPr lang="en-US" b="1" i="1" smtClean="0">
                        <a:solidFill>
                          <a:srgbClr val="008000"/>
                        </a:solidFill>
                        <a:latin typeface="Cambria Math"/>
                      </a:rPr>
                      <m:t>𝒃</m:t>
                    </m:r>
                    <m:r>
                      <a:rPr lang="en-US" b="1" i="1" smtClean="0">
                        <a:solidFill>
                          <a:srgbClr val="008000"/>
                        </a:solidFill>
                        <a:latin typeface="Cambria Math"/>
                      </a:rPr>
                      <m:t>=±</m:t>
                    </m:r>
                    <m:r>
                      <a:rPr lang="en-US" b="1" i="1" smtClean="0">
                        <a:solidFill>
                          <a:srgbClr val="008000"/>
                        </a:solidFill>
                        <a:latin typeface="Cambria Math"/>
                      </a:rPr>
                      <m:t>𝟏</m:t>
                    </m:r>
                  </m:oMath>
                </a14:m>
                <a:endParaRPr lang="en-US" b="1" dirty="0">
                  <a:solidFill>
                    <a:srgbClr val="008000"/>
                  </a:solidFill>
                </a:endParaRPr>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6133492" cy="5410200"/>
              </a:xfrm>
              <a:blipFill rotWithShape="1">
                <a:blip r:embed="rId3"/>
                <a:stretch>
                  <a:fillRect t="-67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23</a:t>
            </a:fld>
            <a:endParaRPr lang="en-US"/>
          </a:p>
        </p:txBody>
      </p:sp>
      <p:grpSp>
        <p:nvGrpSpPr>
          <p:cNvPr id="8" name="Group 7"/>
          <p:cNvGrpSpPr/>
          <p:nvPr/>
        </p:nvGrpSpPr>
        <p:grpSpPr>
          <a:xfrm>
            <a:off x="4953000" y="914400"/>
            <a:ext cx="5174487" cy="4191000"/>
            <a:chOff x="4953000" y="1143000"/>
            <a:chExt cx="5174487" cy="4191000"/>
          </a:xfrm>
        </p:grpSpPr>
        <p:pic>
          <p:nvPicPr>
            <p:cNvPr id="9"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1143000"/>
              <a:ext cx="5174487" cy="4191000"/>
            </a:xfrm>
            <a:prstGeom prst="rect">
              <a:avLst/>
            </a:prstGeom>
            <a:noFill/>
            <a:ln w="9525">
              <a:noFill/>
              <a:miter lim="800000"/>
              <a:headEnd/>
              <a:tailEnd/>
            </a:ln>
          </p:spPr>
        </p:pic>
        <p:graphicFrame>
          <p:nvGraphicFramePr>
            <p:cNvPr id="10" name="Object 9"/>
            <p:cNvGraphicFramePr>
              <a:graphicFrameLocks noChangeAspect="1"/>
            </p:cNvGraphicFramePr>
            <p:nvPr>
              <p:extLst>
                <p:ext uri="{D42A27DB-BD31-4B8C-83A1-F6EECF244321}">
                  <p14:modId xmlns:p14="http://schemas.microsoft.com/office/powerpoint/2010/main" val="3087958572"/>
                </p:ext>
              </p:extLst>
            </p:nvPr>
          </p:nvGraphicFramePr>
          <p:xfrm>
            <a:off x="6159898" y="2805994"/>
            <a:ext cx="295275" cy="438150"/>
          </p:xfrm>
          <a:graphic>
            <a:graphicData uri="http://schemas.openxmlformats.org/presentationml/2006/ole">
              <mc:AlternateContent xmlns:mc="http://schemas.openxmlformats.org/markup-compatibility/2006">
                <mc:Choice xmlns:v="urn:schemas-microsoft-com:vml" Requires="v">
                  <p:oleObj spid="_x0000_s47302" name="Equation" r:id="rId5" imgW="164880" imgH="215640" progId="Equation.3">
                    <p:embed/>
                  </p:oleObj>
                </mc:Choice>
                <mc:Fallback>
                  <p:oleObj name="Equation" r:id="rId5" imgW="164880" imgH="215640" progId="Equation.3">
                    <p:embed/>
                    <p:pic>
                      <p:nvPicPr>
                        <p:cNvPr id="0" name=""/>
                        <p:cNvPicPr>
                          <a:picLocks noChangeAspect="1" noChangeArrowheads="1"/>
                        </p:cNvPicPr>
                        <p:nvPr/>
                      </p:nvPicPr>
                      <p:blipFill>
                        <a:blip r:embed="rId6"/>
                        <a:srcRect/>
                        <a:stretch>
                          <a:fillRect/>
                        </a:stretch>
                      </p:blipFill>
                      <p:spPr bwMode="auto">
                        <a:xfrm>
                          <a:off x="6159898" y="2805994"/>
                          <a:ext cx="2952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a:off x="5985672" y="4693226"/>
              <a:ext cx="321864" cy="2822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Object 36"/>
            <p:cNvGraphicFramePr>
              <a:graphicFrameLocks noChangeAspect="1"/>
            </p:cNvGraphicFramePr>
            <p:nvPr>
              <p:extLst>
                <p:ext uri="{D42A27DB-BD31-4B8C-83A1-F6EECF244321}">
                  <p14:modId xmlns:p14="http://schemas.microsoft.com/office/powerpoint/2010/main" val="2759058633"/>
                </p:ext>
              </p:extLst>
            </p:nvPr>
          </p:nvGraphicFramePr>
          <p:xfrm>
            <a:off x="6096000" y="4343400"/>
            <a:ext cx="466725" cy="504278"/>
          </p:xfrm>
          <a:graphic>
            <a:graphicData uri="http://schemas.openxmlformats.org/presentationml/2006/ole">
              <mc:AlternateContent xmlns:mc="http://schemas.openxmlformats.org/markup-compatibility/2006">
                <mc:Choice xmlns:v="urn:schemas-microsoft-com:vml" Requires="v">
                  <p:oleObj spid="_x0000_s47303" name="Equation" r:id="rId7" imgW="342720" imgH="419040" progId="Equation.3">
                    <p:embed/>
                  </p:oleObj>
                </mc:Choice>
                <mc:Fallback>
                  <p:oleObj name="Equation" r:id="rId7" imgW="34272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4343400"/>
                          <a:ext cx="466725" cy="504278"/>
                        </a:xfrm>
                        <a:prstGeom prst="rect">
                          <a:avLst/>
                        </a:prstGeom>
                        <a:noFill/>
                        <a:extLst/>
                      </p:spPr>
                    </p:pic>
                  </p:oleObj>
                </mc:Fallback>
              </mc:AlternateContent>
            </a:graphicData>
          </a:graphic>
        </p:graphicFrame>
        <p:sp>
          <p:nvSpPr>
            <p:cNvPr id="13" name="TextBox 12"/>
            <p:cNvSpPr txBox="1"/>
            <p:nvPr/>
          </p:nvSpPr>
          <p:spPr>
            <a:xfrm rot="18429240">
              <a:off x="7605284" y="1666211"/>
              <a:ext cx="1088760"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=0</a:t>
              </a:r>
              <a:endParaRPr lang="en-US" b="1" dirty="0">
                <a:solidFill>
                  <a:srgbClr val="008000"/>
                </a:solidFill>
                <a:latin typeface="Arial" pitchFamily="34" charset="0"/>
                <a:cs typeface="Arial" pitchFamily="34" charset="0"/>
              </a:endParaRPr>
            </a:p>
          </p:txBody>
        </p:sp>
        <p:sp>
          <p:nvSpPr>
            <p:cNvPr id="14" name="TextBox 13"/>
            <p:cNvSpPr txBox="1"/>
            <p:nvPr/>
          </p:nvSpPr>
          <p:spPr>
            <a:xfrm rot="18429240">
              <a:off x="7821734" y="2061879"/>
              <a:ext cx="1223412"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=+1</a:t>
              </a:r>
              <a:endParaRPr lang="en-US" b="1" dirty="0">
                <a:solidFill>
                  <a:srgbClr val="008000"/>
                </a:solidFill>
                <a:latin typeface="Arial" pitchFamily="34" charset="0"/>
                <a:cs typeface="Arial" pitchFamily="34" charset="0"/>
              </a:endParaRPr>
            </a:p>
          </p:txBody>
        </p:sp>
        <p:sp>
          <p:nvSpPr>
            <p:cNvPr id="15" name="TextBox 14"/>
            <p:cNvSpPr txBox="1"/>
            <p:nvPr/>
          </p:nvSpPr>
          <p:spPr>
            <a:xfrm rot="18429240">
              <a:off x="7097794" y="1603155"/>
              <a:ext cx="1165704"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=-1</a:t>
              </a:r>
              <a:endParaRPr lang="en-US" b="1" dirty="0">
                <a:solidFill>
                  <a:srgbClr val="008000"/>
                </a:solidFill>
                <a:latin typeface="Arial" pitchFamily="34" charset="0"/>
                <a:cs typeface="Arial" pitchFamily="34" charset="0"/>
              </a:endParaRPr>
            </a:p>
          </p:txBody>
        </p:sp>
      </p:grpSp>
      <p:sp>
        <p:nvSpPr>
          <p:cNvPr id="18" name="Oval 17"/>
          <p:cNvSpPr/>
          <p:nvPr/>
        </p:nvSpPr>
        <p:spPr>
          <a:xfrm>
            <a:off x="7274745" y="3290455"/>
            <a:ext cx="109728" cy="109728"/>
          </a:xfrm>
          <a:prstGeom prst="ellipse">
            <a:avLst/>
          </a:prstGeom>
          <a:solidFill>
            <a:srgbClr val="0000FF"/>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1083123780"/>
              </p:ext>
            </p:extLst>
          </p:nvPr>
        </p:nvGraphicFramePr>
        <p:xfrm>
          <a:off x="7375525" y="3278188"/>
          <a:ext cx="273050" cy="438150"/>
        </p:xfrm>
        <a:graphic>
          <a:graphicData uri="http://schemas.openxmlformats.org/presentationml/2006/ole">
            <mc:AlternateContent xmlns:mc="http://schemas.openxmlformats.org/markup-compatibility/2006">
              <mc:Choice xmlns:v="urn:schemas-microsoft-com:vml" Requires="v">
                <p:oleObj spid="_x0000_s47304" name="Equation" r:id="rId9" imgW="152280" imgH="215640" progId="Equation.3">
                  <p:embed/>
                </p:oleObj>
              </mc:Choice>
              <mc:Fallback>
                <p:oleObj name="Equation" r:id="rId9" imgW="152280" imgH="215640" progId="Equation.3">
                  <p:embed/>
                  <p:pic>
                    <p:nvPicPr>
                      <p:cNvPr id="0" name=""/>
                      <p:cNvPicPr>
                        <a:picLocks noChangeAspect="1" noChangeArrowheads="1"/>
                      </p:cNvPicPr>
                      <p:nvPr/>
                    </p:nvPicPr>
                    <p:blipFill>
                      <a:blip r:embed="rId10"/>
                      <a:srcRect/>
                      <a:stretch>
                        <a:fillRect/>
                      </a:stretch>
                    </p:blipFill>
                    <p:spPr bwMode="auto">
                      <a:xfrm>
                        <a:off x="7375525" y="3278188"/>
                        <a:ext cx="2730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7" name="Rectangle 16"/>
              <p:cNvSpPr/>
              <p:nvPr/>
            </p:nvSpPr>
            <p:spPr>
              <a:xfrm>
                <a:off x="5486400" y="5562600"/>
                <a:ext cx="3564887" cy="1169936"/>
              </a:xfrm>
              <a:prstGeom prst="rect">
                <a:avLst/>
              </a:prstGeom>
            </p:spPr>
            <p:txBody>
              <a:bodyPr wrap="none">
                <a:spAutoFit/>
              </a:bodyPr>
              <a:lstStyle/>
              <a:p>
                <a:pPr lvl="3"/>
                <a14:m>
                  <m:oMathPara xmlns:m="http://schemas.openxmlformats.org/officeDocument/2006/math">
                    <m:oMathParaPr>
                      <m:jc m:val="centerGroup"/>
                    </m:oMathParaPr>
                    <m:oMath xmlns:m="http://schemas.openxmlformats.org/officeDocument/2006/math">
                      <m:r>
                        <a:rPr lang="en-US" smtClean="0">
                          <a:latin typeface="Cambria Math"/>
                        </a:rPr>
                        <m:t>|</m:t>
                      </m:r>
                      <m:d>
                        <m:dPr>
                          <m:begChr m:val="|"/>
                          <m:endChr m:val="|"/>
                          <m:ctrlPr>
                            <a:rPr lang="en-US" i="1">
                              <a:latin typeface="Cambria Math"/>
                            </a:rPr>
                          </m:ctrlPr>
                        </m:dPr>
                        <m:e>
                          <m:r>
                            <m:rPr>
                              <m:sty m:val="p"/>
                            </m:rPr>
                            <a:rPr lang="en-US">
                              <a:latin typeface="Cambria Math"/>
                            </a:rPr>
                            <m:t>w</m:t>
                          </m:r>
                        </m:e>
                      </m:d>
                      <m:r>
                        <a:rPr lang="en-US" i="1">
                          <a:latin typeface="Cambria Math"/>
                        </a:rPr>
                        <m:t>|=</m:t>
                      </m:r>
                      <m:rad>
                        <m:radPr>
                          <m:degHide m:val="on"/>
                          <m:ctrlPr>
                            <a:rPr lang="en-US" i="1">
                              <a:latin typeface="Cambria Math"/>
                            </a:rPr>
                          </m:ctrlPr>
                        </m:radPr>
                        <m:deg/>
                        <m:e>
                          <m:nary>
                            <m:naryPr>
                              <m:chr m:val="∑"/>
                              <m:ctrlPr>
                                <a:rPr lang="en-US" i="1">
                                  <a:latin typeface="Cambria Math"/>
                                </a:rPr>
                              </m:ctrlPr>
                            </m:naryPr>
                            <m:sub>
                              <m:r>
                                <m:rPr>
                                  <m:brk m:alnAt="23"/>
                                </m:rPr>
                                <a:rPr lang="en-US" i="1">
                                  <a:latin typeface="Cambria Math"/>
                                </a:rPr>
                                <m:t>𝑗</m:t>
                              </m:r>
                              <m:r>
                                <a:rPr lang="en-US" i="1">
                                  <a:latin typeface="Cambria Math"/>
                                </a:rPr>
                                <m:t>=1</m:t>
                              </m:r>
                            </m:sub>
                            <m:sup>
                              <m:r>
                                <a:rPr lang="en-US" i="1">
                                  <a:latin typeface="Cambria Math"/>
                                </a:rPr>
                                <m:t>𝑑</m:t>
                              </m:r>
                            </m:sup>
                            <m:e>
                              <m:sSup>
                                <m:sSupPr>
                                  <m:ctrlPr>
                                    <a:rPr lang="en-US" i="1">
                                      <a:latin typeface="Cambria Math"/>
                                    </a:rPr>
                                  </m:ctrlPr>
                                </m:sSupPr>
                                <m:e>
                                  <m:d>
                                    <m:dPr>
                                      <m:ctrlPr>
                                        <a:rPr lang="en-US" i="1">
                                          <a:latin typeface="Cambria Math"/>
                                        </a:rPr>
                                      </m:ctrlPr>
                                    </m:dPr>
                                    <m:e>
                                      <m:sSup>
                                        <m:sSupPr>
                                          <m:ctrlPr>
                                            <a:rPr lang="en-US" b="0" i="1" smtClean="0">
                                              <a:latin typeface="Cambria Math"/>
                                            </a:rPr>
                                          </m:ctrlPr>
                                        </m:sSupPr>
                                        <m:e>
                                          <m:r>
                                            <a:rPr lang="en-US" b="0" i="1" smtClean="0">
                                              <a:latin typeface="Cambria Math"/>
                                            </a:rPr>
                                            <m:t>𝑤</m:t>
                                          </m:r>
                                        </m:e>
                                        <m:sup>
                                          <m:r>
                                            <a:rPr lang="en-US" b="0" i="1" smtClean="0">
                                              <a:latin typeface="Cambria Math"/>
                                            </a:rPr>
                                            <m:t>(</m:t>
                                          </m:r>
                                          <m:r>
                                            <a:rPr lang="en-US" b="0" i="1" smtClean="0">
                                              <a:latin typeface="Cambria Math"/>
                                            </a:rPr>
                                            <m:t>𝑗</m:t>
                                          </m:r>
                                          <m:r>
                                            <a:rPr lang="en-US" b="0" i="1" smtClean="0">
                                              <a:latin typeface="Cambria Math"/>
                                            </a:rPr>
                                            <m:t>)</m:t>
                                          </m:r>
                                        </m:sup>
                                      </m:sSup>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562600"/>
                <a:ext cx="3564887" cy="1169936"/>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04124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a:t>
            </a:r>
            <a:r>
              <a:rPr lang="en-US" dirty="0" err="1" smtClean="0"/>
              <a:t>Hyperplane</a:t>
            </a:r>
            <a:r>
              <a:rPr lang="en-US" dirty="0" smtClean="0"/>
              <a:t>: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b="1" dirty="0" smtClean="0">
                    <a:solidFill>
                      <a:srgbClr val="D60093"/>
                    </a:solidFill>
                  </a:rPr>
                  <a:t>Want to maximize margin </a:t>
                </a:r>
                <a14:m>
                  <m:oMath xmlns:m="http://schemas.openxmlformats.org/officeDocument/2006/math">
                    <m:r>
                      <a:rPr lang="en-US" b="1" i="1" smtClean="0">
                        <a:solidFill>
                          <a:srgbClr val="D60093"/>
                        </a:solidFill>
                        <a:latin typeface="Cambria Math"/>
                      </a:rPr>
                      <m:t>𝜸</m:t>
                    </m:r>
                  </m:oMath>
                </a14:m>
                <a:r>
                  <a:rPr lang="en-US" b="1" dirty="0" smtClean="0">
                    <a:solidFill>
                      <a:srgbClr val="D60093"/>
                    </a:solidFill>
                  </a:rPr>
                  <a:t>!</a:t>
                </a:r>
              </a:p>
              <a:p>
                <a:r>
                  <a:rPr lang="en-US" b="1" dirty="0" smtClean="0">
                    <a:solidFill>
                      <a:srgbClr val="0000FF"/>
                    </a:solidFill>
                  </a:rPr>
                  <a:t>What is the relation </a:t>
                </a:r>
                <a:br>
                  <a:rPr lang="en-US" b="1" dirty="0" smtClean="0">
                    <a:solidFill>
                      <a:srgbClr val="0000FF"/>
                    </a:solidFill>
                  </a:rPr>
                </a:br>
                <a:r>
                  <a:rPr lang="en-US" b="1" dirty="0" smtClean="0">
                    <a:solidFill>
                      <a:srgbClr val="0000FF"/>
                    </a:solidFill>
                  </a:rPr>
                  <a:t>between x</a:t>
                </a:r>
                <a:r>
                  <a:rPr lang="en-US" b="1" baseline="-25000" dirty="0" smtClean="0">
                    <a:solidFill>
                      <a:srgbClr val="0000FF"/>
                    </a:solidFill>
                  </a:rPr>
                  <a:t>1</a:t>
                </a:r>
                <a:r>
                  <a:rPr lang="en-US" b="1" dirty="0" smtClean="0">
                    <a:solidFill>
                      <a:srgbClr val="0000FF"/>
                    </a:solidFill>
                  </a:rPr>
                  <a:t> and x</a:t>
                </a:r>
                <a:r>
                  <a:rPr lang="en-US" b="1" baseline="-25000" dirty="0" smtClean="0">
                    <a:solidFill>
                      <a:srgbClr val="0000FF"/>
                    </a:solidFill>
                  </a:rPr>
                  <a:t>2</a:t>
                </a:r>
                <a:r>
                  <a:rPr lang="en-US" b="1" dirty="0" smtClean="0">
                    <a:solidFill>
                      <a:srgbClr val="0000FF"/>
                    </a:solidFill>
                  </a:rPr>
                  <a:t>?</a:t>
                </a:r>
              </a:p>
              <a:p>
                <a:pPr lvl="1"/>
                <a14:m>
                  <m:oMath xmlns:m="http://schemas.openxmlformats.org/officeDocument/2006/math">
                    <m:sSub>
                      <m:sSubPr>
                        <m:ctrlPr>
                          <a:rPr lang="en-US" b="1" i="1" smtClean="0">
                            <a:latin typeface="Cambria Math"/>
                          </a:rPr>
                        </m:ctrlPr>
                      </m:sSubPr>
                      <m:e>
                        <m:r>
                          <a:rPr lang="en-US" b="1" i="1" smtClean="0">
                            <a:latin typeface="Cambria Math"/>
                          </a:rPr>
                          <m:t>𝒙</m:t>
                        </m:r>
                      </m:e>
                      <m:sub>
                        <m:r>
                          <a:rPr lang="en-US" b="1" i="1" smtClean="0">
                            <a:latin typeface="Cambria Math"/>
                          </a:rPr>
                          <m:t>𝟏</m:t>
                        </m:r>
                      </m:sub>
                    </m:sSub>
                    <m:r>
                      <a:rPr lang="en-US" b="1" i="1">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𝟐</m:t>
                        </m:r>
                      </m:sub>
                    </m:sSub>
                    <m:r>
                      <a:rPr lang="en-US" b="1" i="1">
                        <a:latin typeface="Cambria Math"/>
                      </a:rPr>
                      <m:t>+</m:t>
                    </m:r>
                    <m:r>
                      <a:rPr lang="en-US" b="1" i="1">
                        <a:latin typeface="Cambria Math"/>
                      </a:rPr>
                      <m:t>𝟐</m:t>
                    </m:r>
                    <m:r>
                      <a:rPr lang="en-US" b="1" i="1">
                        <a:latin typeface="Cambria Math"/>
                      </a:rPr>
                      <m:t>𝜸</m:t>
                    </m:r>
                    <m:f>
                      <m:fPr>
                        <m:ctrlPr>
                          <a:rPr lang="en-US" b="1" i="1">
                            <a:latin typeface="Cambria Math"/>
                          </a:rPr>
                        </m:ctrlPr>
                      </m:fPr>
                      <m:num>
                        <m:r>
                          <a:rPr lang="en-US" b="1" i="1">
                            <a:latin typeface="Cambria Math"/>
                          </a:rPr>
                          <m:t>𝒘</m:t>
                        </m:r>
                      </m:num>
                      <m:den>
                        <m:r>
                          <a:rPr lang="en-US" b="1" i="1">
                            <a:latin typeface="Cambria Math"/>
                          </a:rPr>
                          <m:t>||</m:t>
                        </m:r>
                        <m:r>
                          <a:rPr lang="en-US" b="1" i="1">
                            <a:latin typeface="Cambria Math"/>
                          </a:rPr>
                          <m:t>𝒘</m:t>
                        </m:r>
                        <m:r>
                          <a:rPr lang="en-US" b="1" i="1">
                            <a:latin typeface="Cambria Math"/>
                          </a:rPr>
                          <m:t>||</m:t>
                        </m:r>
                      </m:den>
                    </m:f>
                  </m:oMath>
                </a14:m>
                <a:endParaRPr lang="en-US" dirty="0" smtClean="0">
                  <a:solidFill>
                    <a:schemeClr val="accent3"/>
                  </a:solidFill>
                </a:endParaRPr>
              </a:p>
              <a:p>
                <a:pPr lvl="1"/>
                <a:r>
                  <a:rPr lang="en-US" b="1" dirty="0" smtClean="0">
                    <a:solidFill>
                      <a:srgbClr val="D60093"/>
                    </a:solidFill>
                  </a:rPr>
                  <a:t>We also know:</a:t>
                </a:r>
              </a:p>
              <a:p>
                <a:pPr lvl="2"/>
                <a14:m>
                  <m:oMath xmlns:m="http://schemas.openxmlformats.org/officeDocument/2006/math">
                    <m:r>
                      <a:rPr lang="en-US" b="1" i="1">
                        <a:latin typeface="Cambria Math"/>
                      </a:rPr>
                      <m:t>𝒘</m:t>
                    </m:r>
                    <m:r>
                      <a:rPr lang="en-US" b="1" i="1">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𝟏</m:t>
                        </m:r>
                      </m:sub>
                    </m:sSub>
                    <m:r>
                      <a:rPr lang="en-US" b="1" i="1">
                        <a:latin typeface="Cambria Math"/>
                      </a:rPr>
                      <m:t>+</m:t>
                    </m:r>
                    <m:r>
                      <a:rPr lang="en-US" b="1" i="1">
                        <a:latin typeface="Cambria Math"/>
                      </a:rPr>
                      <m:t>𝒃</m:t>
                    </m:r>
                    <m:r>
                      <a:rPr lang="en-US" b="1" i="1">
                        <a:latin typeface="Cambria Math"/>
                      </a:rPr>
                      <m:t>=+</m:t>
                    </m:r>
                    <m:r>
                      <a:rPr lang="en-US" b="1" i="1">
                        <a:latin typeface="Cambria Math"/>
                      </a:rPr>
                      <m:t>𝟏</m:t>
                    </m:r>
                  </m:oMath>
                </a14:m>
                <a:endParaRPr lang="en-US" b="1" dirty="0"/>
              </a:p>
              <a:p>
                <a:pPr lvl="2"/>
                <a14:m>
                  <m:oMath xmlns:m="http://schemas.openxmlformats.org/officeDocument/2006/math">
                    <m:r>
                      <a:rPr lang="en-US" b="1" i="1">
                        <a:latin typeface="Cambria Math"/>
                      </a:rPr>
                      <m:t>𝒘</m:t>
                    </m:r>
                    <m:r>
                      <a:rPr lang="en-US" b="1" i="1">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𝟐</m:t>
                        </m:r>
                      </m:sub>
                    </m:sSub>
                    <m:r>
                      <a:rPr lang="en-US" b="1" i="1">
                        <a:latin typeface="Cambria Math"/>
                      </a:rPr>
                      <m:t>+</m:t>
                    </m:r>
                    <m:r>
                      <a:rPr lang="en-US" b="1" i="1">
                        <a:latin typeface="Cambria Math"/>
                      </a:rPr>
                      <m:t>𝒃</m:t>
                    </m:r>
                    <m:r>
                      <a:rPr lang="en-US" b="1" i="1">
                        <a:latin typeface="Cambria Math"/>
                      </a:rPr>
                      <m:t>=−</m:t>
                    </m:r>
                    <m:r>
                      <a:rPr lang="en-US" b="1" i="1">
                        <a:latin typeface="Cambria Math"/>
                      </a:rPr>
                      <m:t>𝟏</m:t>
                    </m:r>
                  </m:oMath>
                </a14:m>
                <a:endParaRPr lang="en-US" b="1" dirty="0"/>
              </a:p>
              <a:p>
                <a:r>
                  <a:rPr lang="en-US" b="1" dirty="0" smtClean="0">
                    <a:solidFill>
                      <a:srgbClr val="D60093"/>
                    </a:solidFill>
                  </a:rPr>
                  <a:t>So: </a:t>
                </a:r>
              </a:p>
              <a:p>
                <a:pPr lvl="1"/>
                <a14:m>
                  <m:oMath xmlns:m="http://schemas.openxmlformats.org/officeDocument/2006/math">
                    <m:r>
                      <a:rPr lang="en-US" b="1" i="1">
                        <a:latin typeface="Cambria Math"/>
                      </a:rPr>
                      <m:t>𝒘</m:t>
                    </m:r>
                    <m:r>
                      <a:rPr lang="en-US" b="1" i="1">
                        <a:latin typeface="Cambria Math"/>
                      </a:rPr>
                      <m:t>⋅</m:t>
                    </m:r>
                    <m:sSub>
                      <m:sSubPr>
                        <m:ctrlPr>
                          <a:rPr lang="en-US" b="1" i="1">
                            <a:latin typeface="Cambria Math"/>
                          </a:rPr>
                        </m:ctrlPr>
                      </m:sSubPr>
                      <m:e>
                        <m:r>
                          <a:rPr lang="en-US" b="1" i="1">
                            <a:latin typeface="Cambria Math"/>
                          </a:rPr>
                          <m:t>𝒙</m:t>
                        </m:r>
                      </m:e>
                      <m:sub>
                        <m:r>
                          <a:rPr lang="en-US" b="1" i="1">
                            <a:latin typeface="Cambria Math"/>
                          </a:rPr>
                          <m:t>𝟏</m:t>
                        </m:r>
                      </m:sub>
                    </m:sSub>
                    <m:r>
                      <a:rPr lang="en-US" b="1" i="1">
                        <a:latin typeface="Cambria Math"/>
                      </a:rPr>
                      <m:t>+</m:t>
                    </m:r>
                    <m:r>
                      <a:rPr lang="en-US" b="1" i="1">
                        <a:latin typeface="Cambria Math"/>
                      </a:rPr>
                      <m:t>𝒃</m:t>
                    </m:r>
                    <m:r>
                      <a:rPr lang="en-US" b="1" i="1">
                        <a:latin typeface="Cambria Math"/>
                      </a:rPr>
                      <m:t>=+</m:t>
                    </m:r>
                    <m:r>
                      <a:rPr lang="en-US" b="1" i="1">
                        <a:latin typeface="Cambria Math"/>
                      </a:rPr>
                      <m:t>𝟏</m:t>
                    </m:r>
                  </m:oMath>
                </a14:m>
                <a:endParaRPr lang="en-US" b="1" dirty="0" smtClean="0">
                  <a:solidFill>
                    <a:srgbClr val="D60093"/>
                  </a:solidFill>
                </a:endParaRPr>
              </a:p>
              <a:p>
                <a:pPr lvl="1"/>
                <a14:m>
                  <m:oMath xmlns:m="http://schemas.openxmlformats.org/officeDocument/2006/math">
                    <m:r>
                      <a:rPr lang="en-US" b="1" i="1">
                        <a:latin typeface="Cambria Math"/>
                      </a:rPr>
                      <m:t>𝒘</m:t>
                    </m:r>
                    <m:d>
                      <m:dPr>
                        <m:ctrlPr>
                          <a:rPr lang="en-US" b="1" i="1">
                            <a:latin typeface="Cambria Math"/>
                          </a:rPr>
                        </m:ctrlPr>
                      </m:dPr>
                      <m:e>
                        <m:sSub>
                          <m:sSubPr>
                            <m:ctrlPr>
                              <a:rPr lang="en-US" b="1" i="1" smtClean="0">
                                <a:latin typeface="Cambria Math"/>
                              </a:rPr>
                            </m:ctrlPr>
                          </m:sSubPr>
                          <m:e>
                            <m:r>
                              <a:rPr lang="en-US" b="1" i="1" smtClean="0">
                                <a:latin typeface="Cambria Math"/>
                              </a:rPr>
                              <m:t>𝒙</m:t>
                            </m:r>
                          </m:e>
                          <m:sub>
                            <m:r>
                              <a:rPr lang="en-US" b="1" i="1" smtClean="0">
                                <a:latin typeface="Cambria Math"/>
                              </a:rPr>
                              <m:t>𝟐</m:t>
                            </m:r>
                          </m:sub>
                        </m:sSub>
                        <m:r>
                          <a:rPr lang="en-US" b="1" i="1">
                            <a:latin typeface="Cambria Math"/>
                          </a:rPr>
                          <m:t>+</m:t>
                        </m:r>
                        <m:r>
                          <a:rPr lang="en-US" b="1" i="1">
                            <a:latin typeface="Cambria Math"/>
                          </a:rPr>
                          <m:t>𝟐</m:t>
                        </m:r>
                        <m:r>
                          <a:rPr lang="en-US" b="1" i="1">
                            <a:latin typeface="Cambria Math"/>
                          </a:rPr>
                          <m:t>𝜸</m:t>
                        </m:r>
                        <m:f>
                          <m:fPr>
                            <m:ctrlPr>
                              <a:rPr lang="en-US" b="1" i="1">
                                <a:latin typeface="Cambria Math"/>
                              </a:rPr>
                            </m:ctrlPr>
                          </m:fPr>
                          <m:num>
                            <m:r>
                              <a:rPr lang="en-US" b="1" i="1">
                                <a:latin typeface="Cambria Math"/>
                              </a:rPr>
                              <m:t>𝒘</m:t>
                            </m:r>
                          </m:num>
                          <m:den>
                            <m:r>
                              <a:rPr lang="en-US" b="1" i="1">
                                <a:latin typeface="Cambria Math"/>
                              </a:rPr>
                              <m:t>||</m:t>
                            </m:r>
                            <m:r>
                              <a:rPr lang="en-US" b="1" i="1">
                                <a:latin typeface="Cambria Math"/>
                              </a:rPr>
                              <m:t>𝒘</m:t>
                            </m:r>
                            <m:r>
                              <a:rPr lang="en-US" b="1" i="1">
                                <a:latin typeface="Cambria Math"/>
                              </a:rPr>
                              <m:t>||</m:t>
                            </m:r>
                          </m:den>
                        </m:f>
                      </m:e>
                    </m:d>
                    <m:r>
                      <a:rPr lang="en-US" b="1" i="1">
                        <a:latin typeface="Cambria Math"/>
                      </a:rPr>
                      <m:t>+</m:t>
                    </m:r>
                    <m:r>
                      <a:rPr lang="en-US" b="1" i="1">
                        <a:latin typeface="Cambria Math"/>
                      </a:rPr>
                      <m:t>𝒃</m:t>
                    </m:r>
                    <m:r>
                      <a:rPr lang="en-US" b="1" i="1">
                        <a:latin typeface="Cambria Math"/>
                      </a:rPr>
                      <m:t>=+</m:t>
                    </m:r>
                    <m:r>
                      <a:rPr lang="en-US" b="1" i="1">
                        <a:latin typeface="Cambria Math"/>
                      </a:rPr>
                      <m:t>𝟏</m:t>
                    </m:r>
                  </m:oMath>
                </a14:m>
                <a:endParaRPr lang="en-US" dirty="0"/>
              </a:p>
              <a:p>
                <a:pPr lvl="1"/>
                <a14:m>
                  <m:oMath xmlns:m="http://schemas.openxmlformats.org/officeDocument/2006/math">
                    <m:r>
                      <a:rPr lang="en-US" b="1" i="1">
                        <a:latin typeface="Cambria Math"/>
                      </a:rPr>
                      <m:t>𝒘</m:t>
                    </m:r>
                    <m:r>
                      <a:rPr lang="en-US" b="1" i="1">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𝟐</m:t>
                        </m:r>
                      </m:sub>
                    </m:sSub>
                    <m:r>
                      <a:rPr lang="en-US" b="1" i="1">
                        <a:latin typeface="Cambria Math"/>
                      </a:rPr>
                      <m:t>+</m:t>
                    </m:r>
                    <m:r>
                      <a:rPr lang="en-US" b="1" i="1">
                        <a:latin typeface="Cambria Math"/>
                      </a:rPr>
                      <m:t>𝒃</m:t>
                    </m:r>
                    <m:r>
                      <a:rPr lang="en-US" b="1" i="1">
                        <a:latin typeface="Cambria Math"/>
                      </a:rPr>
                      <m:t>+</m:t>
                    </m:r>
                    <m:r>
                      <a:rPr lang="en-US" b="1" i="1">
                        <a:latin typeface="Cambria Math"/>
                      </a:rPr>
                      <m:t>𝟐</m:t>
                    </m:r>
                    <m:r>
                      <a:rPr lang="en-US" b="1" i="1">
                        <a:latin typeface="Cambria Math"/>
                      </a:rPr>
                      <m:t>𝜸</m:t>
                    </m:r>
                    <m:f>
                      <m:fPr>
                        <m:ctrlPr>
                          <a:rPr lang="en-US" b="1" i="1">
                            <a:latin typeface="Cambria Math"/>
                          </a:rPr>
                        </m:ctrlPr>
                      </m:fPr>
                      <m:num>
                        <m:r>
                          <a:rPr lang="en-US" b="1" i="1">
                            <a:latin typeface="Cambria Math"/>
                          </a:rPr>
                          <m:t>𝒘</m:t>
                        </m:r>
                        <m:r>
                          <a:rPr lang="en-US" b="1" i="1">
                            <a:latin typeface="Cambria Math"/>
                          </a:rPr>
                          <m:t>⋅</m:t>
                        </m:r>
                        <m:r>
                          <a:rPr lang="en-US" b="1" i="1">
                            <a:latin typeface="Cambria Math"/>
                          </a:rPr>
                          <m:t>𝒘</m:t>
                        </m:r>
                      </m:num>
                      <m:den>
                        <m:d>
                          <m:dPr>
                            <m:begChr m:val="|"/>
                            <m:endChr m:val="|"/>
                            <m:ctrlPr>
                              <a:rPr lang="en-US" b="1" i="1">
                                <a:latin typeface="Cambria Math"/>
                              </a:rPr>
                            </m:ctrlPr>
                          </m:dPr>
                          <m:e>
                            <m:d>
                              <m:dPr>
                                <m:begChr m:val="|"/>
                                <m:endChr m:val="|"/>
                                <m:ctrlPr>
                                  <a:rPr lang="en-US" b="1" i="1">
                                    <a:latin typeface="Cambria Math"/>
                                  </a:rPr>
                                </m:ctrlPr>
                              </m:dPr>
                              <m:e>
                                <m:r>
                                  <a:rPr lang="en-US" b="1" i="1">
                                    <a:latin typeface="Cambria Math"/>
                                  </a:rPr>
                                  <m:t>𝒘</m:t>
                                </m:r>
                              </m:e>
                            </m:d>
                          </m:e>
                        </m:d>
                      </m:den>
                    </m:f>
                    <m:r>
                      <a:rPr lang="en-US" b="1" i="1" smtClean="0">
                        <a:latin typeface="Cambria Math"/>
                      </a:rPr>
                      <m:t>=+</m:t>
                    </m:r>
                    <m:r>
                      <a:rPr lang="en-US" b="1" i="1" smtClean="0">
                        <a:latin typeface="Cambria Math"/>
                      </a:rPr>
                      <m:t>𝟏</m:t>
                    </m:r>
                  </m:oMath>
                </a14:m>
                <a:endParaRPr lang="en-US" dirty="0" smtClean="0"/>
              </a:p>
              <a:p>
                <a:endParaRPr lang="en-US" dirty="0" smtClean="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92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dirty="0"/>
          </a:p>
        </p:txBody>
      </p:sp>
      <p:pic>
        <p:nvPicPr>
          <p:cNvPr id="33" name="Picture 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953000" y="914400"/>
            <a:ext cx="5174487" cy="4191000"/>
          </a:xfrm>
          <a:prstGeom prst="rect">
            <a:avLst/>
          </a:prstGeom>
          <a:noFill/>
          <a:ln w="9525">
            <a:noFill/>
            <a:miter lim="800000"/>
            <a:headEnd/>
            <a:tailEnd/>
          </a:ln>
        </p:spPr>
      </p:pic>
      <p:sp>
        <p:nvSpPr>
          <p:cNvPr id="16" name="TextBox 15"/>
          <p:cNvSpPr txBox="1"/>
          <p:nvPr/>
        </p:nvSpPr>
        <p:spPr>
          <a:xfrm rot="18429240">
            <a:off x="7605284" y="1437611"/>
            <a:ext cx="1088760"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=0</a:t>
            </a:r>
            <a:endParaRPr lang="en-US" b="1" dirty="0">
              <a:solidFill>
                <a:srgbClr val="008000"/>
              </a:solidFill>
              <a:latin typeface="Arial" pitchFamily="34" charset="0"/>
              <a:cs typeface="Arial" pitchFamily="34" charset="0"/>
            </a:endParaRPr>
          </a:p>
        </p:txBody>
      </p:sp>
      <p:sp>
        <p:nvSpPr>
          <p:cNvPr id="17" name="TextBox 16"/>
          <p:cNvSpPr txBox="1"/>
          <p:nvPr/>
        </p:nvSpPr>
        <p:spPr>
          <a:xfrm rot="18429240">
            <a:off x="7821734" y="1833279"/>
            <a:ext cx="1223412"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=+1</a:t>
            </a:r>
            <a:endParaRPr lang="en-US" b="1" dirty="0">
              <a:solidFill>
                <a:srgbClr val="008000"/>
              </a:solidFill>
              <a:latin typeface="Arial" pitchFamily="34" charset="0"/>
              <a:cs typeface="Arial" pitchFamily="34" charset="0"/>
            </a:endParaRPr>
          </a:p>
        </p:txBody>
      </p:sp>
      <p:sp>
        <p:nvSpPr>
          <p:cNvPr id="18" name="TextBox 17"/>
          <p:cNvSpPr txBox="1"/>
          <p:nvPr/>
        </p:nvSpPr>
        <p:spPr>
          <a:xfrm rot="18429240">
            <a:off x="7097794" y="1374555"/>
            <a:ext cx="1165704"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=-1</a:t>
            </a:r>
            <a:endParaRPr lang="en-US" b="1" dirty="0">
              <a:solidFill>
                <a:srgbClr val="008000"/>
              </a:solidFill>
              <a:latin typeface="Arial" pitchFamily="34" charset="0"/>
              <a:cs typeface="Arial" pitchFamily="34" charset="0"/>
            </a:endParaRPr>
          </a:p>
        </p:txBody>
      </p:sp>
      <p:sp>
        <p:nvSpPr>
          <p:cNvPr id="24" name="Rectangle 23"/>
          <p:cNvSpPr/>
          <p:nvPr/>
        </p:nvSpPr>
        <p:spPr>
          <a:xfrm>
            <a:off x="6669459" y="2467428"/>
            <a:ext cx="482824" cy="461665"/>
          </a:xfrm>
          <a:prstGeom prst="rect">
            <a:avLst/>
          </a:prstGeom>
        </p:spPr>
        <p:txBody>
          <a:bodyPr wrap="none">
            <a:spAutoFit/>
          </a:bodyPr>
          <a:lstStyle/>
          <a:p>
            <a:r>
              <a:rPr lang="en-US" sz="2400" b="1" dirty="0" smtClean="0">
                <a:solidFill>
                  <a:srgbClr val="008000"/>
                </a:solidFill>
                <a:latin typeface="Arial" pitchFamily="34" charset="0"/>
                <a:cs typeface="Arial" pitchFamily="34" charset="0"/>
                <a:sym typeface="Symbol"/>
              </a:rPr>
              <a:t>2</a:t>
            </a:r>
            <a:endParaRPr lang="en-US" sz="2400" b="1" dirty="0">
              <a:solidFill>
                <a:srgbClr val="008000"/>
              </a:solidFill>
              <a:latin typeface="Arial" pitchFamily="34" charset="0"/>
              <a:cs typeface="Arial" pitchFamily="34" charset="0"/>
            </a:endParaRPr>
          </a:p>
        </p:txBody>
      </p:sp>
      <p:grpSp>
        <p:nvGrpSpPr>
          <p:cNvPr id="12" name="Group 11"/>
          <p:cNvGrpSpPr/>
          <p:nvPr/>
        </p:nvGrpSpPr>
        <p:grpSpPr>
          <a:xfrm>
            <a:off x="1089562" y="6324600"/>
            <a:ext cx="1785258" cy="437254"/>
            <a:chOff x="1089562" y="6332878"/>
            <a:chExt cx="1785258" cy="437254"/>
          </a:xfrm>
        </p:grpSpPr>
        <p:sp>
          <p:nvSpPr>
            <p:cNvPr id="34" name="Right Brace 33"/>
            <p:cNvSpPr/>
            <p:nvPr/>
          </p:nvSpPr>
          <p:spPr>
            <a:xfrm rot="5400000">
              <a:off x="1915964" y="5506476"/>
              <a:ext cx="132454" cy="1785258"/>
            </a:xfrm>
            <a:prstGeom prst="rightBrace">
              <a:avLst>
                <a:gd name="adj1" fmla="val 29431"/>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TextBox 34"/>
            <p:cNvSpPr txBox="1"/>
            <p:nvPr/>
          </p:nvSpPr>
          <p:spPr>
            <a:xfrm>
              <a:off x="1752600" y="6400800"/>
              <a:ext cx="389850"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-1</a:t>
              </a:r>
              <a:endParaRPr lang="en-US" b="1" dirty="0">
                <a:solidFill>
                  <a:srgbClr val="008000"/>
                </a:solidFill>
                <a:latin typeface="Arial" pitchFamily="34" charset="0"/>
                <a:cs typeface="Arial" pitchFamily="34" charset="0"/>
              </a:endParaRPr>
            </a:p>
          </p:txBody>
        </p:sp>
      </p:grpSp>
      <p:graphicFrame>
        <p:nvGraphicFramePr>
          <p:cNvPr id="4140" name="Object 44"/>
          <p:cNvGraphicFramePr>
            <a:graphicFrameLocks noChangeAspect="1"/>
          </p:cNvGraphicFramePr>
          <p:nvPr>
            <p:extLst>
              <p:ext uri="{D42A27DB-BD31-4B8C-83A1-F6EECF244321}">
                <p14:modId xmlns:p14="http://schemas.microsoft.com/office/powerpoint/2010/main" val="3229287833"/>
              </p:ext>
            </p:extLst>
          </p:nvPr>
        </p:nvGraphicFramePr>
        <p:xfrm>
          <a:off x="5181600" y="5448903"/>
          <a:ext cx="2743200" cy="1141794"/>
        </p:xfrm>
        <a:graphic>
          <a:graphicData uri="http://schemas.openxmlformats.org/presentationml/2006/ole">
            <mc:AlternateContent xmlns:mc="http://schemas.openxmlformats.org/markup-compatibility/2006">
              <mc:Choice xmlns:v="urn:schemas-microsoft-com:vml" Requires="v">
                <p:oleObj spid="_x0000_s33171" name="Equation" r:id="rId6" imgW="1130040" imgH="469800" progId="Equation.3">
                  <p:embed/>
                </p:oleObj>
              </mc:Choice>
              <mc:Fallback>
                <p:oleObj name="Equation" r:id="rId6" imgW="113004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5448903"/>
                        <a:ext cx="2743200" cy="1141794"/>
                      </a:xfrm>
                      <a:prstGeom prst="rect">
                        <a:avLst/>
                      </a:prstGeom>
                      <a:noFill/>
                      <a:ln w="38100">
                        <a:solidFill>
                          <a:srgbClr val="0000FF"/>
                        </a:solidFill>
                        <a:miter lim="800000"/>
                        <a:headEnd/>
                        <a:tailEnd/>
                      </a:ln>
                    </p:spPr>
                  </p:pic>
                </p:oleObj>
              </mc:Fallback>
            </mc:AlternateContent>
          </a:graphicData>
        </a:graphic>
      </p:graphicFrame>
      <p:graphicFrame>
        <p:nvGraphicFramePr>
          <p:cNvPr id="4141" name="Object 45"/>
          <p:cNvGraphicFramePr>
            <a:graphicFrameLocks noChangeAspect="1"/>
          </p:cNvGraphicFramePr>
          <p:nvPr>
            <p:extLst>
              <p:ext uri="{D42A27DB-BD31-4B8C-83A1-F6EECF244321}">
                <p14:modId xmlns:p14="http://schemas.microsoft.com/office/powerpoint/2010/main" val="3701790207"/>
              </p:ext>
            </p:extLst>
          </p:nvPr>
        </p:nvGraphicFramePr>
        <p:xfrm>
          <a:off x="8166071" y="6395344"/>
          <a:ext cx="966608" cy="360675"/>
        </p:xfrm>
        <a:graphic>
          <a:graphicData uri="http://schemas.openxmlformats.org/presentationml/2006/ole">
            <mc:AlternateContent xmlns:mc="http://schemas.openxmlformats.org/markup-compatibility/2006">
              <mc:Choice xmlns:v="urn:schemas-microsoft-com:vml" Requires="v">
                <p:oleObj spid="_x0000_s33172" name="Equation" r:id="rId8" imgW="749160" imgH="279360" progId="Equation.3">
                  <p:embed/>
                </p:oleObj>
              </mc:Choice>
              <mc:Fallback>
                <p:oleObj name="Equation" r:id="rId8" imgW="749160" imgH="2793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6071" y="6395344"/>
                        <a:ext cx="966608" cy="360675"/>
                      </a:xfrm>
                      <a:prstGeom prst="rect">
                        <a:avLst/>
                      </a:prstGeom>
                      <a:noFill/>
                      <a:extLst/>
                    </p:spPr>
                  </p:pic>
                </p:oleObj>
              </mc:Fallback>
            </mc:AlternateContent>
          </a:graphicData>
        </a:graphic>
      </p:graphicFrame>
      <p:sp>
        <p:nvSpPr>
          <p:cNvPr id="37" name="TextBox 36"/>
          <p:cNvSpPr txBox="1"/>
          <p:nvPr/>
        </p:nvSpPr>
        <p:spPr>
          <a:xfrm>
            <a:off x="8153400" y="6138446"/>
            <a:ext cx="708848"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Note:</a:t>
            </a:r>
            <a:endParaRPr lang="en-US" sz="1600" b="1" dirty="0">
              <a:solidFill>
                <a:srgbClr val="008000"/>
              </a:solidFill>
              <a:latin typeface="Arial" pitchFamily="34" charset="0"/>
              <a:cs typeface="Arial" pitchFamily="34" charset="0"/>
            </a:endParaRPr>
          </a:p>
        </p:txBody>
      </p:sp>
      <p:sp>
        <p:nvSpPr>
          <p:cNvPr id="25" name="Oval 24"/>
          <p:cNvSpPr/>
          <p:nvPr/>
        </p:nvSpPr>
        <p:spPr>
          <a:xfrm>
            <a:off x="7274745" y="3290455"/>
            <a:ext cx="109728" cy="109728"/>
          </a:xfrm>
          <a:prstGeom prst="ellipse">
            <a:avLst/>
          </a:prstGeom>
          <a:solidFill>
            <a:srgbClr val="0000FF"/>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Arrow Connector 25"/>
          <p:cNvCxnSpPr/>
          <p:nvPr/>
        </p:nvCxnSpPr>
        <p:spPr>
          <a:xfrm>
            <a:off x="6590692" y="2843561"/>
            <a:ext cx="732263" cy="49994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85672" y="4464626"/>
            <a:ext cx="321864" cy="2822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8" name="Object 37"/>
          <p:cNvGraphicFramePr>
            <a:graphicFrameLocks noChangeAspect="1"/>
          </p:cNvGraphicFramePr>
          <p:nvPr>
            <p:extLst>
              <p:ext uri="{D42A27DB-BD31-4B8C-83A1-F6EECF244321}">
                <p14:modId xmlns:p14="http://schemas.microsoft.com/office/powerpoint/2010/main" val="4122083572"/>
              </p:ext>
            </p:extLst>
          </p:nvPr>
        </p:nvGraphicFramePr>
        <p:xfrm>
          <a:off x="6159898" y="2577394"/>
          <a:ext cx="295275" cy="438150"/>
        </p:xfrm>
        <a:graphic>
          <a:graphicData uri="http://schemas.openxmlformats.org/presentationml/2006/ole">
            <mc:AlternateContent xmlns:mc="http://schemas.openxmlformats.org/markup-compatibility/2006">
              <mc:Choice xmlns:v="urn:schemas-microsoft-com:vml" Requires="v">
                <p:oleObj spid="_x0000_s33173" name="Equation" r:id="rId10" imgW="164880" imgH="215640" progId="Equation.3">
                  <p:embed/>
                </p:oleObj>
              </mc:Choice>
              <mc:Fallback>
                <p:oleObj name="Equation" r:id="rId10" imgW="164880" imgH="215640" progId="Equation.3">
                  <p:embed/>
                  <p:pic>
                    <p:nvPicPr>
                      <p:cNvPr id="0" name=""/>
                      <p:cNvPicPr>
                        <a:picLocks noChangeAspect="1" noChangeArrowheads="1"/>
                      </p:cNvPicPr>
                      <p:nvPr/>
                    </p:nvPicPr>
                    <p:blipFill>
                      <a:blip r:embed="rId11"/>
                      <a:srcRect/>
                      <a:stretch>
                        <a:fillRect/>
                      </a:stretch>
                    </p:blipFill>
                    <p:spPr bwMode="auto">
                      <a:xfrm>
                        <a:off x="6159898" y="2577394"/>
                        <a:ext cx="2952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83123780"/>
              </p:ext>
            </p:extLst>
          </p:nvPr>
        </p:nvGraphicFramePr>
        <p:xfrm>
          <a:off x="7375525" y="3278188"/>
          <a:ext cx="273050" cy="438150"/>
        </p:xfrm>
        <a:graphic>
          <a:graphicData uri="http://schemas.openxmlformats.org/presentationml/2006/ole">
            <mc:AlternateContent xmlns:mc="http://schemas.openxmlformats.org/markup-compatibility/2006">
              <mc:Choice xmlns:v="urn:schemas-microsoft-com:vml" Requires="v">
                <p:oleObj spid="_x0000_s33174" name="Equation" r:id="rId12" imgW="152280" imgH="215640" progId="Equation.3">
                  <p:embed/>
                </p:oleObj>
              </mc:Choice>
              <mc:Fallback>
                <p:oleObj name="Equation" r:id="rId12" imgW="152280" imgH="21564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75525" y="3278188"/>
                        <a:ext cx="273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bject 36"/>
          <p:cNvGraphicFramePr>
            <a:graphicFrameLocks noChangeAspect="1"/>
          </p:cNvGraphicFramePr>
          <p:nvPr>
            <p:extLst>
              <p:ext uri="{D42A27DB-BD31-4B8C-83A1-F6EECF244321}">
                <p14:modId xmlns:p14="http://schemas.microsoft.com/office/powerpoint/2010/main" val="1267646799"/>
              </p:ext>
            </p:extLst>
          </p:nvPr>
        </p:nvGraphicFramePr>
        <p:xfrm>
          <a:off x="6096000" y="4114800"/>
          <a:ext cx="466725" cy="504278"/>
        </p:xfrm>
        <a:graphic>
          <a:graphicData uri="http://schemas.openxmlformats.org/presentationml/2006/ole">
            <mc:AlternateContent xmlns:mc="http://schemas.openxmlformats.org/markup-compatibility/2006">
              <mc:Choice xmlns:v="urn:schemas-microsoft-com:vml" Requires="v">
                <p:oleObj spid="_x0000_s33175" name="Equation" r:id="rId14" imgW="342720" imgH="419040" progId="Equation.3">
                  <p:embed/>
                </p:oleObj>
              </mc:Choice>
              <mc:Fallback>
                <p:oleObj name="Equation" r:id="rId14" imgW="342720" imgH="4190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0" y="4114800"/>
                        <a:ext cx="466725" cy="504278"/>
                      </a:xfrm>
                      <a:prstGeom prst="rect">
                        <a:avLst/>
                      </a:prstGeom>
                      <a:noFill/>
                      <a:extLst/>
                    </p:spPr>
                  </p:pic>
                </p:oleObj>
              </mc:Fallback>
            </mc:AlternateContent>
          </a:graphicData>
        </a:graphic>
      </p:graphicFrame>
    </p:spTree>
    <p:extLst>
      <p:ext uri="{BB962C8B-B14F-4D97-AF65-F5344CB8AC3E}">
        <p14:creationId xmlns:p14="http://schemas.microsoft.com/office/powerpoint/2010/main" val="283649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4"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Maximizing the Margin</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dirty="0"/>
          </a:p>
        </p:txBody>
      </p:sp>
      <p:graphicFrame>
        <p:nvGraphicFramePr>
          <p:cNvPr id="63498" name="Object 10"/>
          <p:cNvGraphicFramePr>
            <a:graphicFrameLocks noChangeAspect="1"/>
          </p:cNvGraphicFramePr>
          <p:nvPr>
            <p:extLst>
              <p:ext uri="{D42A27DB-BD31-4B8C-83A1-F6EECF244321}">
                <p14:modId xmlns:p14="http://schemas.microsoft.com/office/powerpoint/2010/main" val="1571495856"/>
              </p:ext>
            </p:extLst>
          </p:nvPr>
        </p:nvGraphicFramePr>
        <p:xfrm>
          <a:off x="989445" y="1821728"/>
          <a:ext cx="3860800" cy="1160462"/>
        </p:xfrm>
        <a:graphic>
          <a:graphicData uri="http://schemas.openxmlformats.org/presentationml/2006/ole">
            <mc:AlternateContent xmlns:mc="http://schemas.openxmlformats.org/markup-compatibility/2006">
              <mc:Choice xmlns:v="urn:schemas-microsoft-com:vml" Requires="v">
                <p:oleObj spid="_x0000_s34241" name="Equation" r:id="rId4" imgW="1384200" imgH="457200" progId="Equation.3">
                  <p:embed/>
                </p:oleObj>
              </mc:Choice>
              <mc:Fallback>
                <p:oleObj name="Equation" r:id="rId4" imgW="1384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445" y="1821728"/>
                        <a:ext cx="3860800" cy="1160462"/>
                      </a:xfrm>
                      <a:prstGeom prst="rect">
                        <a:avLst/>
                      </a:prstGeom>
                      <a:noFill/>
                    </p:spPr>
                  </p:pic>
                </p:oleObj>
              </mc:Fallback>
            </mc:AlternateContent>
          </a:graphicData>
        </a:graphic>
      </p:graphicFrame>
      <p:graphicFrame>
        <p:nvGraphicFramePr>
          <p:cNvPr id="27" name="Object 7"/>
          <p:cNvGraphicFramePr>
            <a:graphicFrameLocks noChangeAspect="1"/>
          </p:cNvGraphicFramePr>
          <p:nvPr>
            <p:extLst>
              <p:ext uri="{D42A27DB-BD31-4B8C-83A1-F6EECF244321}">
                <p14:modId xmlns:p14="http://schemas.microsoft.com/office/powerpoint/2010/main" val="1574375179"/>
              </p:ext>
            </p:extLst>
          </p:nvPr>
        </p:nvGraphicFramePr>
        <p:xfrm>
          <a:off x="914400" y="4876800"/>
          <a:ext cx="4100513" cy="1458913"/>
        </p:xfrm>
        <a:graphic>
          <a:graphicData uri="http://schemas.openxmlformats.org/presentationml/2006/ole">
            <mc:AlternateContent xmlns:mc="http://schemas.openxmlformats.org/markup-compatibility/2006">
              <mc:Choice xmlns:v="urn:schemas-microsoft-com:vml" Requires="v">
                <p:oleObj spid="_x0000_s34242" name="Equation" r:id="rId6" imgW="1358640" imgH="482400" progId="Equation.3">
                  <p:embed/>
                </p:oleObj>
              </mc:Choice>
              <mc:Fallback>
                <p:oleObj name="Equation" r:id="rId6" imgW="1358640" imgH="482400" progId="Equation.3">
                  <p:embed/>
                  <p:pic>
                    <p:nvPicPr>
                      <p:cNvPr id="0" name=""/>
                      <p:cNvPicPr>
                        <a:picLocks noChangeAspect="1" noChangeArrowheads="1"/>
                      </p:cNvPicPr>
                      <p:nvPr/>
                    </p:nvPicPr>
                    <p:blipFill>
                      <a:blip r:embed="rId7"/>
                      <a:srcRect/>
                      <a:stretch>
                        <a:fillRect/>
                      </a:stretch>
                    </p:blipFill>
                    <p:spPr bwMode="auto">
                      <a:xfrm>
                        <a:off x="914400" y="4876800"/>
                        <a:ext cx="4100513" cy="145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888038" y="6324600"/>
            <a:ext cx="4826962"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b="1" dirty="0" smtClean="0">
                <a:latin typeface="Arial" pitchFamily="34" charset="0"/>
                <a:cs typeface="Arial" pitchFamily="34" charset="0"/>
              </a:rPr>
              <a:t>This is called SVM with “hard” constraints</a:t>
            </a:r>
            <a:endParaRPr lang="en-US" b="1" dirty="0">
              <a:latin typeface="Arial" pitchFamily="34" charset="0"/>
              <a:cs typeface="Arial" pitchFamily="34" charset="0"/>
            </a:endParaRPr>
          </a:p>
        </p:txBody>
      </p:sp>
      <p:graphicFrame>
        <p:nvGraphicFramePr>
          <p:cNvPr id="63501" name="Object 13"/>
          <p:cNvGraphicFramePr>
            <a:graphicFrameLocks noChangeAspect="1"/>
          </p:cNvGraphicFramePr>
          <p:nvPr>
            <p:extLst>
              <p:ext uri="{D42A27DB-BD31-4B8C-83A1-F6EECF244321}">
                <p14:modId xmlns:p14="http://schemas.microsoft.com/office/powerpoint/2010/main" val="3953093750"/>
              </p:ext>
            </p:extLst>
          </p:nvPr>
        </p:nvGraphicFramePr>
        <p:xfrm>
          <a:off x="94335" y="3761363"/>
          <a:ext cx="4934865" cy="582037"/>
        </p:xfrm>
        <a:graphic>
          <a:graphicData uri="http://schemas.openxmlformats.org/presentationml/2006/ole">
            <mc:AlternateContent xmlns:mc="http://schemas.openxmlformats.org/markup-compatibility/2006">
              <mc:Choice xmlns:v="urn:schemas-microsoft-com:vml" Requires="v">
                <p:oleObj spid="_x0000_s34243" name="Equation" r:id="rId8" imgW="3238200" imgH="444240" progId="Equation.3">
                  <p:embed/>
                </p:oleObj>
              </mc:Choice>
              <mc:Fallback>
                <p:oleObj name="Equation" r:id="rId8" imgW="3238200" imgH="444240" progId="Equation.3">
                  <p:embed/>
                  <p:pic>
                    <p:nvPicPr>
                      <p:cNvPr id="0" name=""/>
                      <p:cNvPicPr>
                        <a:picLocks noChangeAspect="1" noChangeArrowheads="1"/>
                      </p:cNvPicPr>
                      <p:nvPr/>
                    </p:nvPicPr>
                    <p:blipFill>
                      <a:blip r:embed="rId9"/>
                      <a:srcRect/>
                      <a:stretch>
                        <a:fillRect/>
                      </a:stretch>
                    </p:blipFill>
                    <p:spPr bwMode="auto">
                      <a:xfrm>
                        <a:off x="94335" y="3761363"/>
                        <a:ext cx="4934865" cy="582037"/>
                      </a:xfrm>
                      <a:prstGeom prst="rect">
                        <a:avLst/>
                      </a:prstGeom>
                      <a:noFill/>
                      <a:extLst/>
                    </p:spPr>
                  </p:pic>
                </p:oleObj>
              </mc:Fallback>
            </mc:AlternateContent>
          </a:graphicData>
        </a:graphic>
      </p:graphicFrame>
      <p:pic>
        <p:nvPicPr>
          <p:cNvPr id="40" name="Picture 2"/>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953000" y="914400"/>
            <a:ext cx="5174487" cy="4191000"/>
          </a:xfrm>
          <a:prstGeom prst="rect">
            <a:avLst/>
          </a:prstGeom>
          <a:noFill/>
          <a:ln w="9525">
            <a:noFill/>
            <a:miter lim="800000"/>
            <a:headEnd/>
            <a:tailEnd/>
          </a:ln>
        </p:spPr>
      </p:pic>
      <p:sp>
        <p:nvSpPr>
          <p:cNvPr id="47" name="TextBox 46"/>
          <p:cNvSpPr txBox="1"/>
          <p:nvPr/>
        </p:nvSpPr>
        <p:spPr>
          <a:xfrm rot="18429240">
            <a:off x="7605284" y="1437611"/>
            <a:ext cx="1088760"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=0</a:t>
            </a:r>
            <a:endParaRPr lang="en-US" b="1" dirty="0">
              <a:solidFill>
                <a:srgbClr val="008000"/>
              </a:solidFill>
              <a:latin typeface="Arial" pitchFamily="34" charset="0"/>
              <a:cs typeface="Arial" pitchFamily="34" charset="0"/>
            </a:endParaRPr>
          </a:p>
        </p:txBody>
      </p:sp>
      <p:sp>
        <p:nvSpPr>
          <p:cNvPr id="48" name="TextBox 47"/>
          <p:cNvSpPr txBox="1"/>
          <p:nvPr/>
        </p:nvSpPr>
        <p:spPr>
          <a:xfrm rot="18429240">
            <a:off x="7821734" y="1833279"/>
            <a:ext cx="1223412"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=+1</a:t>
            </a:r>
            <a:endParaRPr lang="en-US" b="1" dirty="0">
              <a:solidFill>
                <a:srgbClr val="008000"/>
              </a:solidFill>
              <a:latin typeface="Arial" pitchFamily="34" charset="0"/>
              <a:cs typeface="Arial" pitchFamily="34" charset="0"/>
            </a:endParaRPr>
          </a:p>
        </p:txBody>
      </p:sp>
      <p:sp>
        <p:nvSpPr>
          <p:cNvPr id="49" name="TextBox 48"/>
          <p:cNvSpPr txBox="1"/>
          <p:nvPr/>
        </p:nvSpPr>
        <p:spPr>
          <a:xfrm rot="18429240">
            <a:off x="7097794" y="1374555"/>
            <a:ext cx="1165704"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w</a:t>
            </a:r>
            <a:r>
              <a:rPr lang="en-US" b="1" dirty="0" err="1" smtClean="0">
                <a:solidFill>
                  <a:srgbClr val="008000"/>
                </a:solidFill>
                <a:latin typeface="Arial" pitchFamily="34" charset="0"/>
                <a:cs typeface="Arial" pitchFamily="34" charset="0"/>
                <a:sym typeface="Symbol"/>
              </a:rPr>
              <a:t></a:t>
            </a:r>
            <a:r>
              <a:rPr lang="en-US" b="1" dirty="0" err="1" smtClean="0">
                <a:solidFill>
                  <a:srgbClr val="008000"/>
                </a:solidFill>
                <a:latin typeface="Arial" pitchFamily="34" charset="0"/>
                <a:cs typeface="Arial" pitchFamily="34" charset="0"/>
              </a:rPr>
              <a:t>x+b</a:t>
            </a:r>
            <a:r>
              <a:rPr lang="en-US" b="1" dirty="0" smtClean="0">
                <a:solidFill>
                  <a:srgbClr val="008000"/>
                </a:solidFill>
                <a:latin typeface="Arial" pitchFamily="34" charset="0"/>
                <a:cs typeface="Arial" pitchFamily="34" charset="0"/>
              </a:rPr>
              <a:t>=-1</a:t>
            </a:r>
            <a:endParaRPr lang="en-US" b="1" dirty="0">
              <a:solidFill>
                <a:srgbClr val="008000"/>
              </a:solidFill>
              <a:latin typeface="Arial" pitchFamily="34" charset="0"/>
              <a:cs typeface="Arial" pitchFamily="34" charset="0"/>
            </a:endParaRPr>
          </a:p>
        </p:txBody>
      </p:sp>
      <p:sp>
        <p:nvSpPr>
          <p:cNvPr id="50" name="Rectangle 49"/>
          <p:cNvSpPr/>
          <p:nvPr/>
        </p:nvSpPr>
        <p:spPr>
          <a:xfrm>
            <a:off x="6669459" y="2467428"/>
            <a:ext cx="482824" cy="461665"/>
          </a:xfrm>
          <a:prstGeom prst="rect">
            <a:avLst/>
          </a:prstGeom>
        </p:spPr>
        <p:txBody>
          <a:bodyPr wrap="none">
            <a:spAutoFit/>
          </a:bodyPr>
          <a:lstStyle/>
          <a:p>
            <a:r>
              <a:rPr lang="en-US" sz="2400" b="1" dirty="0" smtClean="0">
                <a:solidFill>
                  <a:srgbClr val="008000"/>
                </a:solidFill>
                <a:latin typeface="Arial" pitchFamily="34" charset="0"/>
                <a:cs typeface="Arial" pitchFamily="34" charset="0"/>
                <a:sym typeface="Symbol"/>
              </a:rPr>
              <a:t>2</a:t>
            </a:r>
            <a:endParaRPr lang="en-US" sz="2400" b="1" dirty="0">
              <a:solidFill>
                <a:srgbClr val="008000"/>
              </a:solidFill>
              <a:latin typeface="Arial" pitchFamily="34" charset="0"/>
              <a:cs typeface="Arial" pitchFamily="34" charset="0"/>
            </a:endParaRPr>
          </a:p>
        </p:txBody>
      </p:sp>
      <p:sp>
        <p:nvSpPr>
          <p:cNvPr id="51" name="Oval 50"/>
          <p:cNvSpPr/>
          <p:nvPr/>
        </p:nvSpPr>
        <p:spPr>
          <a:xfrm>
            <a:off x="7274745" y="3290455"/>
            <a:ext cx="109728" cy="109728"/>
          </a:xfrm>
          <a:prstGeom prst="ellipse">
            <a:avLst/>
          </a:prstGeom>
          <a:solidFill>
            <a:srgbClr val="0000FF"/>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2" name="Straight Arrow Connector 51"/>
          <p:cNvCxnSpPr/>
          <p:nvPr/>
        </p:nvCxnSpPr>
        <p:spPr>
          <a:xfrm>
            <a:off x="6590692" y="2843561"/>
            <a:ext cx="732263" cy="49994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normAutofit/>
          </a:bodyPr>
          <a:lstStyle/>
          <a:p>
            <a:r>
              <a:rPr lang="en-US" b="1" dirty="0" smtClean="0">
                <a:solidFill>
                  <a:srgbClr val="D60093"/>
                </a:solidFill>
              </a:rPr>
              <a:t>We started with</a:t>
            </a:r>
          </a:p>
          <a:p>
            <a:pPr lvl="2">
              <a:buNone/>
            </a:pPr>
            <a:endParaRPr lang="en-US" sz="500" dirty="0" smtClean="0">
              <a:solidFill>
                <a:schemeClr val="accent3"/>
              </a:solidFill>
            </a:endParaRPr>
          </a:p>
          <a:p>
            <a:pPr lvl="2">
              <a:buNone/>
            </a:pPr>
            <a:endParaRPr lang="en-US" sz="500" dirty="0">
              <a:solidFill>
                <a:schemeClr val="accent3"/>
              </a:solidFill>
            </a:endParaRPr>
          </a:p>
          <a:p>
            <a:pPr lvl="2">
              <a:buNone/>
            </a:pPr>
            <a:endParaRPr lang="en-US" sz="500" dirty="0" smtClean="0">
              <a:solidFill>
                <a:schemeClr val="accent3"/>
              </a:solidFill>
            </a:endParaRPr>
          </a:p>
          <a:p>
            <a:pPr lvl="2">
              <a:buNone/>
            </a:pPr>
            <a:endParaRPr lang="en-US" sz="500" dirty="0">
              <a:solidFill>
                <a:schemeClr val="accent3"/>
              </a:solidFill>
            </a:endParaRPr>
          </a:p>
          <a:p>
            <a:pPr lvl="2">
              <a:buNone/>
            </a:pPr>
            <a:endParaRPr lang="en-US" sz="500" dirty="0" smtClean="0">
              <a:solidFill>
                <a:schemeClr val="accent3"/>
              </a:solidFill>
            </a:endParaRPr>
          </a:p>
          <a:p>
            <a:pPr lvl="2">
              <a:buNone/>
            </a:pPr>
            <a:endParaRPr lang="en-US" sz="500" dirty="0">
              <a:solidFill>
                <a:schemeClr val="accent3"/>
              </a:solidFill>
            </a:endParaRPr>
          </a:p>
          <a:p>
            <a:pPr lvl="2">
              <a:buNone/>
            </a:pPr>
            <a:endParaRPr lang="en-US" dirty="0">
              <a:solidFill>
                <a:schemeClr val="accent3"/>
              </a:solidFill>
            </a:endParaRPr>
          </a:p>
          <a:p>
            <a:pPr>
              <a:buNone/>
            </a:pPr>
            <a:r>
              <a:rPr lang="en-US" sz="2800" b="1" dirty="0" smtClean="0">
                <a:solidFill>
                  <a:srgbClr val="008000"/>
                </a:solidFill>
              </a:rPr>
              <a:t>But </a:t>
            </a:r>
            <a:r>
              <a:rPr lang="en-US" sz="2800" b="1" i="1" dirty="0" smtClean="0">
                <a:solidFill>
                  <a:srgbClr val="008000"/>
                </a:solidFill>
              </a:rPr>
              <a:t>w</a:t>
            </a:r>
            <a:r>
              <a:rPr lang="en-US" sz="2800" b="1" dirty="0" smtClean="0">
                <a:solidFill>
                  <a:srgbClr val="008000"/>
                </a:solidFill>
              </a:rPr>
              <a:t> can be arbitrarily large!</a:t>
            </a:r>
          </a:p>
          <a:p>
            <a:r>
              <a:rPr lang="en-US" b="1" dirty="0" smtClean="0"/>
              <a:t>We normalized and...</a:t>
            </a:r>
          </a:p>
          <a:p>
            <a:pPr lvl="6"/>
            <a:endParaRPr lang="en-US" dirty="0" smtClean="0">
              <a:solidFill>
                <a:schemeClr val="accent3"/>
              </a:solidFill>
            </a:endParaRPr>
          </a:p>
          <a:p>
            <a:pPr lvl="5"/>
            <a:endParaRPr lang="en-US" dirty="0" smtClean="0">
              <a:solidFill>
                <a:schemeClr val="accent3"/>
              </a:solidFill>
            </a:endParaRPr>
          </a:p>
          <a:p>
            <a:r>
              <a:rPr lang="en-US" b="1" dirty="0" smtClean="0">
                <a:solidFill>
                  <a:srgbClr val="0000FF"/>
                </a:solidFill>
              </a:rPr>
              <a:t>Then:</a:t>
            </a:r>
          </a:p>
          <a:p>
            <a:pPr lvl="1"/>
            <a:endParaRPr lang="en-US" dirty="0" smtClean="0"/>
          </a:p>
        </p:txBody>
      </p:sp>
      <p:cxnSp>
        <p:nvCxnSpPr>
          <p:cNvPr id="57" name="Straight Arrow Connector 56"/>
          <p:cNvCxnSpPr/>
          <p:nvPr/>
        </p:nvCxnSpPr>
        <p:spPr>
          <a:xfrm>
            <a:off x="5985672" y="4464626"/>
            <a:ext cx="321864" cy="2822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4122083572"/>
              </p:ext>
            </p:extLst>
          </p:nvPr>
        </p:nvGraphicFramePr>
        <p:xfrm>
          <a:off x="6159500" y="2578100"/>
          <a:ext cx="295275" cy="438150"/>
        </p:xfrm>
        <a:graphic>
          <a:graphicData uri="http://schemas.openxmlformats.org/presentationml/2006/ole">
            <mc:AlternateContent xmlns:mc="http://schemas.openxmlformats.org/markup-compatibility/2006">
              <mc:Choice xmlns:v="urn:schemas-microsoft-com:vml" Requires="v">
                <p:oleObj spid="_x0000_s34244" name="Equation" r:id="rId11" imgW="164880" imgH="215640" progId="Equation.3">
                  <p:embed/>
                </p:oleObj>
              </mc:Choice>
              <mc:Fallback>
                <p:oleObj name="Equation" r:id="rId11" imgW="164880" imgH="21564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9500" y="2578100"/>
                        <a:ext cx="295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83123780"/>
              </p:ext>
            </p:extLst>
          </p:nvPr>
        </p:nvGraphicFramePr>
        <p:xfrm>
          <a:off x="7375525" y="3278188"/>
          <a:ext cx="273050" cy="438150"/>
        </p:xfrm>
        <a:graphic>
          <a:graphicData uri="http://schemas.openxmlformats.org/presentationml/2006/ole">
            <mc:AlternateContent xmlns:mc="http://schemas.openxmlformats.org/markup-compatibility/2006">
              <mc:Choice xmlns:v="urn:schemas-microsoft-com:vml" Requires="v">
                <p:oleObj spid="_x0000_s34245" name="Equation" r:id="rId13" imgW="152268" imgH="215713" progId="Equation.3">
                  <p:embed/>
                </p:oleObj>
              </mc:Choice>
              <mc:Fallback>
                <p:oleObj name="Equation" r:id="rId13" imgW="152268" imgH="215713"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75525" y="3278188"/>
                        <a:ext cx="273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67646799"/>
              </p:ext>
            </p:extLst>
          </p:nvPr>
        </p:nvGraphicFramePr>
        <p:xfrm>
          <a:off x="6096000" y="4114800"/>
          <a:ext cx="466725" cy="504825"/>
        </p:xfrm>
        <a:graphic>
          <a:graphicData uri="http://schemas.openxmlformats.org/presentationml/2006/ole">
            <mc:AlternateContent xmlns:mc="http://schemas.openxmlformats.org/markup-compatibility/2006">
              <mc:Choice xmlns:v="urn:schemas-microsoft-com:vml" Requires="v">
                <p:oleObj spid="_x0000_s34246" name="Equation" r:id="rId15" imgW="342751" imgH="418918" progId="Equation.3">
                  <p:embed/>
                </p:oleObj>
              </mc:Choice>
              <mc:Fallback>
                <p:oleObj name="Equation" r:id="rId15" imgW="342751" imgH="418918"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0" y="4114800"/>
                        <a:ext cx="466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6898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5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Non-linearly Separable Data</a:t>
            </a:r>
            <a:endParaRPr lang="en-US" dirty="0"/>
          </a:p>
        </p:txBody>
      </p:sp>
      <p:sp>
        <p:nvSpPr>
          <p:cNvPr id="3" name="Content Placeholder 2"/>
          <p:cNvSpPr>
            <a:spLocks noGrp="1"/>
          </p:cNvSpPr>
          <p:nvPr>
            <p:ph idx="1"/>
          </p:nvPr>
        </p:nvSpPr>
        <p:spPr/>
        <p:txBody>
          <a:bodyPr>
            <a:normAutofit/>
          </a:bodyPr>
          <a:lstStyle/>
          <a:p>
            <a:r>
              <a:rPr lang="en-US" b="1" dirty="0" smtClean="0"/>
              <a:t>If data is </a:t>
            </a:r>
            <a:r>
              <a:rPr lang="en-US" b="1" dirty="0" smtClean="0">
                <a:solidFill>
                  <a:srgbClr val="D60093"/>
                </a:solidFill>
              </a:rPr>
              <a:t>not separable </a:t>
            </a:r>
            <a:r>
              <a:rPr lang="en-US" b="1" dirty="0" smtClean="0"/>
              <a:t>introduce </a:t>
            </a:r>
            <a:r>
              <a:rPr lang="en-US" b="1" dirty="0" smtClean="0">
                <a:solidFill>
                  <a:srgbClr val="0000FF"/>
                </a:solidFill>
              </a:rPr>
              <a:t>penalty</a:t>
            </a:r>
            <a:r>
              <a:rPr lang="en-US" b="1" dirty="0" smtClean="0"/>
              <a:t>:</a:t>
            </a:r>
          </a:p>
          <a:p>
            <a:pPr lvl="1"/>
            <a:endParaRPr lang="en-US" dirty="0" smtClean="0"/>
          </a:p>
          <a:p>
            <a:pPr lvl="8"/>
            <a:endParaRPr lang="en-US" dirty="0" smtClean="0"/>
          </a:p>
          <a:p>
            <a:pPr lvl="4"/>
            <a:endParaRPr lang="en-US" dirty="0" smtClean="0"/>
          </a:p>
          <a:p>
            <a:pPr lvl="1"/>
            <a:r>
              <a:rPr lang="en-US" dirty="0" smtClean="0"/>
              <a:t>Minimize </a:t>
            </a:r>
            <a:r>
              <a:rPr lang="en-US" b="1" i="1" dirty="0" smtClean="0">
                <a:latin typeface="Times New Roman" pitchFamily="18" charset="0"/>
                <a:cs typeface="Times New Roman" pitchFamily="18" charset="0"/>
              </a:rPr>
              <a:t>ǁwǁ</a:t>
            </a:r>
            <a:r>
              <a:rPr lang="en-US" b="1" i="1" baseline="30000" dirty="0" smtClean="0">
                <a:latin typeface="Times New Roman" pitchFamily="18" charset="0"/>
                <a:cs typeface="Times New Roman" pitchFamily="18" charset="0"/>
              </a:rPr>
              <a:t>2</a:t>
            </a:r>
            <a:r>
              <a:rPr lang="en-US" dirty="0" smtClean="0"/>
              <a:t> plus the </a:t>
            </a:r>
            <a:br>
              <a:rPr lang="en-US" dirty="0" smtClean="0"/>
            </a:br>
            <a:r>
              <a:rPr lang="en-US" dirty="0" smtClean="0"/>
              <a:t>number of training mistakes</a:t>
            </a:r>
          </a:p>
          <a:p>
            <a:pPr lvl="1"/>
            <a:r>
              <a:rPr lang="en-US" dirty="0" smtClean="0"/>
              <a:t>Set </a:t>
            </a:r>
            <a:r>
              <a:rPr lang="en-US" b="1" i="1" dirty="0" smtClean="0"/>
              <a:t>C</a:t>
            </a:r>
            <a:r>
              <a:rPr lang="en-US" dirty="0" smtClean="0"/>
              <a:t> using cross validation</a:t>
            </a:r>
          </a:p>
          <a:p>
            <a:pPr lvl="8"/>
            <a:endParaRPr lang="en-US" dirty="0" smtClean="0"/>
          </a:p>
          <a:p>
            <a:r>
              <a:rPr lang="en-US" b="1" dirty="0" smtClean="0">
                <a:solidFill>
                  <a:srgbClr val="008000"/>
                </a:solidFill>
              </a:rPr>
              <a:t>How to penalize mistakes?</a:t>
            </a:r>
          </a:p>
          <a:p>
            <a:pPr lvl="1"/>
            <a:r>
              <a:rPr lang="en-US" b="1" dirty="0" smtClean="0"/>
              <a:t>All mistakes are not</a:t>
            </a:r>
            <a:br>
              <a:rPr lang="en-US" b="1" dirty="0" smtClean="0"/>
            </a:br>
            <a:r>
              <a:rPr lang="en-US" b="1" dirty="0" smtClean="0"/>
              <a:t>equally bad!</a:t>
            </a: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26</a:t>
            </a:fld>
            <a:endParaRPr lang="en-US" dirty="0"/>
          </a:p>
        </p:txBody>
      </p:sp>
      <p:graphicFrame>
        <p:nvGraphicFramePr>
          <p:cNvPr id="14" name="Object 1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5981"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2" name="Object 2"/>
          <p:cNvGraphicFramePr>
            <a:graphicFrameLocks noChangeAspect="1"/>
          </p:cNvGraphicFramePr>
          <p:nvPr>
            <p:extLst>
              <p:ext uri="{D42A27DB-BD31-4B8C-83A1-F6EECF244321}">
                <p14:modId xmlns:p14="http://schemas.microsoft.com/office/powerpoint/2010/main" val="2399254534"/>
              </p:ext>
            </p:extLst>
          </p:nvPr>
        </p:nvGraphicFramePr>
        <p:xfrm>
          <a:off x="995363" y="1966913"/>
          <a:ext cx="5494337" cy="1095375"/>
        </p:xfrm>
        <a:graphic>
          <a:graphicData uri="http://schemas.openxmlformats.org/presentationml/2006/ole">
            <mc:AlternateContent xmlns:mc="http://schemas.openxmlformats.org/markup-compatibility/2006">
              <mc:Choice xmlns:v="urn:schemas-microsoft-com:vml" Requires="v">
                <p:oleObj spid="_x0000_s35982" name="Equation" r:id="rId5" imgW="2450880" imgH="507960" progId="Equation.3">
                  <p:embed/>
                </p:oleObj>
              </mc:Choice>
              <mc:Fallback>
                <p:oleObj name="Equation" r:id="rId5" imgW="2450880" imgH="507960" progId="Equation.3">
                  <p:embed/>
                  <p:pic>
                    <p:nvPicPr>
                      <p:cNvPr id="0" name=""/>
                      <p:cNvPicPr>
                        <a:picLocks noChangeAspect="1" noChangeArrowheads="1"/>
                      </p:cNvPicPr>
                      <p:nvPr/>
                    </p:nvPicPr>
                    <p:blipFill>
                      <a:blip r:embed="rId6"/>
                      <a:srcRect/>
                      <a:stretch>
                        <a:fillRect/>
                      </a:stretch>
                    </p:blipFill>
                    <p:spPr bwMode="auto">
                      <a:xfrm>
                        <a:off x="995363" y="1966913"/>
                        <a:ext cx="5494337"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5638800" y="32766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8" name="TextBox 17"/>
          <p:cNvSpPr txBox="1"/>
          <p:nvPr/>
        </p:nvSpPr>
        <p:spPr>
          <a:xfrm>
            <a:off x="6785750" y="35300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9" name="TextBox 18"/>
          <p:cNvSpPr txBox="1"/>
          <p:nvPr/>
        </p:nvSpPr>
        <p:spPr>
          <a:xfrm>
            <a:off x="6324600" y="25146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0" name="TextBox 19"/>
          <p:cNvSpPr txBox="1"/>
          <p:nvPr/>
        </p:nvSpPr>
        <p:spPr>
          <a:xfrm>
            <a:off x="6096000" y="31242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1" name="TextBox 20"/>
          <p:cNvSpPr txBox="1"/>
          <p:nvPr/>
        </p:nvSpPr>
        <p:spPr>
          <a:xfrm>
            <a:off x="7086600" y="23622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2" name="TextBox 21"/>
          <p:cNvSpPr txBox="1"/>
          <p:nvPr/>
        </p:nvSpPr>
        <p:spPr>
          <a:xfrm>
            <a:off x="5791200" y="49530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3" name="TextBox 22"/>
          <p:cNvSpPr txBox="1"/>
          <p:nvPr/>
        </p:nvSpPr>
        <p:spPr>
          <a:xfrm>
            <a:off x="5718950" y="41148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4" name="TextBox 23"/>
          <p:cNvSpPr txBox="1"/>
          <p:nvPr/>
        </p:nvSpPr>
        <p:spPr>
          <a:xfrm>
            <a:off x="8610600" y="3505200"/>
            <a:ext cx="320922" cy="584775"/>
          </a:xfrm>
          <a:prstGeom prst="rect">
            <a:avLst/>
          </a:prstGeom>
          <a:noFill/>
        </p:spPr>
        <p:txBody>
          <a:bodyPr wrap="square" rtlCol="0">
            <a:spAutoFit/>
          </a:bodyPr>
          <a:lstStyle/>
          <a:p>
            <a:r>
              <a:rPr lang="en-US" sz="3200" b="1" dirty="0" smtClean="0">
                <a:solidFill>
                  <a:srgbClr val="FF0000"/>
                </a:solidFill>
              </a:rPr>
              <a:t>-</a:t>
            </a:r>
            <a:endParaRPr lang="en-US" sz="3200" b="1" dirty="0">
              <a:solidFill>
                <a:srgbClr val="FF0000"/>
              </a:solidFill>
            </a:endParaRPr>
          </a:p>
        </p:txBody>
      </p:sp>
      <p:sp>
        <p:nvSpPr>
          <p:cNvPr id="25" name="TextBox 24"/>
          <p:cNvSpPr txBox="1"/>
          <p:nvPr/>
        </p:nvSpPr>
        <p:spPr>
          <a:xfrm>
            <a:off x="8004950" y="40634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6" name="TextBox 25"/>
          <p:cNvSpPr txBox="1"/>
          <p:nvPr/>
        </p:nvSpPr>
        <p:spPr>
          <a:xfrm>
            <a:off x="8213478" y="46730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8" name="TextBox 27"/>
          <p:cNvSpPr txBox="1"/>
          <p:nvPr/>
        </p:nvSpPr>
        <p:spPr>
          <a:xfrm>
            <a:off x="7467600" y="61722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9" name="TextBox 28"/>
          <p:cNvSpPr txBox="1"/>
          <p:nvPr/>
        </p:nvSpPr>
        <p:spPr>
          <a:xfrm>
            <a:off x="8309750" y="52064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30" name="TextBox 29"/>
          <p:cNvSpPr txBox="1"/>
          <p:nvPr/>
        </p:nvSpPr>
        <p:spPr>
          <a:xfrm>
            <a:off x="7543800" y="49530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31" name="TextBox 30"/>
          <p:cNvSpPr txBox="1"/>
          <p:nvPr/>
        </p:nvSpPr>
        <p:spPr>
          <a:xfrm>
            <a:off x="7772400" y="56388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cxnSp>
        <p:nvCxnSpPr>
          <p:cNvPr id="32" name="Straight Connector 31"/>
          <p:cNvCxnSpPr/>
          <p:nvPr/>
        </p:nvCxnSpPr>
        <p:spPr>
          <a:xfrm rot="5400000">
            <a:off x="5404340" y="3727940"/>
            <a:ext cx="3581400" cy="22860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7997205">
            <a:off x="7965221" y="2950730"/>
            <a:ext cx="1050288" cy="369332"/>
          </a:xfrm>
          <a:prstGeom prst="rect">
            <a:avLst/>
          </a:prstGeom>
          <a:noFill/>
        </p:spPr>
        <p:txBody>
          <a:bodyPr wrap="none" rtlCol="0">
            <a:spAutoFit/>
          </a:bodyPr>
          <a:lstStyle/>
          <a:p>
            <a:r>
              <a:rPr lang="en-US" dirty="0" err="1" smtClean="0">
                <a:latin typeface="Arial" pitchFamily="34" charset="0"/>
                <a:cs typeface="Arial" pitchFamily="34" charset="0"/>
              </a:rPr>
              <a:t>w</a:t>
            </a:r>
            <a:r>
              <a:rPr lang="en-US" dirty="0" err="1" smtClean="0">
                <a:latin typeface="Arial" pitchFamily="34" charset="0"/>
                <a:cs typeface="Arial" pitchFamily="34" charset="0"/>
                <a:sym typeface="Symbol"/>
              </a:rPr>
              <a:t></a:t>
            </a:r>
            <a:r>
              <a:rPr lang="en-US" dirty="0" err="1" smtClean="0">
                <a:latin typeface="Arial" pitchFamily="34" charset="0"/>
                <a:cs typeface="Arial" pitchFamily="34" charset="0"/>
              </a:rPr>
              <a:t>x+b</a:t>
            </a:r>
            <a:r>
              <a:rPr lang="en-US" dirty="0" smtClean="0">
                <a:latin typeface="Arial" pitchFamily="34" charset="0"/>
                <a:cs typeface="Arial" pitchFamily="34" charset="0"/>
              </a:rPr>
              <a:t>=0</a:t>
            </a:r>
            <a:endParaRPr lang="en-US" dirty="0">
              <a:latin typeface="Arial" pitchFamily="34" charset="0"/>
              <a:cs typeface="Arial" pitchFamily="34" charset="0"/>
            </a:endParaRPr>
          </a:p>
        </p:txBody>
      </p:sp>
      <p:sp>
        <p:nvSpPr>
          <p:cNvPr id="34" name="TextBox 33"/>
          <p:cNvSpPr txBox="1"/>
          <p:nvPr/>
        </p:nvSpPr>
        <p:spPr>
          <a:xfrm>
            <a:off x="8461574" y="4355812"/>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35" name="TextBox 34"/>
          <p:cNvSpPr txBox="1"/>
          <p:nvPr/>
        </p:nvSpPr>
        <p:spPr>
          <a:xfrm>
            <a:off x="6594054" y="4355811"/>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36" name="TextBox 35"/>
          <p:cNvSpPr txBox="1"/>
          <p:nvPr/>
        </p:nvSpPr>
        <p:spPr>
          <a:xfrm>
            <a:off x="6906915" y="309937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2802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t>Introduce </a:t>
            </a:r>
            <a:r>
              <a:rPr lang="en-US" b="1" dirty="0" smtClean="0">
                <a:solidFill>
                  <a:srgbClr val="0000FF"/>
                </a:solidFill>
              </a:rPr>
              <a:t>slack variables </a:t>
            </a:r>
            <a:r>
              <a:rPr lang="en-US" b="1" dirty="0" smtClean="0">
                <a:latin typeface="Times New Roman" pitchFamily="18" charset="0"/>
                <a:cs typeface="Times New Roman" pitchFamily="18" charset="0"/>
                <a:sym typeface="Symbol"/>
              </a:rPr>
              <a:t></a:t>
            </a:r>
            <a:r>
              <a:rPr lang="en-US" b="1" baseline="-25000" dirty="0" err="1" smtClean="0">
                <a:latin typeface="Times New Roman" pitchFamily="18" charset="0"/>
                <a:cs typeface="Times New Roman" pitchFamily="18" charset="0"/>
                <a:sym typeface="Symbol"/>
              </a:rPr>
              <a:t>i</a:t>
            </a:r>
            <a:endParaRPr lang="en-US" b="1" baseline="30000" dirty="0" smtClean="0"/>
          </a:p>
          <a:p>
            <a:pPr lvl="1"/>
            <a:endParaRPr lang="en-US" dirty="0" smtClean="0"/>
          </a:p>
          <a:p>
            <a:pPr lvl="8"/>
            <a:endParaRPr lang="en-US" dirty="0" smtClean="0"/>
          </a:p>
          <a:p>
            <a:pPr lvl="4"/>
            <a:endParaRPr lang="en-US" dirty="0" smtClean="0"/>
          </a:p>
          <a:p>
            <a:pPr lvl="3"/>
            <a:endParaRPr lang="en-US" dirty="0" smtClean="0"/>
          </a:p>
          <a:p>
            <a:r>
              <a:rPr lang="en-US" dirty="0" smtClean="0"/>
              <a:t>If point </a:t>
            </a:r>
            <a:r>
              <a:rPr lang="en-US" b="1" i="1" dirty="0" smtClean="0"/>
              <a:t>x</a:t>
            </a:r>
            <a:r>
              <a:rPr lang="en-US" b="1" i="1" baseline="-25000" dirty="0" smtClean="0"/>
              <a:t>i</a:t>
            </a:r>
            <a:r>
              <a:rPr lang="en-US" dirty="0" smtClean="0"/>
              <a:t> is on the wrong </a:t>
            </a:r>
            <a:br>
              <a:rPr lang="en-US" dirty="0" smtClean="0"/>
            </a:br>
            <a:r>
              <a:rPr lang="en-US" dirty="0" smtClean="0"/>
              <a:t>side of the margin then </a:t>
            </a:r>
            <a:br>
              <a:rPr lang="en-US" dirty="0" smtClean="0"/>
            </a:br>
            <a:r>
              <a:rPr lang="en-US" dirty="0" smtClean="0"/>
              <a:t>get penalty</a:t>
            </a:r>
            <a:r>
              <a:rPr lang="en-US" dirty="0" smtClean="0">
                <a:solidFill>
                  <a:schemeClr val="accent2"/>
                </a:solidFill>
              </a:rPr>
              <a:t> </a:t>
            </a:r>
            <a:r>
              <a:rPr lang="en-US" b="1" dirty="0" smtClean="0">
                <a:sym typeface="Symbol"/>
              </a:rPr>
              <a:t></a:t>
            </a:r>
            <a:r>
              <a:rPr lang="en-US" b="1" baseline="-25000" dirty="0" err="1" smtClean="0">
                <a:sym typeface="Symbol"/>
              </a:rPr>
              <a:t>i</a:t>
            </a:r>
            <a:endParaRPr lang="en-US" b="1" baseline="30000" dirty="0" smtClean="0">
              <a:solidFill>
                <a:schemeClr val="accent2"/>
              </a:solidFill>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dirty="0"/>
          </a:p>
        </p:txBody>
      </p:sp>
      <p:graphicFrame>
        <p:nvGraphicFramePr>
          <p:cNvPr id="115714" name="Object 2"/>
          <p:cNvGraphicFramePr>
            <a:graphicFrameLocks noChangeAspect="1"/>
          </p:cNvGraphicFramePr>
          <p:nvPr>
            <p:extLst>
              <p:ext uri="{D42A27DB-BD31-4B8C-83A1-F6EECF244321}">
                <p14:modId xmlns:p14="http://schemas.microsoft.com/office/powerpoint/2010/main" val="280945237"/>
              </p:ext>
            </p:extLst>
          </p:nvPr>
        </p:nvGraphicFramePr>
        <p:xfrm>
          <a:off x="974725" y="1838325"/>
          <a:ext cx="3971925" cy="1590675"/>
        </p:xfrm>
        <a:graphic>
          <a:graphicData uri="http://schemas.openxmlformats.org/presentationml/2006/ole">
            <mc:AlternateContent xmlns:mc="http://schemas.openxmlformats.org/markup-compatibility/2006">
              <mc:Choice xmlns:v="urn:schemas-microsoft-com:vml" Requires="v">
                <p:oleObj spid="_x0000_s36936" name="Equation" r:id="rId4" imgW="1587240" imgH="660240" progId="Equation.3">
                  <p:embed/>
                </p:oleObj>
              </mc:Choice>
              <mc:Fallback>
                <p:oleObj name="Equation" r:id="rId4" imgW="1587240" imgH="660240" progId="Equation.3">
                  <p:embed/>
                  <p:pic>
                    <p:nvPicPr>
                      <p:cNvPr id="0" name=""/>
                      <p:cNvPicPr>
                        <a:picLocks noChangeAspect="1" noChangeArrowheads="1"/>
                      </p:cNvPicPr>
                      <p:nvPr/>
                    </p:nvPicPr>
                    <p:blipFill>
                      <a:blip r:embed="rId5"/>
                      <a:srcRect/>
                      <a:stretch>
                        <a:fillRect/>
                      </a:stretch>
                    </p:blipFill>
                    <p:spPr bwMode="auto">
                      <a:xfrm>
                        <a:off x="974725" y="1838325"/>
                        <a:ext cx="3971925"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6384678" y="26670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7" name="TextBox 16"/>
          <p:cNvSpPr txBox="1"/>
          <p:nvPr/>
        </p:nvSpPr>
        <p:spPr>
          <a:xfrm>
            <a:off x="6922028" y="24632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8" name="TextBox 17"/>
          <p:cNvSpPr txBox="1"/>
          <p:nvPr/>
        </p:nvSpPr>
        <p:spPr>
          <a:xfrm>
            <a:off x="6460878" y="14478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9" name="TextBox 18"/>
          <p:cNvSpPr txBox="1"/>
          <p:nvPr/>
        </p:nvSpPr>
        <p:spPr>
          <a:xfrm>
            <a:off x="6232278" y="20574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0" name="TextBox 19"/>
          <p:cNvSpPr txBox="1"/>
          <p:nvPr/>
        </p:nvSpPr>
        <p:spPr>
          <a:xfrm>
            <a:off x="7222878" y="12954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1" name="TextBox 20"/>
          <p:cNvSpPr txBox="1"/>
          <p:nvPr/>
        </p:nvSpPr>
        <p:spPr>
          <a:xfrm>
            <a:off x="6324600" y="34290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2" name="TextBox 21"/>
          <p:cNvSpPr txBox="1"/>
          <p:nvPr/>
        </p:nvSpPr>
        <p:spPr>
          <a:xfrm>
            <a:off x="5855228" y="30480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4" name="TextBox 23"/>
          <p:cNvSpPr txBox="1"/>
          <p:nvPr/>
        </p:nvSpPr>
        <p:spPr>
          <a:xfrm>
            <a:off x="8163173" y="29966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5" name="TextBox 24"/>
          <p:cNvSpPr txBox="1"/>
          <p:nvPr/>
        </p:nvSpPr>
        <p:spPr>
          <a:xfrm>
            <a:off x="8578356" y="32252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6" name="TextBox 25"/>
          <p:cNvSpPr txBox="1"/>
          <p:nvPr/>
        </p:nvSpPr>
        <p:spPr>
          <a:xfrm>
            <a:off x="8610600" y="40386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8" name="TextBox 27"/>
          <p:cNvSpPr txBox="1"/>
          <p:nvPr/>
        </p:nvSpPr>
        <p:spPr>
          <a:xfrm>
            <a:off x="7924800" y="40386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29" name="TextBox 28"/>
          <p:cNvSpPr txBox="1"/>
          <p:nvPr/>
        </p:nvSpPr>
        <p:spPr>
          <a:xfrm>
            <a:off x="7908678" y="43434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cxnSp>
        <p:nvCxnSpPr>
          <p:cNvPr id="30" name="Straight Connector 29"/>
          <p:cNvCxnSpPr/>
          <p:nvPr/>
        </p:nvCxnSpPr>
        <p:spPr>
          <a:xfrm rot="5400000">
            <a:off x="6219715" y="2047072"/>
            <a:ext cx="3054774" cy="1930603"/>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8342383">
            <a:off x="8297019" y="1406763"/>
            <a:ext cx="1050288" cy="369332"/>
          </a:xfrm>
          <a:prstGeom prst="rect">
            <a:avLst/>
          </a:prstGeom>
          <a:noFill/>
        </p:spPr>
        <p:txBody>
          <a:bodyPr wrap="none" rtlCol="0">
            <a:spAutoFit/>
          </a:bodyPr>
          <a:lstStyle/>
          <a:p>
            <a:r>
              <a:rPr lang="en-US" dirty="0" err="1" smtClean="0">
                <a:latin typeface="Arial" pitchFamily="34" charset="0"/>
                <a:cs typeface="Arial" pitchFamily="34" charset="0"/>
              </a:rPr>
              <a:t>w</a:t>
            </a:r>
            <a:r>
              <a:rPr lang="en-US" dirty="0" err="1" smtClean="0">
                <a:latin typeface="Arial" pitchFamily="34" charset="0"/>
                <a:cs typeface="Arial" pitchFamily="34" charset="0"/>
                <a:sym typeface="Symbol"/>
              </a:rPr>
              <a:t></a:t>
            </a:r>
            <a:r>
              <a:rPr lang="en-US" dirty="0" err="1" smtClean="0">
                <a:latin typeface="Arial" pitchFamily="34" charset="0"/>
                <a:cs typeface="Arial" pitchFamily="34" charset="0"/>
              </a:rPr>
              <a:t>x+b</a:t>
            </a:r>
            <a:r>
              <a:rPr lang="en-US" dirty="0" smtClean="0">
                <a:latin typeface="Arial" pitchFamily="34" charset="0"/>
                <a:cs typeface="Arial" pitchFamily="34" charset="0"/>
              </a:rPr>
              <a:t>=0</a:t>
            </a:r>
            <a:endParaRPr lang="en-US" dirty="0">
              <a:latin typeface="Arial" pitchFamily="34" charset="0"/>
              <a:cs typeface="Arial" pitchFamily="34" charset="0"/>
            </a:endParaRPr>
          </a:p>
        </p:txBody>
      </p:sp>
      <p:sp>
        <p:nvSpPr>
          <p:cNvPr id="23" name="TextBox 22"/>
          <p:cNvSpPr txBox="1"/>
          <p:nvPr/>
        </p:nvSpPr>
        <p:spPr>
          <a:xfrm>
            <a:off x="5437910" y="4849090"/>
            <a:ext cx="3764172" cy="1015663"/>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For each data point:</a:t>
            </a:r>
          </a:p>
          <a:p>
            <a:r>
              <a:rPr lang="en-US" sz="2000" dirty="0" smtClean="0">
                <a:solidFill>
                  <a:srgbClr val="008000"/>
                </a:solidFill>
                <a:latin typeface="Arial" pitchFamily="34" charset="0"/>
                <a:cs typeface="Arial" pitchFamily="34" charset="0"/>
              </a:rPr>
              <a:t>If margin </a:t>
            </a:r>
            <a:r>
              <a:rPr lang="en-US" sz="2000" dirty="0" smtClean="0">
                <a:solidFill>
                  <a:srgbClr val="008000"/>
                </a:solidFill>
                <a:latin typeface="Arial" pitchFamily="34" charset="0"/>
                <a:cs typeface="Arial" pitchFamily="34" charset="0"/>
                <a:sym typeface="Symbol"/>
              </a:rPr>
              <a:t> </a:t>
            </a:r>
            <a:r>
              <a:rPr lang="en-US" sz="2000" dirty="0" smtClean="0">
                <a:solidFill>
                  <a:srgbClr val="008000"/>
                </a:solidFill>
                <a:latin typeface="Arial" pitchFamily="34" charset="0"/>
                <a:cs typeface="Arial" pitchFamily="34" charset="0"/>
              </a:rPr>
              <a:t>1, don’t care</a:t>
            </a:r>
          </a:p>
          <a:p>
            <a:r>
              <a:rPr lang="en-US" sz="2000" dirty="0" smtClean="0">
                <a:solidFill>
                  <a:srgbClr val="008000"/>
                </a:solidFill>
                <a:latin typeface="Arial" pitchFamily="34" charset="0"/>
                <a:cs typeface="Arial" pitchFamily="34" charset="0"/>
              </a:rPr>
              <a:t>If margin &lt; 1, pay linear penalty</a:t>
            </a:r>
            <a:endParaRPr lang="en-US" sz="2000" dirty="0">
              <a:solidFill>
                <a:srgbClr val="008000"/>
              </a:solidFill>
              <a:latin typeface="Arial" pitchFamily="34" charset="0"/>
              <a:cs typeface="Arial" pitchFamily="34" charset="0"/>
            </a:endParaRPr>
          </a:p>
        </p:txBody>
      </p:sp>
      <p:cxnSp>
        <p:nvCxnSpPr>
          <p:cNvPr id="27" name="Straight Connector 26"/>
          <p:cNvCxnSpPr/>
          <p:nvPr/>
        </p:nvCxnSpPr>
        <p:spPr>
          <a:xfrm rot="5400000">
            <a:off x="5853479" y="2147521"/>
            <a:ext cx="2558560" cy="161631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862601" y="2694771"/>
            <a:ext cx="2558560" cy="161631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382000" y="365760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cxnSp>
        <p:nvCxnSpPr>
          <p:cNvPr id="35" name="Straight Arrow Connector 34"/>
          <p:cNvCxnSpPr>
            <a:stCxn id="17" idx="2"/>
          </p:cNvCxnSpPr>
          <p:nvPr/>
        </p:nvCxnSpPr>
        <p:spPr>
          <a:xfrm rot="16200000" flipH="1">
            <a:off x="7380121" y="2790442"/>
            <a:ext cx="904037" cy="1419151"/>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96200" y="3124200"/>
            <a:ext cx="356188" cy="400110"/>
          </a:xfrm>
          <a:prstGeom prst="rect">
            <a:avLst/>
          </a:prstGeom>
        </p:spPr>
        <p:txBody>
          <a:bodyPr wrap="none">
            <a:spAutoFit/>
          </a:bodyPr>
          <a:lstStyle/>
          <a:p>
            <a:r>
              <a:rPr lang="en-US" sz="2000" b="1" dirty="0" smtClean="0">
                <a:sym typeface="Symbol"/>
              </a:rPr>
              <a:t></a:t>
            </a:r>
            <a:r>
              <a:rPr lang="en-US" sz="2000" b="1" baseline="-25000" dirty="0" smtClean="0">
                <a:sym typeface="Symbol"/>
              </a:rPr>
              <a:t>j</a:t>
            </a:r>
            <a:endParaRPr lang="en-US" sz="2000" baseline="-25000" dirty="0"/>
          </a:p>
        </p:txBody>
      </p:sp>
      <p:sp>
        <p:nvSpPr>
          <p:cNvPr id="33" name="TextBox 32"/>
          <p:cNvSpPr txBox="1"/>
          <p:nvPr/>
        </p:nvSpPr>
        <p:spPr>
          <a:xfrm>
            <a:off x="7469310" y="218224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cxnSp>
        <p:nvCxnSpPr>
          <p:cNvPr id="36" name="Straight Arrow Connector 35"/>
          <p:cNvCxnSpPr/>
          <p:nvPr/>
        </p:nvCxnSpPr>
        <p:spPr>
          <a:xfrm rot="10800000">
            <a:off x="7696201" y="2514600"/>
            <a:ext cx="762001" cy="469612"/>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077200" y="2419290"/>
            <a:ext cx="354584" cy="400110"/>
          </a:xfrm>
          <a:prstGeom prst="rect">
            <a:avLst/>
          </a:prstGeom>
        </p:spPr>
        <p:txBody>
          <a:bodyPr wrap="none">
            <a:spAutoFit/>
          </a:bodyPr>
          <a:lstStyle/>
          <a:p>
            <a:r>
              <a:rPr lang="en-US" sz="2000" b="1" dirty="0" smtClean="0">
                <a:sym typeface="Symbol"/>
              </a:rPr>
              <a:t></a:t>
            </a:r>
            <a:r>
              <a:rPr lang="en-US" sz="2000" b="1" baseline="-25000" dirty="0" err="1" smtClean="0">
                <a:sym typeface="Symbol"/>
              </a:rPr>
              <a:t>i</a:t>
            </a:r>
            <a:endParaRPr lang="en-US" sz="2000" b="1" baseline="30000" dirty="0"/>
          </a:p>
        </p:txBody>
      </p:sp>
    </p:spTree>
    <p:extLst>
      <p:ext uri="{BB962C8B-B14F-4D97-AF65-F5344CB8AC3E}">
        <p14:creationId xmlns:p14="http://schemas.microsoft.com/office/powerpoint/2010/main" val="387804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Slack Penalty </a:t>
                </a:r>
                <a14:m>
                  <m:oMath xmlns:m="http://schemas.openxmlformats.org/officeDocument/2006/math">
                    <m:r>
                      <a:rPr lang="en-US" b="1" i="1" smtClean="0">
                        <a:latin typeface="Cambria Math"/>
                        <a:ea typeface="Cambria Math"/>
                      </a:rPr>
                      <m:t>𝑪</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57200" y="2590800"/>
            <a:ext cx="8229600" cy="3962401"/>
          </a:xfrm>
        </p:spPr>
        <p:txBody>
          <a:bodyPr/>
          <a:lstStyle/>
          <a:p>
            <a:r>
              <a:rPr lang="en-US" b="1" dirty="0" smtClean="0">
                <a:solidFill>
                  <a:srgbClr val="008000"/>
                </a:solidFill>
              </a:rPr>
              <a:t>What is the role of slack </a:t>
            </a:r>
            <a:r>
              <a:rPr lang="en-US" b="1" dirty="0">
                <a:solidFill>
                  <a:srgbClr val="008000"/>
                </a:solidFill>
              </a:rPr>
              <a:t>penalty C:</a:t>
            </a:r>
          </a:p>
          <a:p>
            <a:pPr lvl="1"/>
            <a:r>
              <a:rPr lang="en-US" b="1" dirty="0">
                <a:solidFill>
                  <a:srgbClr val="D60093"/>
                </a:solidFill>
              </a:rPr>
              <a:t>C=</a:t>
            </a:r>
            <a:r>
              <a:rPr lang="en-US" b="1" dirty="0">
                <a:solidFill>
                  <a:srgbClr val="D60093"/>
                </a:solidFill>
                <a:sym typeface="Symbol"/>
              </a:rPr>
              <a:t>:</a:t>
            </a:r>
            <a:r>
              <a:rPr lang="en-US" dirty="0">
                <a:solidFill>
                  <a:srgbClr val="D60093"/>
                </a:solidFill>
                <a:sym typeface="Symbol"/>
              </a:rPr>
              <a:t> </a:t>
            </a:r>
            <a:r>
              <a:rPr lang="en-US" dirty="0">
                <a:sym typeface="Symbol"/>
              </a:rPr>
              <a:t>Only want to </a:t>
            </a:r>
            <a:r>
              <a:rPr lang="en-US" b="1" dirty="0">
                <a:sym typeface="Symbol"/>
              </a:rPr>
              <a:t>w, b</a:t>
            </a:r>
            <a:r>
              <a:rPr lang="en-US" dirty="0">
                <a:sym typeface="Symbol"/>
              </a:rPr>
              <a:t> </a:t>
            </a:r>
            <a:r>
              <a:rPr lang="en-US" dirty="0" smtClean="0">
                <a:sym typeface="Symbol"/>
              </a:rPr>
              <a:t/>
            </a:r>
            <a:br>
              <a:rPr lang="en-US" dirty="0" smtClean="0">
                <a:sym typeface="Symbol"/>
              </a:rPr>
            </a:br>
            <a:r>
              <a:rPr lang="en-US" dirty="0" smtClean="0">
                <a:sym typeface="Symbol"/>
              </a:rPr>
              <a:t>that separate </a:t>
            </a:r>
            <a:r>
              <a:rPr lang="en-US" dirty="0">
                <a:sym typeface="Symbol"/>
              </a:rPr>
              <a:t>the data</a:t>
            </a:r>
            <a:endParaRPr lang="en-US" dirty="0">
              <a:solidFill>
                <a:schemeClr val="accent2"/>
              </a:solidFill>
            </a:endParaRPr>
          </a:p>
          <a:p>
            <a:pPr lvl="1"/>
            <a:r>
              <a:rPr lang="en-US" b="1" dirty="0">
                <a:solidFill>
                  <a:srgbClr val="D60093"/>
                </a:solidFill>
              </a:rPr>
              <a:t>C=0:</a:t>
            </a:r>
            <a:r>
              <a:rPr lang="en-US" dirty="0">
                <a:solidFill>
                  <a:srgbClr val="D60093"/>
                </a:solidFill>
              </a:rPr>
              <a:t> </a:t>
            </a:r>
            <a:r>
              <a:rPr lang="en-US" dirty="0"/>
              <a:t>Can set</a:t>
            </a:r>
            <a:r>
              <a:rPr lang="en-US" dirty="0">
                <a:solidFill>
                  <a:schemeClr val="accent2"/>
                </a:solidFill>
              </a:rPr>
              <a:t> </a:t>
            </a:r>
            <a:r>
              <a:rPr lang="en-US" b="1" dirty="0">
                <a:sym typeface="Symbol"/>
              </a:rPr>
              <a:t></a:t>
            </a:r>
            <a:r>
              <a:rPr lang="en-US" b="1" baseline="-25000" dirty="0" err="1">
                <a:sym typeface="Symbol"/>
              </a:rPr>
              <a:t>i</a:t>
            </a:r>
            <a:r>
              <a:rPr lang="en-US" baseline="-25000" dirty="0">
                <a:sym typeface="Symbol"/>
              </a:rPr>
              <a:t> </a:t>
            </a:r>
            <a:r>
              <a:rPr lang="en-US" dirty="0">
                <a:sym typeface="Symbol"/>
              </a:rPr>
              <a:t>to anything, </a:t>
            </a:r>
            <a:br>
              <a:rPr lang="en-US" dirty="0">
                <a:sym typeface="Symbol"/>
              </a:rPr>
            </a:br>
            <a:r>
              <a:rPr lang="en-US" dirty="0">
                <a:sym typeface="Symbol"/>
              </a:rPr>
              <a:t>then </a:t>
            </a:r>
            <a:r>
              <a:rPr lang="en-US" b="1" dirty="0">
                <a:sym typeface="Symbol"/>
              </a:rPr>
              <a:t>w=0</a:t>
            </a:r>
            <a:r>
              <a:rPr lang="en-US" dirty="0">
                <a:sym typeface="Symbol"/>
              </a:rPr>
              <a:t> (basically </a:t>
            </a:r>
            <a:r>
              <a:rPr lang="en-US" dirty="0" smtClean="0">
                <a:sym typeface="Symbol"/>
              </a:rPr>
              <a:t/>
            </a:r>
            <a:br>
              <a:rPr lang="en-US" dirty="0" smtClean="0">
                <a:sym typeface="Symbol"/>
              </a:rPr>
            </a:br>
            <a:r>
              <a:rPr lang="en-US" dirty="0" smtClean="0">
                <a:sym typeface="Symbol"/>
              </a:rPr>
              <a:t>ignores </a:t>
            </a:r>
            <a:r>
              <a:rPr lang="en-US" dirty="0">
                <a:sym typeface="Symbol"/>
              </a:rPr>
              <a:t>the data)</a:t>
            </a:r>
            <a:endParaRPr lang="en-US" dirty="0">
              <a:solidFill>
                <a:schemeClr val="accent2"/>
              </a:solidFill>
            </a:endParaRP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4792043"/>
              </p:ext>
            </p:extLst>
          </p:nvPr>
        </p:nvGraphicFramePr>
        <p:xfrm>
          <a:off x="882650" y="1343025"/>
          <a:ext cx="6291263" cy="1247775"/>
        </p:xfrm>
        <a:graphic>
          <a:graphicData uri="http://schemas.openxmlformats.org/presentationml/2006/ole">
            <mc:AlternateContent xmlns:mc="http://schemas.openxmlformats.org/markup-compatibility/2006">
              <mc:Choice xmlns:v="urn:schemas-microsoft-com:vml" Requires="v">
                <p:oleObj spid="_x0000_s50221" name="Equation" r:id="rId4" imgW="2463480" imgH="507960" progId="Equation.3">
                  <p:embed/>
                </p:oleObj>
              </mc:Choice>
              <mc:Fallback>
                <p:oleObj name="Equation" r:id="rId4" imgW="2463480" imgH="507960" progId="Equation.3">
                  <p:embed/>
                  <p:pic>
                    <p:nvPicPr>
                      <p:cNvPr id="0" name="Object 2"/>
                      <p:cNvPicPr>
                        <a:picLocks noChangeAspect="1" noChangeArrowheads="1"/>
                      </p:cNvPicPr>
                      <p:nvPr/>
                    </p:nvPicPr>
                    <p:blipFill>
                      <a:blip r:embed="rId5"/>
                      <a:srcRect/>
                      <a:stretch>
                        <a:fillRect/>
                      </a:stretch>
                    </p:blipFill>
                    <p:spPr bwMode="auto">
                      <a:xfrm>
                        <a:off x="882650" y="1343025"/>
                        <a:ext cx="6291263" cy="1247775"/>
                      </a:xfrm>
                      <a:prstGeom prst="rect">
                        <a:avLst/>
                      </a:prstGeom>
                      <a:noFill/>
                      <a:ln>
                        <a:noFill/>
                      </a:ln>
                    </p:spPr>
                  </p:pic>
                </p:oleObj>
              </mc:Fallback>
            </mc:AlternateContent>
          </a:graphicData>
        </a:graphic>
      </p:graphicFrame>
      <p:sp>
        <p:nvSpPr>
          <p:cNvPr id="8" name="TextBox 7"/>
          <p:cNvSpPr txBox="1"/>
          <p:nvPr/>
        </p:nvSpPr>
        <p:spPr>
          <a:xfrm>
            <a:off x="6444756" y="44444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9" name="TextBox 8"/>
          <p:cNvSpPr txBox="1"/>
          <p:nvPr/>
        </p:nvSpPr>
        <p:spPr>
          <a:xfrm>
            <a:off x="6982106" y="424065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0" name="TextBox 9"/>
          <p:cNvSpPr txBox="1"/>
          <p:nvPr/>
        </p:nvSpPr>
        <p:spPr>
          <a:xfrm>
            <a:off x="6520956" y="32252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1" name="TextBox 10"/>
          <p:cNvSpPr txBox="1"/>
          <p:nvPr/>
        </p:nvSpPr>
        <p:spPr>
          <a:xfrm>
            <a:off x="6292356" y="38348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2" name="TextBox 11"/>
          <p:cNvSpPr txBox="1"/>
          <p:nvPr/>
        </p:nvSpPr>
        <p:spPr>
          <a:xfrm>
            <a:off x="7282956" y="30728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3" name="TextBox 12"/>
          <p:cNvSpPr txBox="1"/>
          <p:nvPr/>
        </p:nvSpPr>
        <p:spPr>
          <a:xfrm>
            <a:off x="6384678" y="52064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4" name="TextBox 13"/>
          <p:cNvSpPr txBox="1"/>
          <p:nvPr/>
        </p:nvSpPr>
        <p:spPr>
          <a:xfrm>
            <a:off x="5915306" y="4825425"/>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15" name="TextBox 14"/>
          <p:cNvSpPr txBox="1"/>
          <p:nvPr/>
        </p:nvSpPr>
        <p:spPr>
          <a:xfrm>
            <a:off x="8223251" y="477405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16" name="TextBox 15"/>
          <p:cNvSpPr txBox="1"/>
          <p:nvPr/>
        </p:nvSpPr>
        <p:spPr>
          <a:xfrm>
            <a:off x="8638434" y="500265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17" name="TextBox 16"/>
          <p:cNvSpPr txBox="1"/>
          <p:nvPr/>
        </p:nvSpPr>
        <p:spPr>
          <a:xfrm>
            <a:off x="8670678" y="58160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18" name="TextBox 17"/>
          <p:cNvSpPr txBox="1"/>
          <p:nvPr/>
        </p:nvSpPr>
        <p:spPr>
          <a:xfrm>
            <a:off x="7984878" y="58160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sp>
        <p:nvSpPr>
          <p:cNvPr id="19" name="TextBox 18"/>
          <p:cNvSpPr txBox="1"/>
          <p:nvPr/>
        </p:nvSpPr>
        <p:spPr>
          <a:xfrm>
            <a:off x="7968756" y="6120825"/>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cxnSp>
        <p:nvCxnSpPr>
          <p:cNvPr id="20" name="Straight Connector 19"/>
          <p:cNvCxnSpPr/>
          <p:nvPr/>
        </p:nvCxnSpPr>
        <p:spPr>
          <a:xfrm rot="5400000">
            <a:off x="6083206" y="4009163"/>
            <a:ext cx="3054774" cy="193060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52328" y="5231250"/>
            <a:ext cx="401072" cy="584775"/>
          </a:xfrm>
          <a:prstGeom prst="rect">
            <a:avLst/>
          </a:prstGeom>
          <a:noFill/>
        </p:spPr>
        <p:txBody>
          <a:bodyPr wrap="none" rtlCol="0">
            <a:spAutoFit/>
          </a:bodyPr>
          <a:lstStyle/>
          <a:p>
            <a:r>
              <a:rPr lang="en-US" sz="3200" b="1" dirty="0" smtClean="0">
                <a:solidFill>
                  <a:srgbClr val="0000FF"/>
                </a:solidFill>
              </a:rPr>
              <a:t>+</a:t>
            </a:r>
            <a:endParaRPr lang="en-US" sz="3200" b="1" dirty="0">
              <a:solidFill>
                <a:srgbClr val="0000FF"/>
              </a:solidFill>
            </a:endParaRPr>
          </a:p>
        </p:txBody>
      </p:sp>
      <p:sp>
        <p:nvSpPr>
          <p:cNvPr id="27" name="TextBox 26"/>
          <p:cNvSpPr txBox="1"/>
          <p:nvPr/>
        </p:nvSpPr>
        <p:spPr>
          <a:xfrm>
            <a:off x="8223251" y="5410200"/>
            <a:ext cx="320922" cy="584775"/>
          </a:xfrm>
          <a:prstGeom prst="rect">
            <a:avLst/>
          </a:prstGeom>
          <a:noFill/>
        </p:spPr>
        <p:txBody>
          <a:bodyPr wrap="none" rtlCol="0">
            <a:spAutoFit/>
          </a:bodyPr>
          <a:lstStyle/>
          <a:p>
            <a:r>
              <a:rPr lang="en-US" sz="3200" b="1" dirty="0" smtClean="0">
                <a:solidFill>
                  <a:srgbClr val="FF0000"/>
                </a:solidFill>
              </a:rPr>
              <a:t>-</a:t>
            </a:r>
            <a:endParaRPr lang="en-US" sz="3200" b="1" dirty="0">
              <a:solidFill>
                <a:srgbClr val="FF0000"/>
              </a:solidFill>
            </a:endParaRPr>
          </a:p>
        </p:txBody>
      </p:sp>
      <p:cxnSp>
        <p:nvCxnSpPr>
          <p:cNvPr id="30" name="Straight Connector 29"/>
          <p:cNvCxnSpPr/>
          <p:nvPr/>
        </p:nvCxnSpPr>
        <p:spPr>
          <a:xfrm flipH="1">
            <a:off x="7807180" y="4127212"/>
            <a:ext cx="651020" cy="2654588"/>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289678" y="4605132"/>
            <a:ext cx="723275"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big </a:t>
            </a:r>
            <a:r>
              <a:rPr lang="en-US" b="1" dirty="0" smtClean="0">
                <a:solidFill>
                  <a:srgbClr val="008000"/>
                </a:solidFill>
                <a:latin typeface="Arial" pitchFamily="34" charset="0"/>
                <a:cs typeface="Arial" pitchFamily="34" charset="0"/>
              </a:rPr>
              <a:t>C</a:t>
            </a:r>
          </a:p>
        </p:txBody>
      </p:sp>
      <p:sp>
        <p:nvSpPr>
          <p:cNvPr id="36" name="TextBox 35"/>
          <p:cNvSpPr txBox="1"/>
          <p:nvPr/>
        </p:nvSpPr>
        <p:spPr>
          <a:xfrm>
            <a:off x="8139126" y="3087469"/>
            <a:ext cx="1082348" cy="369332"/>
          </a:xfrm>
          <a:prstGeom prst="rect">
            <a:avLst/>
          </a:prstGeom>
          <a:noFill/>
        </p:spPr>
        <p:txBody>
          <a:bodyPr wrap="none" rtlCol="0">
            <a:spAutoFit/>
          </a:bodyPr>
          <a:lstStyle/>
          <a:p>
            <a:r>
              <a:rPr lang="en-US" dirty="0" smtClean="0">
                <a:solidFill>
                  <a:srgbClr val="0000FF"/>
                </a:solidFill>
                <a:latin typeface="Arial" pitchFamily="34" charset="0"/>
                <a:cs typeface="Arial" pitchFamily="34" charset="0"/>
              </a:rPr>
              <a:t>“good” </a:t>
            </a:r>
            <a:r>
              <a:rPr lang="en-US" b="1" dirty="0" smtClean="0">
                <a:solidFill>
                  <a:srgbClr val="0000FF"/>
                </a:solidFill>
                <a:latin typeface="Arial" pitchFamily="34" charset="0"/>
                <a:cs typeface="Arial" pitchFamily="34" charset="0"/>
              </a:rPr>
              <a:t>C</a:t>
            </a:r>
          </a:p>
        </p:txBody>
      </p:sp>
      <p:sp>
        <p:nvSpPr>
          <p:cNvPr id="47" name="TextBox 46"/>
          <p:cNvSpPr txBox="1"/>
          <p:nvPr/>
        </p:nvSpPr>
        <p:spPr>
          <a:xfrm>
            <a:off x="7165246" y="2855893"/>
            <a:ext cx="954107" cy="369332"/>
          </a:xfrm>
          <a:prstGeom prst="rect">
            <a:avLst/>
          </a:prstGeom>
          <a:noFill/>
        </p:spPr>
        <p:txBody>
          <a:bodyPr wrap="none" rtlCol="0">
            <a:spAutoFit/>
          </a:bodyPr>
          <a:lstStyle/>
          <a:p>
            <a:r>
              <a:rPr lang="en-US" dirty="0" smtClean="0">
                <a:solidFill>
                  <a:srgbClr val="D60093"/>
                </a:solidFill>
                <a:latin typeface="Arial" pitchFamily="34" charset="0"/>
                <a:cs typeface="Arial" pitchFamily="34" charset="0"/>
              </a:rPr>
              <a:t>small </a:t>
            </a:r>
            <a:r>
              <a:rPr lang="en-US" b="1" dirty="0" smtClean="0">
                <a:solidFill>
                  <a:srgbClr val="D60093"/>
                </a:solidFill>
                <a:latin typeface="Arial" pitchFamily="34" charset="0"/>
                <a:cs typeface="Arial" pitchFamily="34" charset="0"/>
              </a:rPr>
              <a:t>C</a:t>
            </a:r>
          </a:p>
        </p:txBody>
      </p:sp>
      <p:grpSp>
        <p:nvGrpSpPr>
          <p:cNvPr id="49" name="Group 48"/>
          <p:cNvGrpSpPr/>
          <p:nvPr/>
        </p:nvGrpSpPr>
        <p:grpSpPr>
          <a:xfrm>
            <a:off x="4953000" y="6120319"/>
            <a:ext cx="1071696" cy="597932"/>
            <a:chOff x="-202660" y="4038600"/>
            <a:chExt cx="1071696" cy="597932"/>
          </a:xfrm>
        </p:grpSpPr>
        <p:cxnSp>
          <p:nvCxnSpPr>
            <p:cNvPr id="50" name="Straight Connector 49"/>
            <p:cNvCxnSpPr/>
            <p:nvPr/>
          </p:nvCxnSpPr>
          <p:spPr>
            <a:xfrm>
              <a:off x="564236" y="4038600"/>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259436" y="4305300"/>
              <a:ext cx="609600" cy="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202660" y="4267200"/>
              <a:ext cx="659155" cy="369332"/>
            </a:xfrm>
            <a:prstGeom prst="rect">
              <a:avLst/>
            </a:prstGeom>
            <a:noFill/>
          </p:spPr>
          <p:txBody>
            <a:bodyPr wrap="none" rtlCol="0">
              <a:spAutoFit/>
            </a:bodyPr>
            <a:lstStyle/>
            <a:p>
              <a:r>
                <a:rPr lang="en-US" dirty="0" smtClean="0">
                  <a:latin typeface="Arial" pitchFamily="34" charset="0"/>
                  <a:cs typeface="Arial" pitchFamily="34" charset="0"/>
                </a:rPr>
                <a:t>(0,0)</a:t>
              </a:r>
            </a:p>
          </p:txBody>
        </p:sp>
      </p:grpSp>
      <p:cxnSp>
        <p:nvCxnSpPr>
          <p:cNvPr id="37" name="Straight Connector 36"/>
          <p:cNvCxnSpPr/>
          <p:nvPr/>
        </p:nvCxnSpPr>
        <p:spPr>
          <a:xfrm flipH="1">
            <a:off x="5486402" y="3225225"/>
            <a:ext cx="2133598" cy="3556575"/>
          </a:xfrm>
          <a:prstGeom prst="line">
            <a:avLst/>
          </a:prstGeom>
          <a:ln w="57150">
            <a:solidFill>
              <a:srgbClr val="D6009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35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sp>
        <p:nvSpPr>
          <p:cNvPr id="3" name="Content Placeholder 2"/>
          <p:cNvSpPr>
            <a:spLocks noGrp="1"/>
          </p:cNvSpPr>
          <p:nvPr>
            <p:ph idx="1"/>
          </p:nvPr>
        </p:nvSpPr>
        <p:spPr>
          <a:xfrm>
            <a:off x="457200" y="1371601"/>
            <a:ext cx="8229600" cy="3352800"/>
          </a:xfrm>
        </p:spPr>
        <p:txBody>
          <a:bodyPr/>
          <a:lstStyle/>
          <a:p>
            <a:r>
              <a:rPr lang="en-US" b="1" dirty="0" smtClean="0">
                <a:solidFill>
                  <a:srgbClr val="D60093"/>
                </a:solidFill>
              </a:rPr>
              <a:t>SVM in the “natural” form</a:t>
            </a:r>
          </a:p>
          <a:p>
            <a:endParaRPr lang="en-US" dirty="0" smtClean="0">
              <a:solidFill>
                <a:schemeClr val="accent2"/>
              </a:solidFill>
            </a:endParaRPr>
          </a:p>
          <a:p>
            <a:endParaRPr lang="en-US" dirty="0" smtClean="0">
              <a:solidFill>
                <a:schemeClr val="accent2"/>
              </a:solidFill>
            </a:endParaRPr>
          </a:p>
          <a:p>
            <a:endParaRPr lang="en-US" dirty="0" smtClean="0">
              <a:solidFill>
                <a:schemeClr val="accent2"/>
              </a:solidFill>
            </a:endParaRPr>
          </a:p>
          <a:p>
            <a:pPr lvl="8"/>
            <a:endParaRPr lang="en-US" dirty="0" smtClean="0">
              <a:solidFill>
                <a:schemeClr val="accent2"/>
              </a:solidFill>
            </a:endParaRPr>
          </a:p>
          <a:p>
            <a:r>
              <a:rPr lang="en-US" b="1" dirty="0" smtClean="0">
                <a:solidFill>
                  <a:srgbClr val="0000FF"/>
                </a:solidFill>
              </a:rPr>
              <a:t>SVM uses “Hinge Loss”:</a:t>
            </a:r>
          </a:p>
          <a:p>
            <a:pPr lvl="8"/>
            <a:endParaRPr lang="en-US" dirty="0" smtClean="0"/>
          </a:p>
          <a:p>
            <a:pPr lvl="8"/>
            <a:endParaRPr lang="en-US" dirty="0" smtClean="0"/>
          </a:p>
          <a:p>
            <a:pPr lvl="3">
              <a:buNone/>
            </a:pPr>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dirty="0"/>
          </a:p>
        </p:txBody>
      </p:sp>
      <p:graphicFrame>
        <p:nvGraphicFramePr>
          <p:cNvPr id="116738" name="Object 2"/>
          <p:cNvGraphicFramePr>
            <a:graphicFrameLocks noChangeAspect="1"/>
          </p:cNvGraphicFramePr>
          <p:nvPr>
            <p:extLst>
              <p:ext uri="{D42A27DB-BD31-4B8C-83A1-F6EECF244321}">
                <p14:modId xmlns:p14="http://schemas.microsoft.com/office/powerpoint/2010/main" val="655304843"/>
              </p:ext>
            </p:extLst>
          </p:nvPr>
        </p:nvGraphicFramePr>
        <p:xfrm>
          <a:off x="644525" y="1747838"/>
          <a:ext cx="8251825" cy="1209675"/>
        </p:xfrm>
        <a:graphic>
          <a:graphicData uri="http://schemas.openxmlformats.org/presentationml/2006/ole">
            <mc:AlternateContent xmlns:mc="http://schemas.openxmlformats.org/markup-compatibility/2006">
              <mc:Choice xmlns:v="urn:schemas-microsoft-com:vml" Requires="v">
                <p:oleObj spid="_x0000_s38100" name="Equation" r:id="rId3" imgW="2831760" imgH="431640" progId="Equation.3">
                  <p:embed/>
                </p:oleObj>
              </mc:Choice>
              <mc:Fallback>
                <p:oleObj name="Equation" r:id="rId3" imgW="2831760" imgH="431640" progId="Equation.3">
                  <p:embed/>
                  <p:pic>
                    <p:nvPicPr>
                      <p:cNvPr id="0" name=""/>
                      <p:cNvPicPr>
                        <a:picLocks noChangeAspect="1" noChangeArrowheads="1"/>
                      </p:cNvPicPr>
                      <p:nvPr/>
                    </p:nvPicPr>
                    <p:blipFill>
                      <a:blip r:embed="rId4"/>
                      <a:srcRect/>
                      <a:stretch>
                        <a:fillRect/>
                      </a:stretch>
                    </p:blipFill>
                    <p:spPr bwMode="auto">
                      <a:xfrm>
                        <a:off x="644525" y="1747838"/>
                        <a:ext cx="825182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p:nvPr/>
        </p:nvGrpSpPr>
        <p:grpSpPr>
          <a:xfrm>
            <a:off x="2543684" y="2514600"/>
            <a:ext cx="961516" cy="526196"/>
            <a:chOff x="2391284" y="2565738"/>
            <a:chExt cx="961516" cy="526196"/>
          </a:xfrm>
        </p:grpSpPr>
        <p:sp>
          <p:nvSpPr>
            <p:cNvPr id="9" name="Right Brace 8"/>
            <p:cNvSpPr/>
            <p:nvPr/>
          </p:nvSpPr>
          <p:spPr>
            <a:xfrm rot="5400000">
              <a:off x="2795842" y="2161180"/>
              <a:ext cx="152400" cy="961516"/>
            </a:xfrm>
            <a:prstGeom prst="rightBrace">
              <a:avLst>
                <a:gd name="adj1" fmla="val 60184"/>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latin typeface="Arial" pitchFamily="34" charset="0"/>
                <a:cs typeface="Arial" pitchFamily="34" charset="0"/>
              </a:endParaRPr>
            </a:p>
          </p:txBody>
        </p:sp>
        <p:sp>
          <p:nvSpPr>
            <p:cNvPr id="10" name="TextBox 9"/>
            <p:cNvSpPr txBox="1"/>
            <p:nvPr/>
          </p:nvSpPr>
          <p:spPr>
            <a:xfrm>
              <a:off x="2431012" y="2722602"/>
              <a:ext cx="889987"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Margin</a:t>
              </a:r>
              <a:endParaRPr lang="en-US" dirty="0">
                <a:solidFill>
                  <a:srgbClr val="008000"/>
                </a:solidFill>
                <a:latin typeface="Arial" pitchFamily="34" charset="0"/>
                <a:cs typeface="Arial" pitchFamily="34" charset="0"/>
              </a:endParaRPr>
            </a:p>
          </p:txBody>
        </p:sp>
      </p:grpSp>
      <p:sp>
        <p:nvSpPr>
          <p:cNvPr id="11" name="Right Brace 10"/>
          <p:cNvSpPr/>
          <p:nvPr/>
        </p:nvSpPr>
        <p:spPr>
          <a:xfrm rot="5400000">
            <a:off x="6629400" y="611116"/>
            <a:ext cx="304800" cy="4267200"/>
          </a:xfrm>
          <a:prstGeom prst="rightBrace">
            <a:avLst>
              <a:gd name="adj1" fmla="val 7314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latin typeface="Arial" pitchFamily="34" charset="0"/>
              <a:cs typeface="Arial" pitchFamily="34" charset="0"/>
            </a:endParaRPr>
          </a:p>
        </p:txBody>
      </p:sp>
      <p:sp>
        <p:nvSpPr>
          <p:cNvPr id="12" name="TextBox 11"/>
          <p:cNvSpPr txBox="1"/>
          <p:nvPr/>
        </p:nvSpPr>
        <p:spPr>
          <a:xfrm>
            <a:off x="4396661" y="2907268"/>
            <a:ext cx="4899739"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Empirical </a:t>
            </a:r>
            <a:r>
              <a:rPr lang="en-US" b="1" dirty="0" smtClean="0">
                <a:solidFill>
                  <a:srgbClr val="008000"/>
                </a:solidFill>
                <a:latin typeface="Arial" pitchFamily="34" charset="0"/>
                <a:cs typeface="Arial" pitchFamily="34" charset="0"/>
              </a:rPr>
              <a:t>loss</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L </a:t>
            </a:r>
            <a:r>
              <a:rPr lang="en-US" dirty="0" smtClean="0">
                <a:solidFill>
                  <a:srgbClr val="008000"/>
                </a:solidFill>
                <a:latin typeface="Arial" pitchFamily="34" charset="0"/>
                <a:cs typeface="Arial" pitchFamily="34" charset="0"/>
              </a:rPr>
              <a:t>(how well we fit training data)</a:t>
            </a:r>
            <a:endParaRPr lang="en-US" dirty="0">
              <a:solidFill>
                <a:srgbClr val="008000"/>
              </a:solidFill>
              <a:latin typeface="Arial" pitchFamily="34" charset="0"/>
              <a:cs typeface="Arial" pitchFamily="34" charset="0"/>
            </a:endParaRPr>
          </a:p>
        </p:txBody>
      </p:sp>
      <p:sp>
        <p:nvSpPr>
          <p:cNvPr id="13" name="TextBox 12"/>
          <p:cNvSpPr txBox="1"/>
          <p:nvPr/>
        </p:nvSpPr>
        <p:spPr>
          <a:xfrm>
            <a:off x="2912570" y="3087469"/>
            <a:ext cx="1659430"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Regularization</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parameter</a:t>
            </a:r>
            <a:endParaRPr lang="en-US" dirty="0">
              <a:solidFill>
                <a:srgbClr val="008000"/>
              </a:solidFill>
              <a:latin typeface="Arial" pitchFamily="34" charset="0"/>
              <a:cs typeface="Arial" pitchFamily="34" charset="0"/>
            </a:endParaRPr>
          </a:p>
        </p:txBody>
      </p:sp>
      <p:cxnSp>
        <p:nvCxnSpPr>
          <p:cNvPr id="15" name="Straight Arrow Connector 14"/>
          <p:cNvCxnSpPr/>
          <p:nvPr/>
        </p:nvCxnSpPr>
        <p:spPr>
          <a:xfrm rot="5400000" flipH="1" flipV="1">
            <a:off x="3645498" y="2782669"/>
            <a:ext cx="533400" cy="762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graphicFrame>
        <p:nvGraphicFramePr>
          <p:cNvPr id="8202" name="Object 10"/>
          <p:cNvGraphicFramePr>
            <a:graphicFrameLocks noChangeAspect="1"/>
          </p:cNvGraphicFramePr>
          <p:nvPr>
            <p:extLst>
              <p:ext uri="{D42A27DB-BD31-4B8C-83A1-F6EECF244321}">
                <p14:modId xmlns:p14="http://schemas.microsoft.com/office/powerpoint/2010/main" val="1797399703"/>
              </p:ext>
            </p:extLst>
          </p:nvPr>
        </p:nvGraphicFramePr>
        <p:xfrm>
          <a:off x="5492750" y="4114800"/>
          <a:ext cx="3589338" cy="1371600"/>
        </p:xfrm>
        <a:graphic>
          <a:graphicData uri="http://schemas.openxmlformats.org/presentationml/2006/ole">
            <mc:AlternateContent xmlns:mc="http://schemas.openxmlformats.org/markup-compatibility/2006">
              <mc:Choice xmlns:v="urn:schemas-microsoft-com:vml" Requires="v">
                <p:oleObj spid="_x0000_s38101" name="Equation" r:id="rId5" imgW="1663560" imgH="660240" progId="Equation.3">
                  <p:embed/>
                </p:oleObj>
              </mc:Choice>
              <mc:Fallback>
                <p:oleObj name="Equation" r:id="rId5" imgW="1663560" imgH="660240" progId="Equation.3">
                  <p:embed/>
                  <p:pic>
                    <p:nvPicPr>
                      <p:cNvPr id="0" name=""/>
                      <p:cNvPicPr>
                        <a:picLocks noChangeAspect="1" noChangeArrowheads="1"/>
                      </p:cNvPicPr>
                      <p:nvPr/>
                    </p:nvPicPr>
                    <p:blipFill>
                      <a:blip r:embed="rId6"/>
                      <a:srcRect/>
                      <a:stretch>
                        <a:fillRect/>
                      </a:stretch>
                    </p:blipFill>
                    <p:spPr bwMode="auto">
                      <a:xfrm>
                        <a:off x="5492750" y="4114800"/>
                        <a:ext cx="3589338" cy="1371600"/>
                      </a:xfrm>
                      <a:prstGeom prst="rect">
                        <a:avLst/>
                      </a:prstGeom>
                      <a:noFill/>
                    </p:spPr>
                  </p:pic>
                </p:oleObj>
              </mc:Fallback>
            </mc:AlternateContent>
          </a:graphicData>
        </a:graphic>
      </p:graphicFrame>
      <p:grpSp>
        <p:nvGrpSpPr>
          <p:cNvPr id="14" name="Group 13"/>
          <p:cNvGrpSpPr/>
          <p:nvPr/>
        </p:nvGrpSpPr>
        <p:grpSpPr>
          <a:xfrm>
            <a:off x="990600" y="4337722"/>
            <a:ext cx="4495800" cy="2291678"/>
            <a:chOff x="990600" y="4337722"/>
            <a:chExt cx="4495800" cy="2291678"/>
          </a:xfrm>
        </p:grpSpPr>
        <p:cxnSp>
          <p:nvCxnSpPr>
            <p:cNvPr id="17" name="Straight Connector 16"/>
            <p:cNvCxnSpPr/>
            <p:nvPr/>
          </p:nvCxnSpPr>
          <p:spPr>
            <a:xfrm rot="10800000">
              <a:off x="990600" y="6256348"/>
              <a:ext cx="44958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2286000" y="5505502"/>
              <a:ext cx="16764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2857500" y="5980236"/>
              <a:ext cx="533400" cy="0"/>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423532" y="6260068"/>
              <a:ext cx="1776448" cy="369332"/>
            </a:xfrm>
            <a:prstGeom prst="rect">
              <a:avLst/>
            </a:prstGeom>
            <a:noFill/>
          </p:spPr>
          <p:txBody>
            <a:bodyPr wrap="none" rtlCol="0">
              <a:spAutoFit/>
            </a:bodyPr>
            <a:lstStyle/>
            <a:p>
              <a:r>
                <a:rPr lang="en-US" dirty="0" smtClean="0"/>
                <a:t>-1        0       1      2  </a:t>
              </a:r>
              <a:endParaRPr lang="en-US" dirty="0"/>
            </a:p>
          </p:txBody>
        </p:sp>
        <p:cxnSp>
          <p:nvCxnSpPr>
            <p:cNvPr id="26" name="Straight Connector 25"/>
            <p:cNvCxnSpPr/>
            <p:nvPr/>
          </p:nvCxnSpPr>
          <p:spPr>
            <a:xfrm>
              <a:off x="3124200" y="6256348"/>
              <a:ext cx="2111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447800" y="5712583"/>
              <a:ext cx="1676400" cy="0"/>
            </a:xfrm>
            <a:prstGeom prst="line">
              <a:avLst/>
            </a:prstGeom>
            <a:ln w="38100"/>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295400" y="5341948"/>
              <a:ext cx="979755"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0/1 loss</a:t>
              </a:r>
              <a:endParaRPr lang="en-US" dirty="0">
                <a:solidFill>
                  <a:srgbClr val="008000"/>
                </a:solidFill>
                <a:latin typeface="Arial" pitchFamily="34" charset="0"/>
                <a:cs typeface="Arial" pitchFamily="34" charset="0"/>
              </a:endParaRPr>
            </a:p>
          </p:txBody>
        </p:sp>
        <p:sp>
          <p:nvSpPr>
            <p:cNvPr id="27" name="TextBox 26"/>
            <p:cNvSpPr txBox="1"/>
            <p:nvPr/>
          </p:nvSpPr>
          <p:spPr>
            <a:xfrm rot="16200000">
              <a:off x="2844637" y="4617286"/>
              <a:ext cx="928459" cy="369332"/>
            </a:xfrm>
            <a:prstGeom prst="rect">
              <a:avLst/>
            </a:prstGeom>
            <a:noFill/>
          </p:spPr>
          <p:txBody>
            <a:bodyPr wrap="none" rtlCol="0">
              <a:spAutoFit/>
            </a:bodyPr>
            <a:lstStyle/>
            <a:p>
              <a:r>
                <a:rPr lang="en-US" dirty="0" smtClean="0">
                  <a:latin typeface="Arial" pitchFamily="34" charset="0"/>
                  <a:cs typeface="Arial" pitchFamily="34" charset="0"/>
                </a:rPr>
                <a:t>penalty</a:t>
              </a:r>
              <a:endParaRPr lang="en-US" dirty="0">
                <a:latin typeface="Arial" pitchFamily="34" charset="0"/>
                <a:cs typeface="Arial" pitchFamily="34" charset="0"/>
              </a:endParaRPr>
            </a:p>
          </p:txBody>
        </p:sp>
      </p:grpSp>
      <p:grpSp>
        <p:nvGrpSpPr>
          <p:cNvPr id="16" name="Group 15"/>
          <p:cNvGrpSpPr/>
          <p:nvPr/>
        </p:nvGrpSpPr>
        <p:grpSpPr>
          <a:xfrm>
            <a:off x="2057400" y="4427548"/>
            <a:ext cx="5073199" cy="2195502"/>
            <a:chOff x="2057400" y="4427548"/>
            <a:chExt cx="5073199" cy="2195502"/>
          </a:xfrm>
        </p:grpSpPr>
        <p:graphicFrame>
          <p:nvGraphicFramePr>
            <p:cNvPr id="25" name="Object 24"/>
            <p:cNvGraphicFramePr>
              <a:graphicFrameLocks noChangeAspect="1"/>
            </p:cNvGraphicFramePr>
            <p:nvPr>
              <p:extLst>
                <p:ext uri="{D42A27DB-BD31-4B8C-83A1-F6EECF244321}">
                  <p14:modId xmlns:p14="http://schemas.microsoft.com/office/powerpoint/2010/main" val="1188137490"/>
                </p:ext>
              </p:extLst>
            </p:nvPr>
          </p:nvGraphicFramePr>
          <p:xfrm>
            <a:off x="4432300" y="6316663"/>
            <a:ext cx="1449388" cy="306387"/>
          </p:xfrm>
          <a:graphic>
            <a:graphicData uri="http://schemas.openxmlformats.org/presentationml/2006/ole">
              <mc:AlternateContent xmlns:mc="http://schemas.openxmlformats.org/markup-compatibility/2006">
                <mc:Choice xmlns:v="urn:schemas-microsoft-com:vml" Requires="v">
                  <p:oleObj spid="_x0000_s38102" name="Equation" r:id="rId7" imgW="1079280" imgH="228600" progId="Equation.3">
                    <p:embed/>
                  </p:oleObj>
                </mc:Choice>
                <mc:Fallback>
                  <p:oleObj name="Equation" r:id="rId7" imgW="1079280" imgH="228600" progId="Equation.3">
                    <p:embed/>
                    <p:pic>
                      <p:nvPicPr>
                        <p:cNvPr id="0" name=""/>
                        <p:cNvPicPr>
                          <a:picLocks noChangeAspect="1" noChangeArrowheads="1"/>
                        </p:cNvPicPr>
                        <p:nvPr/>
                      </p:nvPicPr>
                      <p:blipFill>
                        <a:blip r:embed="rId8"/>
                        <a:srcRect/>
                        <a:stretch>
                          <a:fillRect/>
                        </a:stretch>
                      </p:blipFill>
                      <p:spPr bwMode="auto">
                        <a:xfrm>
                          <a:off x="4432300" y="6316663"/>
                          <a:ext cx="1449388"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Connector 30"/>
            <p:cNvCxnSpPr/>
            <p:nvPr/>
          </p:nvCxnSpPr>
          <p:spPr>
            <a:xfrm>
              <a:off x="3566770" y="6256348"/>
              <a:ext cx="2111655"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6200000" flipV="1">
              <a:off x="1905000" y="4579948"/>
              <a:ext cx="1828800" cy="152400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4419600" y="5875348"/>
              <a:ext cx="271099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Hinge loss: max{0, 1-z}</a:t>
              </a:r>
              <a:endParaRPr lang="en-US" b="1" dirty="0">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31625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a:xfrm>
            <a:off x="457200" y="1295400"/>
            <a:ext cx="8458200" cy="5562600"/>
          </a:xfrm>
        </p:spPr>
        <p:txBody>
          <a:bodyPr>
            <a:normAutofit/>
          </a:bodyPr>
          <a:lstStyle/>
          <a:p>
            <a:r>
              <a:rPr lang="en-US" b="1" dirty="0" smtClean="0">
                <a:solidFill>
                  <a:srgbClr val="0000FF"/>
                </a:solidFill>
              </a:rPr>
              <a:t>Example: Spam filtering</a:t>
            </a:r>
          </a:p>
          <a:p>
            <a:endParaRPr lang="en-US" dirty="0" smtClean="0"/>
          </a:p>
          <a:p>
            <a:endParaRPr lang="en-US" dirty="0" smtClean="0"/>
          </a:p>
          <a:p>
            <a:pPr lvl="1"/>
            <a:endParaRPr lang="en-US" dirty="0" smtClean="0"/>
          </a:p>
          <a:p>
            <a:r>
              <a:rPr lang="en-US" b="1" dirty="0" smtClean="0">
                <a:solidFill>
                  <a:srgbClr val="FF0066"/>
                </a:solidFill>
              </a:rPr>
              <a:t>Instance space x </a:t>
            </a:r>
            <a:r>
              <a:rPr lang="en-US" b="1" dirty="0" smtClean="0">
                <a:solidFill>
                  <a:srgbClr val="FF0066"/>
                </a:solidFill>
                <a:sym typeface="Symbol"/>
              </a:rPr>
              <a:t> </a:t>
            </a:r>
            <a:r>
              <a:rPr lang="en-US" b="1" dirty="0" smtClean="0">
                <a:solidFill>
                  <a:srgbClr val="FF0066"/>
                </a:solidFill>
              </a:rPr>
              <a:t>X</a:t>
            </a:r>
            <a:r>
              <a:rPr lang="en-US" b="1" dirty="0" smtClean="0">
                <a:solidFill>
                  <a:schemeClr val="accent3"/>
                </a:solidFill>
              </a:rPr>
              <a:t> </a:t>
            </a:r>
            <a:r>
              <a:rPr lang="en-US" dirty="0" smtClean="0"/>
              <a:t>(|</a:t>
            </a:r>
            <a:r>
              <a:rPr lang="en-US" b="1" dirty="0" smtClean="0"/>
              <a:t>X</a:t>
            </a:r>
            <a:r>
              <a:rPr lang="en-US" dirty="0" smtClean="0"/>
              <a:t>|= </a:t>
            </a:r>
            <a:r>
              <a:rPr lang="en-US" b="1" dirty="0" smtClean="0"/>
              <a:t>n</a:t>
            </a:r>
            <a:r>
              <a:rPr lang="en-US" dirty="0" smtClean="0"/>
              <a:t> data points)</a:t>
            </a:r>
          </a:p>
          <a:p>
            <a:pPr lvl="1"/>
            <a:r>
              <a:rPr lang="en-US" b="1" dirty="0" smtClean="0"/>
              <a:t>Binary or real-valued feature vector </a:t>
            </a:r>
            <a:r>
              <a:rPr lang="en-US" b="1" i="1" dirty="0" smtClean="0"/>
              <a:t>x</a:t>
            </a:r>
            <a:r>
              <a:rPr lang="en-US" b="1" dirty="0" smtClean="0"/>
              <a:t> of </a:t>
            </a:r>
            <a:br>
              <a:rPr lang="en-US" b="1" dirty="0" smtClean="0"/>
            </a:br>
            <a:r>
              <a:rPr lang="en-US" b="1" dirty="0" smtClean="0"/>
              <a:t>word occurrences </a:t>
            </a:r>
          </a:p>
          <a:p>
            <a:pPr lvl="1"/>
            <a:r>
              <a:rPr lang="en-US" b="1" i="1" dirty="0" smtClean="0"/>
              <a:t>d</a:t>
            </a:r>
            <a:r>
              <a:rPr lang="en-US" dirty="0" smtClean="0"/>
              <a:t> features (words + other things, </a:t>
            </a:r>
            <a:r>
              <a:rPr lang="en-US" b="1" dirty="0" smtClean="0"/>
              <a:t>d</a:t>
            </a:r>
            <a:r>
              <a:rPr lang="en-US" dirty="0" smtClean="0"/>
              <a:t>~100,000)</a:t>
            </a:r>
          </a:p>
          <a:p>
            <a:r>
              <a:rPr lang="en-US" b="1" dirty="0" smtClean="0">
                <a:solidFill>
                  <a:srgbClr val="FF0066"/>
                </a:solidFill>
              </a:rPr>
              <a:t>Class y </a:t>
            </a:r>
            <a:r>
              <a:rPr lang="en-US" b="1" dirty="0" smtClean="0">
                <a:solidFill>
                  <a:srgbClr val="FF0066"/>
                </a:solidFill>
                <a:sym typeface="Symbol"/>
              </a:rPr>
              <a:t> </a:t>
            </a:r>
            <a:r>
              <a:rPr lang="en-US" b="1" dirty="0" smtClean="0">
                <a:solidFill>
                  <a:srgbClr val="FF0066"/>
                </a:solidFill>
              </a:rPr>
              <a:t>Y</a:t>
            </a:r>
          </a:p>
          <a:p>
            <a:pPr lvl="1"/>
            <a:r>
              <a:rPr lang="en-US" b="1" i="1" dirty="0" smtClean="0"/>
              <a:t>y</a:t>
            </a:r>
            <a:r>
              <a:rPr lang="en-US" dirty="0" smtClean="0"/>
              <a:t>: Spam (+1), Ham (-1)</a:t>
            </a:r>
          </a:p>
          <a:p>
            <a:r>
              <a:rPr lang="en-US" b="1" dirty="0" smtClean="0">
                <a:solidFill>
                  <a:srgbClr val="0000FF"/>
                </a:solidFill>
              </a:rPr>
              <a:t>Goal: Estimate </a:t>
            </a:r>
            <a:r>
              <a:rPr lang="en-US" dirty="0">
                <a:solidFill>
                  <a:srgbClr val="0000FF"/>
                </a:solidFill>
              </a:rPr>
              <a:t>a function </a:t>
            </a:r>
            <a:r>
              <a:rPr lang="en-US" b="1" dirty="0">
                <a:solidFill>
                  <a:srgbClr val="0000FF"/>
                </a:solidFill>
              </a:rPr>
              <a:t>f(x)</a:t>
            </a:r>
            <a:r>
              <a:rPr lang="en-US" dirty="0">
                <a:solidFill>
                  <a:srgbClr val="0000FF"/>
                </a:solidFill>
              </a:rPr>
              <a:t> so that</a:t>
            </a:r>
            <a:r>
              <a:rPr lang="en-US" dirty="0">
                <a:solidFill>
                  <a:schemeClr val="accent2"/>
                </a:solidFill>
              </a:rPr>
              <a:t> </a:t>
            </a:r>
            <a:r>
              <a:rPr lang="en-US" b="1" i="1" dirty="0">
                <a:solidFill>
                  <a:srgbClr val="008000"/>
                </a:solidFill>
              </a:rPr>
              <a:t>y = f(x)</a:t>
            </a:r>
          </a:p>
          <a:p>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52463" y="1895475"/>
            <a:ext cx="7839075" cy="1457325"/>
          </a:xfrm>
          <a:prstGeom prst="rect">
            <a:avLst/>
          </a:prstGeom>
          <a:noFill/>
          <a:ln w="9525">
            <a:noFill/>
            <a:miter lim="800000"/>
            <a:headEnd/>
            <a:tailEnd/>
          </a:ln>
        </p:spPr>
      </p:pic>
    </p:spTree>
    <p:extLst>
      <p:ext uri="{BB962C8B-B14F-4D97-AF65-F5344CB8AC3E}">
        <p14:creationId xmlns:p14="http://schemas.microsoft.com/office/powerpoint/2010/main" val="2876730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a:t>Support Vector Machines:</a:t>
            </a:r>
            <a:br>
              <a:rPr lang="en-US" sz="4400" dirty="0"/>
            </a:br>
            <a:r>
              <a:rPr lang="en-US" sz="4400" dirty="0"/>
              <a:t>How to compute the margin?</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0675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How to estimate </a:t>
            </a:r>
            <a:r>
              <a:rPr lang="en-US" i="1" dirty="0" smtClean="0"/>
              <a:t>w</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971800"/>
                <a:ext cx="8229600" cy="3733800"/>
              </a:xfrm>
            </p:spPr>
            <p:txBody>
              <a:bodyPr>
                <a:normAutofit lnSpcReduction="10000"/>
              </a:bodyPr>
              <a:lstStyle/>
              <a:p>
                <a:r>
                  <a:rPr lang="en-US" b="1" dirty="0" smtClean="0">
                    <a:solidFill>
                      <a:srgbClr val="0000FF"/>
                    </a:solidFill>
                  </a:rPr>
                  <a:t>Want to estimate </a:t>
                </a:r>
                <a14:m>
                  <m:oMath xmlns:m="http://schemas.openxmlformats.org/officeDocument/2006/math">
                    <m:r>
                      <a:rPr lang="en-US" b="1" i="1" dirty="0" smtClean="0">
                        <a:solidFill>
                          <a:srgbClr val="0000FF"/>
                        </a:solidFill>
                        <a:latin typeface="Cambria Math"/>
                      </a:rPr>
                      <m:t>𝒘</m:t>
                    </m:r>
                  </m:oMath>
                </a14:m>
                <a:r>
                  <a:rPr lang="en-US" b="1" dirty="0" smtClean="0">
                    <a:solidFill>
                      <a:srgbClr val="0000FF"/>
                    </a:solidFill>
                  </a:rPr>
                  <a:t> and </a:t>
                </a:r>
                <a14:m>
                  <m:oMath xmlns:m="http://schemas.openxmlformats.org/officeDocument/2006/math">
                    <m:r>
                      <a:rPr lang="en-US" b="1" i="1" dirty="0" smtClean="0">
                        <a:solidFill>
                          <a:srgbClr val="0000FF"/>
                        </a:solidFill>
                        <a:latin typeface="Cambria Math"/>
                      </a:rPr>
                      <m:t>𝒃</m:t>
                    </m:r>
                  </m:oMath>
                </a14:m>
                <a:r>
                  <a:rPr lang="en-US" b="1" dirty="0" smtClean="0">
                    <a:solidFill>
                      <a:srgbClr val="0000FF"/>
                    </a:solidFill>
                  </a:rPr>
                  <a:t>!</a:t>
                </a:r>
              </a:p>
              <a:p>
                <a:pPr lvl="1"/>
                <a:r>
                  <a:rPr lang="en-US" b="1" dirty="0" smtClean="0"/>
                  <a:t>Standard way:</a:t>
                </a:r>
                <a:r>
                  <a:rPr lang="en-US" dirty="0" smtClean="0"/>
                  <a:t> Use a solver!</a:t>
                </a:r>
              </a:p>
              <a:p>
                <a:pPr lvl="2"/>
                <a:r>
                  <a:rPr lang="en-US" b="1" dirty="0" smtClean="0"/>
                  <a:t>Solver:</a:t>
                </a:r>
                <a:r>
                  <a:rPr lang="en-US" dirty="0" smtClean="0"/>
                  <a:t> software for finding solutions to </a:t>
                </a:r>
                <a:br>
                  <a:rPr lang="en-US" dirty="0" smtClean="0"/>
                </a:br>
                <a:r>
                  <a:rPr lang="en-US" dirty="0" smtClean="0"/>
                  <a:t>“common” optimization problems</a:t>
                </a:r>
              </a:p>
              <a:p>
                <a:r>
                  <a:rPr lang="en-US" b="1" dirty="0" smtClean="0">
                    <a:solidFill>
                      <a:srgbClr val="008000"/>
                    </a:solidFill>
                  </a:rPr>
                  <a:t>Use a quadratic </a:t>
                </a:r>
                <a:r>
                  <a:rPr lang="en-US" b="1" dirty="0">
                    <a:solidFill>
                      <a:srgbClr val="008000"/>
                    </a:solidFill>
                  </a:rPr>
                  <a:t>solver:</a:t>
                </a:r>
              </a:p>
              <a:p>
                <a:pPr lvl="1"/>
                <a:r>
                  <a:rPr lang="en-US" dirty="0"/>
                  <a:t>Minimize quadratic function</a:t>
                </a:r>
              </a:p>
              <a:p>
                <a:pPr lvl="1"/>
                <a:r>
                  <a:rPr lang="en-US" dirty="0"/>
                  <a:t>Subject to linear </a:t>
                </a:r>
                <a:r>
                  <a:rPr lang="en-US" dirty="0" smtClean="0"/>
                  <a:t>constraints</a:t>
                </a:r>
              </a:p>
              <a:p>
                <a:r>
                  <a:rPr lang="en-US" b="1" dirty="0" smtClean="0"/>
                  <a:t>Problem:</a:t>
                </a:r>
                <a:r>
                  <a:rPr lang="en-US" dirty="0" smtClean="0"/>
                  <a:t> Solvers are inefficient for big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971800"/>
                <a:ext cx="8229600" cy="3733800"/>
              </a:xfrm>
              <a:blipFill rotWithShape="1">
                <a:blip r:embed="rId3"/>
                <a:stretch>
                  <a:fillRect t="-2124" b="-163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dirty="0"/>
          </a:p>
        </p:txBody>
      </p:sp>
      <p:graphicFrame>
        <p:nvGraphicFramePr>
          <p:cNvPr id="90116" name="Object 4"/>
          <p:cNvGraphicFramePr>
            <a:graphicFrameLocks noChangeAspect="1"/>
          </p:cNvGraphicFramePr>
          <p:nvPr>
            <p:extLst>
              <p:ext uri="{D42A27DB-BD31-4B8C-83A1-F6EECF244321}">
                <p14:modId xmlns:p14="http://schemas.microsoft.com/office/powerpoint/2010/main" val="4288266007"/>
              </p:ext>
            </p:extLst>
          </p:nvPr>
        </p:nvGraphicFramePr>
        <p:xfrm>
          <a:off x="1657350" y="1066800"/>
          <a:ext cx="5184775" cy="1981200"/>
        </p:xfrm>
        <a:graphic>
          <a:graphicData uri="http://schemas.openxmlformats.org/presentationml/2006/ole">
            <mc:AlternateContent xmlns:mc="http://schemas.openxmlformats.org/markup-compatibility/2006">
              <mc:Choice xmlns:v="urn:schemas-microsoft-com:vml" Requires="v">
                <p:oleObj spid="_x0000_s48190" name="Equation" r:id="rId4" imgW="1663560" imgH="660240" progId="Equation.3">
                  <p:embed/>
                </p:oleObj>
              </mc:Choice>
              <mc:Fallback>
                <p:oleObj name="Equation" r:id="rId4" imgW="1663560" imgH="660240" progId="Equation.3">
                  <p:embed/>
                  <p:pic>
                    <p:nvPicPr>
                      <p:cNvPr id="0" name=""/>
                      <p:cNvPicPr>
                        <a:picLocks noChangeAspect="1" noChangeArrowheads="1"/>
                      </p:cNvPicPr>
                      <p:nvPr/>
                    </p:nvPicPr>
                    <p:blipFill>
                      <a:blip r:embed="rId5"/>
                      <a:srcRect/>
                      <a:stretch>
                        <a:fillRect/>
                      </a:stretch>
                    </p:blipFill>
                    <p:spPr bwMode="auto">
                      <a:xfrm>
                        <a:off x="1657350" y="1066800"/>
                        <a:ext cx="5184775" cy="1981200"/>
                      </a:xfrm>
                      <a:prstGeom prst="rect">
                        <a:avLst/>
                      </a:prstGeom>
                      <a:noFill/>
                    </p:spPr>
                  </p:pic>
                </p:oleObj>
              </mc:Fallback>
            </mc:AlternateContent>
          </a:graphicData>
        </a:graphic>
      </p:graphicFrame>
    </p:spTree>
    <p:extLst>
      <p:ext uri="{BB962C8B-B14F-4D97-AF65-F5344CB8AC3E}">
        <p14:creationId xmlns:p14="http://schemas.microsoft.com/office/powerpoint/2010/main" val="189593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derivative curve"/>
          <p:cNvPicPr>
            <a:picLocks noChangeAspect="1" noChangeArrowheads="1"/>
          </p:cNvPicPr>
          <p:nvPr/>
        </p:nvPicPr>
        <p:blipFill>
          <a:blip r:embed="rId3" cstate="print"/>
          <a:srcRect/>
          <a:stretch>
            <a:fillRect/>
          </a:stretch>
        </p:blipFill>
        <p:spPr bwMode="auto">
          <a:xfrm>
            <a:off x="7153695" y="4652962"/>
            <a:ext cx="2218905" cy="2205038"/>
          </a:xfrm>
          <a:prstGeom prst="rect">
            <a:avLst/>
          </a:prstGeom>
          <a:noFill/>
        </p:spPr>
      </p:pic>
      <p:sp>
        <p:nvSpPr>
          <p:cNvPr id="2" name="Title 1"/>
          <p:cNvSpPr>
            <a:spLocks noGrp="1"/>
          </p:cNvSpPr>
          <p:nvPr>
            <p:ph type="title"/>
          </p:nvPr>
        </p:nvSpPr>
        <p:spPr/>
        <p:txBody>
          <a:bodyPr/>
          <a:lstStyle/>
          <a:p>
            <a:r>
              <a:rPr lang="en-US" dirty="0" smtClean="0"/>
              <a:t>SVM: How to estimate </a:t>
            </a:r>
            <a:r>
              <a:rPr lang="en-US" i="1" dirty="0" smtClean="0"/>
              <a:t>w</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00FF"/>
                    </a:solidFill>
                  </a:rPr>
                  <a:t>Want to estimate w, b</a:t>
                </a:r>
                <a:r>
                  <a:rPr lang="en-US" b="1" dirty="0">
                    <a:solidFill>
                      <a:srgbClr val="0000FF"/>
                    </a:solidFill>
                  </a:rPr>
                  <a:t>!</a:t>
                </a:r>
                <a:endParaRPr lang="en-US" b="1" dirty="0" smtClean="0">
                  <a:solidFill>
                    <a:srgbClr val="0000FF"/>
                  </a:solidFill>
                </a:endParaRPr>
              </a:p>
              <a:p>
                <a:r>
                  <a:rPr lang="en-US" b="1" dirty="0" smtClean="0">
                    <a:solidFill>
                      <a:srgbClr val="D60093"/>
                    </a:solidFill>
                  </a:rPr>
                  <a:t>Alternative approach:</a:t>
                </a:r>
              </a:p>
              <a:p>
                <a:pPr lvl="1"/>
                <a:r>
                  <a:rPr lang="en-US" b="1" dirty="0" smtClean="0">
                    <a:solidFill>
                      <a:srgbClr val="008000"/>
                    </a:solidFill>
                  </a:rPr>
                  <a:t>Want to minimize</a:t>
                </a:r>
                <a:r>
                  <a:rPr lang="en-US" b="1" dirty="0" smtClean="0">
                    <a:solidFill>
                      <a:schemeClr val="accent3"/>
                    </a:solidFill>
                  </a:rPr>
                  <a:t> </a:t>
                </a:r>
                <a:r>
                  <a:rPr lang="en-US" b="1" i="1" dirty="0" smtClean="0"/>
                  <a:t>f(</a:t>
                </a:r>
                <a:r>
                  <a:rPr lang="en-US" b="1" i="1" dirty="0" err="1" smtClean="0"/>
                  <a:t>w,b</a:t>
                </a:r>
                <a:r>
                  <a:rPr lang="en-US" b="1" i="1" dirty="0" smtClean="0"/>
                  <a:t>)</a:t>
                </a:r>
                <a:r>
                  <a:rPr lang="en-US" i="1" dirty="0" smtClean="0"/>
                  <a:t>:</a:t>
                </a:r>
                <a:endParaRPr lang="en-US" dirty="0" smtClean="0">
                  <a:solidFill>
                    <a:schemeClr val="accent3"/>
                  </a:solidFill>
                </a:endParaRPr>
              </a:p>
              <a:p>
                <a:pPr lvl="1"/>
                <a:endParaRPr lang="en-US" dirty="0" smtClean="0"/>
              </a:p>
              <a:p>
                <a:pPr lvl="1"/>
                <a:endParaRPr lang="en-US" dirty="0" smtClean="0"/>
              </a:p>
              <a:p>
                <a:pPr lvl="1"/>
                <a:endParaRPr lang="en-US" b="1" dirty="0" smtClean="0">
                  <a:solidFill>
                    <a:srgbClr val="008000"/>
                  </a:solidFill>
                </a:endParaRPr>
              </a:p>
              <a:p>
                <a:r>
                  <a:rPr lang="en-US" b="1" dirty="0" smtClean="0"/>
                  <a:t>Side note:</a:t>
                </a:r>
              </a:p>
              <a:p>
                <a:pPr lvl="1"/>
                <a:r>
                  <a:rPr lang="en-US" b="1" dirty="0" smtClean="0">
                    <a:solidFill>
                      <a:srgbClr val="008000"/>
                    </a:solidFill>
                  </a:rPr>
                  <a:t>How to minimize convex functions </a:t>
                </a:r>
                <a14:m>
                  <m:oMath xmlns:m="http://schemas.openxmlformats.org/officeDocument/2006/math">
                    <m:r>
                      <a:rPr lang="en-US" b="1" i="1" dirty="0" smtClean="0">
                        <a:solidFill>
                          <a:srgbClr val="008000"/>
                        </a:solidFill>
                        <a:latin typeface="Cambria Math"/>
                      </a:rPr>
                      <m:t>𝒈</m:t>
                    </m:r>
                    <m:r>
                      <a:rPr lang="en-US" b="1" i="1" dirty="0" smtClean="0">
                        <a:solidFill>
                          <a:srgbClr val="008000"/>
                        </a:solidFill>
                        <a:latin typeface="Cambria Math"/>
                      </a:rPr>
                      <m:t>(</m:t>
                    </m:r>
                    <m:r>
                      <a:rPr lang="en-US" b="1" i="1" dirty="0" smtClean="0">
                        <a:solidFill>
                          <a:srgbClr val="008000"/>
                        </a:solidFill>
                        <a:latin typeface="Cambria Math"/>
                      </a:rPr>
                      <m:t>𝒛</m:t>
                    </m:r>
                    <m:r>
                      <a:rPr lang="en-US" b="1" i="1" dirty="0" smtClean="0">
                        <a:solidFill>
                          <a:srgbClr val="008000"/>
                        </a:solidFill>
                        <a:latin typeface="Cambria Math"/>
                      </a:rPr>
                      <m:t>)</m:t>
                    </m:r>
                  </m:oMath>
                </a14:m>
                <a:r>
                  <a:rPr lang="en-US" b="1" dirty="0" smtClean="0">
                    <a:solidFill>
                      <a:srgbClr val="008000"/>
                    </a:solidFill>
                  </a:rPr>
                  <a:t>?</a:t>
                </a:r>
              </a:p>
              <a:p>
                <a:pPr lvl="1"/>
                <a:r>
                  <a:rPr lang="en-US" dirty="0" smtClean="0"/>
                  <a:t>Use gradient descent: </a:t>
                </a:r>
                <a:r>
                  <a:rPr lang="en-US" b="1" dirty="0" err="1" smtClean="0"/>
                  <a:t>min</a:t>
                </a:r>
                <a:r>
                  <a:rPr lang="en-US" b="1" baseline="-25000" dirty="0" err="1" smtClean="0"/>
                  <a:t>z</a:t>
                </a:r>
                <a:r>
                  <a:rPr lang="en-US" b="1" dirty="0" smtClean="0"/>
                  <a:t> g(z)</a:t>
                </a:r>
              </a:p>
              <a:p>
                <a:pPr lvl="1"/>
                <a:r>
                  <a:rPr lang="en-US" dirty="0" smtClean="0"/>
                  <a:t>Iterate: </a:t>
                </a:r>
                <a:r>
                  <a:rPr lang="en-US" b="1" dirty="0" smtClean="0"/>
                  <a:t>z</a:t>
                </a:r>
                <a:r>
                  <a:rPr lang="en-US" b="1" baseline="-25000" dirty="0" smtClean="0"/>
                  <a:t>t+1</a:t>
                </a:r>
                <a:r>
                  <a:rPr lang="en-US" b="1" dirty="0" smtClean="0"/>
                  <a:t> </a:t>
                </a:r>
                <a:r>
                  <a:rPr lang="en-US" b="1" dirty="0" smtClean="0">
                    <a:sym typeface="Symbol"/>
                  </a:rPr>
                  <a:t></a:t>
                </a:r>
                <a:r>
                  <a:rPr lang="en-US" b="1" dirty="0" smtClean="0"/>
                  <a:t> </a:t>
                </a:r>
                <a:r>
                  <a:rPr lang="en-US" b="1" dirty="0" err="1" smtClean="0"/>
                  <a:t>z</a:t>
                </a:r>
                <a:r>
                  <a:rPr lang="en-US" b="1" baseline="-25000" dirty="0" err="1" smtClean="0"/>
                  <a:t>t</a:t>
                </a:r>
                <a:r>
                  <a:rPr lang="en-US" b="1" dirty="0" smtClean="0"/>
                  <a:t> – </a:t>
                </a:r>
                <a:r>
                  <a:rPr lang="en-US" b="1" dirty="0" smtClean="0">
                    <a:sym typeface="Symbol"/>
                  </a:rPr>
                  <a:t> </a:t>
                </a:r>
                <a:r>
                  <a:rPr lang="en-US" b="1" dirty="0" smtClean="0"/>
                  <a:t>g(</a:t>
                </a:r>
                <a:r>
                  <a:rPr lang="en-US" b="1" dirty="0" err="1" smtClean="0"/>
                  <a:t>z</a:t>
                </a:r>
                <a:r>
                  <a:rPr lang="en-US" b="1" baseline="-25000" dirty="0" err="1" smtClean="0"/>
                  <a:t>t</a:t>
                </a:r>
                <a:r>
                  <a:rPr lang="en-US" b="1" dirty="0" smtClean="0"/>
                  <a:t>)</a:t>
                </a: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4"/>
                <a:stretch>
                  <a:fillRect t="-67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32</a:t>
            </a:fld>
            <a:endParaRPr lang="en-US" dirty="0"/>
          </a:p>
        </p:txBody>
      </p:sp>
      <p:graphicFrame>
        <p:nvGraphicFramePr>
          <p:cNvPr id="90115" name="Object 3"/>
          <p:cNvGraphicFramePr>
            <a:graphicFrameLocks noChangeAspect="1"/>
          </p:cNvGraphicFramePr>
          <p:nvPr>
            <p:extLst>
              <p:ext uri="{D42A27DB-BD31-4B8C-83A1-F6EECF244321}">
                <p14:modId xmlns:p14="http://schemas.microsoft.com/office/powerpoint/2010/main" val="3788412419"/>
              </p:ext>
            </p:extLst>
          </p:nvPr>
        </p:nvGraphicFramePr>
        <p:xfrm>
          <a:off x="1082675" y="2944813"/>
          <a:ext cx="7832725" cy="1169987"/>
        </p:xfrm>
        <a:graphic>
          <a:graphicData uri="http://schemas.openxmlformats.org/presentationml/2006/ole">
            <mc:AlternateContent xmlns:mc="http://schemas.openxmlformats.org/markup-compatibility/2006">
              <mc:Choice xmlns:v="urn:schemas-microsoft-com:vml" Requires="v">
                <p:oleObj spid="_x0000_s39055" name="Equation" r:id="rId5" imgW="3301920" imgH="482400" progId="Equation.3">
                  <p:embed/>
                </p:oleObj>
              </mc:Choice>
              <mc:Fallback>
                <p:oleObj name="Equation" r:id="rId5" imgW="3301920" imgH="482400" progId="Equation.3">
                  <p:embed/>
                  <p:pic>
                    <p:nvPicPr>
                      <p:cNvPr id="0" name=""/>
                      <p:cNvPicPr>
                        <a:picLocks noChangeAspect="1" noChangeArrowheads="1"/>
                      </p:cNvPicPr>
                      <p:nvPr/>
                    </p:nvPicPr>
                    <p:blipFill>
                      <a:blip r:embed="rId6"/>
                      <a:srcRect/>
                      <a:stretch>
                        <a:fillRect/>
                      </a:stretch>
                    </p:blipFill>
                    <p:spPr bwMode="auto">
                      <a:xfrm>
                        <a:off x="1082675" y="2944813"/>
                        <a:ext cx="7832725" cy="116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6" name="Object 4"/>
          <p:cNvGraphicFramePr>
            <a:graphicFrameLocks noChangeAspect="1"/>
          </p:cNvGraphicFramePr>
          <p:nvPr>
            <p:extLst>
              <p:ext uri="{D42A27DB-BD31-4B8C-83A1-F6EECF244321}">
                <p14:modId xmlns:p14="http://schemas.microsoft.com/office/powerpoint/2010/main" val="1220403787"/>
              </p:ext>
            </p:extLst>
          </p:nvPr>
        </p:nvGraphicFramePr>
        <p:xfrm>
          <a:off x="5638800" y="1143000"/>
          <a:ext cx="3468687" cy="1335944"/>
        </p:xfrm>
        <a:graphic>
          <a:graphicData uri="http://schemas.openxmlformats.org/presentationml/2006/ole">
            <mc:AlternateContent xmlns:mc="http://schemas.openxmlformats.org/markup-compatibility/2006">
              <mc:Choice xmlns:v="urn:schemas-microsoft-com:vml" Requires="v">
                <p:oleObj spid="_x0000_s39056" name="Equation" r:id="rId7" imgW="1650960" imgH="660240" progId="Equation.3">
                  <p:embed/>
                </p:oleObj>
              </mc:Choice>
              <mc:Fallback>
                <p:oleObj name="Equation" r:id="rId7" imgW="1650960" imgH="660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143000"/>
                        <a:ext cx="3468687" cy="1335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858000" y="5498068"/>
            <a:ext cx="546945" cy="369332"/>
          </a:xfrm>
          <a:prstGeom prst="rect">
            <a:avLst/>
          </a:prstGeom>
          <a:noFill/>
        </p:spPr>
        <p:txBody>
          <a:bodyPr wrap="none" rtlCol="0">
            <a:spAutoFit/>
          </a:bodyPr>
          <a:lstStyle/>
          <a:p>
            <a:r>
              <a:rPr lang="en-US" dirty="0" smtClean="0"/>
              <a:t>g(z)</a:t>
            </a:r>
            <a:endParaRPr lang="en-US" dirty="0"/>
          </a:p>
        </p:txBody>
      </p:sp>
      <p:sp>
        <p:nvSpPr>
          <p:cNvPr id="14" name="TextBox 13"/>
          <p:cNvSpPr txBox="1"/>
          <p:nvPr/>
        </p:nvSpPr>
        <p:spPr>
          <a:xfrm>
            <a:off x="8416545" y="6248400"/>
            <a:ext cx="287258" cy="369332"/>
          </a:xfrm>
          <a:prstGeom prst="rect">
            <a:avLst/>
          </a:prstGeom>
          <a:noFill/>
        </p:spPr>
        <p:txBody>
          <a:bodyPr wrap="none" rtlCol="0">
            <a:spAutoFit/>
          </a:bodyPr>
          <a:lstStyle/>
          <a:p>
            <a:r>
              <a:rPr lang="en-US" dirty="0" smtClean="0"/>
              <a:t>z</a:t>
            </a:r>
            <a:endParaRPr lang="en-US" dirty="0"/>
          </a:p>
        </p:txBody>
      </p:sp>
    </p:spTree>
    <p:extLst>
      <p:ext uri="{BB962C8B-B14F-4D97-AF65-F5344CB8AC3E}">
        <p14:creationId xmlns:p14="http://schemas.microsoft.com/office/powerpoint/2010/main" val="348347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How to estimate </a:t>
            </a:r>
            <a:r>
              <a:rPr lang="en-US" i="1" dirty="0" smtClean="0"/>
              <a:t>w</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solidFill>
                  <a:srgbClr val="D60093"/>
                </a:solidFill>
              </a:rPr>
              <a:t>Want to minimize</a:t>
            </a:r>
            <a:r>
              <a:rPr lang="en-US" b="1" dirty="0" smtClean="0">
                <a:solidFill>
                  <a:schemeClr val="accent3"/>
                </a:solidFill>
              </a:rPr>
              <a:t> </a:t>
            </a:r>
            <a:r>
              <a:rPr lang="en-US" b="1" i="1" dirty="0" smtClean="0"/>
              <a:t>f(</a:t>
            </a:r>
            <a:r>
              <a:rPr lang="en-US" b="1" i="1" dirty="0" err="1" smtClean="0"/>
              <a:t>w,b</a:t>
            </a:r>
            <a:r>
              <a:rPr lang="en-US" b="1" i="1" dirty="0" smtClean="0"/>
              <a:t>):</a:t>
            </a:r>
          </a:p>
          <a:p>
            <a:endParaRPr lang="en-US" b="1" dirty="0" smtClean="0">
              <a:solidFill>
                <a:schemeClr val="accent3"/>
              </a:solidFill>
            </a:endParaRPr>
          </a:p>
          <a:p>
            <a:pPr lvl="4"/>
            <a:endParaRPr lang="en-US" dirty="0" smtClean="0"/>
          </a:p>
          <a:p>
            <a:pPr lvl="3"/>
            <a:endParaRPr lang="en-US" dirty="0" smtClean="0"/>
          </a:p>
          <a:p>
            <a:endParaRPr lang="en-US" b="1" dirty="0" smtClean="0">
              <a:solidFill>
                <a:srgbClr val="0000FF"/>
              </a:solidFill>
            </a:endParaRPr>
          </a:p>
          <a:p>
            <a:r>
              <a:rPr lang="en-US" b="1" dirty="0" smtClean="0">
                <a:solidFill>
                  <a:srgbClr val="0000FF"/>
                </a:solidFill>
              </a:rPr>
              <a:t>Compute the gradient </a:t>
            </a:r>
            <a:r>
              <a:rPr lang="en-US" b="1" dirty="0" smtClean="0">
                <a:solidFill>
                  <a:srgbClr val="0000FF"/>
                </a:solidFill>
                <a:sym typeface="Symbol"/>
              </a:rPr>
              <a:t>(j) </a:t>
            </a:r>
            <a:r>
              <a:rPr lang="en-US" b="1" dirty="0" smtClean="0">
                <a:solidFill>
                  <a:srgbClr val="0000FF"/>
                </a:solidFill>
              </a:rPr>
              <a:t>w.r.t. </a:t>
            </a:r>
            <a:r>
              <a:rPr lang="en-US" b="1" i="1" dirty="0" smtClean="0">
                <a:solidFill>
                  <a:srgbClr val="0000FF"/>
                </a:solidFill>
              </a:rPr>
              <a:t>w</a:t>
            </a:r>
            <a:r>
              <a:rPr lang="en-US" b="1" i="1" baseline="30000" dirty="0" smtClean="0">
                <a:solidFill>
                  <a:srgbClr val="0000FF"/>
                </a:solidFill>
              </a:rPr>
              <a:t>(j)</a:t>
            </a:r>
            <a:endParaRPr lang="en-US" b="1" dirty="0" smtClean="0">
              <a:solidFill>
                <a:srgbClr val="0000FF"/>
              </a:solidFill>
            </a:endParaRPr>
          </a:p>
          <a:p>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dirty="0"/>
          </a:p>
        </p:txBody>
      </p:sp>
      <p:graphicFrame>
        <p:nvGraphicFramePr>
          <p:cNvPr id="9221" name="Object 5"/>
          <p:cNvGraphicFramePr>
            <a:graphicFrameLocks noChangeAspect="1"/>
          </p:cNvGraphicFramePr>
          <p:nvPr>
            <p:extLst>
              <p:ext uri="{D42A27DB-BD31-4B8C-83A1-F6EECF244321}">
                <p14:modId xmlns:p14="http://schemas.microsoft.com/office/powerpoint/2010/main" val="3277102414"/>
              </p:ext>
            </p:extLst>
          </p:nvPr>
        </p:nvGraphicFramePr>
        <p:xfrm>
          <a:off x="757238" y="4038600"/>
          <a:ext cx="6346825" cy="1143000"/>
        </p:xfrm>
        <a:graphic>
          <a:graphicData uri="http://schemas.openxmlformats.org/presentationml/2006/ole">
            <mc:AlternateContent xmlns:mc="http://schemas.openxmlformats.org/markup-compatibility/2006">
              <mc:Choice xmlns:v="urn:schemas-microsoft-com:vml" Requires="v">
                <p:oleObj spid="_x0000_s40144" name="Equation" r:id="rId3" imgW="2450880" imgH="431640" progId="Equation.3">
                  <p:embed/>
                </p:oleObj>
              </mc:Choice>
              <mc:Fallback>
                <p:oleObj name="Equation" r:id="rId3" imgW="2450880" imgH="431640" progId="Equation.3">
                  <p:embed/>
                  <p:pic>
                    <p:nvPicPr>
                      <p:cNvPr id="0" name=""/>
                      <p:cNvPicPr>
                        <a:picLocks noChangeAspect="1" noChangeArrowheads="1"/>
                      </p:cNvPicPr>
                      <p:nvPr/>
                    </p:nvPicPr>
                    <p:blipFill>
                      <a:blip r:embed="rId4"/>
                      <a:srcRect/>
                      <a:stretch>
                        <a:fillRect/>
                      </a:stretch>
                    </p:blipFill>
                    <p:spPr bwMode="auto">
                      <a:xfrm>
                        <a:off x="757238" y="4038600"/>
                        <a:ext cx="63468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6"/>
          <p:cNvGraphicFramePr>
            <a:graphicFrameLocks noChangeAspect="1"/>
          </p:cNvGraphicFramePr>
          <p:nvPr>
            <p:extLst>
              <p:ext uri="{D42A27DB-BD31-4B8C-83A1-F6EECF244321}">
                <p14:modId xmlns:p14="http://schemas.microsoft.com/office/powerpoint/2010/main" val="18699396"/>
              </p:ext>
            </p:extLst>
          </p:nvPr>
        </p:nvGraphicFramePr>
        <p:xfrm>
          <a:off x="4235450" y="5307013"/>
          <a:ext cx="4743450" cy="1322387"/>
        </p:xfrm>
        <a:graphic>
          <a:graphicData uri="http://schemas.openxmlformats.org/presentationml/2006/ole">
            <mc:AlternateContent xmlns:mc="http://schemas.openxmlformats.org/markup-compatibility/2006">
              <mc:Choice xmlns:v="urn:schemas-microsoft-com:vml" Requires="v">
                <p:oleObj spid="_x0000_s40145" name="Equation" r:id="rId5" imgW="2209680" imgH="660240" progId="Equation.3">
                  <p:embed/>
                </p:oleObj>
              </mc:Choice>
              <mc:Fallback>
                <p:oleObj name="Equation" r:id="rId5" imgW="2209680" imgH="660240" progId="Equation.3">
                  <p:embed/>
                  <p:pic>
                    <p:nvPicPr>
                      <p:cNvPr id="0" name=""/>
                      <p:cNvPicPr>
                        <a:picLocks noChangeAspect="1" noChangeArrowheads="1"/>
                      </p:cNvPicPr>
                      <p:nvPr/>
                    </p:nvPicPr>
                    <p:blipFill>
                      <a:blip r:embed="rId6"/>
                      <a:srcRect/>
                      <a:stretch>
                        <a:fillRect/>
                      </a:stretch>
                    </p:blipFill>
                    <p:spPr bwMode="auto">
                      <a:xfrm>
                        <a:off x="4235450" y="5307013"/>
                        <a:ext cx="4743450" cy="1322387"/>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5556596"/>
              </p:ext>
            </p:extLst>
          </p:nvPr>
        </p:nvGraphicFramePr>
        <p:xfrm>
          <a:off x="609600" y="1828800"/>
          <a:ext cx="8374063" cy="1169987"/>
        </p:xfrm>
        <a:graphic>
          <a:graphicData uri="http://schemas.openxmlformats.org/presentationml/2006/ole">
            <mc:AlternateContent xmlns:mc="http://schemas.openxmlformats.org/markup-compatibility/2006">
              <mc:Choice xmlns:v="urn:schemas-microsoft-com:vml" Requires="v">
                <p:oleObj spid="_x0000_s40146" name="Equation" r:id="rId7" imgW="3530520" imgH="482400" progId="Equation.3">
                  <p:embed/>
                </p:oleObj>
              </mc:Choice>
              <mc:Fallback>
                <p:oleObj name="Equation" r:id="rId7" imgW="3530520" imgH="4824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828800"/>
                        <a:ext cx="83740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ight Brace 10"/>
          <p:cNvSpPr/>
          <p:nvPr/>
        </p:nvSpPr>
        <p:spPr>
          <a:xfrm rot="5400000">
            <a:off x="6705600" y="839716"/>
            <a:ext cx="304800" cy="4267200"/>
          </a:xfrm>
          <a:prstGeom prst="rightBrace">
            <a:avLst>
              <a:gd name="adj1" fmla="val 7314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5410200" y="3139430"/>
                <a:ext cx="2699713"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Empirical</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loss</a:t>
                </a:r>
                <a:r>
                  <a:rPr lang="en-US" dirty="0" smtClean="0">
                    <a:solidFill>
                      <a:srgbClr val="008000"/>
                    </a:solidFill>
                    <a:latin typeface="Arial" pitchFamily="34" charset="0"/>
                    <a:cs typeface="Arial" pitchFamily="34" charset="0"/>
                  </a:rPr>
                  <a:t> </a:t>
                </a:r>
                <a14:m>
                  <m:oMath xmlns:m="http://schemas.openxmlformats.org/officeDocument/2006/math">
                    <m:r>
                      <a:rPr lang="en-US" b="1" i="1" dirty="0" smtClean="0">
                        <a:solidFill>
                          <a:srgbClr val="008000"/>
                        </a:solidFill>
                        <a:latin typeface="Cambria Math"/>
                        <a:cs typeface="Arial" pitchFamily="34" charset="0"/>
                      </a:rPr>
                      <m:t>𝑳</m:t>
                    </m:r>
                    <m:r>
                      <a:rPr lang="en-US" b="1" i="1" dirty="0" smtClean="0">
                        <a:solidFill>
                          <a:srgbClr val="008000"/>
                        </a:solidFill>
                        <a:latin typeface="Cambria Math"/>
                        <a:cs typeface="Arial" pitchFamily="34" charset="0"/>
                      </a:rPr>
                      <m:t>(</m:t>
                    </m:r>
                    <m:sSub>
                      <m:sSubPr>
                        <m:ctrlPr>
                          <a:rPr lang="en-US" b="1" i="1" dirty="0" smtClean="0">
                            <a:solidFill>
                              <a:srgbClr val="008000"/>
                            </a:solidFill>
                            <a:latin typeface="Cambria Math"/>
                            <a:cs typeface="Arial" pitchFamily="34" charset="0"/>
                          </a:rPr>
                        </m:ctrlPr>
                      </m:sSubPr>
                      <m:e>
                        <m:r>
                          <a:rPr lang="en-US" b="1" i="1" dirty="0" smtClean="0">
                            <a:solidFill>
                              <a:srgbClr val="008000"/>
                            </a:solidFill>
                            <a:latin typeface="Cambria Math"/>
                            <a:cs typeface="Arial" pitchFamily="34" charset="0"/>
                          </a:rPr>
                          <m:t>𝒙</m:t>
                        </m:r>
                      </m:e>
                      <m:sub>
                        <m:r>
                          <a:rPr lang="en-US" b="1" i="1" dirty="0" smtClean="0">
                            <a:solidFill>
                              <a:srgbClr val="008000"/>
                            </a:solidFill>
                            <a:latin typeface="Cambria Math"/>
                            <a:cs typeface="Arial" pitchFamily="34" charset="0"/>
                          </a:rPr>
                          <m:t>𝒊</m:t>
                        </m:r>
                      </m:sub>
                    </m:sSub>
                    <m:r>
                      <a:rPr lang="en-US" b="1" i="1" dirty="0" smtClean="0">
                        <a:solidFill>
                          <a:srgbClr val="008000"/>
                        </a:solidFill>
                        <a:latin typeface="Cambria Math"/>
                        <a:cs typeface="Arial" pitchFamily="34" charset="0"/>
                      </a:rPr>
                      <m:t> </m:t>
                    </m:r>
                    <m:sSub>
                      <m:sSubPr>
                        <m:ctrlPr>
                          <a:rPr lang="en-US" b="1" i="1" dirty="0" smtClean="0">
                            <a:solidFill>
                              <a:srgbClr val="008000"/>
                            </a:solidFill>
                            <a:latin typeface="Cambria Math"/>
                            <a:cs typeface="Arial" pitchFamily="34" charset="0"/>
                          </a:rPr>
                        </m:ctrlPr>
                      </m:sSubPr>
                      <m:e>
                        <m:r>
                          <a:rPr lang="en-US" b="1" i="1" dirty="0" err="1" smtClean="0">
                            <a:solidFill>
                              <a:srgbClr val="008000"/>
                            </a:solidFill>
                            <a:latin typeface="Cambria Math"/>
                            <a:cs typeface="Arial" pitchFamily="34" charset="0"/>
                          </a:rPr>
                          <m:t>𝒚</m:t>
                        </m:r>
                      </m:e>
                      <m:sub>
                        <m:r>
                          <a:rPr lang="en-US" b="1" i="1" dirty="0" smtClean="0">
                            <a:solidFill>
                              <a:srgbClr val="008000"/>
                            </a:solidFill>
                            <a:latin typeface="Cambria Math"/>
                            <a:cs typeface="Arial" pitchFamily="34" charset="0"/>
                          </a:rPr>
                          <m:t>𝒊</m:t>
                        </m:r>
                      </m:sub>
                    </m:sSub>
                    <m:r>
                      <a:rPr lang="en-US" b="1" i="1" dirty="0" smtClean="0">
                        <a:solidFill>
                          <a:srgbClr val="008000"/>
                        </a:solidFill>
                        <a:latin typeface="Cambria Math"/>
                        <a:cs typeface="Arial" pitchFamily="34" charset="0"/>
                      </a:rPr>
                      <m:t>)</m:t>
                    </m:r>
                  </m:oMath>
                </a14:m>
                <a:endParaRPr lang="en-US" b="1" dirty="0">
                  <a:solidFill>
                    <a:srgbClr val="008000"/>
                  </a:solidFill>
                  <a:latin typeface="Arial" pitchFamily="34" charset="0"/>
                  <a:cs typeface="Arial"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410200" y="3139430"/>
                <a:ext cx="2699713" cy="369332"/>
              </a:xfrm>
              <a:prstGeom prst="rect">
                <a:avLst/>
              </a:prstGeom>
              <a:blipFill rotWithShape="1">
                <a:blip r:embed="rId9"/>
                <a:stretch>
                  <a:fillRect l="-2036"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9303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09624" y="1905000"/>
            <a:ext cx="8105775" cy="2514600"/>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r>
              <a:rPr lang="en-US" sz="2800" b="1" dirty="0" smtClean="0">
                <a:solidFill>
                  <a:srgbClr val="008000"/>
                </a:solidFill>
                <a:latin typeface="Arial" pitchFamily="34" charset="0"/>
                <a:cs typeface="Arial" pitchFamily="34" charset="0"/>
              </a:rPr>
              <a:t>Iterate until convergence:</a:t>
            </a:r>
          </a:p>
          <a:p>
            <a:pPr marL="285750" indent="-285750">
              <a:buFont typeface="Arial" pitchFamily="34" charset="0"/>
              <a:buChar char="•"/>
            </a:pPr>
            <a:r>
              <a:rPr lang="en-US" sz="2800" b="1" dirty="0" smtClean="0">
                <a:latin typeface="Arial" pitchFamily="34" charset="0"/>
                <a:cs typeface="Arial" pitchFamily="34" charset="0"/>
              </a:rPr>
              <a:t>For </a:t>
            </a:r>
            <a:r>
              <a:rPr lang="en-US" sz="2800" b="1" dirty="0">
                <a:latin typeface="Arial" pitchFamily="34" charset="0"/>
                <a:cs typeface="Arial" pitchFamily="34" charset="0"/>
              </a:rPr>
              <a:t>j = 1 … d</a:t>
            </a:r>
          </a:p>
          <a:p>
            <a:pPr marL="742950" lvl="1" indent="-285750">
              <a:buFont typeface="Arial" pitchFamily="34" charset="0"/>
              <a:buChar char="•"/>
            </a:pPr>
            <a:r>
              <a:rPr lang="en-US" sz="2800" b="1" dirty="0" smtClean="0">
                <a:solidFill>
                  <a:srgbClr val="008000"/>
                </a:solidFill>
                <a:latin typeface="Arial" pitchFamily="34" charset="0"/>
                <a:cs typeface="Arial" pitchFamily="34" charset="0"/>
              </a:rPr>
              <a:t>Evaluate:</a:t>
            </a:r>
            <a:r>
              <a:rPr lang="en-US" sz="2800" b="1" dirty="0" smtClean="0">
                <a:latin typeface="Arial" pitchFamily="34" charset="0"/>
                <a:cs typeface="Arial" pitchFamily="34" charset="0"/>
              </a:rPr>
              <a:t> </a:t>
            </a:r>
            <a:endParaRPr lang="en-US" sz="2800" b="1" dirty="0">
              <a:latin typeface="Arial" pitchFamily="34" charset="0"/>
              <a:cs typeface="Arial" pitchFamily="34" charset="0"/>
            </a:endParaRPr>
          </a:p>
          <a:p>
            <a:pPr marL="742950" lvl="1" indent="-285750">
              <a:buFont typeface="Arial" pitchFamily="34" charset="0"/>
              <a:buChar char="•"/>
            </a:pPr>
            <a:r>
              <a:rPr lang="en-US" sz="2800" b="1" dirty="0" smtClean="0">
                <a:solidFill>
                  <a:srgbClr val="008000"/>
                </a:solidFill>
                <a:latin typeface="Arial" pitchFamily="34" charset="0"/>
                <a:cs typeface="Arial" pitchFamily="34" charset="0"/>
              </a:rPr>
              <a:t>Update:</a:t>
            </a:r>
            <a:r>
              <a:rPr lang="en-US" sz="2800" b="1" dirty="0" smtClean="0">
                <a:latin typeface="Arial" pitchFamily="34" charset="0"/>
                <a:cs typeface="Arial" pitchFamily="34" charset="0"/>
              </a:rPr>
              <a:t> </a:t>
            </a:r>
            <a:br>
              <a:rPr lang="en-US" sz="2800" b="1" dirty="0" smtClean="0">
                <a:latin typeface="Arial" pitchFamily="34" charset="0"/>
                <a:cs typeface="Arial" pitchFamily="34" charset="0"/>
              </a:rPr>
            </a:br>
            <a:r>
              <a:rPr lang="en-US" sz="2800" b="1" dirty="0" smtClean="0">
                <a:latin typeface="Arial" pitchFamily="34" charset="0"/>
                <a:cs typeface="Arial" pitchFamily="34" charset="0"/>
              </a:rPr>
              <a:t>w</a:t>
            </a:r>
            <a:r>
              <a:rPr lang="en-US" sz="2800" b="1" baseline="30000" dirty="0" smtClean="0">
                <a:latin typeface="Arial" pitchFamily="34" charset="0"/>
                <a:cs typeface="Arial" pitchFamily="34" charset="0"/>
              </a:rPr>
              <a:t>(j)</a:t>
            </a:r>
            <a:r>
              <a:rPr lang="en-US" sz="2800" b="1" dirty="0" smtClean="0">
                <a:latin typeface="Arial" pitchFamily="34" charset="0"/>
                <a:cs typeface="Arial" pitchFamily="34" charset="0"/>
              </a:rPr>
              <a:t> </a:t>
            </a:r>
            <a:r>
              <a:rPr lang="en-US" sz="2800" b="1" dirty="0" smtClean="0">
                <a:latin typeface="Arial" pitchFamily="34" charset="0"/>
                <a:cs typeface="Arial" pitchFamily="34" charset="0"/>
                <a:sym typeface="Symbol"/>
              </a:rPr>
              <a:t></a:t>
            </a:r>
            <a:r>
              <a:rPr lang="en-US" sz="2800" b="1" dirty="0" smtClean="0">
                <a:latin typeface="Arial" pitchFamily="34" charset="0"/>
                <a:cs typeface="Arial" pitchFamily="34" charset="0"/>
              </a:rPr>
              <a:t> w</a:t>
            </a:r>
            <a:r>
              <a:rPr lang="en-US" sz="2800" b="1" baseline="30000" dirty="0">
                <a:latin typeface="Arial" pitchFamily="34" charset="0"/>
                <a:cs typeface="Arial" pitchFamily="34" charset="0"/>
              </a:rPr>
              <a:t>(j)</a:t>
            </a:r>
            <a:r>
              <a:rPr lang="en-US" sz="2800" b="1" dirty="0" smtClean="0">
                <a:latin typeface="Arial" pitchFamily="34" charset="0"/>
                <a:cs typeface="Arial" pitchFamily="34" charset="0"/>
              </a:rPr>
              <a:t> </a:t>
            </a:r>
            <a:r>
              <a:rPr lang="en-US" sz="2800" b="1" dirty="0">
                <a:latin typeface="Arial" pitchFamily="34" charset="0"/>
                <a:cs typeface="Arial" pitchFamily="34" charset="0"/>
              </a:rPr>
              <a:t>- </a:t>
            </a:r>
            <a:r>
              <a:rPr lang="en-US" sz="2800" b="1" dirty="0" smtClean="0">
                <a:latin typeface="Arial" pitchFamily="34" charset="0"/>
                <a:cs typeface="Arial" pitchFamily="34" charset="0"/>
                <a:sym typeface="Symbol"/>
              </a:rPr>
              <a:t>f</a:t>
            </a:r>
            <a:r>
              <a:rPr lang="en-US" sz="2800" b="1" baseline="30000" dirty="0" smtClean="0">
                <a:latin typeface="Arial" pitchFamily="34" charset="0"/>
                <a:cs typeface="Arial" pitchFamily="34" charset="0"/>
                <a:sym typeface="Symbol"/>
              </a:rPr>
              <a:t>(</a:t>
            </a:r>
            <a:r>
              <a:rPr lang="en-US" sz="2800" b="1" baseline="30000" dirty="0" smtClean="0">
                <a:latin typeface="Arial" pitchFamily="34" charset="0"/>
                <a:cs typeface="Arial" pitchFamily="34" charset="0"/>
              </a:rPr>
              <a:t>j)</a:t>
            </a:r>
          </a:p>
        </p:txBody>
      </p:sp>
      <p:sp>
        <p:nvSpPr>
          <p:cNvPr id="2" name="Title 1"/>
          <p:cNvSpPr>
            <a:spLocks noGrp="1"/>
          </p:cNvSpPr>
          <p:nvPr>
            <p:ph type="title"/>
          </p:nvPr>
        </p:nvSpPr>
        <p:spPr/>
        <p:txBody>
          <a:bodyPr/>
          <a:lstStyle/>
          <a:p>
            <a:r>
              <a:rPr lang="en-US" dirty="0"/>
              <a:t>SVM: How to estimate </a:t>
            </a:r>
            <a:r>
              <a:rPr lang="en-US" i="1" dirty="0"/>
              <a:t>w</a:t>
            </a:r>
            <a:r>
              <a:rPr lang="en-US" dirty="0"/>
              <a:t>?</a:t>
            </a:r>
          </a:p>
        </p:txBody>
      </p:sp>
      <p:sp>
        <p:nvSpPr>
          <p:cNvPr id="3" name="Content Placeholder 2"/>
          <p:cNvSpPr>
            <a:spLocks noGrp="1"/>
          </p:cNvSpPr>
          <p:nvPr>
            <p:ph idx="1"/>
          </p:nvPr>
        </p:nvSpPr>
        <p:spPr>
          <a:xfrm>
            <a:off x="457200" y="1295400"/>
            <a:ext cx="8305800" cy="5334000"/>
          </a:xfrm>
        </p:spPr>
        <p:txBody>
          <a:bodyPr>
            <a:normAutofit/>
          </a:bodyPr>
          <a:lstStyle/>
          <a:p>
            <a:r>
              <a:rPr lang="en-US" b="1" dirty="0">
                <a:solidFill>
                  <a:srgbClr val="0000FF"/>
                </a:solidFill>
              </a:rPr>
              <a:t>Gradient </a:t>
            </a:r>
            <a:r>
              <a:rPr lang="en-US" b="1" dirty="0" smtClean="0">
                <a:solidFill>
                  <a:srgbClr val="0000FF"/>
                </a:solidFill>
              </a:rPr>
              <a:t>descent:</a:t>
            </a:r>
          </a:p>
          <a:p>
            <a:pPr marL="118872" indent="0">
              <a:lnSpc>
                <a:spcPct val="150000"/>
              </a:lnSpc>
              <a:buNone/>
            </a:pPr>
            <a:endParaRPr lang="en-US" dirty="0" smtClean="0">
              <a:latin typeface="Arial" pitchFamily="34" charset="0"/>
              <a:cs typeface="Arial" pitchFamily="34" charset="0"/>
            </a:endParaRPr>
          </a:p>
          <a:p>
            <a:pPr marL="118872" indent="0">
              <a:lnSpc>
                <a:spcPct val="150000"/>
              </a:lnSpc>
              <a:buNone/>
            </a:pPr>
            <a:r>
              <a:rPr lang="en-US" dirty="0" smtClean="0">
                <a:latin typeface="Arial" pitchFamily="34" charset="0"/>
                <a:cs typeface="Arial" pitchFamily="34" charset="0"/>
              </a:rPr>
              <a:t>    </a:t>
            </a:r>
          </a:p>
          <a:p>
            <a:pPr marL="118872" indent="0">
              <a:lnSpc>
                <a:spcPct val="150000"/>
              </a:lnSpc>
              <a:buNone/>
            </a:pPr>
            <a:endParaRPr lang="en-US" sz="1800" baseline="-25000" dirty="0">
              <a:latin typeface="Arial" pitchFamily="34" charset="0"/>
              <a:cs typeface="Arial" pitchFamily="34" charset="0"/>
              <a:sym typeface="Symbol"/>
            </a:endParaRPr>
          </a:p>
          <a:p>
            <a:pPr marL="118872" indent="0">
              <a:lnSpc>
                <a:spcPct val="150000"/>
              </a:lnSpc>
              <a:buNone/>
            </a:pPr>
            <a:endParaRPr lang="en-US" sz="1800" baseline="-25000" dirty="0" smtClean="0">
              <a:latin typeface="Arial" pitchFamily="34" charset="0"/>
              <a:cs typeface="Arial" pitchFamily="34" charset="0"/>
              <a:sym typeface="Symbol"/>
            </a:endParaRPr>
          </a:p>
          <a:p>
            <a:pPr marL="118872" indent="0">
              <a:lnSpc>
                <a:spcPct val="150000"/>
              </a:lnSpc>
              <a:buNone/>
            </a:pPr>
            <a:endParaRPr lang="en-US" sz="1800" baseline="-25000" dirty="0" smtClean="0">
              <a:latin typeface="Arial" pitchFamily="34" charset="0"/>
              <a:cs typeface="Arial" pitchFamily="34" charset="0"/>
              <a:sym typeface="Symbol"/>
            </a:endParaRPr>
          </a:p>
          <a:p>
            <a:pPr marL="118872" indent="0">
              <a:lnSpc>
                <a:spcPct val="150000"/>
              </a:lnSpc>
              <a:buNone/>
            </a:pPr>
            <a:endParaRPr lang="en-US" sz="1800" baseline="-25000" dirty="0">
              <a:latin typeface="Arial" pitchFamily="34" charset="0"/>
              <a:cs typeface="Arial" pitchFamily="34" charset="0"/>
              <a:sym typeface="Symbol"/>
            </a:endParaRPr>
          </a:p>
          <a:p>
            <a:pPr marL="118872" indent="0">
              <a:lnSpc>
                <a:spcPct val="150000"/>
              </a:lnSpc>
              <a:buNone/>
            </a:pPr>
            <a:endParaRPr lang="en-US" sz="1800" baseline="-25000" dirty="0" smtClean="0">
              <a:sym typeface="Symbol"/>
            </a:endParaRPr>
          </a:p>
          <a:p>
            <a:r>
              <a:rPr lang="en-US" b="1" dirty="0" smtClean="0">
                <a:solidFill>
                  <a:srgbClr val="CC0066"/>
                </a:solidFill>
                <a:sym typeface="Symbol"/>
              </a:rPr>
              <a:t>Problem:</a:t>
            </a:r>
          </a:p>
          <a:p>
            <a:pPr lvl="1"/>
            <a:r>
              <a:rPr lang="en-US" b="1" dirty="0" smtClean="0">
                <a:sym typeface="Symbol"/>
              </a:rPr>
              <a:t>Computing f</a:t>
            </a:r>
            <a:r>
              <a:rPr lang="en-US" b="1" baseline="30000" dirty="0" smtClean="0">
                <a:sym typeface="Symbol"/>
              </a:rPr>
              <a:t>(j)</a:t>
            </a:r>
            <a:r>
              <a:rPr lang="en-US" b="1" baseline="-25000" dirty="0" smtClean="0">
                <a:sym typeface="Symbol"/>
              </a:rPr>
              <a:t> </a:t>
            </a:r>
            <a:r>
              <a:rPr lang="en-US" b="1" dirty="0" smtClean="0">
                <a:sym typeface="Symbol"/>
              </a:rPr>
              <a:t>takes O(n) time!</a:t>
            </a:r>
          </a:p>
          <a:p>
            <a:pPr lvl="2"/>
            <a:r>
              <a:rPr lang="en-US" b="1" dirty="0" smtClean="0">
                <a:sym typeface="Symbol"/>
              </a:rPr>
              <a:t>n</a:t>
            </a:r>
            <a:r>
              <a:rPr lang="en-US" dirty="0" smtClean="0">
                <a:sym typeface="Symbol"/>
              </a:rPr>
              <a:t> … size of the training dataset</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33701465"/>
              </p:ext>
            </p:extLst>
          </p:nvPr>
        </p:nvGraphicFramePr>
        <p:xfrm>
          <a:off x="3161619" y="2700338"/>
          <a:ext cx="5830887" cy="1050925"/>
        </p:xfrm>
        <a:graphic>
          <a:graphicData uri="http://schemas.openxmlformats.org/presentationml/2006/ole">
            <mc:AlternateContent xmlns:mc="http://schemas.openxmlformats.org/markup-compatibility/2006">
              <mc:Choice xmlns:v="urn:schemas-microsoft-com:vml" Requires="v">
                <p:oleObj spid="_x0000_s49214" name="Equation" r:id="rId3" imgW="2450880" imgH="431640" progId="Equation.3">
                  <p:embed/>
                </p:oleObj>
              </mc:Choice>
              <mc:Fallback>
                <p:oleObj name="Equation" r:id="rId3" imgW="2450880" imgH="431640" progId="Equation.3">
                  <p:embed/>
                  <p:pic>
                    <p:nvPicPr>
                      <p:cNvPr id="0" name="Object 5"/>
                      <p:cNvPicPr>
                        <a:picLocks noChangeAspect="1" noChangeArrowheads="1"/>
                      </p:cNvPicPr>
                      <p:nvPr/>
                    </p:nvPicPr>
                    <p:blipFill>
                      <a:blip r:embed="rId4"/>
                      <a:srcRect/>
                      <a:stretch>
                        <a:fillRect/>
                      </a:stretch>
                    </p:blipFill>
                    <p:spPr bwMode="auto">
                      <a:xfrm>
                        <a:off x="3161619" y="2700338"/>
                        <a:ext cx="5830887" cy="1050925"/>
                      </a:xfrm>
                      <a:prstGeom prst="rect">
                        <a:avLst/>
                      </a:prstGeom>
                      <a:noFill/>
                      <a:ln>
                        <a:noFill/>
                      </a:ln>
                      <a:extLst/>
                    </p:spPr>
                  </p:pic>
                </p:oleObj>
              </mc:Fallback>
            </mc:AlternateContent>
          </a:graphicData>
        </a:graphic>
      </p:graphicFrame>
      <p:sp>
        <p:nvSpPr>
          <p:cNvPr id="10" name="TextBox 9"/>
          <p:cNvSpPr txBox="1"/>
          <p:nvPr/>
        </p:nvSpPr>
        <p:spPr>
          <a:xfrm>
            <a:off x="6172200" y="4419600"/>
            <a:ext cx="2825043" cy="584775"/>
          </a:xfrm>
          <a:prstGeom prst="rect">
            <a:avLst/>
          </a:prstGeom>
          <a:noFill/>
        </p:spPr>
        <p:txBody>
          <a:bodyPr wrap="square" rtlCol="0">
            <a:spAutoFit/>
          </a:bodyPr>
          <a:lstStyle/>
          <a:p>
            <a:r>
              <a:rPr lang="en-US" sz="1600" b="1" dirty="0" smtClean="0">
                <a:solidFill>
                  <a:srgbClr val="008000"/>
                </a:solidFill>
                <a:latin typeface="Arial" pitchFamily="34" charset="0"/>
                <a:cs typeface="Arial" pitchFamily="34" charset="0"/>
                <a:sym typeface="Symbol"/>
              </a:rPr>
              <a:t></a:t>
            </a:r>
            <a:r>
              <a:rPr lang="en-US" sz="1600" dirty="0" smtClean="0">
                <a:solidFill>
                  <a:srgbClr val="008000"/>
                </a:solidFill>
                <a:latin typeface="Arial" pitchFamily="34" charset="0"/>
                <a:cs typeface="Arial" pitchFamily="34" charset="0"/>
                <a:sym typeface="Symbol"/>
              </a:rPr>
              <a:t>…learning rate parameter </a:t>
            </a:r>
            <a:br>
              <a:rPr lang="en-US" sz="1600" dirty="0" smtClean="0">
                <a:solidFill>
                  <a:srgbClr val="008000"/>
                </a:solidFill>
                <a:latin typeface="Arial" pitchFamily="34" charset="0"/>
                <a:cs typeface="Arial" pitchFamily="34" charset="0"/>
                <a:sym typeface="Symbol"/>
              </a:rPr>
            </a:br>
            <a:r>
              <a:rPr lang="en-US" sz="1600" b="1" dirty="0" smtClean="0">
                <a:solidFill>
                  <a:srgbClr val="008000"/>
                </a:solidFill>
                <a:latin typeface="Arial" pitchFamily="34" charset="0"/>
                <a:cs typeface="Arial" pitchFamily="34" charset="0"/>
                <a:sym typeface="Symbol"/>
              </a:rPr>
              <a:t>C</a:t>
            </a:r>
            <a:r>
              <a:rPr lang="en-US" sz="1600" dirty="0" smtClean="0">
                <a:solidFill>
                  <a:srgbClr val="008000"/>
                </a:solidFill>
                <a:latin typeface="Arial" pitchFamily="34" charset="0"/>
                <a:cs typeface="Arial" pitchFamily="34" charset="0"/>
                <a:sym typeface="Symbol"/>
              </a:rPr>
              <a:t>… regularization parameter</a:t>
            </a:r>
            <a:endParaRPr lang="en-US" sz="1600" dirty="0" smtClean="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40150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How to estimate </a:t>
            </a:r>
            <a:r>
              <a:rPr lang="en-US" i="1" dirty="0" smtClean="0"/>
              <a:t>w</a:t>
            </a:r>
            <a:r>
              <a:rPr lang="en-US" dirty="0" smtClean="0"/>
              <a:t>?</a:t>
            </a:r>
            <a:endParaRPr lang="en-US" dirty="0"/>
          </a:p>
        </p:txBody>
      </p:sp>
      <p:sp>
        <p:nvSpPr>
          <p:cNvPr id="3" name="Content Placeholder 2"/>
          <p:cNvSpPr>
            <a:spLocks noGrp="1"/>
          </p:cNvSpPr>
          <p:nvPr>
            <p:ph idx="1"/>
          </p:nvPr>
        </p:nvSpPr>
        <p:spPr>
          <a:xfrm>
            <a:off x="457200" y="1371600"/>
            <a:ext cx="8229600" cy="2971800"/>
          </a:xfrm>
        </p:spPr>
        <p:txBody>
          <a:bodyPr>
            <a:normAutofit/>
          </a:bodyPr>
          <a:lstStyle/>
          <a:p>
            <a:r>
              <a:rPr lang="en-US" b="1" dirty="0" smtClean="0">
                <a:solidFill>
                  <a:srgbClr val="0000FF"/>
                </a:solidFill>
              </a:rPr>
              <a:t>Stochastic Gradient Descent</a:t>
            </a:r>
          </a:p>
          <a:p>
            <a:pPr lvl="1"/>
            <a:r>
              <a:rPr lang="en-US" dirty="0" smtClean="0"/>
              <a:t>Instead of evaluating gradient over all examples evaluate it for each </a:t>
            </a:r>
            <a:r>
              <a:rPr lang="en-US" b="1" dirty="0" smtClean="0"/>
              <a:t>individual</a:t>
            </a:r>
            <a:r>
              <a:rPr lang="en-US" dirty="0" smtClean="0"/>
              <a:t> training example</a:t>
            </a:r>
          </a:p>
          <a:p>
            <a:pPr lvl="1"/>
            <a:endParaRPr lang="en-US" dirty="0" smtClean="0"/>
          </a:p>
          <a:p>
            <a:pPr lvl="3"/>
            <a:endParaRPr lang="en-US" dirty="0" smtClean="0"/>
          </a:p>
          <a:p>
            <a:r>
              <a:rPr lang="en-US" b="1" dirty="0" smtClean="0">
                <a:solidFill>
                  <a:srgbClr val="CC0066"/>
                </a:solidFill>
              </a:rPr>
              <a:t>Stochastic gradient descent:</a:t>
            </a: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dirty="0"/>
          </a:p>
        </p:txBody>
      </p:sp>
      <p:graphicFrame>
        <p:nvGraphicFramePr>
          <p:cNvPr id="9221" name="Object 5"/>
          <p:cNvGraphicFramePr>
            <a:graphicFrameLocks noChangeAspect="1"/>
          </p:cNvGraphicFramePr>
          <p:nvPr>
            <p:extLst>
              <p:ext uri="{D42A27DB-BD31-4B8C-83A1-F6EECF244321}">
                <p14:modId xmlns:p14="http://schemas.microsoft.com/office/powerpoint/2010/main" val="697018676"/>
              </p:ext>
            </p:extLst>
          </p:nvPr>
        </p:nvGraphicFramePr>
        <p:xfrm>
          <a:off x="944563" y="2795588"/>
          <a:ext cx="5124450" cy="1090612"/>
        </p:xfrm>
        <a:graphic>
          <a:graphicData uri="http://schemas.openxmlformats.org/presentationml/2006/ole">
            <mc:AlternateContent xmlns:mc="http://schemas.openxmlformats.org/markup-compatibility/2006">
              <mc:Choice xmlns:v="urn:schemas-microsoft-com:vml" Requires="v">
                <p:oleObj spid="_x0000_s41104" name="Equation" r:id="rId3" imgW="1892160" imgH="393480" progId="Equation.3">
                  <p:embed/>
                </p:oleObj>
              </mc:Choice>
              <mc:Fallback>
                <p:oleObj name="Equation" r:id="rId3" imgW="1892160" imgH="393480" progId="Equation.3">
                  <p:embed/>
                  <p:pic>
                    <p:nvPicPr>
                      <p:cNvPr id="0" name=""/>
                      <p:cNvPicPr>
                        <a:picLocks noChangeAspect="1" noChangeArrowheads="1"/>
                      </p:cNvPicPr>
                      <p:nvPr/>
                    </p:nvPicPr>
                    <p:blipFill>
                      <a:blip r:embed="rId4"/>
                      <a:srcRect/>
                      <a:stretch>
                        <a:fillRect/>
                      </a:stretch>
                    </p:blipFill>
                    <p:spPr bwMode="auto">
                      <a:xfrm>
                        <a:off x="944563" y="2795588"/>
                        <a:ext cx="5124450"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p:nvGrpSpPr>
        <p:grpSpPr>
          <a:xfrm>
            <a:off x="6611938" y="1143000"/>
            <a:ext cx="2503487" cy="903288"/>
            <a:chOff x="6648018" y="3135868"/>
            <a:chExt cx="2503487" cy="903288"/>
          </a:xfrm>
        </p:grpSpPr>
        <p:graphicFrame>
          <p:nvGraphicFramePr>
            <p:cNvPr id="73733" name="Object 5"/>
            <p:cNvGraphicFramePr>
              <a:graphicFrameLocks noChangeAspect="1"/>
            </p:cNvGraphicFramePr>
            <p:nvPr>
              <p:extLst>
                <p:ext uri="{D42A27DB-BD31-4B8C-83A1-F6EECF244321}">
                  <p14:modId xmlns:p14="http://schemas.microsoft.com/office/powerpoint/2010/main" val="693159431"/>
                </p:ext>
              </p:extLst>
            </p:nvPr>
          </p:nvGraphicFramePr>
          <p:xfrm>
            <a:off x="6648018" y="3416856"/>
            <a:ext cx="2503487" cy="622300"/>
          </p:xfrm>
          <a:graphic>
            <a:graphicData uri="http://schemas.openxmlformats.org/presentationml/2006/ole">
              <mc:AlternateContent xmlns:mc="http://schemas.openxmlformats.org/markup-compatibility/2006">
                <mc:Choice xmlns:v="urn:schemas-microsoft-com:vml" Requires="v">
                  <p:oleObj spid="_x0000_s41105" name="Equation" r:id="rId5" imgW="1777680" imgH="431640" progId="Equation.3">
                    <p:embed/>
                  </p:oleObj>
                </mc:Choice>
                <mc:Fallback>
                  <p:oleObj name="Equation" r:id="rId5" imgW="1777680" imgH="431640" progId="Equation.3">
                    <p:embed/>
                    <p:pic>
                      <p:nvPicPr>
                        <p:cNvPr id="0" name=""/>
                        <p:cNvPicPr>
                          <a:picLocks noChangeAspect="1" noChangeArrowheads="1"/>
                        </p:cNvPicPr>
                        <p:nvPr/>
                      </p:nvPicPr>
                      <p:blipFill>
                        <a:blip r:embed="rId6"/>
                        <a:srcRect/>
                        <a:stretch>
                          <a:fillRect/>
                        </a:stretch>
                      </p:blipFill>
                      <p:spPr bwMode="auto">
                        <a:xfrm>
                          <a:off x="6648018" y="3416856"/>
                          <a:ext cx="250348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6781800" y="3135868"/>
              <a:ext cx="155266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We just had:</a:t>
              </a:r>
              <a:endParaRPr lang="en-US" b="1" dirty="0">
                <a:solidFill>
                  <a:srgbClr val="008000"/>
                </a:solidFill>
                <a:latin typeface="Arial" pitchFamily="34" charset="0"/>
                <a:cs typeface="Arial" pitchFamily="34" charset="0"/>
              </a:endParaRPr>
            </a:p>
          </p:txBody>
        </p:sp>
      </p:grpSp>
      <p:sp>
        <p:nvSpPr>
          <p:cNvPr id="13" name="Rectangle 12"/>
          <p:cNvSpPr/>
          <p:nvPr/>
        </p:nvSpPr>
        <p:spPr>
          <a:xfrm>
            <a:off x="809624" y="4267200"/>
            <a:ext cx="6581775" cy="2438400"/>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r>
              <a:rPr lang="en-US" sz="2800" b="1" dirty="0" smtClean="0">
                <a:solidFill>
                  <a:srgbClr val="008000"/>
                </a:solidFill>
                <a:latin typeface="Arial" pitchFamily="34" charset="0"/>
                <a:cs typeface="Arial" pitchFamily="34" charset="0"/>
              </a:rPr>
              <a:t>Iterate until convergence:</a:t>
            </a:r>
          </a:p>
          <a:p>
            <a:pPr marL="285750" indent="-285750">
              <a:buFont typeface="Arial" pitchFamily="34" charset="0"/>
              <a:buChar char="•"/>
            </a:pPr>
            <a:r>
              <a:rPr lang="en-US" sz="2800" b="1" dirty="0" smtClean="0">
                <a:latin typeface="Arial" pitchFamily="34" charset="0"/>
                <a:cs typeface="Arial" pitchFamily="34" charset="0"/>
              </a:rPr>
              <a:t>For </a:t>
            </a:r>
            <a:r>
              <a:rPr lang="en-US" sz="2800" b="1" dirty="0" err="1" smtClean="0">
                <a:latin typeface="Arial" pitchFamily="34" charset="0"/>
                <a:cs typeface="Arial" pitchFamily="34" charset="0"/>
              </a:rPr>
              <a:t>i</a:t>
            </a:r>
            <a:r>
              <a:rPr lang="en-US" sz="2800" b="1" dirty="0" smtClean="0">
                <a:latin typeface="Arial" pitchFamily="34" charset="0"/>
                <a:cs typeface="Arial" pitchFamily="34" charset="0"/>
              </a:rPr>
              <a:t> = 1 … n</a:t>
            </a:r>
          </a:p>
          <a:p>
            <a:pPr marL="742950" lvl="1" indent="-285750">
              <a:buFont typeface="Arial" pitchFamily="34" charset="0"/>
              <a:buChar char="•"/>
            </a:pPr>
            <a:r>
              <a:rPr lang="en-US" sz="2800" b="1" dirty="0" smtClean="0">
                <a:latin typeface="Arial" pitchFamily="34" charset="0"/>
                <a:cs typeface="Arial" pitchFamily="34" charset="0"/>
              </a:rPr>
              <a:t>For </a:t>
            </a:r>
            <a:r>
              <a:rPr lang="en-US" sz="2800" b="1" dirty="0">
                <a:latin typeface="Arial" pitchFamily="34" charset="0"/>
                <a:cs typeface="Arial" pitchFamily="34" charset="0"/>
              </a:rPr>
              <a:t>j = 1 … </a:t>
            </a:r>
            <a:r>
              <a:rPr lang="en-US" sz="2800" b="1" dirty="0" smtClean="0">
                <a:latin typeface="Arial" pitchFamily="34" charset="0"/>
                <a:cs typeface="Arial" pitchFamily="34" charset="0"/>
              </a:rPr>
              <a:t>d</a:t>
            </a:r>
          </a:p>
          <a:p>
            <a:pPr marL="1200150" lvl="2" indent="-285750">
              <a:buFont typeface="Arial" pitchFamily="34" charset="0"/>
              <a:buChar char="•"/>
            </a:pPr>
            <a:r>
              <a:rPr lang="en-US" sz="2800" b="1" dirty="0" smtClean="0">
                <a:solidFill>
                  <a:srgbClr val="008000"/>
                </a:solidFill>
                <a:latin typeface="Arial" pitchFamily="34" charset="0"/>
                <a:cs typeface="Arial" pitchFamily="34" charset="0"/>
              </a:rPr>
              <a:t>Compute:</a:t>
            </a:r>
            <a:r>
              <a:rPr lang="en-US" sz="2800" b="1" dirty="0" smtClean="0">
                <a:latin typeface="Arial" pitchFamily="34" charset="0"/>
                <a:cs typeface="Arial" pitchFamily="34" charset="0"/>
              </a:rPr>
              <a:t> </a:t>
            </a:r>
            <a:r>
              <a:rPr lang="en-US" sz="2800" b="1" dirty="0" smtClean="0">
                <a:latin typeface="Arial" pitchFamily="34" charset="0"/>
                <a:cs typeface="Arial" pitchFamily="34" charset="0"/>
                <a:sym typeface="Symbol"/>
              </a:rPr>
              <a:t>f</a:t>
            </a:r>
            <a:r>
              <a:rPr lang="en-US" sz="2800" b="1" baseline="30000" dirty="0" smtClean="0">
                <a:latin typeface="Arial" pitchFamily="34" charset="0"/>
                <a:cs typeface="Arial" pitchFamily="34" charset="0"/>
                <a:sym typeface="Symbol"/>
              </a:rPr>
              <a:t>(j)</a:t>
            </a:r>
            <a:r>
              <a:rPr lang="en-US" sz="2800" b="1" dirty="0" smtClean="0">
                <a:latin typeface="Arial" pitchFamily="34" charset="0"/>
                <a:cs typeface="Arial" pitchFamily="34" charset="0"/>
                <a:sym typeface="Symbol"/>
              </a:rPr>
              <a:t>(x</a:t>
            </a:r>
            <a:r>
              <a:rPr lang="en-US" sz="2800" b="1" baseline="-25000" dirty="0" smtClean="0">
                <a:latin typeface="Arial" pitchFamily="34" charset="0"/>
                <a:cs typeface="Arial" pitchFamily="34" charset="0"/>
              </a:rPr>
              <a:t>i</a:t>
            </a:r>
            <a:r>
              <a:rPr lang="en-US" sz="2800" b="1" dirty="0">
                <a:latin typeface="Arial" pitchFamily="34" charset="0"/>
                <a:cs typeface="Arial" pitchFamily="34" charset="0"/>
              </a:rPr>
              <a:t>)</a:t>
            </a:r>
          </a:p>
          <a:p>
            <a:pPr marL="1200150" lvl="2" indent="-285750">
              <a:buFont typeface="Arial" pitchFamily="34" charset="0"/>
              <a:buChar char="•"/>
            </a:pPr>
            <a:r>
              <a:rPr lang="en-US" sz="2800" b="1" dirty="0" smtClean="0">
                <a:solidFill>
                  <a:srgbClr val="008000"/>
                </a:solidFill>
                <a:latin typeface="Arial" pitchFamily="34" charset="0"/>
                <a:cs typeface="Arial" pitchFamily="34" charset="0"/>
              </a:rPr>
              <a:t>Update:</a:t>
            </a:r>
            <a:r>
              <a:rPr lang="en-US" sz="2800" b="1" dirty="0" smtClean="0">
                <a:latin typeface="Arial" pitchFamily="34" charset="0"/>
                <a:cs typeface="Arial" pitchFamily="34" charset="0"/>
              </a:rPr>
              <a:t> w</a:t>
            </a:r>
            <a:r>
              <a:rPr lang="en-US" sz="2800" b="1" baseline="30000" dirty="0" smtClean="0">
                <a:latin typeface="Arial" pitchFamily="34" charset="0"/>
                <a:cs typeface="Arial" pitchFamily="34" charset="0"/>
              </a:rPr>
              <a:t>(j)</a:t>
            </a:r>
            <a:r>
              <a:rPr lang="en-US" sz="2800" b="1" dirty="0" smtClean="0">
                <a:latin typeface="Arial" pitchFamily="34" charset="0"/>
                <a:cs typeface="Arial" pitchFamily="34" charset="0"/>
              </a:rPr>
              <a:t> </a:t>
            </a:r>
            <a:r>
              <a:rPr lang="en-US" sz="2800" b="1" dirty="0" smtClean="0">
                <a:latin typeface="Arial" pitchFamily="34" charset="0"/>
                <a:cs typeface="Arial" pitchFamily="34" charset="0"/>
                <a:sym typeface="Symbol"/>
              </a:rPr>
              <a:t></a:t>
            </a:r>
            <a:r>
              <a:rPr lang="en-US" sz="2800" b="1" dirty="0" smtClean="0">
                <a:latin typeface="Arial" pitchFamily="34" charset="0"/>
                <a:cs typeface="Arial" pitchFamily="34" charset="0"/>
              </a:rPr>
              <a:t> w</a:t>
            </a:r>
            <a:r>
              <a:rPr lang="en-US" sz="2800" b="1" baseline="30000" dirty="0">
                <a:latin typeface="Arial" pitchFamily="34" charset="0"/>
                <a:cs typeface="Arial" pitchFamily="34" charset="0"/>
              </a:rPr>
              <a:t>(j)</a:t>
            </a:r>
            <a:r>
              <a:rPr lang="en-US" sz="2800" b="1" dirty="0" smtClean="0">
                <a:latin typeface="Arial" pitchFamily="34" charset="0"/>
                <a:cs typeface="Arial" pitchFamily="34" charset="0"/>
              </a:rPr>
              <a:t> </a:t>
            </a:r>
            <a:r>
              <a:rPr lang="en-US" sz="2800" b="1" dirty="0">
                <a:latin typeface="Arial" pitchFamily="34" charset="0"/>
                <a:cs typeface="Arial" pitchFamily="34" charset="0"/>
              </a:rPr>
              <a:t>- </a:t>
            </a:r>
            <a:r>
              <a:rPr lang="en-US" sz="2800" b="1" dirty="0">
                <a:latin typeface="Arial" pitchFamily="34" charset="0"/>
                <a:cs typeface="Arial" pitchFamily="34" charset="0"/>
                <a:sym typeface="Symbol"/>
              </a:rPr>
              <a:t> f</a:t>
            </a:r>
            <a:r>
              <a:rPr lang="en-US" sz="2800" b="1" baseline="30000" dirty="0">
                <a:latin typeface="Arial" pitchFamily="34" charset="0"/>
                <a:cs typeface="Arial" pitchFamily="34" charset="0"/>
                <a:sym typeface="Symbol"/>
              </a:rPr>
              <a:t>(j)</a:t>
            </a:r>
            <a:r>
              <a:rPr lang="en-US" sz="2800" b="1" dirty="0">
                <a:latin typeface="Arial" pitchFamily="34" charset="0"/>
                <a:cs typeface="Arial" pitchFamily="34" charset="0"/>
                <a:sym typeface="Symbol"/>
              </a:rPr>
              <a:t>(x</a:t>
            </a:r>
            <a:r>
              <a:rPr lang="en-US" sz="2800" b="1" baseline="-25000" dirty="0">
                <a:latin typeface="Arial" pitchFamily="34" charset="0"/>
                <a:cs typeface="Arial" pitchFamily="34" charset="0"/>
              </a:rPr>
              <a:t>i</a:t>
            </a:r>
            <a:r>
              <a:rPr lang="en-US" sz="2800" b="1" dirty="0">
                <a:latin typeface="Arial" pitchFamily="34" charset="0"/>
                <a:cs typeface="Arial" pitchFamily="34" charset="0"/>
              </a:rPr>
              <a:t>)</a:t>
            </a:r>
            <a:endParaRPr lang="en-US" sz="2800" b="1" dirty="0" smtClean="0">
              <a:latin typeface="Arial" pitchFamily="34" charset="0"/>
              <a:cs typeface="Arial" pitchFamily="34" charset="0"/>
            </a:endParaRPr>
          </a:p>
        </p:txBody>
      </p:sp>
      <p:cxnSp>
        <p:nvCxnSpPr>
          <p:cNvPr id="14" name="Straight Arrow Connector 13"/>
          <p:cNvCxnSpPr/>
          <p:nvPr/>
        </p:nvCxnSpPr>
        <p:spPr>
          <a:xfrm flipH="1" flipV="1">
            <a:off x="6110891" y="3505200"/>
            <a:ext cx="725920" cy="246965"/>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804154" y="3429000"/>
            <a:ext cx="2416046" cy="646331"/>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Notice: no summation</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over </a:t>
            </a:r>
            <a:r>
              <a:rPr lang="en-US" b="1" i="1" dirty="0" err="1"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anymore</a:t>
            </a:r>
          </a:p>
        </p:txBody>
      </p:sp>
    </p:spTree>
    <p:extLst>
      <p:ext uri="{BB962C8B-B14F-4D97-AF65-F5344CB8AC3E}">
        <p14:creationId xmlns:p14="http://schemas.microsoft.com/office/powerpoint/2010/main" val="412646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a:t>Support Vector Machines:</a:t>
            </a:r>
            <a:br>
              <a:rPr lang="en-US" sz="4400" dirty="0"/>
            </a:br>
            <a:r>
              <a:rPr lang="en-US" sz="4400" dirty="0"/>
              <a:t>Example</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7623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Text categorization</a:t>
            </a:r>
            <a:endParaRPr lang="en-US" dirty="0"/>
          </a:p>
        </p:txBody>
      </p:sp>
      <p:sp>
        <p:nvSpPr>
          <p:cNvPr id="3" name="Content Placeholder 2"/>
          <p:cNvSpPr>
            <a:spLocks noGrp="1"/>
          </p:cNvSpPr>
          <p:nvPr>
            <p:ph idx="1"/>
          </p:nvPr>
        </p:nvSpPr>
        <p:spPr/>
        <p:txBody>
          <a:bodyPr/>
          <a:lstStyle/>
          <a:p>
            <a:r>
              <a:rPr lang="en-US" b="1" dirty="0" smtClean="0">
                <a:solidFill>
                  <a:srgbClr val="0000FF"/>
                </a:solidFill>
              </a:rPr>
              <a:t>Example by Leon </a:t>
            </a:r>
            <a:r>
              <a:rPr lang="en-US" b="1" dirty="0" err="1" smtClean="0">
                <a:solidFill>
                  <a:srgbClr val="0000FF"/>
                </a:solidFill>
              </a:rPr>
              <a:t>Bottou</a:t>
            </a:r>
            <a:r>
              <a:rPr lang="en-US" b="1" dirty="0" smtClean="0">
                <a:solidFill>
                  <a:srgbClr val="0000FF"/>
                </a:solidFill>
              </a:rPr>
              <a:t>:</a:t>
            </a:r>
          </a:p>
          <a:p>
            <a:pPr lvl="1"/>
            <a:r>
              <a:rPr lang="en-US" b="1" dirty="0" smtClean="0"/>
              <a:t>Reuters RCV1 </a:t>
            </a:r>
            <a:r>
              <a:rPr lang="en-US" dirty="0" smtClean="0"/>
              <a:t>document corpus</a:t>
            </a:r>
          </a:p>
          <a:p>
            <a:pPr lvl="2"/>
            <a:r>
              <a:rPr lang="en-US" dirty="0" smtClean="0"/>
              <a:t>Predict a category of a document</a:t>
            </a:r>
          </a:p>
          <a:p>
            <a:pPr lvl="3"/>
            <a:r>
              <a:rPr lang="en-US" dirty="0" smtClean="0"/>
              <a:t>One </a:t>
            </a:r>
            <a:r>
              <a:rPr lang="en-US" b="1" dirty="0" smtClean="0"/>
              <a:t>vs.</a:t>
            </a:r>
            <a:r>
              <a:rPr lang="en-US" dirty="0" smtClean="0"/>
              <a:t> the rest classification</a:t>
            </a:r>
          </a:p>
          <a:p>
            <a:pPr lvl="1"/>
            <a:r>
              <a:rPr lang="en-US" b="1" i="1" dirty="0" smtClean="0"/>
              <a:t>n</a:t>
            </a:r>
            <a:r>
              <a:rPr lang="en-US" b="1" dirty="0" smtClean="0"/>
              <a:t> = 781,000</a:t>
            </a:r>
            <a:r>
              <a:rPr lang="en-US" dirty="0" smtClean="0"/>
              <a:t> training examples (documents)</a:t>
            </a:r>
          </a:p>
          <a:p>
            <a:pPr lvl="1"/>
            <a:r>
              <a:rPr lang="en-US" dirty="0" smtClean="0"/>
              <a:t>23,000 test examples</a:t>
            </a:r>
          </a:p>
          <a:p>
            <a:pPr lvl="1"/>
            <a:r>
              <a:rPr lang="en-US" b="1" i="1" dirty="0" smtClean="0"/>
              <a:t>d</a:t>
            </a:r>
            <a:r>
              <a:rPr lang="en-US" b="1" dirty="0" smtClean="0"/>
              <a:t> = 50,000</a:t>
            </a:r>
            <a:r>
              <a:rPr lang="en-US" dirty="0" smtClean="0"/>
              <a:t> features</a:t>
            </a:r>
          </a:p>
          <a:p>
            <a:pPr lvl="2"/>
            <a:r>
              <a:rPr lang="en-US" dirty="0" smtClean="0"/>
              <a:t>One feature per word</a:t>
            </a:r>
          </a:p>
          <a:p>
            <a:pPr lvl="2"/>
            <a:r>
              <a:rPr lang="en-US" dirty="0" smtClean="0"/>
              <a:t>Remove stop-words</a:t>
            </a:r>
          </a:p>
          <a:p>
            <a:pPr lvl="2"/>
            <a:r>
              <a:rPr lang="en-US" dirty="0" smtClean="0"/>
              <a:t>Remove low frequency words</a:t>
            </a: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dirty="0"/>
          </a:p>
        </p:txBody>
      </p:sp>
    </p:spTree>
    <p:extLst>
      <p:ext uri="{BB962C8B-B14F-4D97-AF65-F5344CB8AC3E}">
        <p14:creationId xmlns:p14="http://schemas.microsoft.com/office/powerpoint/2010/main" val="1027125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Text categorization</a:t>
            </a:r>
            <a:endParaRPr lang="en-US" dirty="0"/>
          </a:p>
        </p:txBody>
      </p:sp>
      <p:sp>
        <p:nvSpPr>
          <p:cNvPr id="3" name="Content Placeholder 2"/>
          <p:cNvSpPr>
            <a:spLocks noGrp="1"/>
          </p:cNvSpPr>
          <p:nvPr>
            <p:ph idx="1"/>
          </p:nvPr>
        </p:nvSpPr>
        <p:spPr>
          <a:xfrm>
            <a:off x="457200" y="1295401"/>
            <a:ext cx="8610600" cy="2514600"/>
          </a:xfrm>
        </p:spPr>
        <p:txBody>
          <a:bodyPr>
            <a:normAutofit/>
          </a:bodyPr>
          <a:lstStyle/>
          <a:p>
            <a:r>
              <a:rPr lang="en-US" b="1" dirty="0">
                <a:solidFill>
                  <a:srgbClr val="0000FF"/>
                </a:solidFill>
              </a:rPr>
              <a:t>Questions:</a:t>
            </a:r>
          </a:p>
          <a:p>
            <a:pPr lvl="1"/>
            <a:r>
              <a:rPr lang="en-US" b="1" dirty="0" smtClean="0"/>
              <a:t>(1)</a:t>
            </a:r>
            <a:r>
              <a:rPr lang="en-US" dirty="0" smtClean="0"/>
              <a:t> Is </a:t>
            </a:r>
            <a:r>
              <a:rPr lang="en-US" b="1" dirty="0"/>
              <a:t>SGD</a:t>
            </a:r>
            <a:r>
              <a:rPr lang="en-US" dirty="0"/>
              <a:t> successful at minimizing </a:t>
            </a:r>
            <a:r>
              <a:rPr lang="en-US" b="1" i="1" dirty="0"/>
              <a:t>f(</a:t>
            </a:r>
            <a:r>
              <a:rPr lang="en-US" b="1" i="1" dirty="0" err="1"/>
              <a:t>w,b</a:t>
            </a:r>
            <a:r>
              <a:rPr lang="en-US" b="1" i="1" dirty="0"/>
              <a:t>)</a:t>
            </a:r>
            <a:r>
              <a:rPr lang="en-US" dirty="0"/>
              <a:t>?</a:t>
            </a:r>
          </a:p>
          <a:p>
            <a:pPr lvl="1"/>
            <a:r>
              <a:rPr lang="en-US" b="1" dirty="0" smtClean="0"/>
              <a:t>(2)</a:t>
            </a:r>
            <a:r>
              <a:rPr lang="en-US" dirty="0" smtClean="0"/>
              <a:t> How </a:t>
            </a:r>
            <a:r>
              <a:rPr lang="en-US" dirty="0"/>
              <a:t>quickly does </a:t>
            </a:r>
            <a:r>
              <a:rPr lang="en-US" b="1" dirty="0"/>
              <a:t>SGD</a:t>
            </a:r>
            <a:r>
              <a:rPr lang="en-US" dirty="0"/>
              <a:t> find the </a:t>
            </a:r>
            <a:r>
              <a:rPr lang="en-US" dirty="0" smtClean="0"/>
              <a:t>min </a:t>
            </a:r>
            <a:r>
              <a:rPr lang="en-US" dirty="0"/>
              <a:t>of </a:t>
            </a:r>
            <a:r>
              <a:rPr lang="en-US" b="1" i="1" dirty="0"/>
              <a:t>f(</a:t>
            </a:r>
            <a:r>
              <a:rPr lang="en-US" b="1" i="1" dirty="0" err="1"/>
              <a:t>w,b</a:t>
            </a:r>
            <a:r>
              <a:rPr lang="en-US" b="1" i="1" dirty="0"/>
              <a:t>)</a:t>
            </a:r>
            <a:r>
              <a:rPr lang="en-US" dirty="0"/>
              <a:t>?</a:t>
            </a:r>
          </a:p>
          <a:p>
            <a:pPr lvl="1"/>
            <a:r>
              <a:rPr lang="en-US" b="1" dirty="0" smtClean="0"/>
              <a:t>(3) </a:t>
            </a:r>
            <a:r>
              <a:rPr lang="en-US" dirty="0" smtClean="0"/>
              <a:t>What </a:t>
            </a:r>
            <a:r>
              <a:rPr lang="en-US" dirty="0"/>
              <a:t>is the error on a test set</a:t>
            </a:r>
            <a:r>
              <a:rPr lang="en-US" dirty="0" smtClean="0"/>
              <a:t>?</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dirty="0"/>
          </a:p>
        </p:txBody>
      </p:sp>
      <p:grpSp>
        <p:nvGrpSpPr>
          <p:cNvPr id="9" name="Group 8"/>
          <p:cNvGrpSpPr/>
          <p:nvPr/>
        </p:nvGrpSpPr>
        <p:grpSpPr>
          <a:xfrm>
            <a:off x="914400" y="3782043"/>
            <a:ext cx="7848600" cy="1399557"/>
            <a:chOff x="990600" y="4467843"/>
            <a:chExt cx="7848600" cy="1399557"/>
          </a:xfrm>
        </p:grpSpPr>
        <p:pic>
          <p:nvPicPr>
            <p:cNvPr id="46082" name="Picture 2"/>
            <p:cNvPicPr>
              <a:picLocks noChangeAspect="1" noChangeArrowheads="1"/>
            </p:cNvPicPr>
            <p:nvPr/>
          </p:nvPicPr>
          <p:blipFill>
            <a:blip r:embed="rId2" cstate="print"/>
            <a:srcRect/>
            <a:stretch>
              <a:fillRect/>
            </a:stretch>
          </p:blipFill>
          <p:spPr bwMode="auto">
            <a:xfrm>
              <a:off x="990600" y="4533900"/>
              <a:ext cx="7248525" cy="1333500"/>
            </a:xfrm>
            <a:prstGeom prst="rect">
              <a:avLst/>
            </a:prstGeom>
            <a:noFill/>
            <a:ln w="9525">
              <a:noFill/>
              <a:miter lim="800000"/>
              <a:headEnd/>
              <a:tailEnd/>
            </a:ln>
          </p:spPr>
        </p:pic>
        <p:sp>
          <p:nvSpPr>
            <p:cNvPr id="8" name="TextBox 7"/>
            <p:cNvSpPr txBox="1"/>
            <p:nvPr/>
          </p:nvSpPr>
          <p:spPr>
            <a:xfrm>
              <a:off x="2667000" y="4467843"/>
              <a:ext cx="6172200" cy="369332"/>
            </a:xfrm>
            <a:prstGeom prst="rect">
              <a:avLst/>
            </a:prstGeom>
            <a:solidFill>
              <a:schemeClr val="bg1"/>
            </a:solidFill>
          </p:spPr>
          <p:txBody>
            <a:bodyPr wrap="square" rtlCol="0">
              <a:spAutoFit/>
            </a:bodyPr>
            <a:lstStyle/>
            <a:p>
              <a:r>
                <a:rPr lang="en-US" b="1" i="1" dirty="0" smtClean="0">
                  <a:latin typeface="Arial" pitchFamily="34" charset="0"/>
                  <a:cs typeface="Arial" pitchFamily="34" charset="0"/>
                </a:rPr>
                <a:t>     Training time         Value of f(</a:t>
              </a:r>
              <a:r>
                <a:rPr lang="en-US" b="1" i="1" dirty="0" err="1" smtClean="0">
                  <a:latin typeface="Arial" pitchFamily="34" charset="0"/>
                  <a:cs typeface="Arial" pitchFamily="34" charset="0"/>
                </a:rPr>
                <a:t>w,b</a:t>
              </a:r>
              <a:r>
                <a:rPr lang="en-US" b="1" i="1" dirty="0" smtClean="0">
                  <a:latin typeface="Arial" pitchFamily="34" charset="0"/>
                  <a:cs typeface="Arial" pitchFamily="34" charset="0"/>
                </a:rPr>
                <a:t>)        Test error </a:t>
              </a:r>
              <a:endParaRPr lang="en-US" b="1" i="1" dirty="0">
                <a:latin typeface="Arial" pitchFamily="34" charset="0"/>
                <a:cs typeface="Arial" pitchFamily="34" charset="0"/>
              </a:endParaRPr>
            </a:p>
          </p:txBody>
        </p:sp>
        <p:sp>
          <p:nvSpPr>
            <p:cNvPr id="7" name="TextBox 6"/>
            <p:cNvSpPr txBox="1"/>
            <p:nvPr/>
          </p:nvSpPr>
          <p:spPr>
            <a:xfrm>
              <a:off x="1052945" y="4890655"/>
              <a:ext cx="1685077" cy="830997"/>
            </a:xfrm>
            <a:prstGeom prst="rect">
              <a:avLst/>
            </a:prstGeom>
            <a:solidFill>
              <a:schemeClr val="bg1"/>
            </a:solidFill>
          </p:spPr>
          <p:txBody>
            <a:bodyPr wrap="none" tIns="0" bIns="0" rtlCol="0">
              <a:spAutoFit/>
            </a:bodyPr>
            <a:lstStyle/>
            <a:p>
              <a:r>
                <a:rPr lang="en-US" dirty="0" smtClean="0">
                  <a:latin typeface="Arial" pitchFamily="34" charset="0"/>
                  <a:cs typeface="Arial" pitchFamily="34" charset="0"/>
                </a:rPr>
                <a:t>Standard SVM</a:t>
              </a:r>
              <a:br>
                <a:rPr lang="en-US" dirty="0" smtClean="0">
                  <a:latin typeface="Arial" pitchFamily="34" charset="0"/>
                  <a:cs typeface="Arial" pitchFamily="34" charset="0"/>
                </a:rPr>
              </a:br>
              <a:r>
                <a:rPr lang="en-US" dirty="0" smtClean="0">
                  <a:latin typeface="Arial" pitchFamily="34" charset="0"/>
                  <a:cs typeface="Arial" pitchFamily="34" charset="0"/>
                </a:rPr>
                <a:t>“Fast SVM”</a:t>
              </a:r>
            </a:p>
            <a:p>
              <a:r>
                <a:rPr lang="en-US" b="1" dirty="0" smtClean="0">
                  <a:solidFill>
                    <a:srgbClr val="008000"/>
                  </a:solidFill>
                  <a:latin typeface="Arial" pitchFamily="34" charset="0"/>
                  <a:cs typeface="Arial" pitchFamily="34" charset="0"/>
                </a:rPr>
                <a:t>SGD SVM</a:t>
              </a:r>
            </a:p>
          </p:txBody>
        </p:sp>
      </p:grpSp>
      <p:sp>
        <p:nvSpPr>
          <p:cNvPr id="10" name="TextBox 9"/>
          <p:cNvSpPr txBox="1"/>
          <p:nvPr/>
        </p:nvSpPr>
        <p:spPr>
          <a:xfrm>
            <a:off x="1143000" y="5461337"/>
            <a:ext cx="6994351" cy="1015663"/>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(1</a:t>
            </a:r>
            <a:r>
              <a:rPr lang="en-US" sz="2000" b="1" dirty="0">
                <a:solidFill>
                  <a:srgbClr val="008000"/>
                </a:solidFill>
                <a:latin typeface="Arial" pitchFamily="34" charset="0"/>
                <a:cs typeface="Arial" pitchFamily="34" charset="0"/>
              </a:rPr>
              <a:t>)</a:t>
            </a:r>
            <a:r>
              <a:rPr lang="en-US" sz="2000" dirty="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rPr>
              <a:t>SGD-SVM is successful at minimizing the value of </a:t>
            </a:r>
            <a:r>
              <a:rPr lang="en-US" sz="2000" b="1" i="1" dirty="0" smtClean="0">
                <a:solidFill>
                  <a:srgbClr val="008000"/>
                </a:solidFill>
                <a:latin typeface="Arial" pitchFamily="34" charset="0"/>
                <a:cs typeface="Arial" pitchFamily="34" charset="0"/>
              </a:rPr>
              <a:t>f(</a:t>
            </a:r>
            <a:r>
              <a:rPr lang="en-US" sz="2000" b="1" i="1" dirty="0" err="1" smtClean="0">
                <a:solidFill>
                  <a:srgbClr val="008000"/>
                </a:solidFill>
                <a:latin typeface="Arial" pitchFamily="34" charset="0"/>
                <a:cs typeface="Arial" pitchFamily="34" charset="0"/>
              </a:rPr>
              <a:t>w,b</a:t>
            </a:r>
            <a:r>
              <a:rPr lang="en-US" sz="2000" b="1" i="1" dirty="0" smtClean="0">
                <a:solidFill>
                  <a:srgbClr val="008000"/>
                </a:solidFill>
                <a:latin typeface="Arial" pitchFamily="34" charset="0"/>
                <a:cs typeface="Arial" pitchFamily="34" charset="0"/>
              </a:rPr>
              <a:t>)</a:t>
            </a:r>
          </a:p>
          <a:p>
            <a:r>
              <a:rPr lang="en-US" sz="2000" b="1" dirty="0" smtClean="0">
                <a:solidFill>
                  <a:srgbClr val="008000"/>
                </a:solidFill>
                <a:latin typeface="Arial" pitchFamily="34" charset="0"/>
                <a:cs typeface="Arial" pitchFamily="34" charset="0"/>
              </a:rPr>
              <a:t>(2)</a:t>
            </a:r>
            <a:r>
              <a:rPr lang="en-US" sz="2000" dirty="0" smtClean="0">
                <a:solidFill>
                  <a:srgbClr val="008000"/>
                </a:solidFill>
                <a:latin typeface="Arial" pitchFamily="34" charset="0"/>
                <a:cs typeface="Arial" pitchFamily="34" charset="0"/>
              </a:rPr>
              <a:t> SGD-SVM is super fast</a:t>
            </a:r>
          </a:p>
          <a:p>
            <a:r>
              <a:rPr lang="en-US" sz="2000" b="1" dirty="0" smtClean="0">
                <a:solidFill>
                  <a:srgbClr val="008000"/>
                </a:solidFill>
                <a:latin typeface="Arial" pitchFamily="34" charset="0"/>
                <a:cs typeface="Arial" pitchFamily="34" charset="0"/>
              </a:rPr>
              <a:t>(3)</a:t>
            </a:r>
            <a:r>
              <a:rPr lang="en-US" sz="2000" dirty="0" smtClean="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rPr>
              <a:t>SGD-SVM </a:t>
            </a:r>
            <a:r>
              <a:rPr lang="en-US" sz="2000" dirty="0" smtClean="0">
                <a:solidFill>
                  <a:srgbClr val="008000"/>
                </a:solidFill>
                <a:latin typeface="Arial" pitchFamily="34" charset="0"/>
                <a:cs typeface="Arial" pitchFamily="34" charset="0"/>
              </a:rPr>
              <a:t>test set error is comparable</a:t>
            </a:r>
          </a:p>
        </p:txBody>
      </p:sp>
    </p:spTree>
    <p:extLst>
      <p:ext uri="{BB962C8B-B14F-4D97-AF65-F5344CB8AC3E}">
        <p14:creationId xmlns:p14="http://schemas.microsoft.com/office/powerpoint/2010/main" val="144836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“Accuracy”</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dirty="0"/>
          </a:p>
        </p:txBody>
      </p:sp>
      <p:pic>
        <p:nvPicPr>
          <p:cNvPr id="47106" name="Picture 2"/>
          <p:cNvPicPr>
            <a:picLocks noChangeAspect="1" noChangeArrowheads="1"/>
          </p:cNvPicPr>
          <p:nvPr/>
        </p:nvPicPr>
        <p:blipFill rotWithShape="1">
          <a:blip r:embed="rId2" cstate="print"/>
          <a:srcRect t="29323"/>
          <a:stretch/>
        </p:blipFill>
        <p:spPr bwMode="auto">
          <a:xfrm>
            <a:off x="456683" y="1448666"/>
            <a:ext cx="8321092" cy="4342534"/>
          </a:xfrm>
          <a:prstGeom prst="rect">
            <a:avLst/>
          </a:prstGeom>
          <a:noFill/>
          <a:ln w="9525">
            <a:noFill/>
            <a:miter lim="800000"/>
            <a:headEnd/>
            <a:tailEnd/>
          </a:ln>
        </p:spPr>
      </p:pic>
      <p:sp>
        <p:nvSpPr>
          <p:cNvPr id="8" name="TextBox 7"/>
          <p:cNvSpPr txBox="1"/>
          <p:nvPr/>
        </p:nvSpPr>
        <p:spPr>
          <a:xfrm>
            <a:off x="1295400" y="5191780"/>
            <a:ext cx="6705600" cy="461665"/>
          </a:xfrm>
          <a:prstGeom prst="rect">
            <a:avLst/>
          </a:prstGeom>
          <a:solidFill>
            <a:schemeClr val="bg1"/>
          </a:solidFill>
        </p:spPr>
        <p:txBody>
          <a:bodyPr wrap="square" rtlCol="0">
            <a:spAutoFit/>
          </a:bodyPr>
          <a:lstStyle/>
          <a:p>
            <a:pPr algn="ctr"/>
            <a:r>
              <a:rPr lang="en-US" sz="2400" b="1" dirty="0" smtClean="0">
                <a:latin typeface="Arial" pitchFamily="34" charset="0"/>
                <a:cs typeface="Arial" pitchFamily="34" charset="0"/>
              </a:rPr>
              <a:t>Optimization quality: </a:t>
            </a:r>
            <a:r>
              <a:rPr lang="en-US" sz="2400" b="1" i="1" dirty="0" smtClean="0">
                <a:latin typeface="Arial" pitchFamily="34" charset="0"/>
                <a:cs typeface="Arial" pitchFamily="34" charset="0"/>
              </a:rPr>
              <a:t>| f(</a:t>
            </a:r>
            <a:r>
              <a:rPr lang="en-US" sz="2400" b="1" i="1" dirty="0" err="1" smtClean="0">
                <a:latin typeface="Arial" pitchFamily="34" charset="0"/>
                <a:cs typeface="Arial" pitchFamily="34" charset="0"/>
              </a:rPr>
              <a:t>w,b</a:t>
            </a:r>
            <a:r>
              <a:rPr lang="en-US" sz="2400" b="1" i="1" dirty="0" smtClean="0">
                <a:latin typeface="Arial" pitchFamily="34" charset="0"/>
                <a:cs typeface="Arial" pitchFamily="34" charset="0"/>
              </a:rPr>
              <a:t>) – f</a:t>
            </a:r>
            <a:r>
              <a:rPr lang="en-US" sz="2400" b="1" i="1" baseline="-25000" dirty="0" smtClean="0">
                <a:latin typeface="Arial" pitchFamily="34" charset="0"/>
                <a:cs typeface="Arial" pitchFamily="34" charset="0"/>
              </a:rPr>
              <a:t> </a:t>
            </a:r>
            <a:r>
              <a:rPr lang="en-US" sz="2400" b="1" i="1" dirty="0" smtClean="0">
                <a:latin typeface="Arial" pitchFamily="34" charset="0"/>
                <a:cs typeface="Arial" pitchFamily="34" charset="0"/>
              </a:rPr>
              <a:t>(</a:t>
            </a:r>
            <a:r>
              <a:rPr lang="en-US" sz="2400" b="1" i="1" dirty="0" err="1" smtClean="0">
                <a:latin typeface="Arial" pitchFamily="34" charset="0"/>
                <a:cs typeface="Arial" pitchFamily="34" charset="0"/>
              </a:rPr>
              <a:t>w</a:t>
            </a:r>
            <a:r>
              <a:rPr lang="en-US" sz="2400" b="1" i="1" baseline="30000" dirty="0" err="1" smtClean="0">
                <a:latin typeface="Arial" pitchFamily="34" charset="0"/>
                <a:cs typeface="Arial" pitchFamily="34" charset="0"/>
              </a:rPr>
              <a:t>opt</a:t>
            </a:r>
            <a:r>
              <a:rPr lang="en-US" sz="2400" b="1" i="1" dirty="0" err="1" smtClean="0">
                <a:latin typeface="Arial" pitchFamily="34" charset="0"/>
                <a:cs typeface="Arial" pitchFamily="34" charset="0"/>
              </a:rPr>
              <a:t>,b</a:t>
            </a:r>
            <a:r>
              <a:rPr lang="en-US" sz="2400" b="1" i="1" baseline="30000" dirty="0" err="1">
                <a:latin typeface="Arial" pitchFamily="34" charset="0"/>
                <a:cs typeface="Arial" pitchFamily="34" charset="0"/>
              </a:rPr>
              <a:t>opt</a:t>
            </a:r>
            <a:r>
              <a:rPr lang="en-US" sz="2400" b="1" i="1" dirty="0" smtClean="0">
                <a:latin typeface="Arial" pitchFamily="34" charset="0"/>
                <a:cs typeface="Arial" pitchFamily="34" charset="0"/>
              </a:rPr>
              <a:t>) |</a:t>
            </a:r>
            <a:endParaRPr lang="en-US" sz="2400" b="1" i="1" dirty="0">
              <a:latin typeface="Arial" pitchFamily="34" charset="0"/>
              <a:cs typeface="Arial" pitchFamily="34" charset="0"/>
            </a:endParaRPr>
          </a:p>
        </p:txBody>
      </p:sp>
      <p:sp>
        <p:nvSpPr>
          <p:cNvPr id="3" name="TextBox 2"/>
          <p:cNvSpPr txBox="1"/>
          <p:nvPr/>
        </p:nvSpPr>
        <p:spPr>
          <a:xfrm>
            <a:off x="6689434" y="3774912"/>
            <a:ext cx="1646605" cy="646331"/>
          </a:xfrm>
          <a:prstGeom prst="rect">
            <a:avLst/>
          </a:prstGeom>
          <a:solidFill>
            <a:schemeClr val="bg1"/>
          </a:solidFill>
        </p:spPr>
        <p:txBody>
          <a:bodyPr wrap="none" rtlCol="0">
            <a:spAutoFit/>
          </a:bodyPr>
          <a:lstStyle/>
          <a:p>
            <a:pPr algn="ctr"/>
            <a:r>
              <a:rPr lang="en-US" b="1" dirty="0" smtClean="0">
                <a:solidFill>
                  <a:srgbClr val="FF0000"/>
                </a:solidFill>
                <a:latin typeface="Arial" pitchFamily="34" charset="0"/>
                <a:cs typeface="Arial" pitchFamily="34" charset="0"/>
              </a:rPr>
              <a:t>Conventional</a:t>
            </a:r>
            <a:br>
              <a:rPr lang="en-US" b="1" dirty="0" smtClean="0">
                <a:solidFill>
                  <a:srgbClr val="FF0000"/>
                </a:solidFill>
                <a:latin typeface="Arial" pitchFamily="34" charset="0"/>
                <a:cs typeface="Arial" pitchFamily="34" charset="0"/>
              </a:rPr>
            </a:br>
            <a:r>
              <a:rPr lang="en-US" b="1" dirty="0" smtClean="0">
                <a:solidFill>
                  <a:srgbClr val="FF0000"/>
                </a:solidFill>
                <a:latin typeface="Arial" pitchFamily="34" charset="0"/>
                <a:cs typeface="Arial" pitchFamily="34" charset="0"/>
              </a:rPr>
              <a:t>SVM</a:t>
            </a:r>
          </a:p>
        </p:txBody>
      </p:sp>
      <p:sp>
        <p:nvSpPr>
          <p:cNvPr id="9" name="TextBox 8"/>
          <p:cNvSpPr txBox="1"/>
          <p:nvPr/>
        </p:nvSpPr>
        <p:spPr>
          <a:xfrm>
            <a:off x="6781800" y="2514600"/>
            <a:ext cx="1249060" cy="369332"/>
          </a:xfrm>
          <a:prstGeom prst="rect">
            <a:avLst/>
          </a:prstGeom>
          <a:solidFill>
            <a:schemeClr val="bg1"/>
          </a:solidFill>
        </p:spPr>
        <p:txBody>
          <a:bodyPr wrap="none" rtlCol="0">
            <a:spAutoFit/>
          </a:bodyPr>
          <a:lstStyle/>
          <a:p>
            <a:pPr algn="ctr"/>
            <a:r>
              <a:rPr lang="en-US" b="1" dirty="0" smtClean="0">
                <a:solidFill>
                  <a:srgbClr val="0000FF"/>
                </a:solidFill>
                <a:latin typeface="Arial" pitchFamily="34" charset="0"/>
                <a:cs typeface="Arial" pitchFamily="34" charset="0"/>
              </a:rPr>
              <a:t>SGD SVM</a:t>
            </a:r>
          </a:p>
        </p:txBody>
      </p:sp>
      <p:sp>
        <p:nvSpPr>
          <p:cNvPr id="7" name="Rectangle 6"/>
          <p:cNvSpPr/>
          <p:nvPr/>
        </p:nvSpPr>
        <p:spPr>
          <a:xfrm>
            <a:off x="1569136" y="5915294"/>
            <a:ext cx="5943600" cy="646331"/>
          </a:xfrm>
          <a:prstGeom prst="rect">
            <a:avLst/>
          </a:prstGeom>
        </p:spPr>
        <p:txBody>
          <a:bodyPr wrap="square">
            <a:spAutoFit/>
          </a:bodyPr>
          <a:lstStyle/>
          <a:p>
            <a:pPr algn="ctr"/>
            <a:r>
              <a:rPr lang="en-US" dirty="0" smtClean="0">
                <a:solidFill>
                  <a:srgbClr val="008000"/>
                </a:solidFill>
                <a:latin typeface="Arial" pitchFamily="34" charset="0"/>
                <a:cs typeface="Arial" pitchFamily="34" charset="0"/>
              </a:rPr>
              <a:t>For optimizing </a:t>
            </a:r>
            <a:r>
              <a:rPr lang="en-US" i="1" dirty="0" smtClean="0">
                <a:solidFill>
                  <a:srgbClr val="008000"/>
                </a:solidFill>
                <a:latin typeface="Arial" pitchFamily="34" charset="0"/>
                <a:cs typeface="Arial" pitchFamily="34" charset="0"/>
              </a:rPr>
              <a:t>f(</a:t>
            </a:r>
            <a:r>
              <a:rPr lang="en-US" i="1" dirty="0" err="1" smtClean="0">
                <a:solidFill>
                  <a:srgbClr val="008000"/>
                </a:solidFill>
                <a:latin typeface="Arial" pitchFamily="34" charset="0"/>
                <a:cs typeface="Arial" pitchFamily="34" charset="0"/>
              </a:rPr>
              <a:t>w,b</a:t>
            </a:r>
            <a:r>
              <a:rPr lang="en-US" i="1" dirty="0" smtClean="0">
                <a:solidFill>
                  <a:srgbClr val="008000"/>
                </a:solidFill>
                <a:latin typeface="Arial" pitchFamily="34" charset="0"/>
                <a:cs typeface="Arial" pitchFamily="34" charset="0"/>
              </a:rPr>
              <a:t>) within reasonable </a:t>
            </a:r>
            <a:r>
              <a:rPr lang="en-US" dirty="0" smtClean="0">
                <a:solidFill>
                  <a:srgbClr val="008000"/>
                </a:solidFill>
                <a:latin typeface="Arial" pitchFamily="34" charset="0"/>
                <a:cs typeface="Arial" pitchFamily="34" charset="0"/>
              </a:rPr>
              <a:t>quality</a:t>
            </a:r>
            <a:r>
              <a:rPr lang="en-US" i="1" dirty="0" smtClean="0">
                <a:solidFill>
                  <a:srgbClr val="008000"/>
                </a:solidFill>
                <a:latin typeface="Arial" pitchFamily="34" charset="0"/>
                <a:cs typeface="Arial" pitchFamily="34" charset="0"/>
              </a:rPr>
              <a:t> </a:t>
            </a:r>
            <a:br>
              <a:rPr lang="en-US" i="1" dirty="0" smtClean="0">
                <a:solidFill>
                  <a:srgbClr val="008000"/>
                </a:solidFill>
                <a:latin typeface="Arial" pitchFamily="34" charset="0"/>
                <a:cs typeface="Arial" pitchFamily="34" charset="0"/>
              </a:rPr>
            </a:br>
            <a:r>
              <a:rPr lang="en-US" i="1" dirty="0" smtClean="0">
                <a:solidFill>
                  <a:srgbClr val="008000"/>
                </a:solidFill>
                <a:latin typeface="Arial" pitchFamily="34" charset="0"/>
                <a:cs typeface="Arial" pitchFamily="34" charset="0"/>
              </a:rPr>
              <a:t>SGD-SVM </a:t>
            </a:r>
            <a:r>
              <a:rPr lang="en-US" dirty="0" smtClean="0">
                <a:solidFill>
                  <a:srgbClr val="008000"/>
                </a:solidFill>
                <a:latin typeface="Arial" pitchFamily="34" charset="0"/>
                <a:cs typeface="Arial" pitchFamily="34" charset="0"/>
              </a:rPr>
              <a:t>is super fast</a:t>
            </a:r>
            <a:endParaRPr lang="en-US"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578436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smtClean="0"/>
              <a:t>More generally: Supervised Learning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Would like to do </a:t>
            </a:r>
            <a:r>
              <a:rPr lang="en-US" b="1" dirty="0" smtClean="0">
                <a:solidFill>
                  <a:srgbClr val="D60093"/>
                </a:solidFill>
              </a:rPr>
              <a:t>prediction</a:t>
            </a:r>
            <a:r>
              <a:rPr lang="en-US" b="1" dirty="0" smtClean="0"/>
              <a:t>:</a:t>
            </a:r>
            <a:r>
              <a:rPr lang="en-US" b="1" dirty="0" smtClean="0">
                <a:solidFill>
                  <a:schemeClr val="accent3"/>
                </a:solidFill>
              </a:rPr>
              <a:t> </a:t>
            </a:r>
          </a:p>
          <a:p>
            <a:pPr>
              <a:buNone/>
            </a:pPr>
            <a:r>
              <a:rPr lang="en-US" dirty="0" smtClean="0">
                <a:solidFill>
                  <a:srgbClr val="0000FF"/>
                </a:solidFill>
              </a:rPr>
              <a:t>	</a:t>
            </a:r>
            <a:r>
              <a:rPr lang="en-US" b="1" dirty="0" smtClean="0">
                <a:solidFill>
                  <a:srgbClr val="0000FF"/>
                </a:solidFill>
              </a:rPr>
              <a:t>estimate </a:t>
            </a:r>
            <a:r>
              <a:rPr lang="en-US" dirty="0" smtClean="0">
                <a:solidFill>
                  <a:srgbClr val="0000FF"/>
                </a:solidFill>
              </a:rPr>
              <a:t>a function </a:t>
            </a:r>
            <a:r>
              <a:rPr lang="en-US" b="1" dirty="0" smtClean="0">
                <a:solidFill>
                  <a:srgbClr val="0000FF"/>
                </a:solidFill>
              </a:rPr>
              <a:t>f(x)</a:t>
            </a:r>
            <a:r>
              <a:rPr lang="en-US" dirty="0" smtClean="0">
                <a:solidFill>
                  <a:srgbClr val="0000FF"/>
                </a:solidFill>
              </a:rPr>
              <a:t> so that</a:t>
            </a:r>
            <a:r>
              <a:rPr lang="en-US" dirty="0" smtClean="0">
                <a:solidFill>
                  <a:schemeClr val="accent2"/>
                </a:solidFill>
              </a:rPr>
              <a:t> </a:t>
            </a:r>
            <a:r>
              <a:rPr lang="en-US" b="1" i="1" dirty="0" smtClean="0">
                <a:solidFill>
                  <a:srgbClr val="008000"/>
                </a:solidFill>
              </a:rPr>
              <a:t>y = f(x)</a:t>
            </a:r>
          </a:p>
          <a:p>
            <a:pPr lvl="8"/>
            <a:endParaRPr lang="en-US" dirty="0" smtClean="0"/>
          </a:p>
          <a:p>
            <a:r>
              <a:rPr lang="en-US" b="1" dirty="0" smtClean="0"/>
              <a:t>Where </a:t>
            </a:r>
            <a:r>
              <a:rPr lang="en-US" b="1" i="1" dirty="0" smtClean="0">
                <a:solidFill>
                  <a:srgbClr val="008000"/>
                </a:solidFill>
              </a:rPr>
              <a:t>y</a:t>
            </a:r>
            <a:r>
              <a:rPr lang="en-US" b="1" dirty="0" smtClean="0"/>
              <a:t> can be:</a:t>
            </a:r>
          </a:p>
          <a:p>
            <a:pPr lvl="1"/>
            <a:r>
              <a:rPr lang="en-US" b="1" dirty="0" smtClean="0">
                <a:solidFill>
                  <a:srgbClr val="D60093"/>
                </a:solidFill>
              </a:rPr>
              <a:t>Real number</a:t>
            </a:r>
            <a:r>
              <a:rPr lang="en-US" b="1" dirty="0" smtClean="0"/>
              <a:t>:</a:t>
            </a:r>
            <a:r>
              <a:rPr lang="en-US" dirty="0" smtClean="0"/>
              <a:t> Regression</a:t>
            </a:r>
          </a:p>
          <a:p>
            <a:pPr lvl="1"/>
            <a:r>
              <a:rPr lang="en-US" b="1" dirty="0" smtClean="0">
                <a:solidFill>
                  <a:srgbClr val="D60093"/>
                </a:solidFill>
              </a:rPr>
              <a:t>Categorical</a:t>
            </a:r>
            <a:r>
              <a:rPr lang="en-US" b="1" dirty="0" smtClean="0"/>
              <a:t>:</a:t>
            </a:r>
            <a:r>
              <a:rPr lang="en-US" dirty="0" smtClean="0"/>
              <a:t> </a:t>
            </a:r>
            <a:r>
              <a:rPr lang="en-US" b="1" dirty="0" smtClean="0"/>
              <a:t>Classification</a:t>
            </a:r>
          </a:p>
          <a:p>
            <a:pPr lvl="1"/>
            <a:r>
              <a:rPr lang="en-US" b="1" dirty="0" smtClean="0"/>
              <a:t>Complex object:</a:t>
            </a:r>
            <a:endParaRPr lang="en-US" dirty="0" smtClean="0"/>
          </a:p>
          <a:p>
            <a:pPr lvl="2"/>
            <a:r>
              <a:rPr lang="en-US" dirty="0" smtClean="0"/>
              <a:t>Ranking of items, Parse tree, etc.</a:t>
            </a:r>
          </a:p>
          <a:p>
            <a:pPr lvl="8"/>
            <a:endParaRPr lang="en-US" dirty="0" smtClean="0"/>
          </a:p>
          <a:p>
            <a:r>
              <a:rPr lang="en-US" b="1" dirty="0" smtClean="0"/>
              <a:t>Data is </a:t>
            </a:r>
            <a:r>
              <a:rPr lang="en-US" b="1" dirty="0" smtClean="0">
                <a:solidFill>
                  <a:srgbClr val="D60093"/>
                </a:solidFill>
              </a:rPr>
              <a:t>labeled</a:t>
            </a:r>
            <a:r>
              <a:rPr lang="en-US" b="1" dirty="0" smtClean="0"/>
              <a:t>:</a:t>
            </a:r>
          </a:p>
          <a:p>
            <a:pPr lvl="1"/>
            <a:r>
              <a:rPr lang="en-US" dirty="0" smtClean="0"/>
              <a:t>Have many pairs </a:t>
            </a:r>
            <a:r>
              <a:rPr lang="en-US" b="1" dirty="0" smtClean="0"/>
              <a:t>{(x, y)}</a:t>
            </a:r>
          </a:p>
          <a:p>
            <a:pPr lvl="2"/>
            <a:r>
              <a:rPr lang="en-US" b="1" dirty="0" smtClean="0"/>
              <a:t>x</a:t>
            </a:r>
            <a:r>
              <a:rPr lang="en-US" dirty="0" smtClean="0"/>
              <a:t> … vector of binary, categorical, real valued features </a:t>
            </a:r>
          </a:p>
          <a:p>
            <a:pPr lvl="2"/>
            <a:r>
              <a:rPr lang="en-US" b="1" dirty="0" smtClean="0"/>
              <a:t>y</a:t>
            </a:r>
            <a:r>
              <a:rPr lang="en-US" dirty="0" smtClean="0"/>
              <a:t> … class ({+1, -1}, or a real number)</a:t>
            </a: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1120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3"/>
          <p:cNvPicPr>
            <a:picLocks noChangeAspect="1" noChangeArrowheads="1"/>
          </p:cNvPicPr>
          <p:nvPr/>
        </p:nvPicPr>
        <p:blipFill>
          <a:blip r:embed="rId2" cstate="print"/>
          <a:srcRect/>
          <a:stretch>
            <a:fillRect/>
          </a:stretch>
        </p:blipFill>
        <p:spPr bwMode="auto">
          <a:xfrm>
            <a:off x="685800" y="2362199"/>
            <a:ext cx="5572951" cy="3505201"/>
          </a:xfrm>
          <a:prstGeom prst="rect">
            <a:avLst/>
          </a:prstGeom>
          <a:noFill/>
          <a:ln w="9525">
            <a:noFill/>
            <a:miter lim="800000"/>
            <a:headEnd/>
            <a:tailEnd/>
          </a:ln>
        </p:spPr>
      </p:pic>
      <p:sp>
        <p:nvSpPr>
          <p:cNvPr id="2" name="Title 1"/>
          <p:cNvSpPr>
            <a:spLocks noGrp="1"/>
          </p:cNvSpPr>
          <p:nvPr>
            <p:ph type="title"/>
          </p:nvPr>
        </p:nvSpPr>
        <p:spPr>
          <a:xfrm>
            <a:off x="457200" y="76200"/>
            <a:ext cx="8610600" cy="987552"/>
          </a:xfrm>
        </p:spPr>
        <p:txBody>
          <a:bodyPr>
            <a:normAutofit/>
          </a:bodyPr>
          <a:lstStyle/>
          <a:p>
            <a:r>
              <a:rPr lang="en-US" dirty="0" smtClean="0"/>
              <a:t>SGD vs. Batch Conjugate Gradient</a:t>
            </a:r>
            <a:endParaRPr lang="en-US" dirty="0"/>
          </a:p>
        </p:txBody>
      </p:sp>
      <p:sp>
        <p:nvSpPr>
          <p:cNvPr id="3" name="Content Placeholder 2"/>
          <p:cNvSpPr>
            <a:spLocks noGrp="1"/>
          </p:cNvSpPr>
          <p:nvPr>
            <p:ph idx="1"/>
          </p:nvPr>
        </p:nvSpPr>
        <p:spPr>
          <a:xfrm>
            <a:off x="457200" y="1295401"/>
            <a:ext cx="8229600" cy="3276600"/>
          </a:xfrm>
        </p:spPr>
        <p:txBody>
          <a:bodyPr>
            <a:normAutofit/>
          </a:bodyPr>
          <a:lstStyle/>
          <a:p>
            <a:r>
              <a:rPr lang="en-US" b="1" dirty="0" smtClean="0">
                <a:solidFill>
                  <a:srgbClr val="008000"/>
                </a:solidFill>
              </a:rPr>
              <a:t>SGD</a:t>
            </a:r>
            <a:r>
              <a:rPr lang="en-US" dirty="0" smtClean="0">
                <a:solidFill>
                  <a:srgbClr val="008000"/>
                </a:solidFill>
              </a:rPr>
              <a:t> </a:t>
            </a:r>
            <a:r>
              <a:rPr lang="en-US" dirty="0" smtClean="0"/>
              <a:t>on full dataset vs. </a:t>
            </a:r>
            <a:r>
              <a:rPr lang="en-US" b="1" dirty="0" smtClean="0">
                <a:solidFill>
                  <a:srgbClr val="D60093"/>
                </a:solidFill>
              </a:rPr>
              <a:t>Conjugate Gradient</a:t>
            </a:r>
            <a:r>
              <a:rPr lang="en-US" dirty="0" smtClean="0">
                <a:solidFill>
                  <a:srgbClr val="C00000"/>
                </a:solidFill>
              </a:rPr>
              <a:t> </a:t>
            </a:r>
            <a:r>
              <a:rPr lang="en-US" dirty="0" smtClean="0"/>
              <a:t>on a sample of </a:t>
            </a:r>
            <a:r>
              <a:rPr lang="en-US" b="1" i="1" dirty="0" smtClean="0"/>
              <a:t>n</a:t>
            </a:r>
            <a:r>
              <a:rPr lang="en-US" dirty="0" smtClean="0"/>
              <a:t> training examples</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40</a:t>
            </a:fld>
            <a:endParaRPr lang="en-US" dirty="0"/>
          </a:p>
        </p:txBody>
      </p:sp>
      <p:sp>
        <p:nvSpPr>
          <p:cNvPr id="7" name="Rectangle 6"/>
          <p:cNvSpPr/>
          <p:nvPr/>
        </p:nvSpPr>
        <p:spPr>
          <a:xfrm>
            <a:off x="447472" y="5743591"/>
            <a:ext cx="6324600" cy="1015663"/>
          </a:xfrm>
          <a:prstGeom prst="rect">
            <a:avLst/>
          </a:prstGeom>
        </p:spPr>
        <p:txBody>
          <a:bodyPr wrap="square">
            <a:spAutoFit/>
          </a:bodyPr>
          <a:lstStyle/>
          <a:p>
            <a:r>
              <a:rPr lang="en-US" sz="2000" b="1" dirty="0">
                <a:solidFill>
                  <a:srgbClr val="008000"/>
                </a:solidFill>
                <a:latin typeface="Arial" pitchFamily="34" charset="0"/>
                <a:cs typeface="Arial" pitchFamily="34" charset="0"/>
              </a:rPr>
              <a:t>Bottom line:</a:t>
            </a:r>
            <a:r>
              <a:rPr lang="en-US" sz="2000" dirty="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rPr>
              <a:t>Doing </a:t>
            </a:r>
            <a:r>
              <a:rPr lang="en-US" sz="2000" dirty="0">
                <a:solidFill>
                  <a:srgbClr val="008000"/>
                </a:solidFill>
                <a:latin typeface="Arial" pitchFamily="34" charset="0"/>
                <a:cs typeface="Arial" pitchFamily="34" charset="0"/>
              </a:rPr>
              <a:t>a simple </a:t>
            </a:r>
            <a:r>
              <a:rPr lang="en-US" sz="2000" dirty="0" smtClean="0">
                <a:solidFill>
                  <a:srgbClr val="008000"/>
                </a:solidFill>
                <a:latin typeface="Arial" pitchFamily="34" charset="0"/>
                <a:cs typeface="Arial" pitchFamily="34" charset="0"/>
              </a:rPr>
              <a:t>(but fast) SGD update many </a:t>
            </a:r>
            <a:r>
              <a:rPr lang="en-US" sz="2000" dirty="0">
                <a:solidFill>
                  <a:srgbClr val="008000"/>
                </a:solidFill>
                <a:latin typeface="Arial" pitchFamily="34" charset="0"/>
                <a:cs typeface="Arial" pitchFamily="34" charset="0"/>
              </a:rPr>
              <a:t>times is better than doing a complicated </a:t>
            </a:r>
            <a:r>
              <a:rPr lang="en-US" sz="2000" dirty="0" smtClean="0">
                <a:solidFill>
                  <a:srgbClr val="008000"/>
                </a:solidFill>
                <a:latin typeface="Arial" pitchFamily="34" charset="0"/>
                <a:cs typeface="Arial" pitchFamily="34" charset="0"/>
              </a:rPr>
              <a:t>(but slow) CG update a </a:t>
            </a:r>
            <a:r>
              <a:rPr lang="en-US" sz="2000" dirty="0">
                <a:solidFill>
                  <a:srgbClr val="008000"/>
                </a:solidFill>
                <a:latin typeface="Arial" pitchFamily="34" charset="0"/>
                <a:cs typeface="Arial" pitchFamily="34" charset="0"/>
              </a:rPr>
              <a:t>few times</a:t>
            </a:r>
          </a:p>
        </p:txBody>
      </p:sp>
      <mc:AlternateContent xmlns:mc="http://schemas.openxmlformats.org/markup-compatibility/2006" xmlns:a14="http://schemas.microsoft.com/office/drawing/2010/main">
        <mc:Choice Requires="a14">
          <p:sp>
            <p:nvSpPr>
              <p:cNvPr id="9" name="TextBox 8"/>
              <p:cNvSpPr txBox="1"/>
              <p:nvPr/>
            </p:nvSpPr>
            <p:spPr>
              <a:xfrm>
                <a:off x="6553200" y="2362200"/>
                <a:ext cx="2590800" cy="1102866"/>
              </a:xfrm>
              <a:prstGeom prst="rect">
                <a:avLst/>
              </a:prstGeom>
              <a:noFill/>
            </p:spPr>
            <p:txBody>
              <a:bodyPr wrap="square" rtlCol="0">
                <a:spAutoFit/>
              </a:bodyPr>
              <a:lstStyle/>
              <a:p>
                <a:pPr algn="ctr"/>
                <a:r>
                  <a:rPr lang="en-US" sz="1600" b="1" dirty="0" smtClean="0">
                    <a:solidFill>
                      <a:srgbClr val="0000FF"/>
                    </a:solidFill>
                    <a:latin typeface="Arial" pitchFamily="34" charset="0"/>
                    <a:cs typeface="Arial" pitchFamily="34" charset="0"/>
                  </a:rPr>
                  <a:t>Theory says:</a:t>
                </a:r>
                <a:r>
                  <a:rPr lang="en-US" sz="1600" dirty="0" smtClean="0">
                    <a:solidFill>
                      <a:srgbClr val="0000FF"/>
                    </a:solidFill>
                    <a:latin typeface="Arial" pitchFamily="34" charset="0"/>
                    <a:cs typeface="Arial" pitchFamily="34" charset="0"/>
                  </a:rPr>
                  <a:t> </a:t>
                </a:r>
                <a:r>
                  <a:rPr lang="en-US" sz="1600" b="1" dirty="0" smtClean="0">
                    <a:solidFill>
                      <a:srgbClr val="008000"/>
                    </a:solidFill>
                    <a:latin typeface="Arial" pitchFamily="34" charset="0"/>
                    <a:cs typeface="Arial" pitchFamily="34" charset="0"/>
                  </a:rPr>
                  <a:t>Gradient descent</a:t>
                </a:r>
                <a:r>
                  <a:rPr lang="en-US" sz="1600" dirty="0" smtClean="0">
                    <a:solidFill>
                      <a:srgbClr val="008000"/>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converges in linear time </a:t>
                </a:r>
                <a14:m>
                  <m:oMath xmlns:m="http://schemas.openxmlformats.org/officeDocument/2006/math">
                    <m:r>
                      <a:rPr lang="en-US" sz="1600" b="1" i="1">
                        <a:solidFill>
                          <a:schemeClr val="tx1"/>
                        </a:solidFill>
                        <a:latin typeface="Cambria Math"/>
                        <a:cs typeface="Arial" pitchFamily="34" charset="0"/>
                      </a:rPr>
                      <m:t>𝒌</m:t>
                    </m:r>
                  </m:oMath>
                </a14:m>
                <a:r>
                  <a:rPr lang="en-US" sz="1600" dirty="0" smtClean="0">
                    <a:solidFill>
                      <a:schemeClr val="tx1"/>
                    </a:solidFill>
                    <a:latin typeface="Arial" pitchFamily="34" charset="0"/>
                    <a:cs typeface="Arial" pitchFamily="34" charset="0"/>
                  </a:rPr>
                  <a:t>. </a:t>
                </a:r>
                <a:r>
                  <a:rPr lang="en-US" sz="1600" b="1" dirty="0" smtClean="0">
                    <a:solidFill>
                      <a:srgbClr val="D60093"/>
                    </a:solidFill>
                    <a:latin typeface="Arial" pitchFamily="34" charset="0"/>
                    <a:cs typeface="Arial" pitchFamily="34" charset="0"/>
                  </a:rPr>
                  <a:t>Conjugate gradient</a:t>
                </a:r>
                <a:r>
                  <a:rPr lang="en-US" sz="1600" b="1" dirty="0" smtClean="0">
                    <a:solidFill>
                      <a:srgbClr val="008000"/>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converges in </a:t>
                </a:r>
                <a14:m>
                  <m:oMath xmlns:m="http://schemas.openxmlformats.org/officeDocument/2006/math">
                    <m:rad>
                      <m:radPr>
                        <m:degHide m:val="on"/>
                        <m:ctrlPr>
                          <a:rPr lang="en-US" sz="1600" b="1" i="1" smtClean="0">
                            <a:solidFill>
                              <a:schemeClr val="tx1"/>
                            </a:solidFill>
                            <a:latin typeface="Cambria Math"/>
                            <a:cs typeface="Arial" pitchFamily="34" charset="0"/>
                          </a:rPr>
                        </m:ctrlPr>
                      </m:radPr>
                      <m:deg/>
                      <m:e>
                        <m:r>
                          <a:rPr lang="en-US" sz="1600" b="1" i="1" smtClean="0">
                            <a:solidFill>
                              <a:schemeClr val="tx1"/>
                            </a:solidFill>
                            <a:latin typeface="Cambria Math"/>
                            <a:cs typeface="Arial" pitchFamily="34" charset="0"/>
                          </a:rPr>
                          <m:t>𝒌</m:t>
                        </m:r>
                      </m:e>
                    </m:rad>
                  </m:oMath>
                </a14:m>
                <a:r>
                  <a:rPr lang="en-US" sz="1600" b="1" dirty="0" smtClean="0">
                    <a:latin typeface="Arial" pitchFamily="34" charset="0"/>
                    <a:cs typeface="Arial" pitchFamily="34" charset="0"/>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6553200" y="2362200"/>
                <a:ext cx="2590800" cy="1102866"/>
              </a:xfrm>
              <a:prstGeom prst="rect">
                <a:avLst/>
              </a:prstGeom>
              <a:blipFill rotWithShape="1">
                <a:blip r:embed="rId3"/>
                <a:stretch>
                  <a:fillRect l="-706" t="-1667" r="-706" b="-6667"/>
                </a:stretch>
              </a:blipFill>
            </p:spPr>
            <p:txBody>
              <a:bodyPr/>
              <a:lstStyle/>
              <a:p>
                <a:r>
                  <a:rPr lang="en-US">
                    <a:noFill/>
                  </a:rPr>
                  <a:t> </a:t>
                </a:r>
              </a:p>
            </p:txBody>
          </p:sp>
        </mc:Fallback>
      </mc:AlternateContent>
      <p:pic>
        <p:nvPicPr>
          <p:cNvPr id="51202" name="Picture 2" descr="http://upload.wikimedia.org/wikipedia/commons/thumb/b/bf/Conjugate_gradient_illustration.svg/404px-Conjugate_gradient_illustr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440746"/>
            <a:ext cx="2003425" cy="297538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H="1">
            <a:off x="8229600" y="3440746"/>
            <a:ext cx="304800" cy="1283654"/>
          </a:xfrm>
          <a:prstGeom prst="straightConnector1">
            <a:avLst/>
          </a:prstGeom>
          <a:ln w="28575">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7" name="Elbow Connector 16"/>
          <p:cNvCxnSpPr/>
          <p:nvPr/>
        </p:nvCxnSpPr>
        <p:spPr>
          <a:xfrm rot="10800000" flipH="1" flipV="1">
            <a:off x="6781800" y="2803266"/>
            <a:ext cx="1066800" cy="1958581"/>
          </a:xfrm>
          <a:prstGeom prst="bentConnector4">
            <a:avLst>
              <a:gd name="adj1" fmla="val -21429"/>
              <a:gd name="adj2" fmla="val 100037"/>
            </a:avLst>
          </a:prstGeom>
          <a:ln w="28575">
            <a:solidFill>
              <a:srgbClr val="00B050"/>
            </a:solidFill>
            <a:tailEnd type="arrow"/>
          </a:ln>
        </p:spPr>
        <p:style>
          <a:lnRef idx="1">
            <a:schemeClr val="dk1"/>
          </a:lnRef>
          <a:fillRef idx="0">
            <a:schemeClr val="dk1"/>
          </a:fillRef>
          <a:effectRef idx="0">
            <a:schemeClr val="dk1"/>
          </a:effectRef>
          <a:fontRef idx="minor">
            <a:schemeClr val="tx1"/>
          </a:fontRef>
        </p:style>
      </p:cxnSp>
      <p:sp>
        <p:nvSpPr>
          <p:cNvPr id="35" name="Freeform 34"/>
          <p:cNvSpPr/>
          <p:nvPr/>
        </p:nvSpPr>
        <p:spPr>
          <a:xfrm>
            <a:off x="1977957" y="3722451"/>
            <a:ext cx="2230877" cy="998706"/>
          </a:xfrm>
          <a:custGeom>
            <a:avLst/>
            <a:gdLst>
              <a:gd name="connsiteX0" fmla="*/ 0 w 2230877"/>
              <a:gd name="connsiteY0" fmla="*/ 0 h 998706"/>
              <a:gd name="connsiteX1" fmla="*/ 123217 w 2230877"/>
              <a:gd name="connsiteY1" fmla="*/ 428017 h 998706"/>
              <a:gd name="connsiteX2" fmla="*/ 363166 w 2230877"/>
              <a:gd name="connsiteY2" fmla="*/ 791183 h 998706"/>
              <a:gd name="connsiteX3" fmla="*/ 680937 w 2230877"/>
              <a:gd name="connsiteY3" fmla="*/ 940340 h 998706"/>
              <a:gd name="connsiteX4" fmla="*/ 1089498 w 2230877"/>
              <a:gd name="connsiteY4" fmla="*/ 979251 h 998706"/>
              <a:gd name="connsiteX5" fmla="*/ 1459149 w 2230877"/>
              <a:gd name="connsiteY5" fmla="*/ 992221 h 998706"/>
              <a:gd name="connsiteX6" fmla="*/ 2230877 w 2230877"/>
              <a:gd name="connsiteY6" fmla="*/ 998706 h 998706"/>
              <a:gd name="connsiteX7" fmla="*/ 2230877 w 2230877"/>
              <a:gd name="connsiteY7" fmla="*/ 998706 h 998706"/>
              <a:gd name="connsiteX8" fmla="*/ 2230877 w 2230877"/>
              <a:gd name="connsiteY8" fmla="*/ 998706 h 99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877" h="998706">
                <a:moveTo>
                  <a:pt x="0" y="0"/>
                </a:moveTo>
                <a:lnTo>
                  <a:pt x="123217" y="428017"/>
                </a:lnTo>
                <a:lnTo>
                  <a:pt x="363166" y="791183"/>
                </a:lnTo>
                <a:lnTo>
                  <a:pt x="680937" y="940340"/>
                </a:lnTo>
                <a:lnTo>
                  <a:pt x="1089498" y="979251"/>
                </a:lnTo>
                <a:lnTo>
                  <a:pt x="1459149" y="992221"/>
                </a:lnTo>
                <a:lnTo>
                  <a:pt x="2230877" y="998706"/>
                </a:lnTo>
                <a:lnTo>
                  <a:pt x="2230877" y="998706"/>
                </a:lnTo>
                <a:lnTo>
                  <a:pt x="2230877" y="998706"/>
                </a:lnTo>
              </a:path>
            </a:pathLst>
          </a:custGeom>
          <a:noFill/>
          <a:ln w="38100">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6939542" y="6407730"/>
                <a:ext cx="2145139" cy="338554"/>
              </a:xfrm>
              <a:prstGeom prst="rect">
                <a:avLst/>
              </a:prstGeom>
              <a:noFill/>
            </p:spPr>
            <p:txBody>
              <a:bodyPr wrap="none" rtlCol="0">
                <a:spAutoFit/>
              </a:bodyPr>
              <a:lstStyle/>
              <a:p>
                <a14:m>
                  <m:oMath xmlns:m="http://schemas.openxmlformats.org/officeDocument/2006/math">
                    <m:r>
                      <a:rPr lang="en-US" sz="1600" b="1" i="1" dirty="0" smtClean="0">
                        <a:latin typeface="Cambria Math"/>
                        <a:cs typeface="Arial" pitchFamily="34" charset="0"/>
                      </a:rPr>
                      <m:t>𝒌</m:t>
                    </m:r>
                  </m:oMath>
                </a14:m>
                <a:r>
                  <a:rPr lang="en-US" sz="1600" dirty="0" smtClean="0">
                    <a:latin typeface="Arial" pitchFamily="34" charset="0"/>
                    <a:cs typeface="Arial" pitchFamily="34" charset="0"/>
                  </a:rPr>
                  <a:t>… condition number</a:t>
                </a:r>
              </a:p>
            </p:txBody>
          </p:sp>
        </mc:Choice>
        <mc:Fallback xmlns="">
          <p:sp>
            <p:nvSpPr>
              <p:cNvPr id="36" name="TextBox 35"/>
              <p:cNvSpPr txBox="1">
                <a:spLocks noRot="1" noChangeAspect="1" noMove="1" noResize="1" noEditPoints="1" noAdjustHandles="1" noChangeArrowheads="1" noChangeShapeType="1" noTextEdit="1"/>
              </p:cNvSpPr>
              <p:nvPr/>
            </p:nvSpPr>
            <p:spPr>
              <a:xfrm>
                <a:off x="6939542" y="6407730"/>
                <a:ext cx="2145139" cy="338554"/>
              </a:xfrm>
              <a:prstGeom prst="rect">
                <a:avLst/>
              </a:prstGeom>
              <a:blipFill rotWithShape="1">
                <a:blip r:embed="rId5"/>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214195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Considerations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0000FF"/>
                </a:solidFill>
              </a:rPr>
              <a:t>Need to choose learning rate </a:t>
            </a:r>
            <a:r>
              <a:rPr lang="en-US" b="1" dirty="0" smtClean="0">
                <a:solidFill>
                  <a:srgbClr val="0000FF"/>
                </a:solidFill>
                <a:sym typeface="Symbol"/>
              </a:rPr>
              <a:t> and t</a:t>
            </a:r>
            <a:r>
              <a:rPr lang="en-US" b="1" baseline="-25000" dirty="0" smtClean="0">
                <a:solidFill>
                  <a:srgbClr val="0000FF"/>
                </a:solidFill>
                <a:sym typeface="Symbol"/>
              </a:rPr>
              <a:t>0</a:t>
            </a:r>
          </a:p>
          <a:p>
            <a:pPr lvl="1"/>
            <a:endParaRPr lang="en-US" dirty="0" smtClean="0">
              <a:sym typeface="Symbol"/>
            </a:endParaRPr>
          </a:p>
          <a:p>
            <a:pPr lvl="3"/>
            <a:endParaRPr lang="en-US" dirty="0" smtClean="0">
              <a:sym typeface="Symbol"/>
            </a:endParaRPr>
          </a:p>
          <a:p>
            <a:pPr lvl="3"/>
            <a:endParaRPr lang="en-US" dirty="0" smtClean="0">
              <a:sym typeface="Symbol"/>
            </a:endParaRPr>
          </a:p>
          <a:p>
            <a:r>
              <a:rPr lang="en-US" b="1" dirty="0" smtClean="0">
                <a:solidFill>
                  <a:srgbClr val="008000"/>
                </a:solidFill>
                <a:sym typeface="Symbol"/>
              </a:rPr>
              <a:t>Leon suggests:</a:t>
            </a:r>
          </a:p>
          <a:p>
            <a:pPr lvl="1"/>
            <a:r>
              <a:rPr lang="en-US" dirty="0" smtClean="0"/>
              <a:t>Choose </a:t>
            </a:r>
            <a:r>
              <a:rPr lang="en-US" b="1" dirty="0" smtClean="0"/>
              <a:t>t</a:t>
            </a:r>
            <a:r>
              <a:rPr lang="en-US" sz="2400" b="1" baseline="-25000" dirty="0" smtClean="0"/>
              <a:t>0</a:t>
            </a:r>
            <a:r>
              <a:rPr lang="en-US" sz="2400" dirty="0" smtClean="0"/>
              <a:t> </a:t>
            </a:r>
            <a:r>
              <a:rPr lang="en-US" dirty="0" smtClean="0"/>
              <a:t>so that the expected initial updates are comparable with the expected size of the weights</a:t>
            </a:r>
          </a:p>
          <a:p>
            <a:pPr lvl="1"/>
            <a:r>
              <a:rPr lang="en-US" dirty="0" smtClean="0">
                <a:sym typeface="Symbol"/>
              </a:rPr>
              <a:t>Choose </a:t>
            </a:r>
            <a:r>
              <a:rPr lang="en-US" b="1" dirty="0" smtClean="0">
                <a:sym typeface="Symbol"/>
              </a:rPr>
              <a:t></a:t>
            </a:r>
            <a:r>
              <a:rPr lang="en-US" dirty="0" smtClean="0">
                <a:sym typeface="Symbol"/>
              </a:rPr>
              <a:t>:</a:t>
            </a:r>
          </a:p>
          <a:p>
            <a:pPr lvl="2"/>
            <a:r>
              <a:rPr lang="en-US" dirty="0" smtClean="0">
                <a:sym typeface="Symbol"/>
              </a:rPr>
              <a:t>Select a </a:t>
            </a:r>
            <a:r>
              <a:rPr lang="en-US" b="1" dirty="0" smtClean="0">
                <a:solidFill>
                  <a:srgbClr val="008000"/>
                </a:solidFill>
                <a:sym typeface="Symbol"/>
              </a:rPr>
              <a:t>small subsample</a:t>
            </a:r>
          </a:p>
          <a:p>
            <a:pPr lvl="2"/>
            <a:r>
              <a:rPr lang="en-US" dirty="0" smtClean="0">
                <a:sym typeface="Symbol"/>
              </a:rPr>
              <a:t>Try various rates </a:t>
            </a:r>
            <a:r>
              <a:rPr lang="en-US" b="1" dirty="0" smtClean="0">
                <a:sym typeface="Symbol"/>
              </a:rPr>
              <a:t></a:t>
            </a:r>
            <a:r>
              <a:rPr lang="en-US" dirty="0" smtClean="0">
                <a:sym typeface="Symbol"/>
              </a:rPr>
              <a:t> (e.g., 10, 1, 0.1, 0.01, …)</a:t>
            </a:r>
          </a:p>
          <a:p>
            <a:pPr lvl="2"/>
            <a:r>
              <a:rPr lang="en-US" dirty="0" smtClean="0">
                <a:sym typeface="Symbol"/>
              </a:rPr>
              <a:t>Pick the one that most reduces the cost</a:t>
            </a:r>
          </a:p>
          <a:p>
            <a:pPr lvl="2"/>
            <a:r>
              <a:rPr lang="en-US" dirty="0" smtClean="0">
                <a:sym typeface="Symbol"/>
              </a:rPr>
              <a:t>Use </a:t>
            </a:r>
            <a:r>
              <a:rPr lang="en-US" b="1" dirty="0" smtClean="0">
                <a:sym typeface="Symbol"/>
              </a:rPr>
              <a:t></a:t>
            </a:r>
            <a:r>
              <a:rPr lang="en-US" dirty="0" smtClean="0">
                <a:sym typeface="Symbol"/>
              </a:rPr>
              <a:t> for next 100k iterations on the full dataset</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dirty="0"/>
          </a:p>
        </p:txBody>
      </p:sp>
      <p:graphicFrame>
        <p:nvGraphicFramePr>
          <p:cNvPr id="91138" name="Object 2"/>
          <p:cNvGraphicFramePr>
            <a:graphicFrameLocks noChangeAspect="1"/>
          </p:cNvGraphicFramePr>
          <p:nvPr>
            <p:extLst>
              <p:ext uri="{D42A27DB-BD31-4B8C-83A1-F6EECF244321}">
                <p14:modId xmlns:p14="http://schemas.microsoft.com/office/powerpoint/2010/main" val="1162998960"/>
              </p:ext>
            </p:extLst>
          </p:nvPr>
        </p:nvGraphicFramePr>
        <p:xfrm>
          <a:off x="1038225" y="1828800"/>
          <a:ext cx="6153150" cy="1212850"/>
        </p:xfrm>
        <a:graphic>
          <a:graphicData uri="http://schemas.openxmlformats.org/presentationml/2006/ole">
            <mc:AlternateContent xmlns:mc="http://schemas.openxmlformats.org/markup-compatibility/2006">
              <mc:Choice xmlns:v="urn:schemas-microsoft-com:vml" Requires="v">
                <p:oleObj spid="_x0000_s43080" name="Equation" r:id="rId3" imgW="2247840" imgH="444240" progId="Equation.3">
                  <p:embed/>
                </p:oleObj>
              </mc:Choice>
              <mc:Fallback>
                <p:oleObj name="Equation" r:id="rId3" imgW="2247840" imgH="444240" progId="Equation.3">
                  <p:embed/>
                  <p:pic>
                    <p:nvPicPr>
                      <p:cNvPr id="0" name=""/>
                      <p:cNvPicPr>
                        <a:picLocks noChangeAspect="1" noChangeArrowheads="1"/>
                      </p:cNvPicPr>
                      <p:nvPr/>
                    </p:nvPicPr>
                    <p:blipFill>
                      <a:blip r:embed="rId4"/>
                      <a:srcRect/>
                      <a:stretch>
                        <a:fillRect/>
                      </a:stretch>
                    </p:blipFill>
                    <p:spPr bwMode="auto">
                      <a:xfrm>
                        <a:off x="1038225" y="1828800"/>
                        <a:ext cx="6153150" cy="1212850"/>
                      </a:xfrm>
                      <a:prstGeom prst="rect">
                        <a:avLst/>
                      </a:prstGeom>
                      <a:noFill/>
                    </p:spPr>
                  </p:pic>
                </p:oleObj>
              </mc:Fallback>
            </mc:AlternateContent>
          </a:graphicData>
        </a:graphic>
      </p:graphicFrame>
    </p:spTree>
    <p:extLst>
      <p:ext uri="{BB962C8B-B14F-4D97-AF65-F5344CB8AC3E}">
        <p14:creationId xmlns:p14="http://schemas.microsoft.com/office/powerpoint/2010/main" val="4120685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Considerations</a:t>
            </a:r>
            <a:endParaRPr lang="en-US" dirty="0"/>
          </a:p>
        </p:txBody>
      </p:sp>
      <p:sp>
        <p:nvSpPr>
          <p:cNvPr id="3" name="Content Placeholder 2"/>
          <p:cNvSpPr>
            <a:spLocks noGrp="1"/>
          </p:cNvSpPr>
          <p:nvPr>
            <p:ph idx="1"/>
          </p:nvPr>
        </p:nvSpPr>
        <p:spPr/>
        <p:txBody>
          <a:bodyPr/>
          <a:lstStyle/>
          <a:p>
            <a:r>
              <a:rPr lang="en-US" b="1" dirty="0" smtClean="0">
                <a:solidFill>
                  <a:srgbClr val="0000FF"/>
                </a:solidFill>
              </a:rPr>
              <a:t>Sparse Linear SVM:</a:t>
            </a:r>
          </a:p>
          <a:p>
            <a:pPr lvl="1"/>
            <a:r>
              <a:rPr lang="en-US" b="1" dirty="0" smtClean="0">
                <a:solidFill>
                  <a:srgbClr val="008000"/>
                </a:solidFill>
              </a:rPr>
              <a:t>Feature vector </a:t>
            </a:r>
            <a:r>
              <a:rPr lang="en-US" b="1" i="1" dirty="0" smtClean="0">
                <a:solidFill>
                  <a:srgbClr val="008000"/>
                </a:solidFill>
              </a:rPr>
              <a:t>x</a:t>
            </a:r>
            <a:r>
              <a:rPr lang="en-US" b="1" i="1" baseline="-25000" dirty="0" smtClean="0">
                <a:solidFill>
                  <a:srgbClr val="008000"/>
                </a:solidFill>
              </a:rPr>
              <a:t>i</a:t>
            </a:r>
            <a:r>
              <a:rPr lang="en-US" b="1" dirty="0" smtClean="0">
                <a:solidFill>
                  <a:srgbClr val="008000"/>
                </a:solidFill>
              </a:rPr>
              <a:t> is sparse (contains many zeros)</a:t>
            </a:r>
          </a:p>
          <a:p>
            <a:pPr lvl="2"/>
            <a:r>
              <a:rPr lang="en-US" dirty="0" smtClean="0"/>
              <a:t>Do not do: </a:t>
            </a:r>
            <a:r>
              <a:rPr lang="en-US" b="1" i="1" dirty="0" smtClean="0">
                <a:latin typeface="Arial" pitchFamily="34" charset="0"/>
                <a:cs typeface="Arial" pitchFamily="34" charset="0"/>
              </a:rPr>
              <a:t>x</a:t>
            </a:r>
            <a:r>
              <a:rPr lang="en-US" b="1" i="1" baseline="-25000" dirty="0" smtClean="0">
                <a:latin typeface="Arial" pitchFamily="34" charset="0"/>
                <a:cs typeface="Arial" pitchFamily="34" charset="0"/>
              </a:rPr>
              <a:t>i </a:t>
            </a:r>
            <a:r>
              <a:rPr lang="en-US" dirty="0" smtClean="0">
                <a:latin typeface="Arial" pitchFamily="34" charset="0"/>
                <a:cs typeface="Arial" pitchFamily="34" charset="0"/>
              </a:rPr>
              <a:t>= [</a:t>
            </a:r>
            <a:r>
              <a:rPr lang="en-US" i="1" dirty="0" smtClean="0">
                <a:latin typeface="Arial" pitchFamily="34" charset="0"/>
                <a:cs typeface="Arial" pitchFamily="34" charset="0"/>
              </a:rPr>
              <a:t>0,0,0,1,0,0,0,0,5,0,0,0,0,0,0,…</a:t>
            </a:r>
            <a:r>
              <a:rPr lang="en-US" dirty="0" smtClean="0">
                <a:latin typeface="Arial" pitchFamily="34" charset="0"/>
                <a:cs typeface="Arial" pitchFamily="34" charset="0"/>
              </a:rPr>
              <a:t>]</a:t>
            </a:r>
          </a:p>
          <a:p>
            <a:pPr lvl="2"/>
            <a:r>
              <a:rPr lang="en-US" dirty="0" smtClean="0"/>
              <a:t>But represent </a:t>
            </a:r>
            <a:r>
              <a:rPr lang="en-US" b="1" dirty="0" smtClean="0"/>
              <a:t>x</a:t>
            </a:r>
            <a:r>
              <a:rPr lang="en-US" b="1" baseline="-25000" dirty="0" smtClean="0"/>
              <a:t>i</a:t>
            </a:r>
            <a:r>
              <a:rPr lang="en-US" baseline="-25000" dirty="0" smtClean="0"/>
              <a:t> </a:t>
            </a:r>
            <a:r>
              <a:rPr lang="en-US" dirty="0" smtClean="0"/>
              <a:t>as a sparse vector</a:t>
            </a:r>
            <a:r>
              <a:rPr lang="en-US" dirty="0" smtClean="0">
                <a:latin typeface="Arial" pitchFamily="34" charset="0"/>
                <a:cs typeface="Arial" pitchFamily="34" charset="0"/>
              </a:rPr>
              <a:t> </a:t>
            </a:r>
            <a:r>
              <a:rPr lang="en-US" b="1" dirty="0" smtClean="0">
                <a:latin typeface="Arial" pitchFamily="34" charset="0"/>
                <a:cs typeface="Arial" pitchFamily="34" charset="0"/>
              </a:rPr>
              <a:t>x</a:t>
            </a:r>
            <a:r>
              <a:rPr lang="en-US" b="1" baseline="-25000" dirty="0" smtClean="0">
                <a:latin typeface="Arial" pitchFamily="34" charset="0"/>
                <a:cs typeface="Arial" pitchFamily="34" charset="0"/>
              </a:rPr>
              <a:t>i</a:t>
            </a:r>
            <a:r>
              <a:rPr lang="en-US" b="1" dirty="0" smtClean="0">
                <a:latin typeface="Arial" pitchFamily="34" charset="0"/>
                <a:cs typeface="Arial" pitchFamily="34" charset="0"/>
              </a:rPr>
              <a:t>=[</a:t>
            </a:r>
            <a:r>
              <a:rPr lang="en-US" b="1" i="1" dirty="0" smtClean="0">
                <a:latin typeface="Arial" pitchFamily="34" charset="0"/>
                <a:cs typeface="Arial" pitchFamily="34" charset="0"/>
              </a:rPr>
              <a:t>(4,1), (9,5),</a:t>
            </a:r>
            <a:r>
              <a:rPr lang="en-US" b="1" dirty="0" smtClean="0">
                <a:latin typeface="Arial" pitchFamily="34" charset="0"/>
                <a:cs typeface="Arial" pitchFamily="34" charset="0"/>
              </a:rPr>
              <a:t> …]</a:t>
            </a:r>
          </a:p>
          <a:p>
            <a:pPr lvl="1"/>
            <a:r>
              <a:rPr lang="en-US" b="1" dirty="0" smtClean="0">
                <a:solidFill>
                  <a:srgbClr val="CC0066"/>
                </a:solidFill>
              </a:rPr>
              <a:t>Can we do the SGD update more efficiently?</a:t>
            </a:r>
          </a:p>
          <a:p>
            <a:pPr lvl="1"/>
            <a:endParaRPr lang="en-US" dirty="0" smtClean="0">
              <a:solidFill>
                <a:schemeClr val="accent2"/>
              </a:solidFill>
            </a:endParaRPr>
          </a:p>
          <a:p>
            <a:pPr lvl="1"/>
            <a:r>
              <a:rPr lang="en-US" b="1" dirty="0" smtClean="0">
                <a:solidFill>
                  <a:srgbClr val="0000FF"/>
                </a:solidFill>
              </a:rPr>
              <a:t>Approximated in 2 steps:</a:t>
            </a:r>
          </a:p>
          <a:p>
            <a:pPr marL="768096" lvl="2" indent="0">
              <a:buNone/>
            </a:pPr>
            <a:r>
              <a:rPr lang="en-US" dirty="0" smtClean="0"/>
              <a:t>	                                          </a:t>
            </a:r>
            <a:r>
              <a:rPr lang="en-US" b="1" dirty="0" smtClean="0"/>
              <a:t>cheap</a:t>
            </a:r>
            <a:r>
              <a:rPr lang="en-US" dirty="0" smtClean="0"/>
              <a:t>: </a:t>
            </a:r>
            <a:r>
              <a:rPr lang="en-US" b="1" i="1" dirty="0" smtClean="0"/>
              <a:t>x</a:t>
            </a:r>
            <a:r>
              <a:rPr lang="en-US" b="1" i="1" baseline="-25000" dirty="0" smtClean="0"/>
              <a:t>i</a:t>
            </a:r>
            <a:r>
              <a:rPr lang="en-US" dirty="0" smtClean="0"/>
              <a:t> is sparse and so few </a:t>
            </a:r>
            <a:br>
              <a:rPr lang="en-US" dirty="0" smtClean="0"/>
            </a:br>
            <a:r>
              <a:rPr lang="en-US" dirty="0" smtClean="0"/>
              <a:t>				  coordinates </a:t>
            </a:r>
            <a:r>
              <a:rPr lang="en-US" b="1" i="1" dirty="0" smtClean="0"/>
              <a:t>j</a:t>
            </a:r>
            <a:r>
              <a:rPr lang="en-US" dirty="0" smtClean="0"/>
              <a:t> of </a:t>
            </a:r>
            <a:r>
              <a:rPr lang="en-US" b="1" i="1" dirty="0" smtClean="0"/>
              <a:t>w</a:t>
            </a:r>
            <a:r>
              <a:rPr lang="en-US" dirty="0" smtClean="0"/>
              <a:t> will be updated</a:t>
            </a:r>
          </a:p>
          <a:p>
            <a:pPr marL="768096" lvl="2" indent="0">
              <a:buNone/>
            </a:pPr>
            <a:r>
              <a:rPr lang="en-US" dirty="0" smtClean="0"/>
              <a:t>                                            </a:t>
            </a:r>
            <a:r>
              <a:rPr lang="en-US" b="1" dirty="0" smtClean="0"/>
              <a:t>expensive</a:t>
            </a:r>
            <a:r>
              <a:rPr lang="en-US" dirty="0" smtClean="0"/>
              <a:t>: </a:t>
            </a:r>
            <a:r>
              <a:rPr lang="en-US" b="1" i="1" dirty="0" smtClean="0"/>
              <a:t>w</a:t>
            </a:r>
            <a:r>
              <a:rPr lang="en-US" dirty="0" smtClean="0"/>
              <a:t> is not sparse, all </a:t>
            </a:r>
            <a:br>
              <a:rPr lang="en-US" dirty="0" smtClean="0"/>
            </a:br>
            <a:r>
              <a:rPr lang="en-US" dirty="0" smtClean="0"/>
              <a:t>		 		  coordinates need to be updated</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a:p>
        </p:txBody>
      </p:sp>
      <p:graphicFrame>
        <p:nvGraphicFramePr>
          <p:cNvPr id="126978" name="Object 2"/>
          <p:cNvGraphicFramePr>
            <a:graphicFrameLocks noChangeAspect="1"/>
          </p:cNvGraphicFramePr>
          <p:nvPr>
            <p:extLst>
              <p:ext uri="{D42A27DB-BD31-4B8C-83A1-F6EECF244321}">
                <p14:modId xmlns:p14="http://schemas.microsoft.com/office/powerpoint/2010/main" val="3461358295"/>
              </p:ext>
            </p:extLst>
          </p:nvPr>
        </p:nvGraphicFramePr>
        <p:xfrm flipV="1">
          <a:off x="2819400" y="3733800"/>
          <a:ext cx="2945247" cy="609600"/>
        </p:xfrm>
        <a:graphic>
          <a:graphicData uri="http://schemas.openxmlformats.org/presentationml/2006/ole">
            <mc:AlternateContent xmlns:mc="http://schemas.openxmlformats.org/markup-compatibility/2006">
              <mc:Choice xmlns:v="urn:schemas-microsoft-com:vml" Requires="v">
                <p:oleObj spid="_x0000_s44247" name="Equation" r:id="rId4" imgW="1790640" imgH="431640" progId="Equation.3">
                  <p:embed/>
                </p:oleObj>
              </mc:Choice>
              <mc:Fallback>
                <p:oleObj name="Equation" r:id="rId4" imgW="1790640" imgH="431640" progId="Equation.3">
                  <p:embed/>
                  <p:pic>
                    <p:nvPicPr>
                      <p:cNvPr id="0" name=""/>
                      <p:cNvPicPr>
                        <a:picLocks noChangeAspect="1" noChangeArrowheads="1"/>
                      </p:cNvPicPr>
                      <p:nvPr/>
                    </p:nvPicPr>
                    <p:blipFill>
                      <a:blip r:embed="rId5"/>
                      <a:srcRect/>
                      <a:stretch>
                        <a:fillRect/>
                      </a:stretch>
                    </p:blipFill>
                    <p:spPr bwMode="auto">
                      <a:xfrm flipV="1">
                        <a:off x="2819400" y="3733800"/>
                        <a:ext cx="2945247" cy="609600"/>
                      </a:xfrm>
                      <a:prstGeom prst="rect">
                        <a:avLst/>
                      </a:prstGeom>
                      <a:noFill/>
                    </p:spPr>
                  </p:pic>
                </p:oleObj>
              </mc:Fallback>
            </mc:AlternateContent>
          </a:graphicData>
        </a:graphic>
      </p:graphicFrame>
      <p:graphicFrame>
        <p:nvGraphicFramePr>
          <p:cNvPr id="126979" name="Object 3"/>
          <p:cNvGraphicFramePr>
            <a:graphicFrameLocks noChangeAspect="1"/>
          </p:cNvGraphicFramePr>
          <p:nvPr>
            <p:extLst>
              <p:ext uri="{D42A27DB-BD31-4B8C-83A1-F6EECF244321}">
                <p14:modId xmlns:p14="http://schemas.microsoft.com/office/powerpoint/2010/main" val="2441100649"/>
              </p:ext>
            </p:extLst>
          </p:nvPr>
        </p:nvGraphicFramePr>
        <p:xfrm>
          <a:off x="1523999" y="4900901"/>
          <a:ext cx="2592873" cy="737899"/>
        </p:xfrm>
        <a:graphic>
          <a:graphicData uri="http://schemas.openxmlformats.org/presentationml/2006/ole">
            <mc:AlternateContent xmlns:mc="http://schemas.openxmlformats.org/markup-compatibility/2006">
              <mc:Choice xmlns:v="urn:schemas-microsoft-com:vml" Requires="v">
                <p:oleObj spid="_x0000_s44248" name="Equation" r:id="rId6" imgW="1384200" imgH="393480" progId="Equation.3">
                  <p:embed/>
                </p:oleObj>
              </mc:Choice>
              <mc:Fallback>
                <p:oleObj name="Equation" r:id="rId6" imgW="13842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9" y="4900901"/>
                        <a:ext cx="2592873" cy="737899"/>
                      </a:xfrm>
                      <a:prstGeom prst="rect">
                        <a:avLst/>
                      </a:prstGeom>
                      <a:noFill/>
                    </p:spPr>
                  </p:pic>
                </p:oleObj>
              </mc:Fallback>
            </mc:AlternateContent>
          </a:graphicData>
        </a:graphic>
      </p:graphicFrame>
      <p:graphicFrame>
        <p:nvGraphicFramePr>
          <p:cNvPr id="126980" name="Object 4"/>
          <p:cNvGraphicFramePr>
            <a:graphicFrameLocks noChangeAspect="1"/>
          </p:cNvGraphicFramePr>
          <p:nvPr>
            <p:extLst>
              <p:ext uri="{D42A27DB-BD31-4B8C-83A1-F6EECF244321}">
                <p14:modId xmlns:p14="http://schemas.microsoft.com/office/powerpoint/2010/main" val="3615916213"/>
              </p:ext>
            </p:extLst>
          </p:nvPr>
        </p:nvGraphicFramePr>
        <p:xfrm>
          <a:off x="1477450" y="5867400"/>
          <a:ext cx="1570550" cy="381000"/>
        </p:xfrm>
        <a:graphic>
          <a:graphicData uri="http://schemas.openxmlformats.org/presentationml/2006/ole">
            <mc:AlternateContent xmlns:mc="http://schemas.openxmlformats.org/markup-compatibility/2006">
              <mc:Choice xmlns:v="urn:schemas-microsoft-com:vml" Requires="v">
                <p:oleObj spid="_x0000_s44249" name="Equation" r:id="rId8" imgW="838080" imgH="203040" progId="Equation.3">
                  <p:embed/>
                </p:oleObj>
              </mc:Choice>
              <mc:Fallback>
                <p:oleObj name="Equation" r:id="rId8" imgW="83808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7450" y="5867400"/>
                        <a:ext cx="1570550" cy="381000"/>
                      </a:xfrm>
                      <a:prstGeom prst="rect">
                        <a:avLst/>
                      </a:prstGeom>
                      <a:noFill/>
                    </p:spPr>
                  </p:pic>
                </p:oleObj>
              </mc:Fallback>
            </mc:AlternateContent>
          </a:graphicData>
        </a:graphic>
      </p:graphicFrame>
    </p:spTree>
    <p:extLst>
      <p:ext uri="{BB962C8B-B14F-4D97-AF65-F5344CB8AC3E}">
        <p14:creationId xmlns:p14="http://schemas.microsoft.com/office/powerpoint/2010/main" val="40584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69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9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Considerations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b="1" dirty="0" smtClean="0">
                    <a:solidFill>
                      <a:srgbClr val="D60093"/>
                    </a:solidFill>
                  </a:rPr>
                  <a:t>Solution 1: </a:t>
                </a:r>
                <a14:m>
                  <m:oMath xmlns:m="http://schemas.openxmlformats.org/officeDocument/2006/math">
                    <m:r>
                      <a:rPr lang="en-US" b="1" i="1" dirty="0">
                        <a:latin typeface="Cambria Math"/>
                      </a:rPr>
                      <m:t>𝒘</m:t>
                    </m:r>
                    <m:r>
                      <a:rPr lang="en-US" b="1" i="1" dirty="0">
                        <a:latin typeface="Cambria Math"/>
                      </a:rPr>
                      <m:t>=</m:t>
                    </m:r>
                    <m:r>
                      <a:rPr lang="en-US" b="1" i="1" dirty="0">
                        <a:latin typeface="Cambria Math"/>
                      </a:rPr>
                      <m:t>𝒔</m:t>
                    </m:r>
                    <m:r>
                      <a:rPr lang="en-US" b="1" i="1" dirty="0">
                        <a:latin typeface="Cambria Math"/>
                      </a:rPr>
                      <m:t>⋅</m:t>
                    </m:r>
                    <m:r>
                      <a:rPr lang="en-US" b="1" i="1" dirty="0">
                        <a:latin typeface="Cambria Math"/>
                      </a:rPr>
                      <m:t>𝒗</m:t>
                    </m:r>
                  </m:oMath>
                </a14:m>
                <a:endParaRPr lang="en-US" b="1" dirty="0"/>
              </a:p>
              <a:p>
                <a:pPr lvl="1"/>
                <a:r>
                  <a:rPr lang="en-US" dirty="0" smtClean="0"/>
                  <a:t>Represent vector </a:t>
                </a:r>
                <a:r>
                  <a:rPr lang="en-US" b="1" i="1" dirty="0" smtClean="0"/>
                  <a:t>w</a:t>
                </a:r>
                <a:r>
                  <a:rPr lang="en-US" dirty="0" smtClean="0"/>
                  <a:t> as the </a:t>
                </a:r>
                <a:br>
                  <a:rPr lang="en-US" dirty="0" smtClean="0"/>
                </a:br>
                <a:r>
                  <a:rPr lang="en-US" dirty="0" smtClean="0"/>
                  <a:t>product of scalar </a:t>
                </a:r>
                <a:r>
                  <a:rPr lang="en-US" b="1" i="1" dirty="0" smtClean="0"/>
                  <a:t>s</a:t>
                </a:r>
                <a:r>
                  <a:rPr lang="en-US" dirty="0" smtClean="0"/>
                  <a:t> and vector </a:t>
                </a:r>
                <a:r>
                  <a:rPr lang="en-US" b="1" i="1" dirty="0" smtClean="0"/>
                  <a:t>v</a:t>
                </a:r>
                <a:r>
                  <a:rPr lang="en-US" dirty="0" smtClean="0"/>
                  <a:t> </a:t>
                </a:r>
              </a:p>
              <a:p>
                <a:pPr lvl="1"/>
                <a:r>
                  <a:rPr lang="en-US" dirty="0" smtClean="0"/>
                  <a:t>Then the update procedure is:</a:t>
                </a:r>
              </a:p>
              <a:p>
                <a:pPr lvl="2"/>
                <a:r>
                  <a:rPr lang="en-US" b="1" i="1" dirty="0" smtClean="0">
                    <a:solidFill>
                      <a:srgbClr val="0000FF"/>
                    </a:solidFill>
                  </a:rPr>
                  <a:t>(1) </a:t>
                </a:r>
                <a14:m>
                  <m:oMath xmlns:m="http://schemas.openxmlformats.org/officeDocument/2006/math">
                    <m:r>
                      <a:rPr lang="en-US" b="1" i="1" dirty="0" smtClean="0">
                        <a:solidFill>
                          <a:srgbClr val="0000FF"/>
                        </a:solidFill>
                        <a:latin typeface="Cambria Math"/>
                      </a:rPr>
                      <m:t>𝒗</m:t>
                    </m:r>
                    <m:r>
                      <a:rPr lang="en-US" b="1" i="1" dirty="0" smtClean="0">
                        <a:solidFill>
                          <a:srgbClr val="0000FF"/>
                        </a:solidFill>
                        <a:latin typeface="Cambria Math"/>
                      </a:rPr>
                      <m:t> = </m:t>
                    </m:r>
                    <m:r>
                      <a:rPr lang="en-US" b="1" i="1" dirty="0" smtClean="0">
                        <a:solidFill>
                          <a:srgbClr val="0000FF"/>
                        </a:solidFill>
                        <a:latin typeface="Cambria Math"/>
                      </a:rPr>
                      <m:t>𝒗</m:t>
                    </m:r>
                    <m:r>
                      <a:rPr lang="en-US" b="1" i="1" dirty="0" smtClean="0">
                        <a:solidFill>
                          <a:srgbClr val="0000FF"/>
                        </a:solidFill>
                        <a:latin typeface="Cambria Math"/>
                      </a:rPr>
                      <m:t> −</m:t>
                    </m:r>
                    <m:r>
                      <a:rPr lang="en-US" b="1" i="1" dirty="0">
                        <a:solidFill>
                          <a:srgbClr val="0000FF"/>
                        </a:solidFill>
                        <a:latin typeface="Cambria Math"/>
                      </a:rPr>
                      <m:t>𝜼</m:t>
                    </m:r>
                    <m:r>
                      <a:rPr lang="en-US" b="1" i="1" dirty="0">
                        <a:solidFill>
                          <a:srgbClr val="0000FF"/>
                        </a:solidFill>
                        <a:latin typeface="Cambria Math"/>
                      </a:rPr>
                      <m:t>𝑪</m:t>
                    </m:r>
                    <m:f>
                      <m:fPr>
                        <m:ctrlPr>
                          <a:rPr lang="en-US" b="1" i="1" dirty="0" smtClean="0">
                            <a:solidFill>
                              <a:srgbClr val="0000FF"/>
                            </a:solidFill>
                            <a:latin typeface="Cambria Math"/>
                          </a:rPr>
                        </m:ctrlPr>
                      </m:fPr>
                      <m:num>
                        <m:r>
                          <a:rPr lang="en-US" b="1" i="1" dirty="0" smtClean="0">
                            <a:solidFill>
                              <a:srgbClr val="0000FF"/>
                            </a:solidFill>
                            <a:latin typeface="Cambria Math"/>
                          </a:rPr>
                          <m:t>𝝏</m:t>
                        </m:r>
                        <m:r>
                          <a:rPr lang="en-US" b="1" i="1" dirty="0" smtClean="0">
                            <a:solidFill>
                              <a:srgbClr val="0000FF"/>
                            </a:solidFill>
                            <a:latin typeface="Cambria Math"/>
                          </a:rPr>
                          <m:t>𝑳</m:t>
                        </m:r>
                        <m:d>
                          <m:dPr>
                            <m:ctrlPr>
                              <a:rPr lang="en-US" b="1" i="1" dirty="0" smtClean="0">
                                <a:solidFill>
                                  <a:srgbClr val="0000FF"/>
                                </a:solidFill>
                                <a:latin typeface="Cambria Math"/>
                              </a:rPr>
                            </m:ctrlPr>
                          </m:dPr>
                          <m:e>
                            <m:sSub>
                              <m:sSubPr>
                                <m:ctrlPr>
                                  <a:rPr lang="en-US" b="1" i="1" dirty="0" smtClean="0">
                                    <a:solidFill>
                                      <a:srgbClr val="0000FF"/>
                                    </a:solidFill>
                                    <a:latin typeface="Cambria Math"/>
                                  </a:rPr>
                                </m:ctrlPr>
                              </m:sSubPr>
                              <m:e>
                                <m:r>
                                  <a:rPr lang="en-US" b="1" i="1" dirty="0" smtClean="0">
                                    <a:solidFill>
                                      <a:srgbClr val="0000FF"/>
                                    </a:solidFill>
                                    <a:latin typeface="Cambria Math"/>
                                  </a:rPr>
                                  <m:t>𝒙</m:t>
                                </m:r>
                              </m:e>
                              <m:sub>
                                <m:r>
                                  <a:rPr lang="en-US" b="1" i="1" dirty="0" smtClean="0">
                                    <a:solidFill>
                                      <a:srgbClr val="0000FF"/>
                                    </a:solidFill>
                                    <a:latin typeface="Cambria Math"/>
                                  </a:rPr>
                                  <m:t>𝒊</m:t>
                                </m:r>
                              </m:sub>
                            </m:sSub>
                            <m:r>
                              <a:rPr lang="en-US" b="1" i="1" dirty="0" smtClean="0">
                                <a:solidFill>
                                  <a:srgbClr val="0000FF"/>
                                </a:solidFill>
                                <a:latin typeface="Cambria Math"/>
                              </a:rPr>
                              <m:t>,</m:t>
                            </m:r>
                            <m:sSub>
                              <m:sSubPr>
                                <m:ctrlPr>
                                  <a:rPr lang="en-US" b="1" i="1" dirty="0" smtClean="0">
                                    <a:solidFill>
                                      <a:srgbClr val="0000FF"/>
                                    </a:solidFill>
                                    <a:latin typeface="Cambria Math"/>
                                  </a:rPr>
                                </m:ctrlPr>
                              </m:sSubPr>
                              <m:e>
                                <m:r>
                                  <a:rPr lang="en-US" b="1" i="1" dirty="0" smtClean="0">
                                    <a:solidFill>
                                      <a:srgbClr val="0000FF"/>
                                    </a:solidFill>
                                    <a:latin typeface="Cambria Math"/>
                                  </a:rPr>
                                  <m:t>𝒚</m:t>
                                </m:r>
                              </m:e>
                              <m:sub>
                                <m:r>
                                  <a:rPr lang="en-US" b="1" i="1" dirty="0" smtClean="0">
                                    <a:solidFill>
                                      <a:srgbClr val="0000FF"/>
                                    </a:solidFill>
                                    <a:latin typeface="Cambria Math"/>
                                  </a:rPr>
                                  <m:t>𝒊</m:t>
                                </m:r>
                              </m:sub>
                            </m:sSub>
                          </m:e>
                        </m:d>
                      </m:num>
                      <m:den>
                        <m:r>
                          <a:rPr lang="en-US" b="1" i="1" dirty="0" smtClean="0">
                            <a:solidFill>
                              <a:srgbClr val="0000FF"/>
                            </a:solidFill>
                            <a:latin typeface="Cambria Math"/>
                          </a:rPr>
                          <m:t>𝝏</m:t>
                        </m:r>
                        <m:r>
                          <a:rPr lang="en-US" b="1" i="1" dirty="0" smtClean="0">
                            <a:solidFill>
                              <a:srgbClr val="0000FF"/>
                            </a:solidFill>
                            <a:latin typeface="Cambria Math"/>
                          </a:rPr>
                          <m:t>𝒘</m:t>
                        </m:r>
                      </m:den>
                    </m:f>
                  </m:oMath>
                </a14:m>
                <a:endParaRPr lang="en-US" b="1" i="1" dirty="0" smtClean="0">
                  <a:solidFill>
                    <a:srgbClr val="0000FF"/>
                  </a:solidFill>
                </a:endParaRPr>
              </a:p>
              <a:p>
                <a:pPr lvl="2"/>
                <a:r>
                  <a:rPr lang="en-US" b="1" i="1" dirty="0" smtClean="0">
                    <a:solidFill>
                      <a:srgbClr val="0000FF"/>
                    </a:solidFill>
                  </a:rPr>
                  <a:t>(2) </a:t>
                </a:r>
                <a14:m>
                  <m:oMath xmlns:m="http://schemas.openxmlformats.org/officeDocument/2006/math">
                    <m:r>
                      <a:rPr lang="en-US" b="1" i="1" smtClean="0">
                        <a:solidFill>
                          <a:srgbClr val="0000FF"/>
                        </a:solidFill>
                        <a:latin typeface="Cambria Math"/>
                      </a:rPr>
                      <m:t>𝒔</m:t>
                    </m:r>
                    <m:r>
                      <a:rPr lang="en-US" b="1" i="1" smtClean="0">
                        <a:solidFill>
                          <a:srgbClr val="0000FF"/>
                        </a:solidFill>
                        <a:latin typeface="Cambria Math"/>
                      </a:rPr>
                      <m:t>=</m:t>
                    </m:r>
                    <m:r>
                      <a:rPr lang="en-US" b="1" i="1" smtClean="0">
                        <a:solidFill>
                          <a:srgbClr val="0000FF"/>
                        </a:solidFill>
                        <a:latin typeface="Cambria Math"/>
                      </a:rPr>
                      <m:t>𝒔</m:t>
                    </m:r>
                    <m:r>
                      <a:rPr lang="en-US" b="1" i="1" smtClean="0">
                        <a:solidFill>
                          <a:srgbClr val="0000FF"/>
                        </a:solidFill>
                        <a:latin typeface="Cambria Math"/>
                      </a:rPr>
                      <m:t>(</m:t>
                    </m:r>
                    <m:r>
                      <a:rPr lang="en-US" b="1" i="1" smtClean="0">
                        <a:solidFill>
                          <a:srgbClr val="0000FF"/>
                        </a:solidFill>
                        <a:latin typeface="Cambria Math"/>
                      </a:rPr>
                      <m:t>𝟏</m:t>
                    </m:r>
                    <m:r>
                      <a:rPr lang="en-US" b="1" i="1" smtClean="0">
                        <a:solidFill>
                          <a:srgbClr val="0000FF"/>
                        </a:solidFill>
                        <a:latin typeface="Cambria Math"/>
                      </a:rPr>
                      <m:t>−</m:t>
                    </m:r>
                    <m:r>
                      <a:rPr lang="en-US" b="1" i="1" smtClean="0">
                        <a:solidFill>
                          <a:srgbClr val="0000FF"/>
                        </a:solidFill>
                        <a:latin typeface="Cambria Math"/>
                      </a:rPr>
                      <m:t>𝜼</m:t>
                    </m:r>
                    <m:r>
                      <a:rPr lang="en-US" b="1" i="1" smtClean="0">
                        <a:solidFill>
                          <a:srgbClr val="0000FF"/>
                        </a:solidFill>
                        <a:latin typeface="Cambria Math"/>
                      </a:rPr>
                      <m:t>)</m:t>
                    </m:r>
                  </m:oMath>
                </a14:m>
                <a:endParaRPr lang="en-US" b="1" i="1" dirty="0" smtClean="0"/>
              </a:p>
              <a:p>
                <a:r>
                  <a:rPr lang="en-US" b="1" dirty="0" smtClean="0">
                    <a:solidFill>
                      <a:srgbClr val="D60093"/>
                    </a:solidFill>
                  </a:rPr>
                  <a:t>Solution 2:</a:t>
                </a:r>
              </a:p>
              <a:p>
                <a:pPr lvl="1"/>
                <a:r>
                  <a:rPr lang="en-US" dirty="0" smtClean="0"/>
                  <a:t>Perform only step </a:t>
                </a:r>
                <a:r>
                  <a:rPr lang="en-US" b="1" dirty="0" smtClean="0"/>
                  <a:t>(1)</a:t>
                </a:r>
                <a:r>
                  <a:rPr lang="en-US" dirty="0" smtClean="0"/>
                  <a:t> for each training example</a:t>
                </a:r>
              </a:p>
              <a:p>
                <a:pPr lvl="1"/>
                <a:r>
                  <a:rPr lang="en-US" dirty="0" smtClean="0"/>
                  <a:t>Perform step </a:t>
                </a:r>
                <a:r>
                  <a:rPr lang="en-US" b="1" dirty="0" smtClean="0"/>
                  <a:t>(2)</a:t>
                </a:r>
                <a:r>
                  <a:rPr lang="en-US" dirty="0" smtClean="0"/>
                  <a:t> with lower frequency </a:t>
                </a:r>
                <a:br>
                  <a:rPr lang="en-US" dirty="0" smtClean="0"/>
                </a:br>
                <a:r>
                  <a:rPr lang="en-US" dirty="0" smtClean="0"/>
                  <a:t>and higher </a:t>
                </a:r>
                <a:r>
                  <a:rPr lang="en-US" b="1" i="1" dirty="0" smtClean="0">
                    <a:sym typeface="Symbol"/>
                  </a:rPr>
                  <a:t></a:t>
                </a:r>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232"/>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a:p>
        </p:txBody>
      </p:sp>
      <p:graphicFrame>
        <p:nvGraphicFramePr>
          <p:cNvPr id="128002" name="Object 2"/>
          <p:cNvGraphicFramePr>
            <a:graphicFrameLocks noChangeAspect="1"/>
          </p:cNvGraphicFramePr>
          <p:nvPr>
            <p:extLst>
              <p:ext uri="{D42A27DB-BD31-4B8C-83A1-F6EECF244321}">
                <p14:modId xmlns:p14="http://schemas.microsoft.com/office/powerpoint/2010/main" val="3825986954"/>
              </p:ext>
            </p:extLst>
          </p:nvPr>
        </p:nvGraphicFramePr>
        <p:xfrm>
          <a:off x="6680200" y="1950422"/>
          <a:ext cx="2387600" cy="679450"/>
        </p:xfrm>
        <a:graphic>
          <a:graphicData uri="http://schemas.openxmlformats.org/presentationml/2006/ole">
            <mc:AlternateContent xmlns:mc="http://schemas.openxmlformats.org/markup-compatibility/2006">
              <mc:Choice xmlns:v="urn:schemas-microsoft-com:vml" Requires="v">
                <p:oleObj spid="_x0000_s45196" name="Equation" r:id="rId4" imgW="1384200" imgH="393480" progId="Equation.3">
                  <p:embed/>
                </p:oleObj>
              </mc:Choice>
              <mc:Fallback>
                <p:oleObj name="Equation" r:id="rId4" imgW="13842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0200" y="1950422"/>
                        <a:ext cx="23876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3" name="Object 3"/>
          <p:cNvGraphicFramePr>
            <a:graphicFrameLocks noChangeAspect="1"/>
          </p:cNvGraphicFramePr>
          <p:nvPr>
            <p:extLst>
              <p:ext uri="{D42A27DB-BD31-4B8C-83A1-F6EECF244321}">
                <p14:modId xmlns:p14="http://schemas.microsoft.com/office/powerpoint/2010/main" val="1324870026"/>
              </p:ext>
            </p:extLst>
          </p:nvPr>
        </p:nvGraphicFramePr>
        <p:xfrm>
          <a:off x="6808788" y="2677497"/>
          <a:ext cx="1446212" cy="350838"/>
        </p:xfrm>
        <a:graphic>
          <a:graphicData uri="http://schemas.openxmlformats.org/presentationml/2006/ole">
            <mc:AlternateContent xmlns:mc="http://schemas.openxmlformats.org/markup-compatibility/2006">
              <mc:Choice xmlns:v="urn:schemas-microsoft-com:vml" Requires="v">
                <p:oleObj spid="_x0000_s45197" name="Equation" r:id="rId6" imgW="838080" imgH="203040" progId="Equation.3">
                  <p:embed/>
                </p:oleObj>
              </mc:Choice>
              <mc:Fallback>
                <p:oleObj name="Equation" r:id="rId6" imgW="83808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88" y="2677497"/>
                        <a:ext cx="1446212"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5943600" y="1535668"/>
            <a:ext cx="325813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Two step update procedure:</a:t>
            </a:r>
            <a:endParaRPr lang="en-US" b="1" dirty="0">
              <a:solidFill>
                <a:srgbClr val="008000"/>
              </a:solidFill>
              <a:latin typeface="Arial" pitchFamily="34" charset="0"/>
              <a:cs typeface="Arial" pitchFamily="34" charset="0"/>
            </a:endParaRPr>
          </a:p>
        </p:txBody>
      </p:sp>
      <p:sp>
        <p:nvSpPr>
          <p:cNvPr id="7" name="TextBox 6"/>
          <p:cNvSpPr txBox="1"/>
          <p:nvPr/>
        </p:nvSpPr>
        <p:spPr>
          <a:xfrm>
            <a:off x="6315006" y="2101334"/>
            <a:ext cx="46679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(1)</a:t>
            </a:r>
          </a:p>
        </p:txBody>
      </p:sp>
      <p:sp>
        <p:nvSpPr>
          <p:cNvPr id="14" name="TextBox 13"/>
          <p:cNvSpPr txBox="1"/>
          <p:nvPr/>
        </p:nvSpPr>
        <p:spPr>
          <a:xfrm>
            <a:off x="6324600" y="2667000"/>
            <a:ext cx="46679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(2)</a:t>
            </a:r>
          </a:p>
        </p:txBody>
      </p:sp>
    </p:spTree>
    <p:extLst>
      <p:ext uri="{BB962C8B-B14F-4D97-AF65-F5344CB8AC3E}">
        <p14:creationId xmlns:p14="http://schemas.microsoft.com/office/powerpoint/2010/main" val="11753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Considerations</a:t>
            </a:r>
            <a:endParaRPr lang="en-US" dirty="0"/>
          </a:p>
        </p:txBody>
      </p:sp>
      <p:sp>
        <p:nvSpPr>
          <p:cNvPr id="3" name="Content Placeholder 2"/>
          <p:cNvSpPr>
            <a:spLocks noGrp="1"/>
          </p:cNvSpPr>
          <p:nvPr>
            <p:ph idx="1"/>
          </p:nvPr>
        </p:nvSpPr>
        <p:spPr/>
        <p:txBody>
          <a:bodyPr>
            <a:normAutofit/>
          </a:bodyPr>
          <a:lstStyle/>
          <a:p>
            <a:r>
              <a:rPr lang="en-US" b="1" dirty="0" smtClean="0">
                <a:solidFill>
                  <a:srgbClr val="D60093"/>
                </a:solidFill>
              </a:rPr>
              <a:t>Stopping criteria: </a:t>
            </a:r>
          </a:p>
          <a:p>
            <a:pPr>
              <a:buNone/>
            </a:pPr>
            <a:r>
              <a:rPr lang="en-US" b="1" dirty="0" smtClean="0"/>
              <a:t>	How many iterations of SGD?</a:t>
            </a:r>
            <a:endParaRPr lang="en-US" b="1" dirty="0" smtClean="0">
              <a:solidFill>
                <a:schemeClr val="accent3"/>
              </a:solidFill>
            </a:endParaRPr>
          </a:p>
          <a:p>
            <a:pPr lvl="1"/>
            <a:r>
              <a:rPr lang="en-US" b="1" dirty="0" smtClean="0">
                <a:solidFill>
                  <a:srgbClr val="0000FF"/>
                </a:solidFill>
              </a:rPr>
              <a:t>Early stopping with cross validation</a:t>
            </a:r>
          </a:p>
          <a:p>
            <a:pPr lvl="2"/>
            <a:r>
              <a:rPr lang="en-US" dirty="0" smtClean="0"/>
              <a:t>Create a validation set</a:t>
            </a:r>
          </a:p>
          <a:p>
            <a:pPr lvl="2"/>
            <a:r>
              <a:rPr lang="en-US" dirty="0" smtClean="0"/>
              <a:t>Monitor cost function on the validation set</a:t>
            </a:r>
          </a:p>
          <a:p>
            <a:pPr lvl="2"/>
            <a:r>
              <a:rPr lang="en-US" dirty="0" smtClean="0"/>
              <a:t>Stop when loss stops decreasing</a:t>
            </a:r>
          </a:p>
          <a:p>
            <a:pPr lvl="1"/>
            <a:r>
              <a:rPr lang="en-US" b="1" dirty="0" smtClean="0">
                <a:solidFill>
                  <a:srgbClr val="0000FF"/>
                </a:solidFill>
              </a:rPr>
              <a:t>Early stopping</a:t>
            </a:r>
          </a:p>
          <a:p>
            <a:pPr lvl="2"/>
            <a:r>
              <a:rPr lang="en-US" dirty="0" smtClean="0"/>
              <a:t>Extract two disjoint subsamples </a:t>
            </a:r>
            <a:r>
              <a:rPr lang="en-US" b="1" dirty="0" smtClean="0"/>
              <a:t>A</a:t>
            </a:r>
            <a:r>
              <a:rPr lang="en-US" dirty="0" smtClean="0"/>
              <a:t> and </a:t>
            </a:r>
            <a:r>
              <a:rPr lang="en-US" b="1" dirty="0" smtClean="0"/>
              <a:t>B</a:t>
            </a:r>
            <a:r>
              <a:rPr lang="en-US" dirty="0" smtClean="0"/>
              <a:t> of training data</a:t>
            </a:r>
          </a:p>
          <a:p>
            <a:pPr lvl="2"/>
            <a:r>
              <a:rPr lang="en-US" dirty="0" smtClean="0"/>
              <a:t>Train on </a:t>
            </a:r>
            <a:r>
              <a:rPr lang="en-US" b="1" dirty="0" smtClean="0"/>
              <a:t>A</a:t>
            </a:r>
            <a:r>
              <a:rPr lang="en-US" dirty="0" smtClean="0"/>
              <a:t>, stop by validating on </a:t>
            </a:r>
            <a:r>
              <a:rPr lang="en-US" b="1" dirty="0" smtClean="0"/>
              <a:t>B</a:t>
            </a:r>
          </a:p>
          <a:p>
            <a:pPr lvl="2"/>
            <a:r>
              <a:rPr lang="en-US" dirty="0" smtClean="0"/>
              <a:t>Number of epochs is an estimate of </a:t>
            </a:r>
            <a:r>
              <a:rPr lang="en-US" b="1" i="1" dirty="0" smtClean="0"/>
              <a:t>k</a:t>
            </a:r>
            <a:endParaRPr lang="en-US" b="1" dirty="0" smtClean="0"/>
          </a:p>
          <a:p>
            <a:pPr lvl="2"/>
            <a:r>
              <a:rPr lang="en-US" dirty="0" smtClean="0"/>
              <a:t>Train for </a:t>
            </a:r>
            <a:r>
              <a:rPr lang="en-US" b="1" i="1" dirty="0" smtClean="0"/>
              <a:t>k</a:t>
            </a:r>
            <a:r>
              <a:rPr lang="en-US" dirty="0" smtClean="0"/>
              <a:t> epochs on the full dataset</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44</a:t>
            </a:fld>
            <a:endParaRPr lang="en-US" dirty="0"/>
          </a:p>
        </p:txBody>
      </p:sp>
    </p:spTree>
    <p:extLst>
      <p:ext uri="{BB962C8B-B14F-4D97-AF65-F5344CB8AC3E}">
        <p14:creationId xmlns:p14="http://schemas.microsoft.com/office/powerpoint/2010/main" val="42904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multiple classes?</a:t>
            </a:r>
            <a:endParaRPr lang="en-US" dirty="0"/>
          </a:p>
        </p:txBody>
      </p:sp>
      <p:sp>
        <p:nvSpPr>
          <p:cNvPr id="3" name="Content Placeholder 2"/>
          <p:cNvSpPr>
            <a:spLocks noGrp="1"/>
          </p:cNvSpPr>
          <p:nvPr>
            <p:ph idx="1"/>
          </p:nvPr>
        </p:nvSpPr>
        <p:spPr>
          <a:xfrm>
            <a:off x="4800600" y="1371600"/>
            <a:ext cx="3886200" cy="5181601"/>
          </a:xfrm>
        </p:spPr>
        <p:txBody>
          <a:bodyPr>
            <a:normAutofit fontScale="92500" lnSpcReduction="10000"/>
          </a:bodyPr>
          <a:lstStyle/>
          <a:p>
            <a:r>
              <a:rPr lang="en-US" b="1" dirty="0" smtClean="0">
                <a:solidFill>
                  <a:srgbClr val="CC0066"/>
                </a:solidFill>
              </a:rPr>
              <a:t>Idea 1:</a:t>
            </a:r>
            <a:br>
              <a:rPr lang="en-US" b="1" dirty="0" smtClean="0">
                <a:solidFill>
                  <a:srgbClr val="CC0066"/>
                </a:solidFill>
              </a:rPr>
            </a:br>
            <a:r>
              <a:rPr lang="en-US" b="1" dirty="0" smtClean="0">
                <a:solidFill>
                  <a:srgbClr val="0000FF"/>
                </a:solidFill>
              </a:rPr>
              <a:t>One against all</a:t>
            </a:r>
            <a:br>
              <a:rPr lang="en-US" b="1" dirty="0" smtClean="0">
                <a:solidFill>
                  <a:srgbClr val="0000FF"/>
                </a:solidFill>
              </a:rPr>
            </a:br>
            <a:r>
              <a:rPr lang="en-US" dirty="0" smtClean="0"/>
              <a:t>Learn 3 classifiers</a:t>
            </a:r>
          </a:p>
          <a:p>
            <a:pPr lvl="1"/>
            <a:r>
              <a:rPr lang="en-US" b="1" dirty="0" smtClean="0"/>
              <a:t>+ vs. {o, -}</a:t>
            </a:r>
          </a:p>
          <a:p>
            <a:pPr lvl="1"/>
            <a:r>
              <a:rPr lang="en-US" b="1" dirty="0" smtClean="0"/>
              <a:t>-  vs. {o, +}</a:t>
            </a:r>
          </a:p>
          <a:p>
            <a:pPr lvl="1"/>
            <a:r>
              <a:rPr lang="en-US" b="1" dirty="0" smtClean="0"/>
              <a:t>o vs. {+, -}</a:t>
            </a:r>
          </a:p>
          <a:p>
            <a:pPr lvl="1">
              <a:buNone/>
            </a:pPr>
            <a:r>
              <a:rPr lang="en-US" dirty="0" smtClean="0"/>
              <a:t>Obtain:</a:t>
            </a:r>
          </a:p>
          <a:p>
            <a:pPr lvl="1">
              <a:buNone/>
            </a:pPr>
            <a:r>
              <a:rPr lang="en-US" dirty="0" smtClean="0"/>
              <a:t>	</a:t>
            </a:r>
            <a:r>
              <a:rPr lang="en-US" b="1" dirty="0" smtClean="0"/>
              <a:t>w</a:t>
            </a:r>
            <a:r>
              <a:rPr lang="en-US" b="1" baseline="-25000" dirty="0" smtClean="0"/>
              <a:t>+ </a:t>
            </a:r>
            <a:r>
              <a:rPr lang="en-US" b="1" dirty="0" smtClean="0"/>
              <a:t>b</a:t>
            </a:r>
            <a:r>
              <a:rPr lang="en-US" b="1" baseline="-25000" dirty="0" smtClean="0"/>
              <a:t>+</a:t>
            </a:r>
            <a:r>
              <a:rPr lang="en-US" b="1" dirty="0" smtClean="0"/>
              <a:t>,  w</a:t>
            </a:r>
            <a:r>
              <a:rPr lang="en-US" b="1" baseline="-25000" dirty="0" smtClean="0"/>
              <a:t>- </a:t>
            </a:r>
            <a:r>
              <a:rPr lang="en-US" b="1" dirty="0" smtClean="0"/>
              <a:t>b</a:t>
            </a:r>
            <a:r>
              <a:rPr lang="en-US" b="1" baseline="-25000" dirty="0" smtClean="0"/>
              <a:t>-</a:t>
            </a:r>
            <a:r>
              <a:rPr lang="en-US" b="1" dirty="0" smtClean="0"/>
              <a:t>,  </a:t>
            </a:r>
            <a:r>
              <a:rPr lang="en-US" b="1" dirty="0" err="1" smtClean="0"/>
              <a:t>w</a:t>
            </a:r>
            <a:r>
              <a:rPr lang="en-US" b="1" baseline="-25000" dirty="0" err="1" smtClean="0"/>
              <a:t>o</a:t>
            </a:r>
            <a:r>
              <a:rPr lang="en-US" b="1" baseline="-25000" dirty="0" smtClean="0"/>
              <a:t> </a:t>
            </a:r>
            <a:r>
              <a:rPr lang="en-US" b="1" dirty="0" err="1" smtClean="0"/>
              <a:t>b</a:t>
            </a:r>
            <a:r>
              <a:rPr lang="en-US" b="1" baseline="-25000" dirty="0" err="1" smtClean="0"/>
              <a:t>o</a:t>
            </a:r>
            <a:endParaRPr lang="en-US" b="1" baseline="-25000" dirty="0" smtClean="0"/>
          </a:p>
          <a:p>
            <a:r>
              <a:rPr lang="en-US" b="1" dirty="0" smtClean="0">
                <a:solidFill>
                  <a:srgbClr val="0000FF"/>
                </a:solidFill>
              </a:rPr>
              <a:t>How to classify?</a:t>
            </a:r>
          </a:p>
          <a:p>
            <a:r>
              <a:rPr lang="en-US" dirty="0" smtClean="0"/>
              <a:t>Return class </a:t>
            </a:r>
            <a:r>
              <a:rPr lang="en-US" i="1" dirty="0" smtClean="0"/>
              <a:t>c</a:t>
            </a:r>
            <a:r>
              <a:rPr lang="en-US" dirty="0" smtClean="0"/>
              <a:t/>
            </a:r>
            <a:br>
              <a:rPr lang="en-US" dirty="0" smtClean="0"/>
            </a:br>
            <a:r>
              <a:rPr lang="en-US" b="1" dirty="0" err="1" smtClean="0">
                <a:latin typeface="Times New Roman" pitchFamily="18" charset="0"/>
                <a:cs typeface="Times New Roman" pitchFamily="18" charset="0"/>
              </a:rPr>
              <a:t>arg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max</a:t>
            </a:r>
            <a:r>
              <a:rPr lang="en-US" b="1" baseline="-25000" dirty="0" err="1"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w</a:t>
            </a:r>
            <a:r>
              <a:rPr lang="en-US" b="1" baseline="-25000" dirty="0" err="1"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x + </a:t>
            </a:r>
            <a:r>
              <a:rPr lang="en-US" b="1" dirty="0" err="1" smtClean="0">
                <a:latin typeface="Times New Roman" pitchFamily="18" charset="0"/>
                <a:cs typeface="Times New Roman" pitchFamily="18" charset="0"/>
              </a:rPr>
              <a:t>b</a:t>
            </a:r>
            <a:r>
              <a:rPr lang="en-US" b="1" baseline="-25000" dirty="0" err="1" smtClean="0">
                <a:latin typeface="Times New Roman" pitchFamily="18" charset="0"/>
                <a:cs typeface="Times New Roman" pitchFamily="18" charset="0"/>
              </a:rPr>
              <a:t>c</a:t>
            </a:r>
            <a:endParaRPr lang="en-US" b="1" dirty="0" smtClean="0">
              <a:latin typeface="Times New Roman" pitchFamily="18" charset="0"/>
              <a:cs typeface="Times New Roman" pitchFamily="18" charset="0"/>
            </a:endParaRPr>
          </a:p>
          <a:p>
            <a:pPr lvl="1"/>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45</a:t>
            </a:fld>
            <a:endParaRPr lang="en-US"/>
          </a:p>
        </p:txBody>
      </p:sp>
      <p:pic>
        <p:nvPicPr>
          <p:cNvPr id="121859" name="Picture 3"/>
          <p:cNvPicPr>
            <a:picLocks noChangeAspect="1" noChangeArrowheads="1"/>
          </p:cNvPicPr>
          <p:nvPr/>
        </p:nvPicPr>
        <p:blipFill>
          <a:blip r:embed="rId2" cstate="print"/>
          <a:srcRect/>
          <a:stretch>
            <a:fillRect/>
          </a:stretch>
        </p:blipFill>
        <p:spPr bwMode="auto">
          <a:xfrm>
            <a:off x="571216" y="2362200"/>
            <a:ext cx="3848384" cy="2995029"/>
          </a:xfrm>
          <a:prstGeom prst="rect">
            <a:avLst/>
          </a:prstGeom>
          <a:noFill/>
          <a:ln w="9525">
            <a:noFill/>
            <a:miter lim="800000"/>
            <a:headEnd/>
            <a:tailEnd/>
          </a:ln>
        </p:spPr>
      </p:pic>
    </p:spTree>
    <p:extLst>
      <p:ext uri="{BB962C8B-B14F-4D97-AF65-F5344CB8AC3E}">
        <p14:creationId xmlns:p14="http://schemas.microsoft.com/office/powerpoint/2010/main" val="1991529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1 classifier: Multiclass SVM</a:t>
            </a:r>
            <a:endParaRPr lang="en-US" dirty="0"/>
          </a:p>
        </p:txBody>
      </p:sp>
      <p:sp>
        <p:nvSpPr>
          <p:cNvPr id="3" name="Content Placeholder 2"/>
          <p:cNvSpPr>
            <a:spLocks noGrp="1"/>
          </p:cNvSpPr>
          <p:nvPr>
            <p:ph idx="1"/>
          </p:nvPr>
        </p:nvSpPr>
        <p:spPr>
          <a:xfrm>
            <a:off x="457200" y="1295400"/>
            <a:ext cx="8686800" cy="5257801"/>
          </a:xfrm>
        </p:spPr>
        <p:txBody>
          <a:bodyPr/>
          <a:lstStyle/>
          <a:p>
            <a:r>
              <a:rPr lang="en-US" b="1" dirty="0" smtClean="0">
                <a:solidFill>
                  <a:srgbClr val="D60093"/>
                </a:solidFill>
              </a:rPr>
              <a:t>Idea 2: </a:t>
            </a:r>
            <a:r>
              <a:rPr lang="en-US" b="1" dirty="0" smtClean="0">
                <a:solidFill>
                  <a:srgbClr val="0000FF"/>
                </a:solidFill>
              </a:rPr>
              <a:t>Learn 3 sets of weights </a:t>
            </a:r>
            <a:r>
              <a:rPr lang="en-US" b="1" dirty="0" err="1" smtClean="0">
                <a:solidFill>
                  <a:srgbClr val="0000FF"/>
                </a:solidFill>
              </a:rPr>
              <a:t>simoultaneously</a:t>
            </a:r>
            <a:r>
              <a:rPr lang="en-US" b="1" dirty="0" smtClean="0">
                <a:solidFill>
                  <a:srgbClr val="0000FF"/>
                </a:solidFill>
              </a:rPr>
              <a:t>!</a:t>
            </a:r>
          </a:p>
          <a:p>
            <a:pPr lvl="1"/>
            <a:r>
              <a:rPr lang="en-US" dirty="0" smtClean="0"/>
              <a:t>For each class </a:t>
            </a:r>
            <a:r>
              <a:rPr lang="en-US" b="1" i="1" dirty="0" smtClean="0"/>
              <a:t>c</a:t>
            </a:r>
            <a:r>
              <a:rPr lang="en-US" dirty="0" smtClean="0"/>
              <a:t> estimate </a:t>
            </a:r>
            <a:r>
              <a:rPr lang="en-US" b="1" i="1" dirty="0" err="1" smtClean="0"/>
              <a:t>w</a:t>
            </a:r>
            <a:r>
              <a:rPr lang="en-US" b="1" i="1" baseline="-25000" dirty="0" err="1" smtClean="0"/>
              <a:t>c</a:t>
            </a:r>
            <a:r>
              <a:rPr lang="en-US" b="1" i="1" dirty="0" smtClean="0"/>
              <a:t>, </a:t>
            </a:r>
            <a:r>
              <a:rPr lang="en-US" b="1" i="1" dirty="0" err="1" smtClean="0"/>
              <a:t>b</a:t>
            </a:r>
            <a:r>
              <a:rPr lang="en-US" b="1" i="1" baseline="-25000" dirty="0" err="1" smtClean="0"/>
              <a:t>c</a:t>
            </a:r>
            <a:endParaRPr lang="en-US" b="1" i="1" baseline="-25000" dirty="0" smtClean="0"/>
          </a:p>
          <a:p>
            <a:pPr lvl="1"/>
            <a:r>
              <a:rPr lang="en-US" b="1" dirty="0" smtClean="0"/>
              <a:t>Want the correct class to have highest margin:</a:t>
            </a:r>
          </a:p>
          <a:p>
            <a:pPr lvl="1">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w</a:t>
            </a:r>
            <a:r>
              <a:rPr lang="en-US" b="1" baseline="-25000" dirty="0" err="1" smtClean="0">
                <a:latin typeface="Times New Roman" pitchFamily="18" charset="0"/>
                <a:cs typeface="Times New Roman" pitchFamily="18" charset="0"/>
              </a:rPr>
              <a:t>y</a:t>
            </a:r>
            <a:r>
              <a:rPr lang="en-US" sz="1600" b="1" baseline="-25000" dirty="0" err="1"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x</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b</a:t>
            </a:r>
            <a:r>
              <a:rPr lang="en-US" b="1" baseline="-25000" dirty="0" err="1" smtClean="0">
                <a:latin typeface="Times New Roman" pitchFamily="18" charset="0"/>
                <a:cs typeface="Times New Roman" pitchFamily="18" charset="0"/>
              </a:rPr>
              <a:t>y</a:t>
            </a:r>
            <a:r>
              <a:rPr lang="en-US" sz="1400" b="1" baseline="-25000" dirty="0" err="1" smtClean="0">
                <a:latin typeface="Times New Roman" pitchFamily="18" charset="0"/>
                <a:cs typeface="Times New Roman" pitchFamily="18" charset="0"/>
              </a:rPr>
              <a:t>i</a:t>
            </a:r>
            <a:r>
              <a:rPr lang="en-US" sz="1400"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sym typeface="Symbol"/>
              </a:rPr>
              <a:t>  1 + </a:t>
            </a:r>
            <a:r>
              <a:rPr lang="en-US" b="1" dirty="0" err="1" smtClean="0">
                <a:latin typeface="Times New Roman" pitchFamily="18" charset="0"/>
                <a:cs typeface="Times New Roman" pitchFamily="18" charset="0"/>
              </a:rPr>
              <a:t>w</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 x</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b</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sym typeface="Symbol"/>
              </a:rPr>
              <a:t>   c  </a:t>
            </a:r>
            <a:r>
              <a:rPr lang="en-US" b="1" dirty="0" err="1" smtClean="0">
                <a:latin typeface="Times New Roman" pitchFamily="18" charset="0"/>
                <a:cs typeface="Times New Roman" pitchFamily="18" charset="0"/>
                <a:sym typeface="Symbol"/>
              </a:rPr>
              <a:t>y</a:t>
            </a:r>
            <a:r>
              <a:rPr lang="en-US" b="1" baseline="-25000" dirty="0" err="1" smtClean="0">
                <a:latin typeface="Times New Roman" pitchFamily="18" charset="0"/>
                <a:cs typeface="Times New Roman" pitchFamily="18" charset="0"/>
                <a:sym typeface="Symbol"/>
              </a:rPr>
              <a:t>i</a:t>
            </a:r>
            <a:r>
              <a:rPr lang="en-US" b="1" dirty="0" smtClean="0">
                <a:latin typeface="Times New Roman" pitchFamily="18" charset="0"/>
                <a:cs typeface="Times New Roman" pitchFamily="18" charset="0"/>
                <a:sym typeface="Symbol"/>
              </a:rPr>
              <a:t>  , </a:t>
            </a:r>
            <a:r>
              <a:rPr lang="en-US" b="1" dirty="0" err="1" smtClean="0">
                <a:latin typeface="Times New Roman" pitchFamily="18" charset="0"/>
                <a:cs typeface="Times New Roman" pitchFamily="18" charset="0"/>
                <a:sym typeface="Symbol"/>
              </a:rPr>
              <a:t>i</a:t>
            </a:r>
            <a:endParaRPr lang="en-US" b="1" baseline="-25000" dirty="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dirty="0"/>
          </a:p>
        </p:txBody>
      </p:sp>
      <p:pic>
        <p:nvPicPr>
          <p:cNvPr id="7" name="Picture 3"/>
          <p:cNvPicPr>
            <a:picLocks noChangeAspect="1" noChangeArrowheads="1"/>
          </p:cNvPicPr>
          <p:nvPr/>
        </p:nvPicPr>
        <p:blipFill>
          <a:blip r:embed="rId2" cstate="print"/>
          <a:srcRect/>
          <a:stretch>
            <a:fillRect/>
          </a:stretch>
        </p:blipFill>
        <p:spPr bwMode="auto">
          <a:xfrm>
            <a:off x="2437049" y="3886200"/>
            <a:ext cx="2937336" cy="2286000"/>
          </a:xfrm>
          <a:prstGeom prst="rect">
            <a:avLst/>
          </a:prstGeom>
          <a:noFill/>
          <a:ln w="9525">
            <a:noFill/>
            <a:miter lim="800000"/>
            <a:headEnd/>
            <a:tailEnd/>
          </a:ln>
        </p:spPr>
      </p:pic>
      <p:sp>
        <p:nvSpPr>
          <p:cNvPr id="8" name="TextBox 7"/>
          <p:cNvSpPr txBox="1"/>
          <p:nvPr/>
        </p:nvSpPr>
        <p:spPr>
          <a:xfrm>
            <a:off x="5789849" y="4114800"/>
            <a:ext cx="763351" cy="369332"/>
          </a:xfrm>
          <a:prstGeom prst="rect">
            <a:avLst/>
          </a:prstGeom>
          <a:noFill/>
        </p:spPr>
        <p:txBody>
          <a:bodyPr wrap="none" rtlCol="0">
            <a:spAutoFit/>
          </a:bodyPr>
          <a:lstStyle/>
          <a:p>
            <a:r>
              <a:rPr lang="en-US" b="1" dirty="0" smtClean="0"/>
              <a:t>(x</a:t>
            </a:r>
            <a:r>
              <a:rPr lang="en-US" b="1" baseline="-25000" dirty="0" smtClean="0"/>
              <a:t>i</a:t>
            </a:r>
            <a:r>
              <a:rPr lang="en-US" b="1" dirty="0" smtClean="0"/>
              <a:t>, </a:t>
            </a:r>
            <a:r>
              <a:rPr lang="en-US" b="1" dirty="0" err="1" smtClean="0"/>
              <a:t>y</a:t>
            </a:r>
            <a:r>
              <a:rPr lang="en-US" b="1" baseline="-25000" dirty="0" err="1" smtClean="0"/>
              <a:t>i</a:t>
            </a:r>
            <a:r>
              <a:rPr lang="en-US" b="1" dirty="0" smtClean="0"/>
              <a:t>)</a:t>
            </a:r>
            <a:endParaRPr lang="en-US" b="1" dirty="0"/>
          </a:p>
        </p:txBody>
      </p:sp>
      <p:cxnSp>
        <p:nvCxnSpPr>
          <p:cNvPr id="10" name="Straight Arrow Connector 9"/>
          <p:cNvCxnSpPr/>
          <p:nvPr/>
        </p:nvCxnSpPr>
        <p:spPr>
          <a:xfrm flipH="1">
            <a:off x="4646849" y="4343400"/>
            <a:ext cx="1143000" cy="196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41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Multiclass SVM</a:t>
            </a:r>
            <a:endParaRPr lang="en-US" dirty="0"/>
          </a:p>
        </p:txBody>
      </p:sp>
      <p:sp>
        <p:nvSpPr>
          <p:cNvPr id="3" name="Content Placeholder 2"/>
          <p:cNvSpPr>
            <a:spLocks noGrp="1"/>
          </p:cNvSpPr>
          <p:nvPr>
            <p:ph idx="1"/>
          </p:nvPr>
        </p:nvSpPr>
        <p:spPr/>
        <p:txBody>
          <a:bodyPr/>
          <a:lstStyle/>
          <a:p>
            <a:r>
              <a:rPr lang="en-US" b="1" dirty="0" smtClean="0">
                <a:solidFill>
                  <a:srgbClr val="0000FF"/>
                </a:solidFill>
              </a:rPr>
              <a:t>Optimization problem:</a:t>
            </a:r>
          </a:p>
          <a:p>
            <a:endParaRPr lang="en-US" dirty="0" smtClean="0">
              <a:solidFill>
                <a:schemeClr val="accent4"/>
              </a:solidFill>
            </a:endParaRPr>
          </a:p>
          <a:p>
            <a:pPr lvl="4"/>
            <a:endParaRPr lang="en-US" dirty="0" smtClean="0">
              <a:solidFill>
                <a:schemeClr val="accent4"/>
              </a:solidFill>
            </a:endParaRPr>
          </a:p>
          <a:p>
            <a:pPr lvl="5"/>
            <a:endParaRPr lang="en-US" dirty="0" smtClean="0">
              <a:solidFill>
                <a:schemeClr val="accent4"/>
              </a:solidFill>
            </a:endParaRPr>
          </a:p>
          <a:p>
            <a:pPr lvl="5"/>
            <a:endParaRPr lang="en-US" dirty="0" smtClean="0">
              <a:solidFill>
                <a:schemeClr val="accent4"/>
              </a:solidFill>
            </a:endParaRPr>
          </a:p>
          <a:p>
            <a:pPr lvl="1"/>
            <a:endParaRPr lang="en-US" dirty="0" smtClean="0"/>
          </a:p>
          <a:p>
            <a:pPr lvl="1"/>
            <a:r>
              <a:rPr lang="en-US" dirty="0" smtClean="0"/>
              <a:t>To obtain parameters </a:t>
            </a:r>
            <a:r>
              <a:rPr lang="en-US" b="1" i="1" dirty="0" err="1" smtClean="0"/>
              <a:t>w</a:t>
            </a:r>
            <a:r>
              <a:rPr lang="en-US" b="1" i="1" baseline="-25000" dirty="0" err="1" smtClean="0"/>
              <a:t>c</a:t>
            </a:r>
            <a:r>
              <a:rPr lang="en-US" b="1" i="1" baseline="-25000" dirty="0" smtClean="0"/>
              <a:t> </a:t>
            </a:r>
            <a:r>
              <a:rPr lang="en-US" b="1" i="1" dirty="0" smtClean="0"/>
              <a:t>, </a:t>
            </a:r>
            <a:r>
              <a:rPr lang="en-US" b="1" i="1" dirty="0" err="1" smtClean="0"/>
              <a:t>b</a:t>
            </a:r>
            <a:r>
              <a:rPr lang="en-US" b="1" i="1" baseline="-25000" dirty="0" err="1" smtClean="0"/>
              <a:t>c</a:t>
            </a:r>
            <a:r>
              <a:rPr lang="en-US" b="1" baseline="-25000" dirty="0" smtClean="0"/>
              <a:t> </a:t>
            </a:r>
            <a:r>
              <a:rPr lang="en-US" dirty="0" smtClean="0"/>
              <a:t>(for each class </a:t>
            </a:r>
            <a:r>
              <a:rPr lang="en-US" b="1" i="1" dirty="0" smtClean="0"/>
              <a:t>c</a:t>
            </a:r>
            <a:r>
              <a:rPr lang="en-US" dirty="0" smtClean="0"/>
              <a:t>) </a:t>
            </a:r>
            <a:br>
              <a:rPr lang="en-US" dirty="0" smtClean="0"/>
            </a:br>
            <a:r>
              <a:rPr lang="en-US" dirty="0" smtClean="0"/>
              <a:t>we can use similar techniques as for 2 class </a:t>
            </a:r>
            <a:r>
              <a:rPr lang="en-US" b="1" dirty="0" smtClean="0"/>
              <a:t>SVM</a:t>
            </a:r>
          </a:p>
          <a:p>
            <a:pPr lvl="1"/>
            <a:endParaRPr lang="en-US" b="1" dirty="0"/>
          </a:p>
          <a:p>
            <a:r>
              <a:rPr lang="en-US" b="1" dirty="0">
                <a:solidFill>
                  <a:srgbClr val="D60093"/>
                </a:solidFill>
              </a:rPr>
              <a:t>SVM is widely perceived a very powerful learning algorithm</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graphicFrame>
        <p:nvGraphicFramePr>
          <p:cNvPr id="122882" name="Object 2"/>
          <p:cNvGraphicFramePr>
            <a:graphicFrameLocks noChangeAspect="1"/>
          </p:cNvGraphicFramePr>
          <p:nvPr>
            <p:extLst>
              <p:ext uri="{D42A27DB-BD31-4B8C-83A1-F6EECF244321}">
                <p14:modId xmlns:p14="http://schemas.microsoft.com/office/powerpoint/2010/main" val="1439966329"/>
              </p:ext>
            </p:extLst>
          </p:nvPr>
        </p:nvGraphicFramePr>
        <p:xfrm>
          <a:off x="1120775" y="1828800"/>
          <a:ext cx="4670425" cy="1652587"/>
        </p:xfrm>
        <a:graphic>
          <a:graphicData uri="http://schemas.openxmlformats.org/presentationml/2006/ole">
            <mc:AlternateContent xmlns:mc="http://schemas.openxmlformats.org/markup-compatibility/2006">
              <mc:Choice xmlns:v="urn:schemas-microsoft-com:vml" Requires="v">
                <p:oleObj spid="_x0000_s46220" name="Equation" r:id="rId3" imgW="1866600" imgH="685800" progId="Equation.3">
                  <p:embed/>
                </p:oleObj>
              </mc:Choice>
              <mc:Fallback>
                <p:oleObj name="Equation" r:id="rId3" imgW="18666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1828800"/>
                        <a:ext cx="4670425" cy="165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83" name="Object 3"/>
          <p:cNvGraphicFramePr>
            <a:graphicFrameLocks noChangeAspect="1"/>
          </p:cNvGraphicFramePr>
          <p:nvPr>
            <p:extLst>
              <p:ext uri="{D42A27DB-BD31-4B8C-83A1-F6EECF244321}">
                <p14:modId xmlns:p14="http://schemas.microsoft.com/office/powerpoint/2010/main" val="3775159700"/>
              </p:ext>
            </p:extLst>
          </p:nvPr>
        </p:nvGraphicFramePr>
        <p:xfrm>
          <a:off x="6477000" y="2362200"/>
          <a:ext cx="1747838" cy="1101725"/>
        </p:xfrm>
        <a:graphic>
          <a:graphicData uri="http://schemas.openxmlformats.org/presentationml/2006/ole">
            <mc:AlternateContent xmlns:mc="http://schemas.openxmlformats.org/markup-compatibility/2006">
              <mc:Choice xmlns:v="urn:schemas-microsoft-com:vml" Requires="v">
                <p:oleObj spid="_x0000_s46221" name="Equation" r:id="rId5" imgW="698400" imgH="457200" progId="Equation.3">
                  <p:embed/>
                </p:oleObj>
              </mc:Choice>
              <mc:Fallback>
                <p:oleObj name="Equation" r:id="rId5" imgW="698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362200"/>
                        <a:ext cx="1747838"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70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562600"/>
              </a:xfrm>
            </p:spPr>
            <p:txBody>
              <a:bodyPr>
                <a:normAutofit lnSpcReduction="10000"/>
              </a:bodyPr>
              <a:lstStyle/>
              <a:p>
                <a:r>
                  <a:rPr lang="en-US" b="1" dirty="0" smtClean="0">
                    <a:solidFill>
                      <a:srgbClr val="0000FF"/>
                    </a:solidFill>
                  </a:rPr>
                  <a:t>Task:</a:t>
                </a:r>
                <a:r>
                  <a:rPr lang="en-US" b="1" dirty="0" smtClean="0"/>
                  <a:t> </a:t>
                </a:r>
                <a:r>
                  <a:rPr lang="en-US" dirty="0" smtClean="0"/>
                  <a:t>Given data </a:t>
                </a:r>
                <a:r>
                  <a:rPr lang="en-US" b="1" dirty="0" smtClean="0"/>
                  <a:t>(X,Y)</a:t>
                </a:r>
                <a:r>
                  <a:rPr lang="en-US" dirty="0" smtClean="0"/>
                  <a:t> build a model </a:t>
                </a:r>
                <a:r>
                  <a:rPr lang="en-US" b="1" dirty="0" smtClean="0"/>
                  <a:t>f()</a:t>
                </a:r>
                <a:r>
                  <a:rPr lang="en-US" dirty="0" smtClean="0"/>
                  <a:t>  to predict </a:t>
                </a:r>
                <a:r>
                  <a:rPr lang="en-US" b="1" dirty="0" smtClean="0"/>
                  <a:t>Y’</a:t>
                </a:r>
                <a:r>
                  <a:rPr lang="en-US" dirty="0" smtClean="0"/>
                  <a:t> based on </a:t>
                </a:r>
                <a:r>
                  <a:rPr lang="en-US" b="1" dirty="0" smtClean="0"/>
                  <a:t>X’</a:t>
                </a:r>
              </a:p>
              <a:p>
                <a:r>
                  <a:rPr lang="en-US" b="1" dirty="0">
                    <a:solidFill>
                      <a:srgbClr val="0000FF"/>
                    </a:solidFill>
                  </a:rPr>
                  <a:t>Strategy:</a:t>
                </a:r>
                <a:r>
                  <a:rPr lang="en-US" b="1" dirty="0"/>
                  <a:t> Estimate </a:t>
                </a:r>
                <a14:m>
                  <m:oMath xmlns:m="http://schemas.openxmlformats.org/officeDocument/2006/math">
                    <m:r>
                      <a:rPr lang="en-US" b="1" i="1" dirty="0" smtClean="0">
                        <a:latin typeface="Cambria Math"/>
                      </a:rPr>
                      <m:t>𝒚</m:t>
                    </m:r>
                    <m:r>
                      <a:rPr lang="en-US" b="1" i="1" dirty="0" smtClean="0">
                        <a:latin typeface="Cambria Math"/>
                      </a:rPr>
                      <m:t> = </m:t>
                    </m:r>
                    <m:r>
                      <a:rPr lang="en-US" b="1" i="1" dirty="0" smtClean="0">
                        <a:latin typeface="Cambria Math"/>
                      </a:rPr>
                      <m:t>𝒇</m:t>
                    </m:r>
                    <m:d>
                      <m:dPr>
                        <m:ctrlPr>
                          <a:rPr lang="en-US" b="1" i="1" dirty="0" smtClean="0">
                            <a:latin typeface="Cambria Math"/>
                          </a:rPr>
                        </m:ctrlPr>
                      </m:dPr>
                      <m:e>
                        <m:r>
                          <a:rPr lang="en-US" b="1" i="1" dirty="0" smtClean="0">
                            <a:latin typeface="Cambria Math"/>
                          </a:rPr>
                          <m:t>𝒙</m:t>
                        </m:r>
                      </m:e>
                    </m:d>
                  </m:oMath>
                </a14:m>
                <a:r>
                  <a:rPr lang="en-US" b="1" dirty="0" smtClean="0"/>
                  <a:t/>
                </a:r>
                <a:br>
                  <a:rPr lang="en-US" b="1" dirty="0" smtClean="0"/>
                </a:br>
                <a:r>
                  <a:rPr lang="en-US" b="1" dirty="0" smtClean="0"/>
                  <a:t>on </a:t>
                </a:r>
                <a14:m>
                  <m:oMath xmlns:m="http://schemas.openxmlformats.org/officeDocument/2006/math">
                    <m:r>
                      <a:rPr lang="en-US" b="1" i="0" dirty="0" smtClean="0">
                        <a:latin typeface="Cambria Math"/>
                      </a:rPr>
                      <m:t>(</m:t>
                    </m:r>
                    <m:r>
                      <a:rPr lang="en-US" b="1" i="1" dirty="0" smtClean="0">
                        <a:latin typeface="Cambria Math"/>
                      </a:rPr>
                      <m:t>𝑿</m:t>
                    </m:r>
                    <m:r>
                      <a:rPr lang="en-US" b="1" i="1" dirty="0" smtClean="0">
                        <a:latin typeface="Cambria Math"/>
                      </a:rPr>
                      <m:t>,</m:t>
                    </m:r>
                    <m:r>
                      <a:rPr lang="en-US" b="1" i="1" dirty="0" smtClean="0">
                        <a:latin typeface="Cambria Math"/>
                      </a:rPr>
                      <m:t>𝒀</m:t>
                    </m:r>
                    <m:r>
                      <a:rPr lang="en-US" b="1" i="1" dirty="0" smtClean="0">
                        <a:latin typeface="Cambria Math"/>
                      </a:rPr>
                      <m:t>)</m:t>
                    </m:r>
                  </m:oMath>
                </a14:m>
                <a:r>
                  <a:rPr lang="en-US" b="1" dirty="0" smtClean="0"/>
                  <a:t>. </a:t>
                </a:r>
                <a:br>
                  <a:rPr lang="en-US" b="1" dirty="0" smtClean="0"/>
                </a:br>
                <a:r>
                  <a:rPr lang="en-US" b="1" dirty="0" smtClean="0"/>
                  <a:t>Hope </a:t>
                </a:r>
                <a:r>
                  <a:rPr lang="en-US" b="1" dirty="0"/>
                  <a:t>that the same </a:t>
                </a:r>
                <a14:m>
                  <m:oMath xmlns:m="http://schemas.openxmlformats.org/officeDocument/2006/math">
                    <m:r>
                      <a:rPr lang="en-US" b="1" i="1" dirty="0" smtClean="0">
                        <a:latin typeface="Cambria Math"/>
                      </a:rPr>
                      <m:t>𝒇</m:t>
                    </m:r>
                    <m:r>
                      <a:rPr lang="en-US" b="1" i="1" dirty="0" smtClean="0">
                        <a:latin typeface="Cambria Math"/>
                      </a:rPr>
                      <m:t>(</m:t>
                    </m:r>
                    <m:r>
                      <a:rPr lang="en-US" b="1" i="1" dirty="0" smtClean="0">
                        <a:latin typeface="Cambria Math"/>
                      </a:rPr>
                      <m:t>𝒙</m:t>
                    </m:r>
                    <m:r>
                      <a:rPr lang="en-US" b="1" i="1" dirty="0">
                        <a:latin typeface="Cambria Math"/>
                      </a:rPr>
                      <m:t>)</m:t>
                    </m:r>
                  </m:oMath>
                </a14:m>
                <a:r>
                  <a:rPr lang="en-US" b="1" dirty="0"/>
                  <a:t> also </a:t>
                </a:r>
                <a:r>
                  <a:rPr lang="en-US" b="1" dirty="0" smtClean="0"/>
                  <a:t/>
                </a:r>
                <a:br>
                  <a:rPr lang="en-US" b="1" dirty="0" smtClean="0"/>
                </a:br>
                <a:r>
                  <a:rPr lang="en-US" b="1" dirty="0" smtClean="0"/>
                  <a:t>works to predict unknown </a:t>
                </a:r>
                <a14:m>
                  <m:oMath xmlns:m="http://schemas.openxmlformats.org/officeDocument/2006/math">
                    <m:r>
                      <a:rPr lang="en-US" b="1" i="1" dirty="0" smtClean="0">
                        <a:latin typeface="Cambria Math"/>
                      </a:rPr>
                      <m:t>𝒀</m:t>
                    </m:r>
                    <m:r>
                      <a:rPr lang="en-US" b="1" i="1" dirty="0">
                        <a:latin typeface="Cambria Math"/>
                      </a:rPr>
                      <m:t>’</m:t>
                    </m:r>
                  </m:oMath>
                </a14:m>
                <a:endParaRPr lang="en-US" b="1" dirty="0" smtClean="0"/>
              </a:p>
              <a:p>
                <a:pPr lvl="1"/>
                <a:r>
                  <a:rPr lang="en-US" dirty="0" smtClean="0"/>
                  <a:t>The </a:t>
                </a:r>
                <a:r>
                  <a:rPr lang="en-US" b="1" dirty="0" smtClean="0"/>
                  <a:t>“hope”</a:t>
                </a:r>
                <a:r>
                  <a:rPr lang="en-US" dirty="0" smtClean="0"/>
                  <a:t> is called </a:t>
                </a:r>
                <a:r>
                  <a:rPr lang="en-US" b="1" dirty="0" smtClean="0"/>
                  <a:t>generalization</a:t>
                </a:r>
              </a:p>
              <a:p>
                <a:pPr lvl="2"/>
                <a:r>
                  <a:rPr lang="en-US" b="1" dirty="0" err="1" smtClean="0">
                    <a:solidFill>
                      <a:srgbClr val="0000FF"/>
                    </a:solidFill>
                  </a:rPr>
                  <a:t>Overfitting</a:t>
                </a:r>
                <a:r>
                  <a:rPr lang="en-US" b="1" dirty="0" smtClean="0">
                    <a:solidFill>
                      <a:srgbClr val="0000FF"/>
                    </a:solidFill>
                  </a:rPr>
                  <a:t>:</a:t>
                </a:r>
                <a:r>
                  <a:rPr lang="en-US" b="1" dirty="0" smtClean="0"/>
                  <a:t> If f(x) predicts well Y but is unable to predict Y’ </a:t>
                </a:r>
              </a:p>
              <a:p>
                <a:pPr lvl="1"/>
                <a:r>
                  <a:rPr lang="en-US" b="1" dirty="0" smtClean="0">
                    <a:solidFill>
                      <a:srgbClr val="FF0066"/>
                    </a:solidFill>
                  </a:rPr>
                  <a:t>We want to build a model that </a:t>
                </a:r>
                <a:r>
                  <a:rPr lang="en-US" b="1" u="sng" dirty="0" smtClean="0">
                    <a:solidFill>
                      <a:srgbClr val="FF0066"/>
                    </a:solidFill>
                  </a:rPr>
                  <a:t>generalizes</a:t>
                </a:r>
                <a:r>
                  <a:rPr lang="en-US" b="1" dirty="0" smtClean="0">
                    <a:solidFill>
                      <a:srgbClr val="FF0066"/>
                    </a:solidFill>
                  </a:rPr>
                  <a:t> </a:t>
                </a:r>
                <a:br>
                  <a:rPr lang="en-US" b="1" dirty="0" smtClean="0">
                    <a:solidFill>
                      <a:srgbClr val="FF0066"/>
                    </a:solidFill>
                  </a:rPr>
                </a:br>
                <a:r>
                  <a:rPr lang="en-US" b="1" dirty="0" smtClean="0">
                    <a:solidFill>
                      <a:srgbClr val="FF0066"/>
                    </a:solidFill>
                  </a:rPr>
                  <a:t>well to unseen data</a:t>
                </a:r>
              </a:p>
              <a:p>
                <a:pPr lvl="2"/>
                <a:r>
                  <a:rPr lang="en-US" dirty="0" smtClean="0"/>
                  <a:t>But Jure, how can we well on data we have </a:t>
                </a:r>
                <a:br>
                  <a:rPr lang="en-US" dirty="0" smtClean="0"/>
                </a:br>
                <a:r>
                  <a:rPr lang="en-US" dirty="0" smtClean="0"/>
                  <a:t>never seen before?!?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1535" r="-42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
        <p:nvSpPr>
          <p:cNvPr id="7" name="Rectangle 6"/>
          <p:cNvSpPr/>
          <p:nvPr/>
        </p:nvSpPr>
        <p:spPr>
          <a:xfrm>
            <a:off x="7010400" y="2140530"/>
            <a:ext cx="15240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X</a:t>
            </a:r>
            <a:endParaRPr lang="en-US" b="1" dirty="0"/>
          </a:p>
        </p:txBody>
      </p:sp>
      <p:sp>
        <p:nvSpPr>
          <p:cNvPr id="8" name="Rectangle 7"/>
          <p:cNvSpPr/>
          <p:nvPr/>
        </p:nvSpPr>
        <p:spPr>
          <a:xfrm>
            <a:off x="8603546" y="2140530"/>
            <a:ext cx="4572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Y</a:t>
            </a:r>
            <a:endParaRPr lang="en-US" b="1" dirty="0"/>
          </a:p>
        </p:txBody>
      </p:sp>
      <p:sp>
        <p:nvSpPr>
          <p:cNvPr id="9" name="Rectangle 8"/>
          <p:cNvSpPr/>
          <p:nvPr/>
        </p:nvSpPr>
        <p:spPr>
          <a:xfrm>
            <a:off x="7010400" y="3512130"/>
            <a:ext cx="1524000" cy="6096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X’</a:t>
            </a:r>
            <a:endParaRPr lang="en-US" b="1" dirty="0"/>
          </a:p>
        </p:txBody>
      </p:sp>
      <p:sp>
        <p:nvSpPr>
          <p:cNvPr id="13" name="Rectangle 12"/>
          <p:cNvSpPr/>
          <p:nvPr/>
        </p:nvSpPr>
        <p:spPr>
          <a:xfrm>
            <a:off x="8610600" y="3505200"/>
            <a:ext cx="457200" cy="609600"/>
          </a:xfrm>
          <a:prstGeom prst="rect">
            <a:avLst/>
          </a:prstGeom>
          <a:solidFill>
            <a:schemeClr val="bg1">
              <a:lumMod val="65000"/>
              <a:alpha val="49000"/>
            </a:schemeClr>
          </a:solidFill>
          <a:ln>
            <a:solidFill>
              <a:schemeClr val="dk1">
                <a:shade val="50000"/>
                <a:alpha val="36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Y’</a:t>
            </a:r>
            <a:endParaRPr lang="en-US" b="1" dirty="0"/>
          </a:p>
        </p:txBody>
      </p:sp>
      <p:pic>
        <p:nvPicPr>
          <p:cNvPr id="14" name="Picture 9" descr="File:Keep-calm-and-carry-on-sc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181" y="4953000"/>
            <a:ext cx="1268820" cy="1899001"/>
          </a:xfrm>
          <a:prstGeom prst="rect">
            <a:avLst/>
          </a:prstGeom>
          <a:noFill/>
          <a:extLst>
            <a:ext uri="{909E8E84-426E-40DD-AFC4-6F175D3DCCD1}">
              <a14:hiddenFill xmlns:a14="http://schemas.microsoft.com/office/drawing/2010/main">
                <a:solidFill>
                  <a:srgbClr val="FFFFFF"/>
                </a:solidFill>
              </a14:hiddenFill>
            </a:ext>
          </a:extLst>
        </p:spPr>
      </p:pic>
      <p:sp>
        <p:nvSpPr>
          <p:cNvPr id="15" name="Left Brace 14"/>
          <p:cNvSpPr/>
          <p:nvPr/>
        </p:nvSpPr>
        <p:spPr>
          <a:xfrm>
            <a:off x="6819900" y="3498270"/>
            <a:ext cx="190500" cy="616530"/>
          </a:xfrm>
          <a:prstGeom prst="leftBrace">
            <a:avLst>
              <a:gd name="adj1" fmla="val 30455"/>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6228045" y="3468469"/>
            <a:ext cx="706155" cy="646331"/>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Test </a:t>
            </a:r>
            <a:br>
              <a:rPr lang="en-US" b="1" dirty="0" smtClean="0">
                <a:solidFill>
                  <a:srgbClr val="008000"/>
                </a:solidFill>
                <a:latin typeface="Arial" pitchFamily="34" charset="0"/>
                <a:cs typeface="Arial" pitchFamily="34" charset="0"/>
              </a:rPr>
            </a:br>
            <a:r>
              <a:rPr lang="en-US" b="1" dirty="0" smtClean="0">
                <a:solidFill>
                  <a:srgbClr val="008000"/>
                </a:solidFill>
                <a:latin typeface="Arial" pitchFamily="34" charset="0"/>
                <a:cs typeface="Arial" pitchFamily="34" charset="0"/>
              </a:rPr>
              <a:t>data</a:t>
            </a:r>
          </a:p>
        </p:txBody>
      </p:sp>
      <p:sp>
        <p:nvSpPr>
          <p:cNvPr id="17" name="Left Brace 16"/>
          <p:cNvSpPr/>
          <p:nvPr/>
        </p:nvSpPr>
        <p:spPr>
          <a:xfrm>
            <a:off x="6819900" y="2133600"/>
            <a:ext cx="190500" cy="1302330"/>
          </a:xfrm>
          <a:prstGeom prst="leftBrace">
            <a:avLst>
              <a:gd name="adj1" fmla="val 30455"/>
              <a:gd name="adj2" fmla="val 50000"/>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TextBox 17"/>
          <p:cNvSpPr txBox="1"/>
          <p:nvPr/>
        </p:nvSpPr>
        <p:spPr>
          <a:xfrm>
            <a:off x="5851788" y="2590800"/>
            <a:ext cx="1082412" cy="646331"/>
          </a:xfrm>
          <a:prstGeom prst="rect">
            <a:avLst/>
          </a:prstGeom>
          <a:noFill/>
        </p:spPr>
        <p:txBody>
          <a:bodyPr wrap="none" rtlCol="0">
            <a:spAutoFit/>
          </a:bodyPr>
          <a:lstStyle/>
          <a:p>
            <a:pPr algn="ctr"/>
            <a:r>
              <a:rPr lang="en-US" b="1" dirty="0" smtClean="0">
                <a:solidFill>
                  <a:srgbClr val="0000FF"/>
                </a:solidFill>
                <a:latin typeface="Arial" pitchFamily="34" charset="0"/>
                <a:cs typeface="Arial" pitchFamily="34" charset="0"/>
              </a:rPr>
              <a:t>Training</a:t>
            </a:r>
            <a:br>
              <a:rPr lang="en-US" b="1" dirty="0" smtClean="0">
                <a:solidFill>
                  <a:srgbClr val="0000FF"/>
                </a:solidFill>
                <a:latin typeface="Arial" pitchFamily="34" charset="0"/>
                <a:cs typeface="Arial" pitchFamily="34" charset="0"/>
              </a:rPr>
            </a:br>
            <a:r>
              <a:rPr lang="en-US" b="1" dirty="0" smtClean="0">
                <a:solidFill>
                  <a:srgbClr val="0000FF"/>
                </a:solidFill>
                <a:latin typeface="Arial" pitchFamily="34" charset="0"/>
                <a:cs typeface="Arial" pitchFamily="34" charset="0"/>
              </a:rPr>
              <a:t>data</a:t>
            </a:r>
          </a:p>
        </p:txBody>
      </p:sp>
    </p:spTree>
    <p:extLst>
      <p:ext uri="{BB962C8B-B14F-4D97-AF65-F5344CB8AC3E}">
        <p14:creationId xmlns:p14="http://schemas.microsoft.com/office/powerpoint/2010/main" val="114962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5" grpId="0" animBg="1"/>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a:xfrm>
            <a:off x="457200" y="1295400"/>
            <a:ext cx="8534400" cy="5562600"/>
          </a:xfrm>
        </p:spPr>
        <p:txBody>
          <a:bodyPr>
            <a:normAutofit lnSpcReduction="10000"/>
          </a:bodyPr>
          <a:lstStyle/>
          <a:p>
            <a:r>
              <a:rPr lang="en-US" b="1" dirty="0" smtClean="0">
                <a:solidFill>
                  <a:srgbClr val="008000"/>
                </a:solidFill>
              </a:rPr>
              <a:t>Idea:</a:t>
            </a:r>
            <a:r>
              <a:rPr lang="en-US" dirty="0" smtClean="0"/>
              <a:t> </a:t>
            </a:r>
            <a:r>
              <a:rPr lang="en-US" b="1" dirty="0" smtClean="0"/>
              <a:t>Pretend we do not know the data/labels</a:t>
            </a:r>
            <a:br>
              <a:rPr lang="en-US" b="1" dirty="0" smtClean="0"/>
            </a:br>
            <a:r>
              <a:rPr lang="en-US" b="1" dirty="0" smtClean="0"/>
              <a:t>we actually do know</a:t>
            </a:r>
          </a:p>
          <a:p>
            <a:pPr lvl="1"/>
            <a:r>
              <a:rPr lang="en-US" dirty="0" smtClean="0"/>
              <a:t>Build the model </a:t>
            </a:r>
            <a:r>
              <a:rPr lang="en-US" b="1" dirty="0" smtClean="0"/>
              <a:t>f(x)</a:t>
            </a:r>
            <a:r>
              <a:rPr lang="en-US" dirty="0" smtClean="0"/>
              <a:t> on</a:t>
            </a:r>
            <a:br>
              <a:rPr lang="en-US" dirty="0" smtClean="0"/>
            </a:br>
            <a:r>
              <a:rPr lang="en-US" dirty="0" smtClean="0"/>
              <a:t>the training data</a:t>
            </a:r>
            <a:br>
              <a:rPr lang="en-US" dirty="0" smtClean="0"/>
            </a:br>
            <a:r>
              <a:rPr lang="en-US" dirty="0" smtClean="0"/>
              <a:t>See how well </a:t>
            </a:r>
            <a:r>
              <a:rPr lang="en-US" b="1" dirty="0" smtClean="0"/>
              <a:t>f(x)</a:t>
            </a:r>
            <a:r>
              <a:rPr lang="en-US" dirty="0" smtClean="0"/>
              <a:t> does on</a:t>
            </a:r>
            <a:br>
              <a:rPr lang="en-US" dirty="0" smtClean="0"/>
            </a:br>
            <a:r>
              <a:rPr lang="en-US" dirty="0" smtClean="0"/>
              <a:t>the test data</a:t>
            </a:r>
          </a:p>
          <a:p>
            <a:pPr lvl="2"/>
            <a:r>
              <a:rPr lang="en-US" dirty="0" smtClean="0"/>
              <a:t>If it does well, then apply it also to </a:t>
            </a:r>
            <a:r>
              <a:rPr lang="en-US" b="1" dirty="0" smtClean="0"/>
              <a:t>X’ </a:t>
            </a:r>
          </a:p>
          <a:p>
            <a:r>
              <a:rPr lang="en-US" b="1" dirty="0" smtClean="0">
                <a:solidFill>
                  <a:srgbClr val="0000FF"/>
                </a:solidFill>
              </a:rPr>
              <a:t>Refinement: Cross validation</a:t>
            </a:r>
          </a:p>
          <a:p>
            <a:pPr lvl="1"/>
            <a:r>
              <a:rPr lang="en-US" dirty="0" smtClean="0"/>
              <a:t>Splitting into training/validation set is brutal</a:t>
            </a:r>
          </a:p>
          <a:p>
            <a:pPr lvl="1"/>
            <a:r>
              <a:rPr lang="en-US" dirty="0" smtClean="0"/>
              <a:t>Let’s split our data </a:t>
            </a:r>
            <a:r>
              <a:rPr lang="en-US" b="1" dirty="0" smtClean="0"/>
              <a:t>(X,Y)</a:t>
            </a:r>
            <a:r>
              <a:rPr lang="en-US" dirty="0" smtClean="0"/>
              <a:t> into 10-folds (buckets)</a:t>
            </a:r>
            <a:endParaRPr lang="en-US" dirty="0"/>
          </a:p>
          <a:p>
            <a:pPr lvl="1"/>
            <a:r>
              <a:rPr lang="en-US" dirty="0" smtClean="0"/>
              <a:t>Take out 1-fold for validation, train on remaining 9</a:t>
            </a:r>
          </a:p>
          <a:p>
            <a:pPr lvl="1"/>
            <a:r>
              <a:rPr lang="en-US" dirty="0" smtClean="0"/>
              <a:t>Repeat this 10 times, report average performance</a:t>
            </a:r>
          </a:p>
          <a:p>
            <a:pPr lvl="2"/>
            <a:endParaRPr lang="en-US" b="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sp>
        <p:nvSpPr>
          <p:cNvPr id="7" name="Rectangle 6"/>
          <p:cNvSpPr/>
          <p:nvPr/>
        </p:nvSpPr>
        <p:spPr>
          <a:xfrm>
            <a:off x="7010400" y="2140530"/>
            <a:ext cx="15240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X</a:t>
            </a:r>
            <a:endParaRPr lang="en-US" b="1" dirty="0"/>
          </a:p>
        </p:txBody>
      </p:sp>
      <p:sp>
        <p:nvSpPr>
          <p:cNvPr id="8" name="Rectangle 7"/>
          <p:cNvSpPr/>
          <p:nvPr/>
        </p:nvSpPr>
        <p:spPr>
          <a:xfrm>
            <a:off x="8603546" y="2140530"/>
            <a:ext cx="4572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Y</a:t>
            </a:r>
            <a:endParaRPr lang="en-US" b="1" dirty="0"/>
          </a:p>
        </p:txBody>
      </p:sp>
      <p:sp>
        <p:nvSpPr>
          <p:cNvPr id="9" name="Rectangle 8"/>
          <p:cNvSpPr/>
          <p:nvPr/>
        </p:nvSpPr>
        <p:spPr>
          <a:xfrm>
            <a:off x="7010400" y="3512130"/>
            <a:ext cx="1524000" cy="6096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X’</a:t>
            </a:r>
            <a:endParaRPr lang="en-US" b="1" dirty="0"/>
          </a:p>
        </p:txBody>
      </p:sp>
      <p:sp>
        <p:nvSpPr>
          <p:cNvPr id="10" name="Rectangle 9"/>
          <p:cNvSpPr/>
          <p:nvPr/>
        </p:nvSpPr>
        <p:spPr>
          <a:xfrm>
            <a:off x="8610600" y="3505200"/>
            <a:ext cx="457200" cy="609600"/>
          </a:xfrm>
          <a:prstGeom prst="rect">
            <a:avLst/>
          </a:prstGeom>
          <a:solidFill>
            <a:schemeClr val="bg1">
              <a:lumMod val="65000"/>
              <a:alpha val="49000"/>
            </a:schemeClr>
          </a:solidFill>
          <a:ln>
            <a:solidFill>
              <a:schemeClr val="dk1">
                <a:shade val="50000"/>
                <a:alpha val="36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cxnSp>
        <p:nvCxnSpPr>
          <p:cNvPr id="12" name="Straight Connector 11"/>
          <p:cNvCxnSpPr/>
          <p:nvPr/>
        </p:nvCxnSpPr>
        <p:spPr>
          <a:xfrm flipH="1">
            <a:off x="6934200" y="2971800"/>
            <a:ext cx="2209800" cy="0"/>
          </a:xfrm>
          <a:prstGeom prst="line">
            <a:avLst/>
          </a:prstGeom>
          <a:ln w="76200">
            <a:solidFill>
              <a:srgbClr val="0000FF"/>
            </a:solidFill>
          </a:ln>
        </p:spPr>
        <p:style>
          <a:lnRef idx="1">
            <a:schemeClr val="dk1"/>
          </a:lnRef>
          <a:fillRef idx="0">
            <a:schemeClr val="dk1"/>
          </a:fillRef>
          <a:effectRef idx="0">
            <a:schemeClr val="dk1"/>
          </a:effectRef>
          <a:fontRef idx="minor">
            <a:schemeClr val="tx1"/>
          </a:fontRef>
        </p:style>
      </p:cxnSp>
      <p:sp>
        <p:nvSpPr>
          <p:cNvPr id="14" name="Left Brace 13"/>
          <p:cNvSpPr/>
          <p:nvPr/>
        </p:nvSpPr>
        <p:spPr>
          <a:xfrm>
            <a:off x="6743700" y="2971800"/>
            <a:ext cx="190500" cy="464130"/>
          </a:xfrm>
          <a:prstGeom prst="leftBrace">
            <a:avLst>
              <a:gd name="adj1" fmla="val 30455"/>
              <a:gd name="adj2" fmla="val 50000"/>
            </a:avLst>
          </a:prstGeom>
          <a:ln w="28575">
            <a:solidFill>
              <a:srgbClr val="FF0066"/>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5562600" y="2858869"/>
            <a:ext cx="1338893" cy="646331"/>
          </a:xfrm>
          <a:prstGeom prst="rect">
            <a:avLst/>
          </a:prstGeom>
          <a:noFill/>
        </p:spPr>
        <p:txBody>
          <a:bodyPr wrap="none" rtlCol="0">
            <a:spAutoFit/>
          </a:bodyPr>
          <a:lstStyle/>
          <a:p>
            <a:pPr algn="ctr"/>
            <a:r>
              <a:rPr lang="en-US" b="1" dirty="0" smtClean="0">
                <a:solidFill>
                  <a:srgbClr val="FF0066"/>
                </a:solidFill>
                <a:latin typeface="Arial" pitchFamily="34" charset="0"/>
                <a:cs typeface="Arial" pitchFamily="34" charset="0"/>
              </a:rPr>
              <a:t>Validation </a:t>
            </a:r>
            <a:br>
              <a:rPr lang="en-US" b="1" dirty="0" smtClean="0">
                <a:solidFill>
                  <a:srgbClr val="FF0066"/>
                </a:solidFill>
                <a:latin typeface="Arial" pitchFamily="34" charset="0"/>
                <a:cs typeface="Arial" pitchFamily="34" charset="0"/>
              </a:rPr>
            </a:br>
            <a:r>
              <a:rPr lang="en-US" b="1" dirty="0" smtClean="0">
                <a:solidFill>
                  <a:srgbClr val="FF0066"/>
                </a:solidFill>
                <a:latin typeface="Arial" pitchFamily="34" charset="0"/>
                <a:cs typeface="Arial" pitchFamily="34" charset="0"/>
              </a:rPr>
              <a:t>set</a:t>
            </a:r>
          </a:p>
        </p:txBody>
      </p:sp>
      <p:sp>
        <p:nvSpPr>
          <p:cNvPr id="16" name="Left Brace 15"/>
          <p:cNvSpPr/>
          <p:nvPr/>
        </p:nvSpPr>
        <p:spPr>
          <a:xfrm>
            <a:off x="6743700" y="2133600"/>
            <a:ext cx="190500" cy="849868"/>
          </a:xfrm>
          <a:prstGeom prst="leftBrace">
            <a:avLst>
              <a:gd name="adj1" fmla="val 30455"/>
              <a:gd name="adj2" fmla="val 50000"/>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p:cNvSpPr txBox="1"/>
          <p:nvPr/>
        </p:nvSpPr>
        <p:spPr>
          <a:xfrm>
            <a:off x="5699388" y="2249269"/>
            <a:ext cx="1082412" cy="646331"/>
          </a:xfrm>
          <a:prstGeom prst="rect">
            <a:avLst/>
          </a:prstGeom>
          <a:noFill/>
        </p:spPr>
        <p:txBody>
          <a:bodyPr wrap="none" rtlCol="0">
            <a:spAutoFit/>
          </a:bodyPr>
          <a:lstStyle/>
          <a:p>
            <a:pPr algn="ctr"/>
            <a:r>
              <a:rPr lang="en-US" b="1" dirty="0" smtClean="0">
                <a:solidFill>
                  <a:srgbClr val="0000FF"/>
                </a:solidFill>
                <a:latin typeface="Arial" pitchFamily="34" charset="0"/>
                <a:cs typeface="Arial" pitchFamily="34" charset="0"/>
              </a:rPr>
              <a:t>Training</a:t>
            </a:r>
            <a:br>
              <a:rPr lang="en-US" b="1" dirty="0" smtClean="0">
                <a:solidFill>
                  <a:srgbClr val="0000FF"/>
                </a:solidFill>
                <a:latin typeface="Arial" pitchFamily="34" charset="0"/>
                <a:cs typeface="Arial" pitchFamily="34" charset="0"/>
              </a:rPr>
            </a:br>
            <a:r>
              <a:rPr lang="en-US" b="1" dirty="0" smtClean="0">
                <a:solidFill>
                  <a:srgbClr val="0000FF"/>
                </a:solidFill>
                <a:latin typeface="Arial" pitchFamily="34" charset="0"/>
                <a:cs typeface="Arial" pitchFamily="34" charset="0"/>
              </a:rPr>
              <a:t>set</a:t>
            </a:r>
          </a:p>
        </p:txBody>
      </p:sp>
      <p:sp>
        <p:nvSpPr>
          <p:cNvPr id="18" name="Left Brace 17"/>
          <p:cNvSpPr/>
          <p:nvPr/>
        </p:nvSpPr>
        <p:spPr>
          <a:xfrm>
            <a:off x="6764055" y="3498270"/>
            <a:ext cx="190500" cy="616530"/>
          </a:xfrm>
          <a:prstGeom prst="leftBrace">
            <a:avLst>
              <a:gd name="adj1" fmla="val 30455"/>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p:cNvSpPr txBox="1"/>
          <p:nvPr/>
        </p:nvSpPr>
        <p:spPr>
          <a:xfrm>
            <a:off x="6172200" y="3468469"/>
            <a:ext cx="706155" cy="646331"/>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Test </a:t>
            </a:r>
            <a:br>
              <a:rPr lang="en-US" b="1" dirty="0" smtClean="0">
                <a:solidFill>
                  <a:srgbClr val="008000"/>
                </a:solidFill>
                <a:latin typeface="Arial" pitchFamily="34" charset="0"/>
                <a:cs typeface="Arial" pitchFamily="34" charset="0"/>
              </a:rPr>
            </a:br>
            <a:r>
              <a:rPr lang="en-US" b="1" dirty="0" smtClean="0">
                <a:solidFill>
                  <a:srgbClr val="008000"/>
                </a:solidFill>
                <a:latin typeface="Arial" pitchFamily="34" charset="0"/>
                <a:cs typeface="Arial" pitchFamily="34" charset="0"/>
              </a:rPr>
              <a:t>set</a:t>
            </a:r>
          </a:p>
        </p:txBody>
      </p:sp>
    </p:spTree>
    <p:extLst>
      <p:ext uri="{BB962C8B-B14F-4D97-AF65-F5344CB8AC3E}">
        <p14:creationId xmlns:p14="http://schemas.microsoft.com/office/powerpoint/2010/main" val="316503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for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1"/>
                <a:ext cx="8229600" cy="3397249"/>
              </a:xfrm>
            </p:spPr>
            <p:txBody>
              <a:bodyPr>
                <a:normAutofit/>
              </a:bodyPr>
              <a:lstStyle/>
              <a:p>
                <a:pPr>
                  <a:lnSpc>
                    <a:spcPct val="90000"/>
                  </a:lnSpc>
                </a:pPr>
                <a:r>
                  <a:rPr lang="en-US" b="1" dirty="0" smtClean="0">
                    <a:solidFill>
                      <a:srgbClr val="008000"/>
                    </a:solidFill>
                  </a:rPr>
                  <a:t>Binary classification:</a:t>
                </a:r>
              </a:p>
              <a:p>
                <a:pPr lvl="1">
                  <a:lnSpc>
                    <a:spcPct val="90000"/>
                  </a:lnSpc>
                </a:pPr>
                <a:endParaRPr lang="en-US" dirty="0" smtClean="0"/>
              </a:p>
              <a:p>
                <a:pPr lvl="1">
                  <a:lnSpc>
                    <a:spcPct val="90000"/>
                  </a:lnSpc>
                </a:pPr>
                <a:endParaRPr lang="en-US" dirty="0" smtClean="0"/>
              </a:p>
              <a:p>
                <a:pPr>
                  <a:lnSpc>
                    <a:spcPct val="90000"/>
                  </a:lnSpc>
                </a:pPr>
                <a:r>
                  <a:rPr lang="en-US" b="1" dirty="0" smtClean="0">
                    <a:solidFill>
                      <a:srgbClr val="FF0066"/>
                    </a:solidFill>
                  </a:rPr>
                  <a:t>Input:</a:t>
                </a:r>
                <a:r>
                  <a:rPr lang="en-US" dirty="0" smtClean="0">
                    <a:solidFill>
                      <a:schemeClr val="accent3"/>
                    </a:solidFill>
                  </a:rPr>
                  <a:t> </a:t>
                </a:r>
                <a:r>
                  <a:rPr lang="en-US" dirty="0" smtClean="0"/>
                  <a:t>Vectors </a:t>
                </a:r>
                <a:r>
                  <a:rPr lang="en-US" b="1" i="1" dirty="0" err="1" smtClean="0"/>
                  <a:t>x</a:t>
                </a:r>
                <a:r>
                  <a:rPr lang="en-US" b="1" i="1" baseline="-25000" dirty="0" err="1" smtClean="0"/>
                  <a:t>j</a:t>
                </a:r>
                <a:r>
                  <a:rPr lang="en-US" dirty="0" smtClean="0"/>
                  <a:t> and labels </a:t>
                </a:r>
                <a:r>
                  <a:rPr lang="en-US" b="1" i="1" dirty="0" err="1" smtClean="0"/>
                  <a:t>y</a:t>
                </a:r>
                <a:r>
                  <a:rPr lang="en-US" b="1" i="1" baseline="-25000" dirty="0" err="1" smtClean="0"/>
                  <a:t>j</a:t>
                </a:r>
                <a:endParaRPr lang="en-US" b="1" i="1" baseline="30000" dirty="0" smtClean="0"/>
              </a:p>
              <a:p>
                <a:pPr lvl="1">
                  <a:lnSpc>
                    <a:spcPct val="90000"/>
                  </a:lnSpc>
                </a:pPr>
                <a:r>
                  <a:rPr lang="en-US" dirty="0" smtClean="0"/>
                  <a:t>Vectors </a:t>
                </a:r>
                <a:r>
                  <a:rPr lang="en-US" b="1" i="1" dirty="0" err="1" smtClean="0"/>
                  <a:t>x</a:t>
                </a:r>
                <a:r>
                  <a:rPr lang="en-US" b="1" i="1" baseline="-25000" dirty="0" err="1" smtClean="0"/>
                  <a:t>j</a:t>
                </a:r>
                <a:r>
                  <a:rPr lang="en-US" b="1" i="1" baseline="30000" dirty="0" smtClean="0"/>
                  <a:t>  </a:t>
                </a:r>
                <a:r>
                  <a:rPr lang="en-US" dirty="0" smtClean="0"/>
                  <a:t>are real valued where </a:t>
                </a:r>
                <a14:m>
                  <m:oMath xmlns:m="http://schemas.openxmlformats.org/officeDocument/2006/math">
                    <m:sSub>
                      <m:sSubPr>
                        <m:ctrlPr>
                          <a:rPr lang="en-US" b="1" i="1" smtClean="0">
                            <a:latin typeface="Cambria Math"/>
                          </a:rPr>
                        </m:ctrlPr>
                      </m:sSubPr>
                      <m:e>
                        <m:d>
                          <m:dPr>
                            <m:begChr m:val="‖"/>
                            <m:endChr m:val="‖"/>
                            <m:ctrlPr>
                              <a:rPr lang="en-US" b="1" i="1" smtClean="0">
                                <a:latin typeface="Cambria Math"/>
                              </a:rPr>
                            </m:ctrlPr>
                          </m:dPr>
                          <m:e>
                            <m:r>
                              <a:rPr lang="en-US" b="1" i="1" smtClean="0">
                                <a:latin typeface="Cambria Math"/>
                              </a:rPr>
                              <m:t>𝒙</m:t>
                            </m:r>
                          </m:e>
                        </m:d>
                      </m:e>
                      <m:sub>
                        <m:r>
                          <a:rPr lang="en-US" b="1" i="1" smtClean="0">
                            <a:latin typeface="Cambria Math"/>
                          </a:rPr>
                          <m:t>𝟐</m:t>
                        </m:r>
                      </m:sub>
                    </m:sSub>
                    <m:r>
                      <a:rPr lang="en-US" b="1" i="1" smtClean="0">
                        <a:latin typeface="Cambria Math"/>
                      </a:rPr>
                      <m:t>=</m:t>
                    </m:r>
                    <m:r>
                      <a:rPr lang="en-US" b="1" i="1" smtClean="0">
                        <a:latin typeface="Cambria Math"/>
                      </a:rPr>
                      <m:t>𝟏</m:t>
                    </m:r>
                  </m:oMath>
                </a14:m>
                <a:endParaRPr lang="en-US" b="1" dirty="0"/>
              </a:p>
              <a:p>
                <a:pPr>
                  <a:lnSpc>
                    <a:spcPct val="90000"/>
                  </a:lnSpc>
                </a:pPr>
                <a:r>
                  <a:rPr lang="en-US" b="1" dirty="0" smtClean="0">
                    <a:solidFill>
                      <a:srgbClr val="FF0066"/>
                    </a:solidFill>
                  </a:rPr>
                  <a:t>Goal:</a:t>
                </a:r>
                <a:r>
                  <a:rPr lang="en-US" dirty="0" smtClean="0">
                    <a:solidFill>
                      <a:schemeClr val="accent3"/>
                    </a:solidFill>
                  </a:rPr>
                  <a:t> </a:t>
                </a:r>
                <a:r>
                  <a:rPr lang="en-US" dirty="0" smtClean="0"/>
                  <a:t>Find vector  </a:t>
                </a:r>
                <a:r>
                  <a:rPr lang="en-US" b="1" i="1" dirty="0" smtClean="0">
                    <a:latin typeface="Times New Roman" pitchFamily="18" charset="0"/>
                    <a:cs typeface="Times New Roman" pitchFamily="18" charset="0"/>
                  </a:rPr>
                  <a:t>w = (w</a:t>
                </a:r>
                <a:r>
                  <a:rPr lang="en-US" b="1" i="1" baseline="30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 w</a:t>
                </a:r>
                <a:r>
                  <a:rPr lang="en-US" b="1" i="1" baseline="30000" dirty="0" smtClean="0">
                    <a:latin typeface="Times New Roman" pitchFamily="18" charset="0"/>
                    <a:cs typeface="Times New Roman" pitchFamily="18" charset="0"/>
                  </a:rPr>
                  <a:t>(2)</a:t>
                </a:r>
                <a:r>
                  <a:rPr lang="en-US" b="1" i="1" baseline="-25000"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 , w</a:t>
                </a:r>
                <a:r>
                  <a:rPr lang="en-US" b="1" i="1" baseline="30000" dirty="0" smtClean="0">
                    <a:latin typeface="Times New Roman" pitchFamily="18" charset="0"/>
                    <a:cs typeface="Times New Roman" pitchFamily="18" charset="0"/>
                  </a:rPr>
                  <a:t>(d)</a:t>
                </a:r>
                <a:r>
                  <a:rPr lang="en-US" b="1" i="1" baseline="-25000"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a:t>
                </a:r>
              </a:p>
              <a:p>
                <a:pPr lvl="1">
                  <a:lnSpc>
                    <a:spcPct val="90000"/>
                  </a:lnSpc>
                </a:pPr>
                <a:r>
                  <a:rPr lang="en-US" dirty="0" smtClean="0"/>
                  <a:t>Each </a:t>
                </a:r>
                <a:r>
                  <a:rPr lang="en-US" b="1" i="1" dirty="0" smtClean="0"/>
                  <a:t>w</a:t>
                </a:r>
                <a:r>
                  <a:rPr lang="en-US" b="1" i="1" baseline="30000" dirty="0" smtClean="0"/>
                  <a:t>(</a:t>
                </a:r>
                <a:r>
                  <a:rPr lang="en-US" b="1" i="1" baseline="30000" dirty="0" err="1" smtClean="0"/>
                  <a:t>i</a:t>
                </a:r>
                <a:r>
                  <a:rPr lang="en-US" b="1" i="1" baseline="30000" dirty="0" smtClean="0"/>
                  <a:t>)</a:t>
                </a:r>
                <a:r>
                  <a:rPr lang="en-US" dirty="0" smtClean="0"/>
                  <a:t> is a real number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1"/>
                <a:ext cx="8229600" cy="3397249"/>
              </a:xfrm>
              <a:blipFill rotWithShape="1">
                <a:blip r:embed="rId3"/>
                <a:stretch>
                  <a:fillRect t="-2513" b="-3232"/>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grpSp>
        <p:nvGrpSpPr>
          <p:cNvPr id="7" name="Group 3"/>
          <p:cNvGrpSpPr>
            <a:grpSpLocks/>
          </p:cNvGrpSpPr>
          <p:nvPr/>
        </p:nvGrpSpPr>
        <p:grpSpPr bwMode="auto">
          <a:xfrm>
            <a:off x="1066800" y="1676400"/>
            <a:ext cx="7110417" cy="1006475"/>
            <a:chOff x="1920" y="862"/>
            <a:chExt cx="4479" cy="634"/>
          </a:xfrm>
        </p:grpSpPr>
        <p:sp>
          <p:nvSpPr>
            <p:cNvPr id="8" name="Text Box 4"/>
            <p:cNvSpPr txBox="1">
              <a:spLocks noChangeArrowheads="1"/>
            </p:cNvSpPr>
            <p:nvPr/>
          </p:nvSpPr>
          <p:spPr bwMode="auto">
            <a:xfrm>
              <a:off x="1920" y="1020"/>
              <a:ext cx="597" cy="368"/>
            </a:xfrm>
            <a:prstGeom prst="rect">
              <a:avLst/>
            </a:prstGeom>
            <a:noFill/>
            <a:ln w="9525">
              <a:noFill/>
              <a:miter lim="800000"/>
              <a:headEnd/>
              <a:tailEnd/>
            </a:ln>
            <a:effectLst/>
          </p:spPr>
          <p:txBody>
            <a:bodyPr wrap="none">
              <a:spAutoFit/>
            </a:bodyPr>
            <a:lstStyle/>
            <a:p>
              <a:r>
                <a:rPr lang="en-US" sz="3200" i="1" u="none" dirty="0">
                  <a:solidFill>
                    <a:srgbClr val="0000FF"/>
                  </a:solidFill>
                  <a:latin typeface="Arial Narrow" pitchFamily="34" charset="0"/>
                </a:rPr>
                <a:t>f </a:t>
              </a:r>
              <a:r>
                <a:rPr lang="en-US" sz="2800" u="none" dirty="0">
                  <a:solidFill>
                    <a:srgbClr val="0000FF"/>
                  </a:solidFill>
                  <a:latin typeface="Arial Narrow" pitchFamily="34" charset="0"/>
                </a:rPr>
                <a:t>(</a:t>
              </a:r>
              <a:r>
                <a:rPr lang="en-US" sz="2800" b="1" u="none" dirty="0">
                  <a:solidFill>
                    <a:srgbClr val="0000FF"/>
                  </a:solidFill>
                  <a:latin typeface="Arial Narrow" pitchFamily="34" charset="0"/>
                </a:rPr>
                <a:t>x</a:t>
              </a:r>
              <a:r>
                <a:rPr lang="en-US" sz="2800" u="none" dirty="0">
                  <a:solidFill>
                    <a:srgbClr val="0000FF"/>
                  </a:solidFill>
                  <a:latin typeface="Arial Narrow" pitchFamily="34" charset="0"/>
                </a:rPr>
                <a:t>)</a:t>
              </a:r>
              <a:r>
                <a:rPr lang="en-US" sz="2400" u="none" dirty="0">
                  <a:solidFill>
                    <a:srgbClr val="0000FF"/>
                  </a:solidFill>
                  <a:latin typeface="Arial Narrow" pitchFamily="34" charset="0"/>
                </a:rPr>
                <a:t> =</a:t>
              </a:r>
            </a:p>
          </p:txBody>
        </p:sp>
        <p:sp>
          <p:nvSpPr>
            <p:cNvPr id="9" name="Text Box 5"/>
            <p:cNvSpPr txBox="1">
              <a:spLocks noChangeArrowheads="1"/>
            </p:cNvSpPr>
            <p:nvPr/>
          </p:nvSpPr>
          <p:spPr bwMode="auto">
            <a:xfrm>
              <a:off x="2688" y="963"/>
              <a:ext cx="3711" cy="523"/>
            </a:xfrm>
            <a:prstGeom prst="rect">
              <a:avLst/>
            </a:prstGeom>
            <a:noFill/>
            <a:ln w="9525">
              <a:noFill/>
              <a:miter lim="800000"/>
              <a:headEnd/>
              <a:tailEnd/>
            </a:ln>
            <a:effectLst/>
          </p:spPr>
          <p:txBody>
            <a:bodyPr wrap="none">
              <a:spAutoFit/>
            </a:bodyPr>
            <a:lstStyle/>
            <a:p>
              <a:r>
                <a:rPr lang="en-US" sz="2400" u="none" dirty="0">
                  <a:solidFill>
                    <a:srgbClr val="0000FF"/>
                  </a:solidFill>
                  <a:latin typeface="Times New Roman" pitchFamily="18" charset="0"/>
                  <a:cs typeface="Times New Roman" pitchFamily="18" charset="0"/>
                </a:rPr>
                <a:t> </a:t>
              </a:r>
              <a:r>
                <a:rPr lang="en-US" sz="2400" b="1" u="none" dirty="0" smtClean="0">
                  <a:solidFill>
                    <a:srgbClr val="0000FF"/>
                  </a:solidFill>
                  <a:latin typeface="Times New Roman" pitchFamily="18" charset="0"/>
                  <a:cs typeface="Times New Roman" pitchFamily="18" charset="0"/>
                </a:rPr>
                <a:t>+1</a:t>
              </a:r>
              <a:r>
                <a:rPr lang="en-US" sz="2400" u="none" dirty="0" smtClean="0">
                  <a:solidFill>
                    <a:srgbClr val="0000FF"/>
                  </a:solidFill>
                  <a:latin typeface="Times New Roman" pitchFamily="18" charset="0"/>
                  <a:cs typeface="Times New Roman" pitchFamily="18" charset="0"/>
                </a:rPr>
                <a:t>    </a:t>
              </a:r>
              <a:r>
                <a:rPr lang="en-US" sz="2400" u="none" dirty="0">
                  <a:solidFill>
                    <a:srgbClr val="0000FF"/>
                  </a:solidFill>
                  <a:latin typeface="Times New Roman" pitchFamily="18" charset="0"/>
                  <a:cs typeface="Times New Roman" pitchFamily="18" charset="0"/>
                </a:rPr>
                <a:t>if    </a:t>
              </a:r>
              <a:r>
                <a:rPr lang="en-US" sz="2400" b="1" dirty="0" smtClean="0">
                  <a:solidFill>
                    <a:srgbClr val="0000FF"/>
                  </a:solidFill>
                  <a:latin typeface="Times New Roman" pitchFamily="18" charset="0"/>
                  <a:cs typeface="Times New Roman" pitchFamily="18" charset="0"/>
                </a:rPr>
                <a:t>w</a:t>
              </a:r>
              <a:r>
                <a:rPr lang="en-US" sz="2400" b="1" baseline="30000" dirty="0" smtClean="0">
                  <a:solidFill>
                    <a:srgbClr val="0000FF"/>
                  </a:solidFill>
                  <a:latin typeface="Times New Roman" pitchFamily="18" charset="0"/>
                  <a:cs typeface="Times New Roman" pitchFamily="18" charset="0"/>
                </a:rPr>
                <a:t>(</a:t>
              </a:r>
              <a:r>
                <a:rPr lang="en-US" sz="2400" b="1" u="none" baseline="30000" dirty="0" smtClean="0">
                  <a:solidFill>
                    <a:srgbClr val="0000FF"/>
                  </a:solidFill>
                  <a:latin typeface="Times New Roman" pitchFamily="18" charset="0"/>
                  <a:cs typeface="Times New Roman" pitchFamily="18" charset="0"/>
                </a:rPr>
                <a:t>1)</a:t>
              </a:r>
              <a:r>
                <a:rPr lang="en-US" sz="2400" b="1" u="none" dirty="0" smtClean="0">
                  <a:solidFill>
                    <a:srgbClr val="0000FF"/>
                  </a:solidFill>
                  <a:latin typeface="Times New Roman" pitchFamily="18" charset="0"/>
                  <a:cs typeface="Times New Roman" pitchFamily="18" charset="0"/>
                </a:rPr>
                <a:t> x</a:t>
              </a:r>
              <a:r>
                <a:rPr lang="en-US" sz="2400" b="1" u="none" baseline="30000" dirty="0" smtClean="0">
                  <a:solidFill>
                    <a:srgbClr val="0000FF"/>
                  </a:solidFill>
                  <a:latin typeface="Times New Roman" pitchFamily="18" charset="0"/>
                  <a:cs typeface="Times New Roman" pitchFamily="18" charset="0"/>
                </a:rPr>
                <a:t>(1)</a:t>
              </a:r>
              <a:r>
                <a:rPr lang="en-US" sz="2400" b="1" u="none" dirty="0" smtClean="0">
                  <a:solidFill>
                    <a:srgbClr val="0000FF"/>
                  </a:solidFill>
                  <a:latin typeface="Times New Roman" pitchFamily="18" charset="0"/>
                  <a:cs typeface="Times New Roman" pitchFamily="18" charset="0"/>
                </a:rPr>
                <a:t> </a:t>
              </a:r>
              <a:r>
                <a:rPr lang="en-US" sz="2400" b="1" u="none" dirty="0">
                  <a:solidFill>
                    <a:srgbClr val="0000FF"/>
                  </a:solidFill>
                  <a:latin typeface="Times New Roman" pitchFamily="18" charset="0"/>
                  <a:cs typeface="Times New Roman" pitchFamily="18" charset="0"/>
                </a:rPr>
                <a:t>+ </a:t>
              </a:r>
              <a:r>
                <a:rPr lang="en-US" sz="2400" b="1" u="none" dirty="0" smtClean="0">
                  <a:solidFill>
                    <a:srgbClr val="0000FF"/>
                  </a:solidFill>
                  <a:latin typeface="Times New Roman" pitchFamily="18" charset="0"/>
                  <a:cs typeface="Times New Roman" pitchFamily="18" charset="0"/>
                </a:rPr>
                <a:t>w</a:t>
              </a:r>
              <a:r>
                <a:rPr lang="en-US" sz="2400" b="1" u="none" baseline="30000" dirty="0" smtClean="0">
                  <a:solidFill>
                    <a:srgbClr val="0000FF"/>
                  </a:solidFill>
                  <a:latin typeface="Times New Roman" pitchFamily="18" charset="0"/>
                  <a:cs typeface="Times New Roman" pitchFamily="18" charset="0"/>
                </a:rPr>
                <a:t>(2)</a:t>
              </a:r>
              <a:r>
                <a:rPr lang="en-US" sz="2400" b="1" u="none" dirty="0" smtClean="0">
                  <a:solidFill>
                    <a:srgbClr val="0000FF"/>
                  </a:solidFill>
                  <a:latin typeface="Times New Roman" pitchFamily="18" charset="0"/>
                  <a:cs typeface="Times New Roman" pitchFamily="18" charset="0"/>
                </a:rPr>
                <a:t> x</a:t>
              </a:r>
              <a:r>
                <a:rPr lang="en-US" sz="2400" b="1" u="none" baseline="30000" dirty="0" smtClean="0">
                  <a:solidFill>
                    <a:srgbClr val="0000FF"/>
                  </a:solidFill>
                  <a:latin typeface="Times New Roman" pitchFamily="18" charset="0"/>
                  <a:cs typeface="Times New Roman" pitchFamily="18" charset="0"/>
                </a:rPr>
                <a:t>(2)</a:t>
              </a:r>
              <a:r>
                <a:rPr lang="en-US" sz="2400" b="1" u="none" dirty="0" smtClean="0">
                  <a:solidFill>
                    <a:srgbClr val="0000FF"/>
                  </a:solidFill>
                  <a:latin typeface="Times New Roman" pitchFamily="18" charset="0"/>
                  <a:cs typeface="Times New Roman" pitchFamily="18" charset="0"/>
                </a:rPr>
                <a:t> </a:t>
              </a:r>
              <a:r>
                <a:rPr lang="en-US" sz="2400" b="1" u="none" dirty="0">
                  <a:solidFill>
                    <a:srgbClr val="0000FF"/>
                  </a:solidFill>
                  <a:latin typeface="Times New Roman" pitchFamily="18" charset="0"/>
                  <a:cs typeface="Times New Roman" pitchFamily="18" charset="0"/>
                </a:rPr>
                <a:t>+. . </a:t>
              </a:r>
              <a:r>
                <a:rPr lang="en-US" sz="2400" b="1" u="none" dirty="0" smtClean="0">
                  <a:solidFill>
                    <a:srgbClr val="0000FF"/>
                  </a:solidFill>
                  <a:latin typeface="Times New Roman" pitchFamily="18" charset="0"/>
                  <a:cs typeface="Times New Roman" pitchFamily="18" charset="0"/>
                </a:rPr>
                <a:t>.w</a:t>
              </a:r>
              <a:r>
                <a:rPr lang="en-US" sz="2400" b="1" u="none" baseline="30000" dirty="0" smtClean="0">
                  <a:solidFill>
                    <a:srgbClr val="0000FF"/>
                  </a:solidFill>
                  <a:latin typeface="Times New Roman" pitchFamily="18" charset="0"/>
                  <a:cs typeface="Times New Roman" pitchFamily="18" charset="0"/>
                </a:rPr>
                <a:t>(d)</a:t>
              </a:r>
              <a:r>
                <a:rPr lang="en-US" sz="2400" b="1" u="none" dirty="0" smtClean="0">
                  <a:solidFill>
                    <a:srgbClr val="0000FF"/>
                  </a:solidFill>
                  <a:latin typeface="Times New Roman" pitchFamily="18" charset="0"/>
                  <a:cs typeface="Times New Roman" pitchFamily="18" charset="0"/>
                </a:rPr>
                <a:t> x</a:t>
              </a:r>
              <a:r>
                <a:rPr lang="en-US" sz="2400" b="1" u="none" baseline="30000" dirty="0" smtClean="0">
                  <a:solidFill>
                    <a:srgbClr val="0000FF"/>
                  </a:solidFill>
                  <a:latin typeface="Times New Roman" pitchFamily="18" charset="0"/>
                  <a:cs typeface="Times New Roman" pitchFamily="18" charset="0"/>
                </a:rPr>
                <a:t>(d)</a:t>
              </a:r>
              <a:r>
                <a:rPr lang="en-US" sz="2400" b="1" u="none" dirty="0" smtClean="0">
                  <a:solidFill>
                    <a:srgbClr val="0000FF"/>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sym typeface="Symbol"/>
                </a:rPr>
                <a:t></a:t>
              </a:r>
              <a:r>
                <a:rPr lang="en-US" sz="2400" b="1" u="none" dirty="0" smtClean="0">
                  <a:solidFill>
                    <a:srgbClr val="0000FF"/>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sym typeface="Symbol" pitchFamily="18" charset="2"/>
                </a:rPr>
                <a:t></a:t>
              </a:r>
              <a:endParaRPr lang="en-US" sz="2400" b="1" u="none" dirty="0">
                <a:solidFill>
                  <a:srgbClr val="0000FF"/>
                </a:solidFill>
                <a:latin typeface="Times New Roman" pitchFamily="18" charset="0"/>
                <a:cs typeface="Times New Roman" pitchFamily="18" charset="0"/>
                <a:sym typeface="Symbol" pitchFamily="18" charset="2"/>
              </a:endParaRPr>
            </a:p>
            <a:p>
              <a:r>
                <a:rPr lang="en-US" sz="2400" u="none" dirty="0">
                  <a:solidFill>
                    <a:srgbClr val="0000FF"/>
                  </a:solidFill>
                  <a:latin typeface="Times New Roman" pitchFamily="18" charset="0"/>
                  <a:cs typeface="Times New Roman" pitchFamily="18" charset="0"/>
                  <a:sym typeface="Symbol" pitchFamily="18" charset="2"/>
                </a:rPr>
                <a:t> </a:t>
              </a:r>
              <a:r>
                <a:rPr lang="en-US" sz="2400" b="1" u="none" dirty="0" smtClean="0">
                  <a:solidFill>
                    <a:srgbClr val="0000FF"/>
                  </a:solidFill>
                  <a:latin typeface="Times New Roman" pitchFamily="18" charset="0"/>
                  <a:cs typeface="Times New Roman" pitchFamily="18" charset="0"/>
                  <a:sym typeface="Symbol" pitchFamily="18" charset="2"/>
                </a:rPr>
                <a:t>-1</a:t>
              </a:r>
              <a:r>
                <a:rPr lang="en-US" sz="2400" u="none" dirty="0" smtClean="0">
                  <a:solidFill>
                    <a:srgbClr val="0000FF"/>
                  </a:solidFill>
                  <a:latin typeface="Times New Roman" pitchFamily="18" charset="0"/>
                  <a:cs typeface="Times New Roman" pitchFamily="18" charset="0"/>
                  <a:sym typeface="Symbol" pitchFamily="18" charset="2"/>
                </a:rPr>
                <a:t>     </a:t>
              </a:r>
              <a:r>
                <a:rPr lang="en-US" sz="2400" dirty="0" smtClean="0">
                  <a:solidFill>
                    <a:srgbClr val="0000FF"/>
                  </a:solidFill>
                  <a:latin typeface="Times New Roman" pitchFamily="18" charset="0"/>
                  <a:cs typeface="Times New Roman" pitchFamily="18" charset="0"/>
                  <a:sym typeface="Symbol" pitchFamily="18" charset="2"/>
                </a:rPr>
                <a:t>o</a:t>
              </a:r>
              <a:r>
                <a:rPr lang="en-US" sz="2400" u="none" dirty="0" smtClean="0">
                  <a:solidFill>
                    <a:srgbClr val="0000FF"/>
                  </a:solidFill>
                  <a:latin typeface="Times New Roman" pitchFamily="18" charset="0"/>
                  <a:cs typeface="Times New Roman" pitchFamily="18" charset="0"/>
                  <a:sym typeface="Symbol" pitchFamily="18" charset="2"/>
                </a:rPr>
                <a:t>therwise</a:t>
              </a:r>
              <a:endParaRPr lang="en-US" sz="2400" dirty="0">
                <a:effectLst>
                  <a:outerShdw blurRad="38100" dist="38100" dir="2700000" algn="tl">
                    <a:srgbClr val="C0C0C0"/>
                  </a:outerShdw>
                </a:effectLst>
                <a:latin typeface="Times New Roman" pitchFamily="18" charset="0"/>
                <a:cs typeface="Times New Roman" pitchFamily="18" charset="0"/>
              </a:endParaRPr>
            </a:p>
          </p:txBody>
        </p:sp>
        <p:sp>
          <p:nvSpPr>
            <p:cNvPr id="10" name="Text Box 6"/>
            <p:cNvSpPr txBox="1">
              <a:spLocks noChangeArrowheads="1"/>
            </p:cNvSpPr>
            <p:nvPr/>
          </p:nvSpPr>
          <p:spPr bwMode="auto">
            <a:xfrm>
              <a:off x="2496" y="862"/>
              <a:ext cx="247" cy="634"/>
            </a:xfrm>
            <a:prstGeom prst="rect">
              <a:avLst/>
            </a:prstGeom>
            <a:noFill/>
            <a:ln w="9525">
              <a:noFill/>
              <a:miter lim="800000"/>
              <a:headEnd/>
              <a:tailEnd/>
            </a:ln>
            <a:effectLst/>
          </p:spPr>
          <p:txBody>
            <a:bodyPr wrap="none">
              <a:spAutoFit/>
            </a:bodyPr>
            <a:lstStyle/>
            <a:p>
              <a:r>
                <a:rPr lang="en-US" sz="6000" u="none" dirty="0">
                  <a:solidFill>
                    <a:srgbClr val="0000FF"/>
                  </a:solidFill>
                  <a:latin typeface="Arial Narrow" pitchFamily="34" charset="0"/>
                </a:rPr>
                <a:t>{</a:t>
              </a:r>
            </a:p>
          </p:txBody>
        </p:sp>
      </p:grpSp>
      <p:sp>
        <p:nvSpPr>
          <p:cNvPr id="11" name="Line 3"/>
          <p:cNvSpPr>
            <a:spLocks noChangeShapeType="1"/>
          </p:cNvSpPr>
          <p:nvPr/>
        </p:nvSpPr>
        <p:spPr bwMode="auto">
          <a:xfrm>
            <a:off x="3124200" y="4572000"/>
            <a:ext cx="0" cy="2019300"/>
          </a:xfrm>
          <a:prstGeom prst="line">
            <a:avLst/>
          </a:prstGeom>
          <a:noFill/>
          <a:ln w="38100">
            <a:solidFill>
              <a:schemeClr val="tx1"/>
            </a:solidFill>
            <a:round/>
            <a:headEnd type="triangle" w="med" len="med"/>
            <a:tailEnd/>
          </a:ln>
          <a:effectLst/>
        </p:spPr>
        <p:txBody>
          <a:bodyPr/>
          <a:lstStyle/>
          <a:p>
            <a:endParaRPr lang="en-US"/>
          </a:p>
        </p:txBody>
      </p:sp>
      <p:sp>
        <p:nvSpPr>
          <p:cNvPr id="12" name="Line 4"/>
          <p:cNvSpPr>
            <a:spLocks noChangeShapeType="1"/>
          </p:cNvSpPr>
          <p:nvPr/>
        </p:nvSpPr>
        <p:spPr bwMode="auto">
          <a:xfrm>
            <a:off x="3124200" y="6591300"/>
            <a:ext cx="3733800" cy="0"/>
          </a:xfrm>
          <a:prstGeom prst="line">
            <a:avLst/>
          </a:prstGeom>
          <a:noFill/>
          <a:ln w="38100">
            <a:solidFill>
              <a:schemeClr val="tx1"/>
            </a:solidFill>
            <a:round/>
            <a:headEnd/>
            <a:tailEnd type="triangle" w="med" len="med"/>
          </a:ln>
          <a:effectLst/>
        </p:spPr>
        <p:txBody>
          <a:bodyPr/>
          <a:lstStyle/>
          <a:p>
            <a:endParaRPr lang="en-US"/>
          </a:p>
        </p:txBody>
      </p:sp>
      <p:sp>
        <p:nvSpPr>
          <p:cNvPr id="13" name="Line 5"/>
          <p:cNvSpPr>
            <a:spLocks noChangeShapeType="1"/>
          </p:cNvSpPr>
          <p:nvPr/>
        </p:nvSpPr>
        <p:spPr bwMode="auto">
          <a:xfrm>
            <a:off x="1981200" y="5867400"/>
            <a:ext cx="1524000" cy="914400"/>
          </a:xfrm>
          <a:prstGeom prst="line">
            <a:avLst/>
          </a:prstGeom>
          <a:noFill/>
          <a:ln w="28575">
            <a:solidFill>
              <a:srgbClr val="0000FF"/>
            </a:solidFill>
            <a:round/>
            <a:headEnd/>
            <a:tailEnd/>
          </a:ln>
          <a:effectLst/>
        </p:spPr>
        <p:txBody>
          <a:bodyPr wrap="none" anchor="ctr"/>
          <a:lstStyle/>
          <a:p>
            <a:endParaRPr lang="en-US"/>
          </a:p>
        </p:txBody>
      </p:sp>
      <p:sp>
        <p:nvSpPr>
          <p:cNvPr id="14" name="Line 6"/>
          <p:cNvSpPr>
            <a:spLocks noChangeShapeType="1"/>
          </p:cNvSpPr>
          <p:nvPr/>
        </p:nvSpPr>
        <p:spPr bwMode="auto">
          <a:xfrm flipV="1">
            <a:off x="3124200" y="5829300"/>
            <a:ext cx="609600" cy="762000"/>
          </a:xfrm>
          <a:prstGeom prst="line">
            <a:avLst/>
          </a:prstGeom>
          <a:noFill/>
          <a:ln w="38100">
            <a:solidFill>
              <a:srgbClr val="0000FF"/>
            </a:solidFill>
            <a:round/>
            <a:headEnd/>
            <a:tailEnd type="triangle" w="med" len="med"/>
          </a:ln>
          <a:effectLst/>
        </p:spPr>
        <p:txBody>
          <a:bodyPr/>
          <a:lstStyle/>
          <a:p>
            <a:endParaRPr lang="en-US"/>
          </a:p>
        </p:txBody>
      </p:sp>
      <p:sp>
        <p:nvSpPr>
          <p:cNvPr id="15" name="Text Box 7"/>
          <p:cNvSpPr txBox="1">
            <a:spLocks noChangeArrowheads="1"/>
          </p:cNvSpPr>
          <p:nvPr/>
        </p:nvSpPr>
        <p:spPr bwMode="auto">
          <a:xfrm>
            <a:off x="1295400" y="5534025"/>
            <a:ext cx="1000595" cy="369332"/>
          </a:xfrm>
          <a:prstGeom prst="rect">
            <a:avLst/>
          </a:prstGeom>
          <a:noFill/>
          <a:ln w="9525">
            <a:noFill/>
            <a:miter lim="800000"/>
            <a:headEnd/>
            <a:tailEnd/>
          </a:ln>
          <a:effectLst/>
        </p:spPr>
        <p:txBody>
          <a:bodyPr wrap="none">
            <a:spAutoFit/>
          </a:bodyPr>
          <a:lstStyle/>
          <a:p>
            <a:r>
              <a:rPr lang="en-US" sz="1800" u="none" dirty="0" smtClean="0">
                <a:latin typeface="Times New Roman" pitchFamily="18" charset="0"/>
                <a:cs typeface="Times New Roman" pitchFamily="18" charset="0"/>
              </a:rPr>
              <a:t>w </a:t>
            </a:r>
            <a:r>
              <a:rPr lang="en-US" dirty="0" smtClean="0">
                <a:latin typeface="Times New Roman" pitchFamily="18" charset="0"/>
                <a:cs typeface="Times New Roman" pitchFamily="18" charset="0"/>
                <a:sym typeface="Symbol"/>
              </a:rPr>
              <a:t></a:t>
            </a:r>
            <a:r>
              <a:rPr lang="en-US" sz="1800" u="none" dirty="0" smtClean="0">
                <a:latin typeface="Times New Roman" pitchFamily="18" charset="0"/>
                <a:cs typeface="Times New Roman" pitchFamily="18" charset="0"/>
              </a:rPr>
              <a:t> </a:t>
            </a:r>
            <a:r>
              <a:rPr lang="en-US" sz="1800" u="none" dirty="0">
                <a:latin typeface="Times New Roman" pitchFamily="18" charset="0"/>
                <a:cs typeface="Times New Roman" pitchFamily="18" charset="0"/>
              </a:rPr>
              <a:t>x = 0</a:t>
            </a:r>
          </a:p>
        </p:txBody>
      </p:sp>
      <p:sp>
        <p:nvSpPr>
          <p:cNvPr id="16" name="Text Box 8"/>
          <p:cNvSpPr txBox="1">
            <a:spLocks noChangeArrowheads="1"/>
          </p:cNvSpPr>
          <p:nvPr/>
        </p:nvSpPr>
        <p:spPr bwMode="auto">
          <a:xfrm>
            <a:off x="33528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7" name="Text Box 9"/>
          <p:cNvSpPr txBox="1">
            <a:spLocks noChangeArrowheads="1"/>
          </p:cNvSpPr>
          <p:nvPr/>
        </p:nvSpPr>
        <p:spPr bwMode="auto">
          <a:xfrm>
            <a:off x="43434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8" name="Text Box 10"/>
          <p:cNvSpPr txBox="1">
            <a:spLocks noChangeArrowheads="1"/>
          </p:cNvSpPr>
          <p:nvPr/>
        </p:nvSpPr>
        <p:spPr bwMode="auto">
          <a:xfrm>
            <a:off x="3733800" y="5378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9" name="Text Box 11"/>
          <p:cNvSpPr txBox="1">
            <a:spLocks noChangeArrowheads="1"/>
          </p:cNvSpPr>
          <p:nvPr/>
        </p:nvSpPr>
        <p:spPr bwMode="auto">
          <a:xfrm>
            <a:off x="3886200" y="5607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0" name="Text Box 12"/>
          <p:cNvSpPr txBox="1">
            <a:spLocks noChangeArrowheads="1"/>
          </p:cNvSpPr>
          <p:nvPr/>
        </p:nvSpPr>
        <p:spPr bwMode="auto">
          <a:xfrm>
            <a:off x="4191000" y="5454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1" name="Text Box 13"/>
          <p:cNvSpPr txBox="1">
            <a:spLocks noChangeArrowheads="1"/>
          </p:cNvSpPr>
          <p:nvPr/>
        </p:nvSpPr>
        <p:spPr bwMode="auto">
          <a:xfrm>
            <a:off x="4648200" y="5988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2" name="Text Box 14"/>
          <p:cNvSpPr txBox="1">
            <a:spLocks noChangeArrowheads="1"/>
          </p:cNvSpPr>
          <p:nvPr/>
        </p:nvSpPr>
        <p:spPr bwMode="auto">
          <a:xfrm>
            <a:off x="46482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3" name="Text Box 15"/>
          <p:cNvSpPr txBox="1">
            <a:spLocks noChangeArrowheads="1"/>
          </p:cNvSpPr>
          <p:nvPr/>
        </p:nvSpPr>
        <p:spPr bwMode="auto">
          <a:xfrm>
            <a:off x="4648200" y="5607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4" name="Text Box 16"/>
          <p:cNvSpPr txBox="1">
            <a:spLocks noChangeArrowheads="1"/>
          </p:cNvSpPr>
          <p:nvPr/>
        </p:nvSpPr>
        <p:spPr bwMode="auto">
          <a:xfrm>
            <a:off x="5257800" y="55308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5" name="Text Box 17"/>
          <p:cNvSpPr txBox="1">
            <a:spLocks noChangeArrowheads="1"/>
          </p:cNvSpPr>
          <p:nvPr/>
        </p:nvSpPr>
        <p:spPr bwMode="auto">
          <a:xfrm>
            <a:off x="5486400" y="5835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6" name="Text Box 18"/>
          <p:cNvSpPr txBox="1">
            <a:spLocks noChangeArrowheads="1"/>
          </p:cNvSpPr>
          <p:nvPr/>
        </p:nvSpPr>
        <p:spPr bwMode="auto">
          <a:xfrm>
            <a:off x="5782056" y="5957824"/>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27" name="Text Box 19"/>
          <p:cNvSpPr txBox="1">
            <a:spLocks noChangeArrowheads="1"/>
          </p:cNvSpPr>
          <p:nvPr/>
        </p:nvSpPr>
        <p:spPr bwMode="auto">
          <a:xfrm>
            <a:off x="3565525" y="48895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8" name="Text Box 20"/>
          <p:cNvSpPr txBox="1">
            <a:spLocks noChangeArrowheads="1"/>
          </p:cNvSpPr>
          <p:nvPr/>
        </p:nvSpPr>
        <p:spPr bwMode="auto">
          <a:xfrm>
            <a:off x="4114800" y="5073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9" name="Text Box 21"/>
          <p:cNvSpPr txBox="1">
            <a:spLocks noChangeArrowheads="1"/>
          </p:cNvSpPr>
          <p:nvPr/>
        </p:nvSpPr>
        <p:spPr bwMode="auto">
          <a:xfrm>
            <a:off x="4876800" y="5683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30" name="Oval 22"/>
          <p:cNvSpPr>
            <a:spLocks noChangeArrowheads="1"/>
          </p:cNvSpPr>
          <p:nvPr/>
        </p:nvSpPr>
        <p:spPr bwMode="auto">
          <a:xfrm>
            <a:off x="4648200" y="46164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1" name="Text Box 23"/>
          <p:cNvSpPr txBox="1">
            <a:spLocks noChangeArrowheads="1"/>
          </p:cNvSpPr>
          <p:nvPr/>
        </p:nvSpPr>
        <p:spPr bwMode="auto">
          <a:xfrm>
            <a:off x="3717925" y="50419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32" name="Oval 24"/>
          <p:cNvSpPr>
            <a:spLocks noChangeArrowheads="1"/>
          </p:cNvSpPr>
          <p:nvPr/>
        </p:nvSpPr>
        <p:spPr bwMode="auto">
          <a:xfrm>
            <a:off x="42672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3" name="Oval 25"/>
          <p:cNvSpPr>
            <a:spLocks noChangeArrowheads="1"/>
          </p:cNvSpPr>
          <p:nvPr/>
        </p:nvSpPr>
        <p:spPr bwMode="auto">
          <a:xfrm>
            <a:off x="4800600" y="4540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4" name="Oval 26"/>
          <p:cNvSpPr>
            <a:spLocks noChangeArrowheads="1"/>
          </p:cNvSpPr>
          <p:nvPr/>
        </p:nvSpPr>
        <p:spPr bwMode="auto">
          <a:xfrm>
            <a:off x="49530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5" name="Oval 27"/>
          <p:cNvSpPr>
            <a:spLocks noChangeArrowheads="1"/>
          </p:cNvSpPr>
          <p:nvPr/>
        </p:nvSpPr>
        <p:spPr bwMode="auto">
          <a:xfrm>
            <a:off x="54102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6" name="Oval 28"/>
          <p:cNvSpPr>
            <a:spLocks noChangeArrowheads="1"/>
          </p:cNvSpPr>
          <p:nvPr/>
        </p:nvSpPr>
        <p:spPr bwMode="auto">
          <a:xfrm>
            <a:off x="5562600" y="4921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7" name="Oval 29"/>
          <p:cNvSpPr>
            <a:spLocks noChangeArrowheads="1"/>
          </p:cNvSpPr>
          <p:nvPr/>
        </p:nvSpPr>
        <p:spPr bwMode="auto">
          <a:xfrm>
            <a:off x="5410200" y="51498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38" name="Oval 30"/>
          <p:cNvSpPr>
            <a:spLocks noChangeArrowheads="1"/>
          </p:cNvSpPr>
          <p:nvPr/>
        </p:nvSpPr>
        <p:spPr bwMode="auto">
          <a:xfrm>
            <a:off x="4876800" y="4921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9" name="Oval 31"/>
          <p:cNvSpPr>
            <a:spLocks noChangeArrowheads="1"/>
          </p:cNvSpPr>
          <p:nvPr/>
        </p:nvSpPr>
        <p:spPr bwMode="auto">
          <a:xfrm>
            <a:off x="6019800" y="51498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40" name="Oval 32"/>
          <p:cNvSpPr>
            <a:spLocks noChangeArrowheads="1"/>
          </p:cNvSpPr>
          <p:nvPr/>
        </p:nvSpPr>
        <p:spPr bwMode="auto">
          <a:xfrm>
            <a:off x="57150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41" name="Oval 33"/>
          <p:cNvSpPr>
            <a:spLocks noChangeArrowheads="1"/>
          </p:cNvSpPr>
          <p:nvPr/>
        </p:nvSpPr>
        <p:spPr bwMode="auto">
          <a:xfrm>
            <a:off x="5181600" y="53784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42" name="Oval 34"/>
          <p:cNvSpPr>
            <a:spLocks noChangeArrowheads="1"/>
          </p:cNvSpPr>
          <p:nvPr/>
        </p:nvSpPr>
        <p:spPr bwMode="auto">
          <a:xfrm>
            <a:off x="6553200" y="5454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43" name="Line 35"/>
          <p:cNvSpPr>
            <a:spLocks noChangeShapeType="1"/>
          </p:cNvSpPr>
          <p:nvPr/>
        </p:nvSpPr>
        <p:spPr bwMode="auto">
          <a:xfrm>
            <a:off x="3810000" y="4730750"/>
            <a:ext cx="2438400" cy="1371600"/>
          </a:xfrm>
          <a:prstGeom prst="line">
            <a:avLst/>
          </a:prstGeom>
          <a:noFill/>
          <a:ln w="28575">
            <a:solidFill>
              <a:srgbClr val="0000FF"/>
            </a:solidFill>
            <a:round/>
            <a:headEnd/>
            <a:tailEnd/>
          </a:ln>
          <a:effectLst/>
        </p:spPr>
        <p:txBody>
          <a:bodyPr wrap="none" anchor="ctr"/>
          <a:lstStyle/>
          <a:p>
            <a:endParaRPr lang="en-US"/>
          </a:p>
        </p:txBody>
      </p:sp>
      <p:sp>
        <p:nvSpPr>
          <p:cNvPr id="44" name="Text Box 36"/>
          <p:cNvSpPr txBox="1">
            <a:spLocks noChangeArrowheads="1"/>
          </p:cNvSpPr>
          <p:nvPr/>
        </p:nvSpPr>
        <p:spPr bwMode="auto">
          <a:xfrm rot="1910990">
            <a:off x="3392439" y="4727199"/>
            <a:ext cx="1005403" cy="369332"/>
          </a:xfrm>
          <a:prstGeom prst="rect">
            <a:avLst/>
          </a:prstGeom>
          <a:noFill/>
          <a:ln w="9525">
            <a:noFill/>
            <a:miter lim="800000"/>
            <a:headEnd/>
            <a:tailEnd/>
          </a:ln>
          <a:effectLst/>
        </p:spPr>
        <p:txBody>
          <a:bodyPr wrap="none">
            <a:spAutoFit/>
          </a:bodyPr>
          <a:lstStyle/>
          <a:p>
            <a:r>
              <a:rPr lang="en-US" sz="1800" u="none" dirty="0">
                <a:latin typeface="Times New Roman" pitchFamily="18" charset="0"/>
                <a:cs typeface="Times New Roman" pitchFamily="18" charset="0"/>
              </a:rPr>
              <a:t>w </a:t>
            </a:r>
            <a:r>
              <a:rPr lang="en-US" dirty="0" smtClean="0">
                <a:latin typeface="Times New Roman" pitchFamily="18" charset="0"/>
                <a:cs typeface="Times New Roman" pitchFamily="18" charset="0"/>
                <a:sym typeface="Symbol"/>
              </a:rPr>
              <a:t></a:t>
            </a:r>
            <a:r>
              <a:rPr lang="en-US" sz="1800" u="none" dirty="0" smtClean="0">
                <a:latin typeface="Times New Roman" pitchFamily="18" charset="0"/>
                <a:cs typeface="Times New Roman" pitchFamily="18" charset="0"/>
              </a:rPr>
              <a:t> </a:t>
            </a:r>
            <a:r>
              <a:rPr lang="en-US" sz="1800" u="none" dirty="0">
                <a:latin typeface="Times New Roman" pitchFamily="18" charset="0"/>
                <a:cs typeface="Times New Roman" pitchFamily="18" charset="0"/>
              </a:rPr>
              <a:t>x </a:t>
            </a:r>
            <a:r>
              <a:rPr lang="en-US" sz="1800" u="none"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endParaRPr lang="en-US" sz="1800" u="none" dirty="0">
              <a:latin typeface="Times New Roman" pitchFamily="18" charset="0"/>
              <a:cs typeface="Times New Roman" pitchFamily="18" charset="0"/>
              <a:sym typeface="Symbol" pitchFamily="18" charset="2"/>
            </a:endParaRPr>
          </a:p>
        </p:txBody>
      </p:sp>
      <p:graphicFrame>
        <p:nvGraphicFramePr>
          <p:cNvPr id="62466" name="Object 2"/>
          <p:cNvGraphicFramePr>
            <a:graphicFrameLocks noChangeAspect="1"/>
          </p:cNvGraphicFramePr>
          <p:nvPr>
            <p:extLst>
              <p:ext uri="{D42A27DB-BD31-4B8C-83A1-F6EECF244321}">
                <p14:modId xmlns:p14="http://schemas.microsoft.com/office/powerpoint/2010/main" val="1780687154"/>
              </p:ext>
            </p:extLst>
          </p:nvPr>
        </p:nvGraphicFramePr>
        <p:xfrm>
          <a:off x="7173913" y="5688013"/>
          <a:ext cx="1790700" cy="941387"/>
        </p:xfrm>
        <a:graphic>
          <a:graphicData uri="http://schemas.openxmlformats.org/presentationml/2006/ole">
            <mc:AlternateContent xmlns:mc="http://schemas.openxmlformats.org/markup-compatibility/2006">
              <mc:Choice xmlns:v="urn:schemas-microsoft-com:vml" Requires="v">
                <p:oleObj spid="_x0000_s51228" name="Equation" r:id="rId4" imgW="965160" imgH="507960" progId="Equation.3">
                  <p:embed/>
                </p:oleObj>
              </mc:Choice>
              <mc:Fallback>
                <p:oleObj name="Equation" r:id="rId4" imgW="965160" imgH="507960" progId="Equation.3">
                  <p:embed/>
                  <p:pic>
                    <p:nvPicPr>
                      <p:cNvPr id="0" name=""/>
                      <p:cNvPicPr>
                        <a:picLocks noChangeAspect="1" noChangeArrowheads="1"/>
                      </p:cNvPicPr>
                      <p:nvPr/>
                    </p:nvPicPr>
                    <p:blipFill>
                      <a:blip r:embed="rId5"/>
                      <a:srcRect/>
                      <a:stretch>
                        <a:fillRect/>
                      </a:stretch>
                    </p:blipFill>
                    <p:spPr bwMode="auto">
                      <a:xfrm>
                        <a:off x="7173913" y="5688013"/>
                        <a:ext cx="1790700"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p:nvSpPr>
        <p:spPr>
          <a:xfrm>
            <a:off x="7086600" y="5410200"/>
            <a:ext cx="77457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Note:</a:t>
            </a:r>
            <a:endParaRPr lang="en-US" b="1" dirty="0">
              <a:solidFill>
                <a:srgbClr val="008000"/>
              </a:solidFill>
              <a:latin typeface="Arial" pitchFamily="34" charset="0"/>
              <a:cs typeface="Arial" pitchFamily="34" charset="0"/>
            </a:endParaRPr>
          </a:p>
        </p:txBody>
      </p:sp>
      <p:sp>
        <p:nvSpPr>
          <p:cNvPr id="47" name="Rounded Rectangle 46"/>
          <p:cNvSpPr/>
          <p:nvPr/>
        </p:nvSpPr>
        <p:spPr>
          <a:xfrm>
            <a:off x="7772400" y="4327752"/>
            <a:ext cx="12192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Decision boundary is </a:t>
            </a:r>
            <a:r>
              <a:rPr lang="en-US" b="1" dirty="0" smtClean="0"/>
              <a:t>linear</a:t>
            </a:r>
            <a:endParaRPr lang="en-US" b="1" dirty="0"/>
          </a:p>
        </p:txBody>
      </p:sp>
      <p:sp>
        <p:nvSpPr>
          <p:cNvPr id="45" name="Rectangle 44"/>
          <p:cNvSpPr/>
          <p:nvPr/>
        </p:nvSpPr>
        <p:spPr>
          <a:xfrm>
            <a:off x="3177111" y="5851175"/>
            <a:ext cx="351378" cy="369332"/>
          </a:xfrm>
          <a:prstGeom prst="rect">
            <a:avLst/>
          </a:prstGeom>
        </p:spPr>
        <p:txBody>
          <a:bodyPr wrap="none">
            <a:spAutoFit/>
          </a:bodyPr>
          <a:lstStyle/>
          <a:p>
            <a:r>
              <a:rPr lang="en-US" dirty="0">
                <a:latin typeface="Times New Roman" pitchFamily="18" charset="0"/>
                <a:cs typeface="Times New Roman" pitchFamily="18" charset="0"/>
              </a:rPr>
              <a:t>w</a:t>
            </a:r>
            <a:endParaRPr lang="en-US" dirty="0"/>
          </a:p>
        </p:txBody>
      </p:sp>
    </p:spTree>
    <p:extLst>
      <p:ext uri="{BB962C8B-B14F-4D97-AF65-F5344CB8AC3E}">
        <p14:creationId xmlns:p14="http://schemas.microsoft.com/office/powerpoint/2010/main" val="176753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43" grpId="0" animBg="1"/>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[Rosenblatt ‘58]</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solidFill>
                      <a:srgbClr val="D60093"/>
                    </a:solidFill>
                  </a:rPr>
                  <a:t>(Very) loose motivation: </a:t>
                </a:r>
                <a:r>
                  <a:rPr lang="en-US" b="1" dirty="0" smtClean="0"/>
                  <a:t>Neuron</a:t>
                </a:r>
              </a:p>
              <a:p>
                <a:r>
                  <a:rPr lang="en-US" dirty="0" smtClean="0"/>
                  <a:t>Inputs are feature values</a:t>
                </a:r>
              </a:p>
              <a:p>
                <a:r>
                  <a:rPr lang="en-US" dirty="0" smtClean="0"/>
                  <a:t>Each feature has a weight </a:t>
                </a:r>
                <a:r>
                  <a:rPr lang="en-US" b="1" i="1" dirty="0" err="1" smtClean="0"/>
                  <a:t>w</a:t>
                </a:r>
                <a:r>
                  <a:rPr lang="en-US" b="1" i="1" baseline="-25000" dirty="0" err="1" smtClean="0"/>
                  <a:t>i</a:t>
                </a:r>
                <a:endParaRPr lang="en-US" b="1" i="1" baseline="-25000" dirty="0" smtClean="0"/>
              </a:p>
              <a:p>
                <a:r>
                  <a:rPr lang="en-US" b="1" dirty="0" smtClean="0">
                    <a:solidFill>
                      <a:srgbClr val="0000FF"/>
                    </a:solidFill>
                  </a:rPr>
                  <a:t>Activation is the sum:</a:t>
                </a:r>
              </a:p>
              <a:p>
                <a:pPr lvl="1"/>
                <a14:m>
                  <m:oMath xmlns:m="http://schemas.openxmlformats.org/officeDocument/2006/math">
                    <m:r>
                      <a:rPr lang="en-US" b="1" i="1" smtClean="0">
                        <a:latin typeface="Cambria Math"/>
                        <a:cs typeface="Times New Roman" pitchFamily="18" charset="0"/>
                      </a:rPr>
                      <m:t>𝒇</m:t>
                    </m:r>
                    <m:d>
                      <m:dPr>
                        <m:ctrlPr>
                          <a:rPr lang="en-US" b="1" i="1" smtClean="0">
                            <a:latin typeface="Cambria Math"/>
                            <a:cs typeface="Times New Roman" pitchFamily="18" charset="0"/>
                          </a:rPr>
                        </m:ctrlPr>
                      </m:dPr>
                      <m:e>
                        <m:r>
                          <a:rPr lang="en-US" b="1" i="1" smtClean="0">
                            <a:latin typeface="Cambria Math"/>
                            <a:cs typeface="Times New Roman" pitchFamily="18" charset="0"/>
                          </a:rPr>
                          <m:t>𝒙</m:t>
                        </m:r>
                      </m:e>
                    </m:d>
                    <m:r>
                      <a:rPr lang="en-US" b="1" i="1" smtClean="0">
                        <a:latin typeface="Cambria Math"/>
                        <a:cs typeface="Times New Roman" pitchFamily="18" charset="0"/>
                      </a:rPr>
                      <m:t>=</m:t>
                    </m:r>
                    <m:nary>
                      <m:naryPr>
                        <m:chr m:val="∑"/>
                        <m:ctrlPr>
                          <a:rPr lang="en-US" b="1" i="1" smtClean="0">
                            <a:latin typeface="Cambria Math"/>
                            <a:cs typeface="Times New Roman" pitchFamily="18" charset="0"/>
                          </a:rPr>
                        </m:ctrlPr>
                      </m:naryPr>
                      <m:sub>
                        <m:r>
                          <a:rPr lang="en-US" b="1" i="1" smtClean="0">
                            <a:latin typeface="Cambria Math"/>
                            <a:cs typeface="Times New Roman" pitchFamily="18" charset="0"/>
                          </a:rPr>
                          <m:t>𝒊</m:t>
                        </m:r>
                      </m:sub>
                      <m:sup>
                        <m:r>
                          <a:rPr lang="en-US" b="1" i="1" smtClean="0">
                            <a:latin typeface="Cambria Math"/>
                            <a:cs typeface="Times New Roman" pitchFamily="18" charset="0"/>
                          </a:rPr>
                          <m:t>𝒅</m:t>
                        </m:r>
                      </m:sup>
                      <m:e>
                        <m:sSup>
                          <m:sSupPr>
                            <m:ctrlPr>
                              <a:rPr lang="en-US" b="1" i="1" smtClean="0">
                                <a:latin typeface="Cambria Math"/>
                                <a:cs typeface="Times New Roman" pitchFamily="18" charset="0"/>
                              </a:rPr>
                            </m:ctrlPr>
                          </m:sSupPr>
                          <m:e>
                            <m:r>
                              <a:rPr lang="en-US" b="1" i="1" smtClean="0">
                                <a:latin typeface="Cambria Math"/>
                                <a:cs typeface="Times New Roman" pitchFamily="18" charset="0"/>
                              </a:rPr>
                              <m:t>𝒘</m:t>
                            </m:r>
                          </m:e>
                          <m:sup>
                            <m:r>
                              <a:rPr lang="en-US" b="1" i="1" smtClean="0">
                                <a:latin typeface="Cambria Math"/>
                                <a:cs typeface="Times New Roman" pitchFamily="18" charset="0"/>
                              </a:rPr>
                              <m:t>(</m:t>
                            </m:r>
                            <m:r>
                              <a:rPr lang="en-US" b="1" i="1" smtClean="0">
                                <a:latin typeface="Cambria Math"/>
                                <a:cs typeface="Times New Roman" pitchFamily="18" charset="0"/>
                              </a:rPr>
                              <m:t>𝒊</m:t>
                            </m:r>
                            <m:r>
                              <a:rPr lang="en-US" b="1" i="1" smtClean="0">
                                <a:latin typeface="Cambria Math"/>
                                <a:cs typeface="Times New Roman" pitchFamily="18" charset="0"/>
                              </a:rPr>
                              <m:t>)</m:t>
                            </m:r>
                          </m:sup>
                        </m:sSup>
                        <m:sSup>
                          <m:sSupPr>
                            <m:ctrlPr>
                              <a:rPr lang="en-US" b="1" i="1" smtClean="0">
                                <a:latin typeface="Cambria Math"/>
                                <a:cs typeface="Times New Roman" pitchFamily="18" charset="0"/>
                              </a:rPr>
                            </m:ctrlPr>
                          </m:sSupPr>
                          <m:e>
                            <m:r>
                              <a:rPr lang="en-US" b="1" i="1" smtClean="0">
                                <a:latin typeface="Cambria Math"/>
                                <a:cs typeface="Times New Roman" pitchFamily="18" charset="0"/>
                              </a:rPr>
                              <m:t>𝒙</m:t>
                            </m:r>
                          </m:e>
                          <m:sup>
                            <m:r>
                              <a:rPr lang="en-US" b="1" i="1" smtClean="0">
                                <a:latin typeface="Cambria Math"/>
                                <a:cs typeface="Times New Roman" pitchFamily="18" charset="0"/>
                              </a:rPr>
                              <m:t>(</m:t>
                            </m:r>
                            <m:r>
                              <a:rPr lang="en-US" b="1" i="1" smtClean="0">
                                <a:latin typeface="Cambria Math"/>
                                <a:cs typeface="Times New Roman" pitchFamily="18" charset="0"/>
                              </a:rPr>
                              <m:t>𝒊</m:t>
                            </m:r>
                            <m:r>
                              <a:rPr lang="en-US" b="1" i="1" smtClean="0">
                                <a:latin typeface="Cambria Math"/>
                                <a:cs typeface="Times New Roman" pitchFamily="18" charset="0"/>
                              </a:rPr>
                              <m:t>)</m:t>
                            </m:r>
                          </m:sup>
                        </m:sSup>
                        <m:r>
                          <a:rPr lang="en-US" b="1" i="1" smtClean="0">
                            <a:latin typeface="Cambria Math"/>
                            <a:cs typeface="Times New Roman" pitchFamily="18" charset="0"/>
                          </a:rPr>
                          <m:t>=</m:t>
                        </m:r>
                        <m:r>
                          <a:rPr lang="en-US" b="1" i="1" smtClean="0">
                            <a:latin typeface="Cambria Math"/>
                            <a:cs typeface="Times New Roman" pitchFamily="18" charset="0"/>
                          </a:rPr>
                          <m:t>𝒘</m:t>
                        </m:r>
                        <m:r>
                          <a:rPr lang="en-US" b="1" i="1" smtClean="0">
                            <a:latin typeface="Cambria Math"/>
                            <a:cs typeface="Times New Roman" pitchFamily="18" charset="0"/>
                          </a:rPr>
                          <m:t>⋅</m:t>
                        </m:r>
                        <m:r>
                          <a:rPr lang="en-US" b="1" i="1" smtClean="0">
                            <a:latin typeface="Cambria Math"/>
                            <a:cs typeface="Times New Roman" pitchFamily="18" charset="0"/>
                          </a:rPr>
                          <m:t>𝒙</m:t>
                        </m:r>
                      </m:e>
                    </m:nary>
                  </m:oMath>
                </a14:m>
                <a:endParaRPr lang="en-US" b="1" i="1" dirty="0" smtClean="0">
                  <a:latin typeface="Times New Roman" pitchFamily="18" charset="0"/>
                  <a:cs typeface="Times New Roman" pitchFamily="18" charset="0"/>
                </a:endParaRPr>
              </a:p>
              <a:p>
                <a:pPr lvl="8"/>
                <a:endParaRPr lang="en-US" dirty="0" smtClean="0">
                  <a:solidFill>
                    <a:schemeClr val="accent4"/>
                  </a:solidFill>
                  <a:sym typeface="Symbol"/>
                </a:endParaRPr>
              </a:p>
              <a:p>
                <a:r>
                  <a:rPr lang="en-US" dirty="0" smtClean="0">
                    <a:solidFill>
                      <a:srgbClr val="008000"/>
                    </a:solidFill>
                    <a:sym typeface="Symbol"/>
                  </a:rPr>
                  <a:t>If the </a:t>
                </a:r>
                <a:r>
                  <a:rPr lang="en-US" b="1" i="1" dirty="0" smtClean="0">
                    <a:solidFill>
                      <a:srgbClr val="008000"/>
                    </a:solidFill>
                    <a:sym typeface="Symbol"/>
                  </a:rPr>
                  <a:t>f(x)</a:t>
                </a:r>
                <a:r>
                  <a:rPr lang="en-US" dirty="0" smtClean="0">
                    <a:solidFill>
                      <a:srgbClr val="008000"/>
                    </a:solidFill>
                    <a:sym typeface="Symbol"/>
                  </a:rPr>
                  <a:t> is:</a:t>
                </a:r>
              </a:p>
              <a:p>
                <a:pPr lvl="1"/>
                <a:r>
                  <a:rPr lang="en-US" b="1" dirty="0" smtClean="0">
                    <a:sym typeface="Symbol"/>
                  </a:rPr>
                  <a:t>Positive:</a:t>
                </a:r>
                <a:r>
                  <a:rPr lang="en-US" dirty="0" smtClean="0">
                    <a:sym typeface="Symbol"/>
                  </a:rPr>
                  <a:t> Predict </a:t>
                </a:r>
                <a:r>
                  <a:rPr lang="en-US" b="1" dirty="0" smtClean="0">
                    <a:sym typeface="Symbol"/>
                  </a:rPr>
                  <a:t>+1</a:t>
                </a:r>
              </a:p>
              <a:p>
                <a:pPr lvl="1"/>
                <a:r>
                  <a:rPr lang="en-US" b="1" dirty="0" smtClean="0">
                    <a:sym typeface="Symbol"/>
                  </a:rPr>
                  <a:t>Negative:</a:t>
                </a:r>
                <a:r>
                  <a:rPr lang="en-US" dirty="0" smtClean="0">
                    <a:sym typeface="Symbol"/>
                  </a:rPr>
                  <a:t> Predict </a:t>
                </a:r>
                <a:r>
                  <a:rPr lang="en-US" b="1" dirty="0" smtClean="0">
                    <a:sym typeface="Symbol"/>
                  </a:rPr>
                  <a:t>-1</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dirty="0"/>
          </a:p>
        </p:txBody>
      </p:sp>
      <p:pic>
        <p:nvPicPr>
          <p:cNvPr id="7170" name="Picture 2" descr="http://www.swarthmore.edu/NatSci/echeeve1/Ref/HH/neuron1.gif"/>
          <p:cNvPicPr>
            <a:picLocks noChangeAspect="1" noChangeArrowheads="1"/>
          </p:cNvPicPr>
          <p:nvPr/>
        </p:nvPicPr>
        <p:blipFill>
          <a:blip r:embed="rId3" cstate="print"/>
          <a:srcRect/>
          <a:stretch>
            <a:fillRect/>
          </a:stretch>
        </p:blipFill>
        <p:spPr bwMode="auto">
          <a:xfrm>
            <a:off x="6629399" y="1289050"/>
            <a:ext cx="2553629" cy="1454150"/>
          </a:xfrm>
          <a:prstGeom prst="rect">
            <a:avLst/>
          </a:prstGeom>
          <a:noFill/>
        </p:spPr>
      </p:pic>
      <p:grpSp>
        <p:nvGrpSpPr>
          <p:cNvPr id="7" name="Group 70"/>
          <p:cNvGrpSpPr/>
          <p:nvPr/>
        </p:nvGrpSpPr>
        <p:grpSpPr>
          <a:xfrm>
            <a:off x="5638800" y="2830286"/>
            <a:ext cx="3429000" cy="1589314"/>
            <a:chOff x="5638800" y="2830286"/>
            <a:chExt cx="3429000" cy="1589314"/>
          </a:xfrm>
        </p:grpSpPr>
        <p:sp>
          <p:nvSpPr>
            <p:cNvPr id="39" name="Rectangle 38"/>
            <p:cNvSpPr/>
            <p:nvPr/>
          </p:nvSpPr>
          <p:spPr>
            <a:xfrm>
              <a:off x="6781800" y="2971800"/>
              <a:ext cx="60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ym typeface="Symbol"/>
                </a:rPr>
                <a:t></a:t>
              </a:r>
              <a:endParaRPr lang="en-US" sz="2800" b="1" dirty="0"/>
            </a:p>
          </p:txBody>
        </p:sp>
        <p:cxnSp>
          <p:nvCxnSpPr>
            <p:cNvPr id="41" name="Straight Arrow Connector 40"/>
            <p:cNvCxnSpPr/>
            <p:nvPr/>
          </p:nvCxnSpPr>
          <p:spPr>
            <a:xfrm>
              <a:off x="6096000" y="32004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96000" y="38100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96000" y="35052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096000" y="4113212"/>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38800" y="2971800"/>
              <a:ext cx="492443" cy="1323439"/>
            </a:xfrm>
            <a:prstGeom prst="rect">
              <a:avLst/>
            </a:prstGeom>
            <a:noFill/>
          </p:spPr>
          <p:txBody>
            <a:bodyPr wrap="none" rtlCol="0">
              <a:spAutoFit/>
            </a:bodyPr>
            <a:lstStyle/>
            <a:p>
              <a:r>
                <a:rPr lang="en-US" sz="2000" dirty="0" smtClean="0"/>
                <a:t>x</a:t>
              </a:r>
              <a:r>
                <a:rPr lang="en-US" sz="2000" baseline="30000" dirty="0" smtClean="0"/>
                <a:t>(1)</a:t>
              </a:r>
            </a:p>
            <a:p>
              <a:r>
                <a:rPr lang="en-US" sz="2000" dirty="0" smtClean="0"/>
                <a:t>x</a:t>
              </a:r>
              <a:r>
                <a:rPr lang="en-US" sz="2000" baseline="30000" dirty="0" smtClean="0"/>
                <a:t>(2)</a:t>
              </a:r>
            </a:p>
            <a:p>
              <a:r>
                <a:rPr lang="en-US" sz="2000" dirty="0" smtClean="0"/>
                <a:t>x</a:t>
              </a:r>
              <a:r>
                <a:rPr lang="en-US" sz="2000" baseline="30000" dirty="0" smtClean="0"/>
                <a:t>(3)</a:t>
              </a:r>
            </a:p>
            <a:p>
              <a:r>
                <a:rPr lang="en-US" sz="2000" dirty="0" smtClean="0"/>
                <a:t>x</a:t>
              </a:r>
              <a:r>
                <a:rPr lang="en-US" sz="2000" baseline="30000" dirty="0" smtClean="0"/>
                <a:t>(4)</a:t>
              </a:r>
              <a:endParaRPr lang="en-US" sz="2000" baseline="30000" dirty="0"/>
            </a:p>
          </p:txBody>
        </p:sp>
        <p:cxnSp>
          <p:nvCxnSpPr>
            <p:cNvPr id="48" name="Straight Arrow Connector 47"/>
            <p:cNvCxnSpPr/>
            <p:nvPr/>
          </p:nvCxnSpPr>
          <p:spPr>
            <a:xfrm>
              <a:off x="7391400" y="3733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848600" y="3461656"/>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libri" pitchFamily="34" charset="0"/>
                  <a:cs typeface="Calibri" pitchFamily="34" charset="0"/>
                  <a:sym typeface="Symbol"/>
                </a:rPr>
                <a:t> </a:t>
              </a:r>
              <a:r>
                <a:rPr lang="en-US" sz="2400" i="1" dirty="0" smtClean="0">
                  <a:latin typeface="Times New Roman" pitchFamily="18" charset="0"/>
                  <a:cs typeface="Times New Roman" pitchFamily="18" charset="0"/>
                  <a:sym typeface="Symbol" pitchFamily="18" charset="2"/>
                </a:rPr>
                <a:t>0</a:t>
              </a:r>
              <a:r>
                <a:rPr lang="en-US" sz="2400" b="1" dirty="0" smtClean="0">
                  <a:latin typeface="Calibri" pitchFamily="34" charset="0"/>
                  <a:cs typeface="Calibri" pitchFamily="34" charset="0"/>
                  <a:sym typeface="Symbol"/>
                </a:rPr>
                <a:t>?</a:t>
              </a:r>
              <a:endParaRPr lang="en-US" sz="2400" b="1" dirty="0">
                <a:latin typeface="Calibri" pitchFamily="34" charset="0"/>
                <a:cs typeface="Calibri" pitchFamily="34" charset="0"/>
              </a:endParaRPr>
            </a:p>
          </p:txBody>
        </p:sp>
        <p:cxnSp>
          <p:nvCxnSpPr>
            <p:cNvPr id="51" name="Straight Arrow Connector 50"/>
            <p:cNvCxnSpPr/>
            <p:nvPr/>
          </p:nvCxnSpPr>
          <p:spPr>
            <a:xfrm>
              <a:off x="8610600" y="3733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6892" y="2830286"/>
              <a:ext cx="558166" cy="1323439"/>
            </a:xfrm>
            <a:prstGeom prst="rect">
              <a:avLst/>
            </a:prstGeom>
            <a:noFill/>
          </p:spPr>
          <p:txBody>
            <a:bodyPr wrap="none" rtlCol="0">
              <a:spAutoFit/>
            </a:bodyPr>
            <a:lstStyle/>
            <a:p>
              <a:r>
                <a:rPr lang="en-US" sz="2000" dirty="0" smtClean="0"/>
                <a:t>w</a:t>
              </a:r>
              <a:r>
                <a:rPr lang="en-US" sz="2000" baseline="30000" dirty="0" smtClean="0"/>
                <a:t>(1)</a:t>
              </a:r>
            </a:p>
            <a:p>
              <a:r>
                <a:rPr lang="en-US" sz="2000" dirty="0" smtClean="0"/>
                <a:t>w</a:t>
              </a:r>
              <a:r>
                <a:rPr lang="en-US" sz="2000" baseline="30000" dirty="0" smtClean="0"/>
                <a:t>(2)</a:t>
              </a:r>
            </a:p>
            <a:p>
              <a:r>
                <a:rPr lang="en-US" sz="2000" dirty="0" smtClean="0"/>
                <a:t>w</a:t>
              </a:r>
              <a:r>
                <a:rPr lang="en-US" sz="2000" baseline="30000" dirty="0" smtClean="0"/>
                <a:t>(3)</a:t>
              </a:r>
            </a:p>
            <a:p>
              <a:r>
                <a:rPr lang="en-US" sz="2000" dirty="0" smtClean="0"/>
                <a:t>w</a:t>
              </a:r>
              <a:r>
                <a:rPr lang="en-US" sz="2000" baseline="30000" dirty="0" smtClean="0"/>
                <a:t>(4)</a:t>
              </a:r>
              <a:endParaRPr lang="en-US" sz="2000" baseline="30000" dirty="0"/>
            </a:p>
          </p:txBody>
        </p:sp>
      </p:grpSp>
      <p:grpSp>
        <p:nvGrpSpPr>
          <p:cNvPr id="8" name="Group 69"/>
          <p:cNvGrpSpPr/>
          <p:nvPr/>
        </p:nvGrpSpPr>
        <p:grpSpPr>
          <a:xfrm>
            <a:off x="4932813" y="4425010"/>
            <a:ext cx="4047965" cy="2286001"/>
            <a:chOff x="4943635" y="4267200"/>
            <a:chExt cx="4047965" cy="2286001"/>
          </a:xfrm>
        </p:grpSpPr>
        <p:cxnSp>
          <p:nvCxnSpPr>
            <p:cNvPr id="53" name="Straight Connector 52"/>
            <p:cNvCxnSpPr/>
            <p:nvPr/>
          </p:nvCxnSpPr>
          <p:spPr>
            <a:xfrm rot="5400000">
              <a:off x="5329318" y="5481718"/>
              <a:ext cx="2133600" cy="936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0800000">
              <a:off x="6010435" y="5867400"/>
              <a:ext cx="2971800" cy="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8220235" y="5802868"/>
              <a:ext cx="771365" cy="369332"/>
            </a:xfrm>
            <a:prstGeom prst="rect">
              <a:avLst/>
            </a:prstGeom>
            <a:noFill/>
          </p:spPr>
          <p:txBody>
            <a:bodyPr wrap="square" rtlCol="0">
              <a:spAutoFit/>
            </a:bodyPr>
            <a:lstStyle/>
            <a:p>
              <a:r>
                <a:rPr lang="en-US" dirty="0" err="1" smtClean="0">
                  <a:solidFill>
                    <a:srgbClr val="008000"/>
                  </a:solidFill>
                </a:rPr>
                <a:t>viagra</a:t>
              </a:r>
              <a:endParaRPr lang="en-US" dirty="0">
                <a:solidFill>
                  <a:srgbClr val="008000"/>
                </a:solidFill>
              </a:endParaRPr>
            </a:p>
          </p:txBody>
        </p:sp>
        <p:sp>
          <p:nvSpPr>
            <p:cNvPr id="56" name="TextBox 55"/>
            <p:cNvSpPr txBox="1"/>
            <p:nvPr/>
          </p:nvSpPr>
          <p:spPr>
            <a:xfrm rot="16200000">
              <a:off x="5795986" y="4502682"/>
              <a:ext cx="840295" cy="369332"/>
            </a:xfrm>
            <a:prstGeom prst="rect">
              <a:avLst/>
            </a:prstGeom>
            <a:noFill/>
          </p:spPr>
          <p:txBody>
            <a:bodyPr wrap="square" rtlCol="0">
              <a:spAutoFit/>
            </a:bodyPr>
            <a:lstStyle/>
            <a:p>
              <a:r>
                <a:rPr lang="en-US" dirty="0" err="1" smtClean="0">
                  <a:solidFill>
                    <a:srgbClr val="008000"/>
                  </a:solidFill>
                </a:rPr>
                <a:t>nigeria</a:t>
              </a:r>
              <a:endParaRPr lang="en-US" dirty="0">
                <a:solidFill>
                  <a:srgbClr val="008000"/>
                </a:solidFill>
              </a:endParaRPr>
            </a:p>
          </p:txBody>
        </p:sp>
        <p:cxnSp>
          <p:nvCxnSpPr>
            <p:cNvPr id="57" name="Straight Connector 56"/>
            <p:cNvCxnSpPr/>
            <p:nvPr/>
          </p:nvCxnSpPr>
          <p:spPr>
            <a:xfrm rot="16200000" flipH="1">
              <a:off x="5128947" y="4648200"/>
              <a:ext cx="1981200" cy="1828800"/>
            </a:xfrm>
            <a:prstGeom prst="line">
              <a:avLst/>
            </a:prstGeom>
            <a:ln w="57150">
              <a:solidFill>
                <a:srgbClr val="D60093"/>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33947" y="5068949"/>
              <a:ext cx="1077622" cy="369332"/>
            </a:xfrm>
            <a:prstGeom prst="rect">
              <a:avLst/>
            </a:prstGeom>
            <a:noFill/>
          </p:spPr>
          <p:txBody>
            <a:bodyPr wrap="square" rtlCol="0">
              <a:spAutoFit/>
            </a:bodyPr>
            <a:lstStyle/>
            <a:p>
              <a:r>
                <a:rPr lang="en-US" b="1" dirty="0" smtClean="0">
                  <a:solidFill>
                    <a:srgbClr val="0000FF"/>
                  </a:solidFill>
                  <a:latin typeface="Arial" pitchFamily="34" charset="0"/>
                  <a:cs typeface="Arial" pitchFamily="34" charset="0"/>
                </a:rPr>
                <a:t>Spam=1</a:t>
              </a:r>
              <a:endParaRPr lang="en-US" b="1" dirty="0">
                <a:solidFill>
                  <a:srgbClr val="0000FF"/>
                </a:solidFill>
                <a:latin typeface="Arial" pitchFamily="34" charset="0"/>
                <a:cs typeface="Arial" pitchFamily="34" charset="0"/>
              </a:endParaRPr>
            </a:p>
          </p:txBody>
        </p:sp>
        <p:sp>
          <p:nvSpPr>
            <p:cNvPr id="59" name="TextBox 58"/>
            <p:cNvSpPr txBox="1"/>
            <p:nvPr/>
          </p:nvSpPr>
          <p:spPr>
            <a:xfrm>
              <a:off x="4943635" y="5867400"/>
              <a:ext cx="1057840" cy="369332"/>
            </a:xfrm>
            <a:prstGeom prst="rect">
              <a:avLst/>
            </a:prstGeom>
            <a:noFill/>
          </p:spPr>
          <p:txBody>
            <a:bodyPr wrap="square" rtlCol="0">
              <a:spAutoFit/>
            </a:bodyPr>
            <a:lstStyle/>
            <a:p>
              <a:r>
                <a:rPr lang="en-US" b="1" dirty="0" smtClean="0">
                  <a:solidFill>
                    <a:srgbClr val="FF0066"/>
                  </a:solidFill>
                  <a:latin typeface="Arial" pitchFamily="34" charset="0"/>
                  <a:cs typeface="Arial" pitchFamily="34" charset="0"/>
                </a:rPr>
                <a:t>Ham=-1</a:t>
              </a:r>
              <a:endParaRPr lang="en-US" b="1" dirty="0">
                <a:solidFill>
                  <a:srgbClr val="FF0066"/>
                </a:solidFill>
                <a:latin typeface="Arial" pitchFamily="34" charset="0"/>
                <a:cs typeface="Arial" pitchFamily="34" charset="0"/>
              </a:endParaRPr>
            </a:p>
          </p:txBody>
        </p:sp>
        <p:cxnSp>
          <p:nvCxnSpPr>
            <p:cNvPr id="60" name="Straight Arrow Connector 59"/>
            <p:cNvCxnSpPr/>
            <p:nvPr/>
          </p:nvCxnSpPr>
          <p:spPr>
            <a:xfrm flipV="1">
              <a:off x="6391435" y="5486400"/>
              <a:ext cx="457200" cy="381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543835" y="5574268"/>
              <a:ext cx="381000" cy="369332"/>
            </a:xfrm>
            <a:prstGeom prst="rect">
              <a:avLst/>
            </a:prstGeom>
            <a:noFill/>
          </p:spPr>
          <p:txBody>
            <a:bodyPr wrap="square" rtlCol="0">
              <a:spAutoFit/>
            </a:bodyPr>
            <a:lstStyle/>
            <a:p>
              <a:r>
                <a:rPr lang="en-US" b="1" dirty="0" smtClean="0">
                  <a:latin typeface="Calibri" pitchFamily="34" charset="0"/>
                  <a:cs typeface="Calibri" pitchFamily="34" charset="0"/>
                  <a:sym typeface="Symbol"/>
                </a:rPr>
                <a:t>w</a:t>
              </a:r>
              <a:endParaRPr lang="en-US" b="1" dirty="0">
                <a:latin typeface="Calibri" pitchFamily="34" charset="0"/>
                <a:cs typeface="Calibri" pitchFamily="34" charset="0"/>
              </a:endParaRPr>
            </a:p>
          </p:txBody>
        </p:sp>
        <p:sp>
          <p:nvSpPr>
            <p:cNvPr id="62" name="TextBox 61"/>
            <p:cNvSpPr txBox="1"/>
            <p:nvPr/>
          </p:nvSpPr>
          <p:spPr>
            <a:xfrm>
              <a:off x="6564022" y="4736068"/>
              <a:ext cx="468022" cy="369332"/>
            </a:xfrm>
            <a:prstGeom prst="rect">
              <a:avLst/>
            </a:prstGeom>
            <a:noFill/>
          </p:spPr>
          <p:txBody>
            <a:bodyPr wrap="square" rtlCol="0">
              <a:spAutoFit/>
            </a:bodyPr>
            <a:lstStyle/>
            <a:p>
              <a:r>
                <a:rPr lang="en-US" b="1" dirty="0" smtClean="0">
                  <a:latin typeface="Calibri" pitchFamily="34" charset="0"/>
                  <a:cs typeface="Calibri" pitchFamily="34" charset="0"/>
                  <a:sym typeface="Symbol"/>
                </a:rPr>
                <a:t>x</a:t>
              </a:r>
              <a:r>
                <a:rPr lang="en-US" b="1" baseline="-25000" dirty="0" smtClean="0">
                  <a:latin typeface="Calibri" pitchFamily="34" charset="0"/>
                  <a:cs typeface="Calibri" pitchFamily="34" charset="0"/>
                  <a:sym typeface="Symbol"/>
                </a:rPr>
                <a:t>1</a:t>
              </a:r>
              <a:endParaRPr lang="en-US" b="1" baseline="-25000" dirty="0">
                <a:latin typeface="Calibri" pitchFamily="34" charset="0"/>
                <a:cs typeface="Calibri" pitchFamily="34" charset="0"/>
              </a:endParaRPr>
            </a:p>
          </p:txBody>
        </p:sp>
        <p:sp>
          <p:nvSpPr>
            <p:cNvPr id="63" name="TextBox 62"/>
            <p:cNvSpPr txBox="1"/>
            <p:nvPr/>
          </p:nvSpPr>
          <p:spPr>
            <a:xfrm>
              <a:off x="5248434" y="5111658"/>
              <a:ext cx="553587" cy="369332"/>
            </a:xfrm>
            <a:prstGeom prst="rect">
              <a:avLst/>
            </a:prstGeom>
            <a:noFill/>
          </p:spPr>
          <p:txBody>
            <a:bodyPr wrap="square" rtlCol="0">
              <a:spAutoFit/>
            </a:bodyPr>
            <a:lstStyle/>
            <a:p>
              <a:r>
                <a:rPr lang="en-US" b="1" dirty="0" smtClean="0">
                  <a:latin typeface="Calibri" pitchFamily="34" charset="0"/>
                  <a:cs typeface="Calibri" pitchFamily="34" charset="0"/>
                  <a:sym typeface="Symbol"/>
                </a:rPr>
                <a:t>x</a:t>
              </a:r>
              <a:r>
                <a:rPr lang="en-US" b="1" baseline="-25000" dirty="0" smtClean="0">
                  <a:latin typeface="Calibri" pitchFamily="34" charset="0"/>
                  <a:cs typeface="Calibri" pitchFamily="34" charset="0"/>
                  <a:sym typeface="Symbol"/>
                </a:rPr>
                <a:t>2</a:t>
              </a:r>
              <a:endParaRPr lang="en-US" b="1" baseline="-25000" dirty="0">
                <a:latin typeface="Calibri" pitchFamily="34" charset="0"/>
                <a:cs typeface="Calibri" pitchFamily="34" charset="0"/>
              </a:endParaRPr>
            </a:p>
          </p:txBody>
        </p:sp>
        <p:cxnSp>
          <p:nvCxnSpPr>
            <p:cNvPr id="64" name="Straight Arrow Connector 63"/>
            <p:cNvCxnSpPr/>
            <p:nvPr/>
          </p:nvCxnSpPr>
          <p:spPr>
            <a:xfrm rot="5400000" flipH="1" flipV="1">
              <a:off x="6057900" y="5295900"/>
              <a:ext cx="9144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5525228" y="5404790"/>
              <a:ext cx="875576" cy="4688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53000" y="4267200"/>
              <a:ext cx="914400" cy="369332"/>
            </a:xfrm>
            <a:prstGeom prst="rect">
              <a:avLst/>
            </a:prstGeom>
            <a:noFill/>
          </p:spPr>
          <p:txBody>
            <a:bodyPr wrap="square" rtlCol="0">
              <a:spAutoFit/>
            </a:bodyPr>
            <a:lstStyle/>
            <a:p>
              <a:r>
                <a:rPr lang="en-US" b="1" dirty="0" err="1" smtClean="0">
                  <a:latin typeface="Calibri" pitchFamily="34" charset="0"/>
                  <a:cs typeface="Calibri" pitchFamily="34" charset="0"/>
                  <a:sym typeface="Symbol"/>
                </a:rPr>
                <a:t>wx</a:t>
              </a:r>
              <a:r>
                <a:rPr lang="en-US" b="1" dirty="0" smtClean="0">
                  <a:latin typeface="Calibri" pitchFamily="34" charset="0"/>
                  <a:cs typeface="Calibri" pitchFamily="34" charset="0"/>
                  <a:sym typeface="Symbol"/>
                </a:rPr>
                <a:t>=0</a:t>
              </a:r>
              <a:endParaRPr lang="en-US" b="1" dirty="0">
                <a:latin typeface="Calibri" pitchFamily="34" charset="0"/>
                <a:cs typeface="Calibri" pitchFamily="34" charset="0"/>
              </a:endParaRPr>
            </a:p>
          </p:txBody>
        </p:sp>
      </p:grpSp>
    </p:spTree>
    <p:extLst>
      <p:ext uri="{BB962C8B-B14F-4D97-AF65-F5344CB8AC3E}">
        <p14:creationId xmlns:p14="http://schemas.microsoft.com/office/powerpoint/2010/main" val="46123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i="1"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err="1" smtClean="0">
                <a:solidFill>
                  <a:srgbClr val="0000FF"/>
                </a:solidFill>
              </a:rPr>
              <a:t>Perceptron</a:t>
            </a:r>
            <a:r>
              <a:rPr lang="en-US" b="1" dirty="0" smtClean="0">
                <a:solidFill>
                  <a:srgbClr val="0000FF"/>
                </a:solidFill>
              </a:rPr>
              <a:t>:</a:t>
            </a:r>
            <a:r>
              <a:rPr lang="en-US" b="1" dirty="0" smtClean="0"/>
              <a:t> </a:t>
            </a:r>
            <a:r>
              <a:rPr lang="en-US" b="1" i="1" dirty="0" smtClean="0"/>
              <a:t>y’ = sign(w</a:t>
            </a:r>
            <a:r>
              <a:rPr lang="en-US" b="1" i="1" dirty="0" smtClean="0">
                <a:sym typeface="Symbol"/>
              </a:rPr>
              <a:t> </a:t>
            </a:r>
            <a:r>
              <a:rPr lang="en-US" b="1" i="1" dirty="0" smtClean="0"/>
              <a:t>x)</a:t>
            </a:r>
          </a:p>
          <a:p>
            <a:r>
              <a:rPr lang="en-US" b="1" dirty="0" smtClean="0">
                <a:solidFill>
                  <a:srgbClr val="FF0066"/>
                </a:solidFill>
              </a:rPr>
              <a:t>How to find parameters </a:t>
            </a:r>
            <a:r>
              <a:rPr lang="en-US" b="1" i="1" dirty="0" smtClean="0">
                <a:solidFill>
                  <a:srgbClr val="FF0066"/>
                </a:solidFill>
              </a:rPr>
              <a:t>w</a:t>
            </a:r>
            <a:r>
              <a:rPr lang="en-US" b="1" dirty="0" smtClean="0">
                <a:solidFill>
                  <a:srgbClr val="FF0066"/>
                </a:solidFill>
              </a:rPr>
              <a:t>?</a:t>
            </a:r>
          </a:p>
          <a:p>
            <a:pPr lvl="1"/>
            <a:r>
              <a:rPr lang="en-US" dirty="0" smtClean="0"/>
              <a:t>Start with </a:t>
            </a:r>
            <a:r>
              <a:rPr lang="en-US" b="1" i="1" dirty="0" smtClean="0"/>
              <a:t>w</a:t>
            </a:r>
            <a:r>
              <a:rPr lang="en-US" b="1" i="1" baseline="-25000" dirty="0" smtClean="0"/>
              <a:t>0</a:t>
            </a:r>
            <a:r>
              <a:rPr lang="en-US" i="1" dirty="0" smtClean="0"/>
              <a:t> </a:t>
            </a:r>
            <a:r>
              <a:rPr lang="en-US" b="1" i="1" dirty="0" smtClean="0"/>
              <a:t>= 0</a:t>
            </a:r>
          </a:p>
          <a:p>
            <a:pPr lvl="1"/>
            <a:r>
              <a:rPr lang="en-US" dirty="0" smtClean="0"/>
              <a:t>Pick training examples </a:t>
            </a:r>
            <a:r>
              <a:rPr lang="en-US" b="1" i="1" dirty="0" err="1" smtClean="0"/>
              <a:t>x</a:t>
            </a:r>
            <a:r>
              <a:rPr lang="en-US" b="1" i="1" baseline="-25000" dirty="0" err="1" smtClean="0"/>
              <a:t>t</a:t>
            </a:r>
            <a:r>
              <a:rPr lang="en-US" dirty="0" smtClean="0"/>
              <a:t> </a:t>
            </a:r>
            <a:r>
              <a:rPr lang="en-US" b="1" dirty="0" smtClean="0">
                <a:solidFill>
                  <a:srgbClr val="0000FF"/>
                </a:solidFill>
              </a:rPr>
              <a:t>one by one</a:t>
            </a:r>
          </a:p>
          <a:p>
            <a:pPr lvl="1"/>
            <a:r>
              <a:rPr lang="en-US" dirty="0" smtClean="0"/>
              <a:t>Predict class of </a:t>
            </a:r>
            <a:r>
              <a:rPr lang="en-US" b="1" i="1" dirty="0" err="1" smtClean="0"/>
              <a:t>x</a:t>
            </a:r>
            <a:r>
              <a:rPr lang="en-US" b="1" i="1" baseline="-25000" dirty="0" err="1" smtClean="0"/>
              <a:t>t</a:t>
            </a:r>
            <a:r>
              <a:rPr lang="en-US" dirty="0" smtClean="0"/>
              <a:t> using current </a:t>
            </a:r>
            <a:r>
              <a:rPr lang="en-US" b="1" i="1" dirty="0" err="1" smtClean="0"/>
              <a:t>w</a:t>
            </a:r>
            <a:r>
              <a:rPr lang="en-US" b="1" i="1" baseline="-25000" dirty="0" err="1" smtClean="0"/>
              <a:t>t</a:t>
            </a:r>
            <a:endParaRPr lang="en-US" b="1" i="1" baseline="-25000" dirty="0" smtClean="0"/>
          </a:p>
          <a:p>
            <a:pPr lvl="2"/>
            <a:r>
              <a:rPr lang="en-US" b="1" i="1" dirty="0" smtClean="0"/>
              <a:t>y’ = sign(</a:t>
            </a:r>
            <a:r>
              <a:rPr lang="en-US" b="1" i="1" dirty="0" err="1" smtClean="0"/>
              <a:t>w</a:t>
            </a:r>
            <a:r>
              <a:rPr lang="en-US" b="1" i="1" baseline="-25000" dirty="0" err="1" smtClean="0"/>
              <a:t>t</a:t>
            </a:r>
            <a:r>
              <a:rPr lang="en-US" b="1" i="1" dirty="0" smtClean="0">
                <a:sym typeface="Symbol"/>
              </a:rPr>
              <a:t> </a:t>
            </a:r>
            <a:r>
              <a:rPr lang="en-US" b="1" i="1" dirty="0" err="1" smtClean="0"/>
              <a:t>x</a:t>
            </a:r>
            <a:r>
              <a:rPr lang="en-US" b="1" i="1" baseline="-25000" dirty="0" err="1" smtClean="0"/>
              <a:t>t</a:t>
            </a:r>
            <a:r>
              <a:rPr lang="en-US" b="1" i="1" dirty="0" smtClean="0"/>
              <a:t>)</a:t>
            </a:r>
          </a:p>
          <a:p>
            <a:pPr lvl="1"/>
            <a:r>
              <a:rPr lang="en-US" b="1" dirty="0" smtClean="0">
                <a:solidFill>
                  <a:srgbClr val="008000"/>
                </a:solidFill>
              </a:rPr>
              <a:t>If </a:t>
            </a:r>
            <a:r>
              <a:rPr lang="en-US" b="1" i="1" dirty="0" smtClean="0">
                <a:solidFill>
                  <a:srgbClr val="008000"/>
                </a:solidFill>
              </a:rPr>
              <a:t>y’</a:t>
            </a:r>
            <a:r>
              <a:rPr lang="en-US" b="1" dirty="0" smtClean="0">
                <a:solidFill>
                  <a:srgbClr val="008000"/>
                </a:solidFill>
              </a:rPr>
              <a:t> is correct (i.e., </a:t>
            </a:r>
            <a:r>
              <a:rPr lang="en-US" b="1" i="1" dirty="0" err="1" smtClean="0">
                <a:solidFill>
                  <a:srgbClr val="008000"/>
                </a:solidFill>
              </a:rPr>
              <a:t>y</a:t>
            </a:r>
            <a:r>
              <a:rPr lang="en-US" b="1" i="1" baseline="-25000" dirty="0" err="1" smtClean="0">
                <a:solidFill>
                  <a:srgbClr val="008000"/>
                </a:solidFill>
              </a:rPr>
              <a:t>t</a:t>
            </a:r>
            <a:r>
              <a:rPr lang="en-US" b="1" i="1" dirty="0" smtClean="0">
                <a:solidFill>
                  <a:srgbClr val="008000"/>
                </a:solidFill>
              </a:rPr>
              <a:t> = y’</a:t>
            </a:r>
            <a:r>
              <a:rPr lang="en-US" b="1" dirty="0" smtClean="0">
                <a:solidFill>
                  <a:srgbClr val="008000"/>
                </a:solidFill>
              </a:rPr>
              <a:t>)</a:t>
            </a:r>
          </a:p>
          <a:p>
            <a:pPr lvl="2"/>
            <a:r>
              <a:rPr lang="en-US" dirty="0" smtClean="0"/>
              <a:t>No change: </a:t>
            </a:r>
            <a:r>
              <a:rPr lang="en-US" b="1" i="1" dirty="0" smtClean="0"/>
              <a:t>w</a:t>
            </a:r>
            <a:r>
              <a:rPr lang="en-US" b="1" i="1" baseline="-25000" dirty="0" smtClean="0"/>
              <a:t>t+1</a:t>
            </a:r>
            <a:r>
              <a:rPr lang="en-US" b="1" i="1" dirty="0" smtClean="0"/>
              <a:t> = </a:t>
            </a:r>
            <a:r>
              <a:rPr lang="en-US" b="1" i="1" dirty="0" err="1" smtClean="0"/>
              <a:t>w</a:t>
            </a:r>
            <a:r>
              <a:rPr lang="en-US" b="1" i="1" baseline="-25000" dirty="0" err="1" smtClean="0"/>
              <a:t>t</a:t>
            </a:r>
            <a:endParaRPr lang="en-US" i="1" baseline="-25000" dirty="0" smtClean="0"/>
          </a:p>
          <a:p>
            <a:pPr lvl="1"/>
            <a:r>
              <a:rPr lang="en-US" b="1" dirty="0" smtClean="0">
                <a:solidFill>
                  <a:srgbClr val="FF0066"/>
                </a:solidFill>
              </a:rPr>
              <a:t>If </a:t>
            </a:r>
            <a:r>
              <a:rPr lang="en-US" b="1" i="1" dirty="0" smtClean="0">
                <a:solidFill>
                  <a:srgbClr val="FF0066"/>
                </a:solidFill>
              </a:rPr>
              <a:t>y’</a:t>
            </a:r>
            <a:r>
              <a:rPr lang="en-US" b="1" dirty="0" smtClean="0">
                <a:solidFill>
                  <a:srgbClr val="FF0066"/>
                </a:solidFill>
              </a:rPr>
              <a:t> is wrong:</a:t>
            </a:r>
            <a:r>
              <a:rPr lang="en-US" dirty="0" smtClean="0"/>
              <a:t> Adjust </a:t>
            </a:r>
            <a:r>
              <a:rPr lang="en-US" b="1" i="1" dirty="0" err="1" smtClean="0"/>
              <a:t>w</a:t>
            </a:r>
            <a:r>
              <a:rPr lang="en-US" b="1" i="1" baseline="-25000" dirty="0" err="1" smtClean="0"/>
              <a:t>t</a:t>
            </a:r>
            <a:r>
              <a:rPr lang="en-US" dirty="0" smtClean="0"/>
              <a:t> </a:t>
            </a:r>
          </a:p>
          <a:p>
            <a:pPr lvl="1">
              <a:buNone/>
            </a:pPr>
            <a:r>
              <a:rPr lang="en-US" dirty="0" smtClean="0"/>
              <a:t>	</a:t>
            </a:r>
            <a:r>
              <a:rPr lang="en-US" b="1" i="1" dirty="0"/>
              <a:t> </a:t>
            </a:r>
            <a:r>
              <a:rPr lang="en-US" b="1" i="1" dirty="0" smtClean="0"/>
              <a:t>w</a:t>
            </a:r>
            <a:r>
              <a:rPr lang="en-US" b="1" i="1" baseline="-25000" dirty="0" smtClean="0"/>
              <a:t>t+1</a:t>
            </a:r>
            <a:r>
              <a:rPr lang="en-US" i="1" dirty="0" smtClean="0"/>
              <a:t> = </a:t>
            </a:r>
            <a:r>
              <a:rPr lang="en-US" b="1" i="1" dirty="0" err="1" smtClean="0"/>
              <a:t>w</a:t>
            </a:r>
            <a:r>
              <a:rPr lang="en-US" b="1" i="1" baseline="-25000" dirty="0" err="1" smtClean="0"/>
              <a:t>t</a:t>
            </a:r>
            <a:r>
              <a:rPr lang="en-US" i="1" dirty="0" smtClean="0"/>
              <a:t> + </a:t>
            </a:r>
            <a:r>
              <a:rPr lang="en-US" b="1" i="1" dirty="0" smtClean="0">
                <a:sym typeface="Symbol"/>
              </a:rPr>
              <a:t></a:t>
            </a:r>
            <a:r>
              <a:rPr lang="en-US" i="1" dirty="0" smtClean="0">
                <a:sym typeface="Symbol"/>
              </a:rPr>
              <a:t>  </a:t>
            </a:r>
            <a:r>
              <a:rPr lang="en-US" b="1" i="1" dirty="0" err="1" smtClean="0">
                <a:sym typeface="Symbol"/>
              </a:rPr>
              <a:t>y</a:t>
            </a:r>
            <a:r>
              <a:rPr lang="en-US" b="1" i="1" baseline="-25000" dirty="0" err="1" smtClean="0"/>
              <a:t>t</a:t>
            </a:r>
            <a:r>
              <a:rPr lang="en-US" i="1" baseline="30000" dirty="0" smtClean="0"/>
              <a:t> </a:t>
            </a:r>
            <a:r>
              <a:rPr lang="en-US" i="1" dirty="0" smtClean="0">
                <a:sym typeface="Symbol"/>
              </a:rPr>
              <a:t> </a:t>
            </a:r>
            <a:r>
              <a:rPr lang="en-US" b="1" i="1" dirty="0" err="1" smtClean="0"/>
              <a:t>x</a:t>
            </a:r>
            <a:r>
              <a:rPr lang="en-US" b="1" i="1" baseline="-25000" dirty="0" err="1" smtClean="0"/>
              <a:t>t</a:t>
            </a:r>
            <a:endParaRPr lang="en-US" i="1" dirty="0" smtClean="0"/>
          </a:p>
          <a:p>
            <a:pPr lvl="3"/>
            <a:r>
              <a:rPr lang="en-US" b="1" i="1" dirty="0" smtClean="0">
                <a:sym typeface="Symbol"/>
              </a:rPr>
              <a:t></a:t>
            </a:r>
            <a:r>
              <a:rPr lang="en-US" dirty="0" smtClean="0">
                <a:sym typeface="Symbol"/>
              </a:rPr>
              <a:t> is the learning rate parameter</a:t>
            </a:r>
          </a:p>
          <a:p>
            <a:pPr lvl="3"/>
            <a:r>
              <a:rPr lang="en-US" b="1" i="1" dirty="0" err="1" smtClean="0"/>
              <a:t>x</a:t>
            </a:r>
            <a:r>
              <a:rPr lang="en-US" b="1" i="1" baseline="-25000" dirty="0" err="1" smtClean="0"/>
              <a:t>t</a:t>
            </a:r>
            <a:r>
              <a:rPr lang="en-US" dirty="0" smtClean="0">
                <a:sym typeface="Symbol"/>
              </a:rPr>
              <a:t>  is the t-</a:t>
            </a:r>
            <a:r>
              <a:rPr lang="en-US" dirty="0" err="1" smtClean="0">
                <a:sym typeface="Symbol"/>
              </a:rPr>
              <a:t>th</a:t>
            </a:r>
            <a:r>
              <a:rPr lang="en-US" dirty="0" smtClean="0">
                <a:sym typeface="Symbol"/>
              </a:rPr>
              <a:t> training example</a:t>
            </a:r>
          </a:p>
          <a:p>
            <a:pPr lvl="3"/>
            <a:r>
              <a:rPr lang="en-US" b="1" i="1" dirty="0" err="1" smtClean="0"/>
              <a:t>y</a:t>
            </a:r>
            <a:r>
              <a:rPr lang="en-US" b="1" i="1" baseline="-25000" dirty="0" err="1" smtClean="0"/>
              <a:t>t</a:t>
            </a:r>
            <a:r>
              <a:rPr lang="en-US" i="1" baseline="-25000" dirty="0" smtClean="0">
                <a:sym typeface="Symbol"/>
              </a:rPr>
              <a:t> </a:t>
            </a:r>
            <a:r>
              <a:rPr lang="en-US" dirty="0" smtClean="0">
                <a:sym typeface="Symbol"/>
              </a:rPr>
              <a:t> is true t-</a:t>
            </a:r>
            <a:r>
              <a:rPr lang="en-US" dirty="0" err="1" smtClean="0">
                <a:sym typeface="Symbol"/>
              </a:rPr>
              <a:t>th</a:t>
            </a:r>
            <a:r>
              <a:rPr lang="en-US" dirty="0" smtClean="0">
                <a:sym typeface="Symbol"/>
              </a:rPr>
              <a:t> class label ({+1, -1})</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9</a:t>
            </a:fld>
            <a:endParaRPr lang="en-US" dirty="0"/>
          </a:p>
        </p:txBody>
      </p:sp>
      <p:sp>
        <p:nvSpPr>
          <p:cNvPr id="8" name="TextBox 7"/>
          <p:cNvSpPr txBox="1"/>
          <p:nvPr/>
        </p:nvSpPr>
        <p:spPr>
          <a:xfrm>
            <a:off x="7380513" y="4540770"/>
            <a:ext cx="441146" cy="400110"/>
          </a:xfrm>
          <a:prstGeom prst="rect">
            <a:avLst/>
          </a:prstGeom>
          <a:noFill/>
        </p:spPr>
        <p:txBody>
          <a:bodyPr wrap="none" rtlCol="0">
            <a:spAutoFit/>
          </a:bodyPr>
          <a:lstStyle/>
          <a:p>
            <a:r>
              <a:rPr lang="en-US" sz="2000" b="1" i="1" dirty="0" err="1" smtClean="0">
                <a:solidFill>
                  <a:srgbClr val="0000FF"/>
                </a:solidFill>
                <a:latin typeface="Arial" pitchFamily="34" charset="0"/>
                <a:cs typeface="Arial" pitchFamily="34" charset="0"/>
              </a:rPr>
              <a:t>w</a:t>
            </a:r>
            <a:r>
              <a:rPr lang="en-US" sz="2000" b="1" i="1" baseline="-25000" dirty="0" err="1" smtClean="0">
                <a:solidFill>
                  <a:srgbClr val="0000FF"/>
                </a:solidFill>
                <a:latin typeface="Arial" pitchFamily="34" charset="0"/>
                <a:cs typeface="Arial" pitchFamily="34" charset="0"/>
              </a:rPr>
              <a:t>t</a:t>
            </a:r>
            <a:endParaRPr lang="en-US" sz="2000" b="1" baseline="-25000" dirty="0">
              <a:solidFill>
                <a:srgbClr val="0000FF"/>
              </a:solidFill>
              <a:latin typeface="Arial" pitchFamily="34" charset="0"/>
              <a:cs typeface="Arial" pitchFamily="34" charset="0"/>
            </a:endParaRPr>
          </a:p>
        </p:txBody>
      </p:sp>
      <p:cxnSp>
        <p:nvCxnSpPr>
          <p:cNvPr id="15" name="Straight Arrow Connector 14"/>
          <p:cNvCxnSpPr/>
          <p:nvPr/>
        </p:nvCxnSpPr>
        <p:spPr>
          <a:xfrm flipH="1">
            <a:off x="7543800" y="5378970"/>
            <a:ext cx="291883" cy="866745"/>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59810" y="4092315"/>
            <a:ext cx="933269" cy="400110"/>
          </a:xfrm>
          <a:prstGeom prst="rect">
            <a:avLst/>
          </a:prstGeom>
        </p:spPr>
        <p:txBody>
          <a:bodyPr wrap="none">
            <a:spAutoFit/>
          </a:bodyPr>
          <a:lstStyle/>
          <a:p>
            <a:r>
              <a:rPr lang="en-US" sz="2000" b="1" dirty="0" smtClean="0">
                <a:solidFill>
                  <a:srgbClr val="008000"/>
                </a:solidFill>
                <a:latin typeface="Arial" pitchFamily="34" charset="0"/>
                <a:cs typeface="Arial" pitchFamily="34" charset="0"/>
                <a:sym typeface="Symbol"/>
              </a:rPr>
              <a:t></a:t>
            </a:r>
            <a:r>
              <a:rPr lang="en-US" sz="2000" b="1" dirty="0" err="1" smtClean="0">
                <a:solidFill>
                  <a:srgbClr val="008000"/>
                </a:solidFill>
                <a:latin typeface="Arial" pitchFamily="34" charset="0"/>
                <a:cs typeface="Arial" pitchFamily="34" charset="0"/>
              </a:rPr>
              <a:t>y</a:t>
            </a:r>
            <a:r>
              <a:rPr lang="en-US" sz="2000" b="1" baseline="-25000" dirty="0" err="1" smtClean="0">
                <a:solidFill>
                  <a:srgbClr val="008000"/>
                </a:solidFill>
                <a:latin typeface="Arial" pitchFamily="34" charset="0"/>
                <a:cs typeface="Arial" pitchFamily="34" charset="0"/>
              </a:rPr>
              <a:t>t</a:t>
            </a:r>
            <a:r>
              <a:rPr lang="en-US" sz="2000" b="1" dirty="0" err="1" smtClean="0">
                <a:solidFill>
                  <a:srgbClr val="008000"/>
                </a:solidFill>
                <a:latin typeface="Arial" pitchFamily="34" charset="0"/>
                <a:cs typeface="Arial" pitchFamily="34" charset="0"/>
                <a:sym typeface="Symbol"/>
              </a:rPr>
              <a:t></a:t>
            </a:r>
            <a:r>
              <a:rPr lang="en-US" sz="2000" b="1" dirty="0" err="1" smtClean="0">
                <a:solidFill>
                  <a:srgbClr val="008000"/>
                </a:solidFill>
                <a:latin typeface="Arial" pitchFamily="34" charset="0"/>
                <a:cs typeface="Arial" pitchFamily="34" charset="0"/>
              </a:rPr>
              <a:t>x</a:t>
            </a:r>
            <a:r>
              <a:rPr lang="en-US" sz="2000" b="1" baseline="-25000" dirty="0" err="1" smtClean="0">
                <a:solidFill>
                  <a:srgbClr val="008000"/>
                </a:solidFill>
                <a:latin typeface="Arial" pitchFamily="34" charset="0"/>
                <a:cs typeface="Arial" pitchFamily="34" charset="0"/>
              </a:rPr>
              <a:t>t</a:t>
            </a:r>
            <a:endParaRPr lang="en-US" sz="2000" b="1" dirty="0">
              <a:solidFill>
                <a:srgbClr val="008000"/>
              </a:solidFill>
              <a:latin typeface="Arial" pitchFamily="34" charset="0"/>
              <a:cs typeface="Arial" pitchFamily="34" charset="0"/>
            </a:endParaRPr>
          </a:p>
        </p:txBody>
      </p:sp>
      <p:sp>
        <p:nvSpPr>
          <p:cNvPr id="23" name="Rectangle 22"/>
          <p:cNvSpPr/>
          <p:nvPr/>
        </p:nvSpPr>
        <p:spPr>
          <a:xfrm>
            <a:off x="7517967" y="6101687"/>
            <a:ext cx="1018227" cy="400110"/>
          </a:xfrm>
          <a:prstGeom prst="rect">
            <a:avLst/>
          </a:prstGeom>
        </p:spPr>
        <p:txBody>
          <a:bodyPr wrap="none">
            <a:spAutoFit/>
          </a:bodyPr>
          <a:lstStyle/>
          <a:p>
            <a:r>
              <a:rPr lang="en-US" sz="2000" b="1" dirty="0" err="1" smtClean="0">
                <a:solidFill>
                  <a:srgbClr val="008000"/>
                </a:solidFill>
                <a:latin typeface="Arial" pitchFamily="34" charset="0"/>
                <a:cs typeface="Arial" pitchFamily="34" charset="0"/>
              </a:rPr>
              <a:t>x</a:t>
            </a:r>
            <a:r>
              <a:rPr lang="en-US" sz="2000" b="1" baseline="-25000" dirty="0" err="1" smtClean="0">
                <a:solidFill>
                  <a:srgbClr val="008000"/>
                </a:solidFill>
                <a:latin typeface="Arial" pitchFamily="34" charset="0"/>
                <a:cs typeface="Arial" pitchFamily="34" charset="0"/>
              </a:rPr>
              <a:t>t</a:t>
            </a:r>
            <a:r>
              <a:rPr lang="en-US" sz="2000" b="1" dirty="0" smtClean="0">
                <a:solidFill>
                  <a:srgbClr val="008000"/>
                </a:solidFill>
                <a:latin typeface="Arial" pitchFamily="34" charset="0"/>
                <a:cs typeface="Arial" pitchFamily="34" charset="0"/>
              </a:rPr>
              <a:t>, </a:t>
            </a:r>
            <a:r>
              <a:rPr lang="en-US" sz="2000" b="1" dirty="0" err="1" smtClean="0">
                <a:solidFill>
                  <a:srgbClr val="008000"/>
                </a:solidFill>
                <a:latin typeface="Arial" pitchFamily="34" charset="0"/>
                <a:cs typeface="Arial" pitchFamily="34" charset="0"/>
              </a:rPr>
              <a:t>y</a:t>
            </a:r>
            <a:r>
              <a:rPr lang="en-US" sz="2000" b="1" baseline="-25000" dirty="0" err="1" smtClean="0">
                <a:solidFill>
                  <a:srgbClr val="008000"/>
                </a:solidFill>
                <a:latin typeface="Arial" pitchFamily="34" charset="0"/>
                <a:cs typeface="Arial" pitchFamily="34" charset="0"/>
              </a:rPr>
              <a:t>t</a:t>
            </a:r>
            <a:r>
              <a:rPr lang="en-US" sz="2000" b="1" dirty="0" smtClean="0">
                <a:solidFill>
                  <a:srgbClr val="008000"/>
                </a:solidFill>
                <a:latin typeface="Arial" pitchFamily="34" charset="0"/>
                <a:cs typeface="Arial" pitchFamily="34" charset="0"/>
              </a:rPr>
              <a:t>=1</a:t>
            </a:r>
            <a:endParaRPr lang="en-US" sz="2000" b="1" dirty="0">
              <a:solidFill>
                <a:srgbClr val="008000"/>
              </a:solidFill>
              <a:latin typeface="Arial" pitchFamily="34" charset="0"/>
              <a:cs typeface="Arial" pitchFamily="34" charset="0"/>
            </a:endParaRPr>
          </a:p>
        </p:txBody>
      </p:sp>
      <p:cxnSp>
        <p:nvCxnSpPr>
          <p:cNvPr id="7" name="Straight Arrow Connector 6"/>
          <p:cNvCxnSpPr/>
          <p:nvPr/>
        </p:nvCxnSpPr>
        <p:spPr>
          <a:xfrm flipH="1" flipV="1">
            <a:off x="7001035" y="4159770"/>
            <a:ext cx="847565" cy="12192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864456" y="4616970"/>
            <a:ext cx="984146" cy="7620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6343" y="5074170"/>
            <a:ext cx="635110" cy="400110"/>
          </a:xfrm>
          <a:prstGeom prst="rect">
            <a:avLst/>
          </a:prstGeom>
          <a:noFill/>
        </p:spPr>
        <p:txBody>
          <a:bodyPr wrap="none" rtlCol="0">
            <a:spAutoFit/>
          </a:bodyPr>
          <a:lstStyle/>
          <a:p>
            <a:r>
              <a:rPr lang="en-US" sz="2000" b="1" i="1" dirty="0" smtClean="0">
                <a:solidFill>
                  <a:srgbClr val="0000FF"/>
                </a:solidFill>
                <a:latin typeface="Arial" pitchFamily="34" charset="0"/>
                <a:cs typeface="Arial" pitchFamily="34" charset="0"/>
              </a:rPr>
              <a:t>w</a:t>
            </a:r>
            <a:r>
              <a:rPr lang="en-US" sz="2000" b="1" i="1" baseline="-25000" dirty="0" smtClean="0">
                <a:solidFill>
                  <a:srgbClr val="0000FF"/>
                </a:solidFill>
                <a:latin typeface="Arial" pitchFamily="34" charset="0"/>
                <a:cs typeface="Arial" pitchFamily="34" charset="0"/>
              </a:rPr>
              <a:t>t+1</a:t>
            </a:r>
            <a:endParaRPr lang="en-US" sz="2000" b="1" baseline="-25000" dirty="0">
              <a:solidFill>
                <a:srgbClr val="0000FF"/>
              </a:solidFill>
              <a:latin typeface="Arial" pitchFamily="34" charset="0"/>
              <a:cs typeface="Arial" pitchFamily="34" charset="0"/>
            </a:endParaRPr>
          </a:p>
        </p:txBody>
      </p:sp>
      <p:cxnSp>
        <p:nvCxnSpPr>
          <p:cNvPr id="21" name="Straight Arrow Connector 20"/>
          <p:cNvCxnSpPr/>
          <p:nvPr/>
        </p:nvCxnSpPr>
        <p:spPr>
          <a:xfrm flipH="1">
            <a:off x="6864456" y="4183598"/>
            <a:ext cx="145944" cy="433372"/>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941694" y="4631960"/>
            <a:ext cx="1828801" cy="1476345"/>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186534" y="3886200"/>
            <a:ext cx="1447801" cy="2667000"/>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477000" y="1143000"/>
            <a:ext cx="2667000" cy="1077218"/>
          </a:xfrm>
          <a:prstGeom prst="rect">
            <a:avLst/>
          </a:prstGeom>
        </p:spPr>
        <p:txBody>
          <a:bodyPr wrap="square">
            <a:spAutoFit/>
          </a:bodyPr>
          <a:lstStyle/>
          <a:p>
            <a:r>
              <a:rPr lang="en-US" sz="1600" dirty="0" smtClean="0">
                <a:solidFill>
                  <a:srgbClr val="008000"/>
                </a:solidFill>
                <a:latin typeface="Arial" pitchFamily="34" charset="0"/>
                <a:cs typeface="Arial" pitchFamily="34" charset="0"/>
              </a:rPr>
              <a:t>Note </a:t>
            </a:r>
            <a:r>
              <a:rPr lang="en-US" sz="1600" dirty="0">
                <a:solidFill>
                  <a:srgbClr val="008000"/>
                </a:solidFill>
                <a:latin typeface="Arial" pitchFamily="34" charset="0"/>
                <a:cs typeface="Arial" pitchFamily="34" charset="0"/>
              </a:rPr>
              <a:t>that the </a:t>
            </a:r>
            <a:r>
              <a:rPr lang="en-US" sz="1600" dirty="0" smtClean="0">
                <a:solidFill>
                  <a:srgbClr val="008000"/>
                </a:solidFill>
                <a:latin typeface="Arial" pitchFamily="34" charset="0"/>
                <a:cs typeface="Arial" pitchFamily="34" charset="0"/>
              </a:rPr>
              <a:t>Perceptron is </a:t>
            </a:r>
            <a:r>
              <a:rPr lang="en-US" sz="1600" dirty="0">
                <a:solidFill>
                  <a:srgbClr val="008000"/>
                </a:solidFill>
                <a:latin typeface="Arial" pitchFamily="34" charset="0"/>
                <a:cs typeface="Arial" pitchFamily="34" charset="0"/>
              </a:rPr>
              <a:t>a conservative </a:t>
            </a:r>
            <a:r>
              <a:rPr lang="en-US" sz="1600" dirty="0" smtClean="0">
                <a:solidFill>
                  <a:srgbClr val="008000"/>
                </a:solidFill>
                <a:latin typeface="Arial" pitchFamily="34" charset="0"/>
                <a:cs typeface="Arial" pitchFamily="34" charset="0"/>
              </a:rPr>
              <a:t>algorithm: </a:t>
            </a:r>
            <a:r>
              <a:rPr lang="en-US" sz="1600" dirty="0">
                <a:solidFill>
                  <a:srgbClr val="008000"/>
                </a:solidFill>
                <a:latin typeface="Arial" pitchFamily="34" charset="0"/>
                <a:cs typeface="Arial" pitchFamily="34" charset="0"/>
              </a:rPr>
              <a:t>it ignores samples that it </a:t>
            </a:r>
            <a:r>
              <a:rPr lang="en-US" sz="1600" dirty="0" smtClean="0">
                <a:solidFill>
                  <a:srgbClr val="008000"/>
                </a:solidFill>
                <a:latin typeface="Arial" pitchFamily="34" charset="0"/>
                <a:cs typeface="Arial" pitchFamily="34" charset="0"/>
              </a:rPr>
              <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classifies correctly.</a:t>
            </a:r>
            <a:endParaRPr lang="en-US" sz="1600"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281795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23" grpId="0"/>
      <p:bldP spid="16" grpId="0"/>
      <p:bldP spid="5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31000</TotalTime>
  <Words>3047</Words>
  <Application>Microsoft Office PowerPoint</Application>
  <PresentationFormat>On-screen Show (4:3)</PresentationFormat>
  <Paragraphs>755</Paragraphs>
  <Slides>47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Module</vt:lpstr>
      <vt:lpstr>Equation</vt:lpstr>
      <vt:lpstr>Large-Scale Machine Learning: SVM</vt:lpstr>
      <vt:lpstr>New Topic: Machine Learning!</vt:lpstr>
      <vt:lpstr>Supervised Learning</vt:lpstr>
      <vt:lpstr>More generally: Supervised Learning</vt:lpstr>
      <vt:lpstr>Supervised Learning</vt:lpstr>
      <vt:lpstr>Supervised Learning</vt:lpstr>
      <vt:lpstr>Linear models for classification</vt:lpstr>
      <vt:lpstr>Perceptron [Rosenblatt ‘58]</vt:lpstr>
      <vt:lpstr>Perceptron</vt:lpstr>
      <vt:lpstr>Perceptron: The Good and the Bad</vt:lpstr>
      <vt:lpstr>Updating the Learning Rate</vt:lpstr>
      <vt:lpstr>Support Vector Machines</vt:lpstr>
      <vt:lpstr>Support Vector Machines</vt:lpstr>
      <vt:lpstr>Largest Margin</vt:lpstr>
      <vt:lpstr>Largest Margin</vt:lpstr>
      <vt:lpstr>Why maximizing γ a good idea?</vt:lpstr>
      <vt:lpstr>Why maximizing γ a good idea?</vt:lpstr>
      <vt:lpstr>What is the margin?</vt:lpstr>
      <vt:lpstr>Largest Margin</vt:lpstr>
      <vt:lpstr>Support Vector Machine</vt:lpstr>
      <vt:lpstr>Support Vector Machines: Deriving the margin</vt:lpstr>
      <vt:lpstr>Support Vector Machines</vt:lpstr>
      <vt:lpstr>Canonical Hyperplane: Problem</vt:lpstr>
      <vt:lpstr>Canonical Hyperplane: Solution</vt:lpstr>
      <vt:lpstr>Maximizing the Margin</vt:lpstr>
      <vt:lpstr>Non-linearly Separable Data</vt:lpstr>
      <vt:lpstr>Support Vector Machines</vt:lpstr>
      <vt:lpstr>Slack Penalty C</vt:lpstr>
      <vt:lpstr>Support Vector Machines</vt:lpstr>
      <vt:lpstr>Support Vector Machines: How to compute the margin?</vt:lpstr>
      <vt:lpstr>SVM: How to estimate w?</vt:lpstr>
      <vt:lpstr>SVM: How to estimate w?</vt:lpstr>
      <vt:lpstr>SVM: How to estimate w?</vt:lpstr>
      <vt:lpstr>SVM: How to estimate w?</vt:lpstr>
      <vt:lpstr>SVM: How to estimate w?</vt:lpstr>
      <vt:lpstr>Support Vector Machines: Example</vt:lpstr>
      <vt:lpstr>Example: Text categorization</vt:lpstr>
      <vt:lpstr>Example: Text categorization</vt:lpstr>
      <vt:lpstr>Optimization “Accuracy”</vt:lpstr>
      <vt:lpstr>SGD vs. Batch Conjugate Gradient</vt:lpstr>
      <vt:lpstr>Practical Considerations</vt:lpstr>
      <vt:lpstr>Practical Considerations</vt:lpstr>
      <vt:lpstr>Practical Considerations</vt:lpstr>
      <vt:lpstr>Practical Considerations</vt:lpstr>
      <vt:lpstr>What about multiple classes?</vt:lpstr>
      <vt:lpstr>Learn 1 classifier: Multiclass SVM</vt:lpstr>
      <vt:lpstr>Multiclass SVM</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1379</cp:revision>
  <cp:lastPrinted>2012-02-27T09:05:25Z</cp:lastPrinted>
  <dcterms:created xsi:type="dcterms:W3CDTF">2009-06-12T17:14:38Z</dcterms:created>
  <dcterms:modified xsi:type="dcterms:W3CDTF">2014-08-09T05:25:03Z</dcterms:modified>
</cp:coreProperties>
</file>