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exend SemiBold"/>
      <p:regular r:id="rId13"/>
      <p:bold r:id="rId14"/>
    </p:embeddedFont>
    <p:embeddedFont>
      <p:font typeface="Caveat"/>
      <p:regular r:id="rId15"/>
      <p:bold r:id="rId16"/>
    </p:embeddedFont>
    <p:embeddedFont>
      <p:font typeface="Average"/>
      <p:regular r:id="rId17"/>
    </p:embeddedFont>
    <p:embeddedFont>
      <p:font typeface="Lexend Medium"/>
      <p:regular r:id="rId18"/>
      <p:bold r:id="rId19"/>
    </p:embeddedFont>
    <p:embeddedFont>
      <p:font typeface="Lexend"/>
      <p:regular r:id="rId20"/>
      <p:bold r:id="rId21"/>
    </p:embeddedFont>
    <p:embeddedFont>
      <p:font typeface="Oswald"/>
      <p:regular r:id="rId22"/>
      <p:bold r:id="rId23"/>
    </p:embeddedFont>
    <p:embeddedFont>
      <p:font typeface="Comforta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regular.fntdata"/><Relationship Id="rId22" Type="http://schemas.openxmlformats.org/officeDocument/2006/relationships/font" Target="fonts/Oswald-regular.fntdata"/><Relationship Id="rId21" Type="http://schemas.openxmlformats.org/officeDocument/2006/relationships/font" Target="fonts/Lexend-bold.fntdata"/><Relationship Id="rId24" Type="http://schemas.openxmlformats.org/officeDocument/2006/relationships/font" Target="fonts/Comfortaa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xendSemiBold-regular.fntdata"/><Relationship Id="rId12" Type="http://schemas.openxmlformats.org/officeDocument/2006/relationships/slide" Target="slides/slide7.xml"/><Relationship Id="rId15" Type="http://schemas.openxmlformats.org/officeDocument/2006/relationships/font" Target="fonts/Caveat-regular.fntdata"/><Relationship Id="rId14" Type="http://schemas.openxmlformats.org/officeDocument/2006/relationships/font" Target="fonts/LexendSemiBold-bold.fntdata"/><Relationship Id="rId17" Type="http://schemas.openxmlformats.org/officeDocument/2006/relationships/font" Target="fonts/Average-regular.fntdata"/><Relationship Id="rId16" Type="http://schemas.openxmlformats.org/officeDocument/2006/relationships/font" Target="fonts/Caveat-bold.fntdata"/><Relationship Id="rId19" Type="http://schemas.openxmlformats.org/officeDocument/2006/relationships/font" Target="fonts/LexendMedium-bold.fntdata"/><Relationship Id="rId18" Type="http://schemas.openxmlformats.org/officeDocument/2006/relationships/font" Target="fonts/Lexen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331c20aac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331c20aac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331c20aac_1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331c20aac_1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331c20aac_1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331c20aac_1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331c20aac_1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331c20aac_1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331c20aac_1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331c20aac_1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331c20aac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331c20aac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jp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406500" y="1576925"/>
            <a:ext cx="4637400" cy="9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Comfortaa"/>
                <a:ea typeface="Comfortaa"/>
                <a:cs typeface="Comfortaa"/>
                <a:sym typeface="Comfortaa"/>
              </a:rPr>
              <a:t>Early Prediction</a:t>
            </a:r>
            <a:endParaRPr b="1" sz="4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339925" y="1290375"/>
            <a:ext cx="4836600" cy="2298600"/>
          </a:xfrm>
          <a:prstGeom prst="rect">
            <a:avLst/>
          </a:prstGeom>
          <a:solidFill>
            <a:srgbClr val="0A1D45">
              <a:alpha val="5062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chemeClr val="dk1">
                <a:alpha val="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2513850" y="2210925"/>
            <a:ext cx="4637400" cy="91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01CFF0"/>
                </a:solidFill>
                <a:latin typeface="Caveat"/>
                <a:ea typeface="Caveat"/>
                <a:cs typeface="Caveat"/>
                <a:sym typeface="Caveat"/>
              </a:rPr>
              <a:t>Heart Failure</a:t>
            </a:r>
            <a:endParaRPr b="1" sz="6500">
              <a:solidFill>
                <a:srgbClr val="01CFF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782825" y="1341625"/>
            <a:ext cx="2319900" cy="3038100"/>
          </a:xfrm>
          <a:prstGeom prst="rect">
            <a:avLst/>
          </a:prstGeom>
          <a:solidFill>
            <a:srgbClr val="00245D">
              <a:alpha val="7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087325" y="2691450"/>
            <a:ext cx="1710900" cy="15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SemiBold"/>
                <a:ea typeface="Lexend SemiBold"/>
                <a:cs typeface="Lexend SemiBold"/>
                <a:sym typeface="Lexend SemiBold"/>
              </a:rPr>
              <a:t>Number one cause of death globally</a:t>
            </a:r>
            <a:endParaRPr sz="20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CardioVascular Diseases (CVD)</a:t>
            </a:r>
            <a:endParaRPr sz="2900"/>
          </a:p>
        </p:txBody>
      </p:sp>
      <p:sp>
        <p:nvSpPr>
          <p:cNvPr id="69" name="Google Shape;69;p14"/>
          <p:cNvSpPr/>
          <p:nvPr/>
        </p:nvSpPr>
        <p:spPr>
          <a:xfrm>
            <a:off x="3412050" y="1341625"/>
            <a:ext cx="2319900" cy="3038100"/>
          </a:xfrm>
          <a:prstGeom prst="rect">
            <a:avLst/>
          </a:prstGeom>
          <a:solidFill>
            <a:srgbClr val="00245D">
              <a:alpha val="7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041275" y="1341625"/>
            <a:ext cx="2319900" cy="3038100"/>
          </a:xfrm>
          <a:prstGeom prst="rect">
            <a:avLst/>
          </a:prstGeom>
          <a:solidFill>
            <a:srgbClr val="00245D">
              <a:alpha val="7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716550" y="2653975"/>
            <a:ext cx="1710900" cy="15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SemiBold"/>
                <a:ea typeface="Lexend SemiBold"/>
                <a:cs typeface="Lexend SemiBold"/>
                <a:sym typeface="Lexend SemiBold"/>
              </a:rPr>
              <a:t>Heart Failure is most common</a:t>
            </a:r>
            <a:endParaRPr sz="20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6345775" y="2691450"/>
            <a:ext cx="1710900" cy="15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Lexend SemiBold"/>
                <a:ea typeface="Lexend SemiBold"/>
                <a:cs typeface="Lexend SemiBold"/>
                <a:sym typeface="Lexend SemiBold"/>
              </a:rPr>
              <a:t>Need an early detection</a:t>
            </a:r>
            <a:endParaRPr sz="20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175" y="14722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2400" y="14347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625" y="143477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542875" y="445800"/>
            <a:ext cx="3733800" cy="4251900"/>
          </a:xfrm>
          <a:prstGeom prst="rect">
            <a:avLst/>
          </a:prstGeom>
          <a:solidFill>
            <a:srgbClr val="00245D">
              <a:alpha val="7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625425" y="6646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Data Information</a:t>
            </a:r>
            <a:endParaRPr b="1" sz="29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625425" y="1372125"/>
            <a:ext cx="3519000" cy="29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exend Medium"/>
              <a:buChar char="-"/>
            </a:pPr>
            <a:r>
              <a:rPr lang="en" sz="2000">
                <a:solidFill>
                  <a:srgbClr val="000000"/>
                </a:solidFill>
                <a:latin typeface="Lexend Medium"/>
                <a:ea typeface="Lexend Medium"/>
                <a:cs typeface="Lexend Medium"/>
                <a:sym typeface="Lexend Medium"/>
              </a:rPr>
              <a:t>Consist of risk factors of Heart Failure</a:t>
            </a:r>
            <a:endParaRPr sz="2000">
              <a:solidFill>
                <a:srgbClr val="000000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exend Medium"/>
              <a:buChar char="-"/>
            </a:pPr>
            <a:r>
              <a:rPr lang="en" sz="1600">
                <a:solidFill>
                  <a:srgbClr val="000000"/>
                </a:solidFill>
                <a:latin typeface="Lexend Medium"/>
                <a:ea typeface="Lexend Medium"/>
                <a:cs typeface="Lexend Medium"/>
                <a:sym typeface="Lexend Medium"/>
              </a:rPr>
              <a:t>Age</a:t>
            </a:r>
            <a:endParaRPr sz="1600">
              <a:solidFill>
                <a:srgbClr val="000000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exend Medium"/>
              <a:buChar char="-"/>
            </a:pPr>
            <a:r>
              <a:rPr lang="en" sz="1600">
                <a:solidFill>
                  <a:srgbClr val="000000"/>
                </a:solidFill>
                <a:latin typeface="Lexend Medium"/>
                <a:ea typeface="Lexend Medium"/>
                <a:cs typeface="Lexend Medium"/>
                <a:sym typeface="Lexend Medium"/>
              </a:rPr>
              <a:t>Gender</a:t>
            </a:r>
            <a:endParaRPr sz="1600">
              <a:solidFill>
                <a:srgbClr val="000000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exend Medium"/>
              <a:buChar char="-"/>
            </a:pPr>
            <a:r>
              <a:rPr lang="en" sz="1600">
                <a:solidFill>
                  <a:srgbClr val="000000"/>
                </a:solidFill>
                <a:latin typeface="Lexend Medium"/>
                <a:ea typeface="Lexend Medium"/>
                <a:cs typeface="Lexend Medium"/>
                <a:sym typeface="Lexend Medium"/>
              </a:rPr>
              <a:t>Chest Pain</a:t>
            </a:r>
            <a:endParaRPr sz="1600">
              <a:solidFill>
                <a:srgbClr val="000000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exend Medium"/>
              <a:buChar char="-"/>
            </a:pPr>
            <a:r>
              <a:rPr lang="en" sz="1600">
                <a:solidFill>
                  <a:srgbClr val="000000"/>
                </a:solidFill>
                <a:latin typeface="Lexend Medium"/>
                <a:ea typeface="Lexend Medium"/>
                <a:cs typeface="Lexend Medium"/>
                <a:sym typeface="Lexend Medium"/>
              </a:rPr>
              <a:t>Blood Pressure</a:t>
            </a:r>
            <a:endParaRPr sz="1600">
              <a:solidFill>
                <a:srgbClr val="000000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exend Medium"/>
              <a:buChar char="-"/>
            </a:pPr>
            <a:r>
              <a:rPr lang="en" sz="1600">
                <a:solidFill>
                  <a:srgbClr val="000000"/>
                </a:solidFill>
                <a:latin typeface="Lexend Medium"/>
                <a:ea typeface="Lexend Medium"/>
                <a:cs typeface="Lexend Medium"/>
                <a:sym typeface="Lexend Medium"/>
              </a:rPr>
              <a:t>Heart Rate</a:t>
            </a:r>
            <a:endParaRPr sz="1600">
              <a:solidFill>
                <a:srgbClr val="000000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exend Medium"/>
              <a:buChar char="-"/>
            </a:pPr>
            <a:r>
              <a:rPr lang="en" sz="1600">
                <a:solidFill>
                  <a:srgbClr val="000000"/>
                </a:solidFill>
                <a:latin typeface="Lexend Medium"/>
                <a:ea typeface="Lexend Medium"/>
                <a:cs typeface="Lexend Medium"/>
                <a:sym typeface="Lexend Medium"/>
              </a:rPr>
              <a:t>Cholesterol</a:t>
            </a:r>
            <a:endParaRPr sz="1600">
              <a:solidFill>
                <a:srgbClr val="000000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exend Medium"/>
              <a:buChar char="-"/>
            </a:pPr>
            <a:r>
              <a:rPr lang="en" sz="1600">
                <a:solidFill>
                  <a:srgbClr val="000000"/>
                </a:solidFill>
                <a:latin typeface="Lexend Medium"/>
                <a:ea typeface="Lexend Medium"/>
                <a:cs typeface="Lexend Medium"/>
                <a:sym typeface="Lexend Medium"/>
              </a:rPr>
              <a:t>ECG </a:t>
            </a:r>
            <a:endParaRPr sz="1600">
              <a:solidFill>
                <a:srgbClr val="000000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00" y="123025"/>
            <a:ext cx="8025550" cy="48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9105" y="3372081"/>
            <a:ext cx="777950" cy="772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9750" y="1102725"/>
            <a:ext cx="777950" cy="7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8800" y="2594125"/>
            <a:ext cx="777950" cy="7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5825" y="1793800"/>
            <a:ext cx="777950" cy="7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63" y="749625"/>
            <a:ext cx="6486625" cy="364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6963" y="206750"/>
            <a:ext cx="1486249" cy="14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6637" y="3450475"/>
            <a:ext cx="1466915" cy="14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46963" y="1838275"/>
            <a:ext cx="1466925" cy="14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 rot="5554275">
            <a:off x="7715912" y="790742"/>
            <a:ext cx="548352" cy="124630"/>
          </a:xfrm>
          <a:prstGeom prst="rightArrow">
            <a:avLst>
              <a:gd fmla="val 50000" name="adj1"/>
              <a:gd fmla="val 4991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 rot="5554275">
            <a:off x="7800237" y="4195642"/>
            <a:ext cx="548352" cy="124630"/>
          </a:xfrm>
          <a:prstGeom prst="rightArrow">
            <a:avLst>
              <a:gd fmla="val 50000" name="adj1"/>
              <a:gd fmla="val 4991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 rot="5554275">
            <a:off x="7800237" y="2578092"/>
            <a:ext cx="548352" cy="124630"/>
          </a:xfrm>
          <a:prstGeom prst="rightArrow">
            <a:avLst>
              <a:gd fmla="val 50000" name="adj1"/>
              <a:gd fmla="val 4991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677950" y="2571750"/>
            <a:ext cx="7740600" cy="2436900"/>
          </a:xfrm>
          <a:prstGeom prst="flowChartAlternateProcess">
            <a:avLst/>
          </a:prstGeom>
          <a:solidFill>
            <a:srgbClr val="7D82DA">
              <a:alpha val="58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677950" y="134850"/>
            <a:ext cx="7740600" cy="2436900"/>
          </a:xfrm>
          <a:prstGeom prst="flowChartAlternateProcess">
            <a:avLst/>
          </a:prstGeom>
          <a:solidFill>
            <a:srgbClr val="7D82DA">
              <a:alpha val="58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1599375" y="134850"/>
            <a:ext cx="344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Defaulted Dataset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1384425" y="2571750"/>
            <a:ext cx="387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Engineered Dataset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5647525" y="627450"/>
            <a:ext cx="1929600" cy="1583400"/>
          </a:xfrm>
          <a:prstGeom prst="rect">
            <a:avLst/>
          </a:prstGeom>
          <a:solidFill>
            <a:srgbClr val="434343">
              <a:alpha val="575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5647525" y="666275"/>
            <a:ext cx="19296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Accuracy : 88.26%</a:t>
            </a:r>
            <a:endParaRPr>
              <a:solidFill>
                <a:srgbClr val="FFFFFF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Recall : 89.28%</a:t>
            </a:r>
            <a:endParaRPr>
              <a:solidFill>
                <a:srgbClr val="FFFFFF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Precision : 91.24%</a:t>
            </a:r>
            <a:endParaRPr>
              <a:solidFill>
                <a:srgbClr val="FFFFFF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ROC AUC: 87.97%</a:t>
            </a:r>
            <a:endParaRPr>
              <a:solidFill>
                <a:srgbClr val="FFFFFF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5647525" y="2879075"/>
            <a:ext cx="1929600" cy="1583400"/>
          </a:xfrm>
          <a:prstGeom prst="rect">
            <a:avLst/>
          </a:prstGeom>
          <a:solidFill>
            <a:srgbClr val="434343">
              <a:alpha val="575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5647525" y="2931575"/>
            <a:ext cx="19296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Accuracy : 89.13%</a:t>
            </a:r>
            <a:endParaRPr sz="15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Recall : 90.00%</a:t>
            </a:r>
            <a:endParaRPr sz="15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Precision : 91.97%</a:t>
            </a:r>
            <a:endParaRPr sz="15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ROC AUC: 88.89%</a:t>
            </a:r>
            <a:endParaRPr sz="15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1054875" y="2968650"/>
            <a:ext cx="45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Light Gradient Boosting (Oversampled)</a:t>
            </a:r>
            <a:endParaRPr sz="2400"/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1776825" y="464125"/>
            <a:ext cx="30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Random Forest</a:t>
            </a:r>
            <a:r>
              <a:rPr lang="en" sz="2400"/>
              <a:t> (Balanced)</a:t>
            </a:r>
            <a:endParaRPr sz="24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50" y="1003788"/>
            <a:ext cx="2159550" cy="14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8825" y="3392750"/>
            <a:ext cx="2381200" cy="14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5326325" y="2388125"/>
            <a:ext cx="3525300" cy="2476800"/>
          </a:xfrm>
          <a:prstGeom prst="flowChartConnector">
            <a:avLst/>
          </a:prstGeom>
          <a:solidFill>
            <a:srgbClr val="00245D">
              <a:alpha val="715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5483225" y="2940825"/>
            <a:ext cx="32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SemiBold"/>
                <a:ea typeface="Lexend SemiBold"/>
                <a:cs typeface="Lexend SemiBold"/>
                <a:sym typeface="Lexend SemiBold"/>
              </a:rPr>
              <a:t>Recommendation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5801975" y="3441875"/>
            <a:ext cx="27327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Include more informations on our dataset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