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Gill Sans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Jonnathan Juáre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illSans-regular.fntdata"/><Relationship Id="rId10" Type="http://schemas.openxmlformats.org/officeDocument/2006/relationships/slide" Target="slides/slide4.xml"/><Relationship Id="rId12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1-31T05:42:07.942">
    <p:pos x="6000" y="0"/>
    <p:text>no es comilla punto?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064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3616"/>
            <a:ext cx="8229300" cy="2983199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064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57200" y="1203616"/>
            <a:ext cx="8229300" cy="298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064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3616"/>
            <a:ext cx="4015800" cy="2983199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674021" y="1203616"/>
            <a:ext cx="4015799" cy="2983199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064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subTitle"/>
          </p:nvPr>
        </p:nvSpPr>
        <p:spPr>
          <a:xfrm>
            <a:off x="457200" y="205064"/>
            <a:ext cx="82293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064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3616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57200" y="2761920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  <p:sp>
        <p:nvSpPr>
          <p:cNvPr id="72" name="Shape 72"/>
          <p:cNvSpPr txBox="1"/>
          <p:nvPr>
            <p:ph idx="3" type="body"/>
          </p:nvPr>
        </p:nvSpPr>
        <p:spPr>
          <a:xfrm>
            <a:off x="4674021" y="1203616"/>
            <a:ext cx="4015799" cy="2983199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064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3616"/>
            <a:ext cx="4015800" cy="2983199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74021" y="1203616"/>
            <a:ext cx="4015799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  <p:sp>
        <p:nvSpPr>
          <p:cNvPr id="77" name="Shape 77"/>
          <p:cNvSpPr txBox="1"/>
          <p:nvPr>
            <p:ph idx="3" type="body"/>
          </p:nvPr>
        </p:nvSpPr>
        <p:spPr>
          <a:xfrm>
            <a:off x="4674021" y="2761920"/>
            <a:ext cx="4015799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064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3616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74021" y="1203616"/>
            <a:ext cx="4015799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3" type="body"/>
          </p:nvPr>
        </p:nvSpPr>
        <p:spPr>
          <a:xfrm>
            <a:off x="457200" y="2761920"/>
            <a:ext cx="82293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064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3616"/>
            <a:ext cx="82293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57200" y="2761920"/>
            <a:ext cx="82293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064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3616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674021" y="1203616"/>
            <a:ext cx="4015799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674021" y="2761920"/>
            <a:ext cx="4015799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4" type="body"/>
          </p:nvPr>
        </p:nvSpPr>
        <p:spPr>
          <a:xfrm>
            <a:off x="457200" y="2761920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064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3616"/>
            <a:ext cx="8229300" cy="2983199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57200" y="1203616"/>
            <a:ext cx="8229300" cy="2983199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None/>
              <a:defRPr b="0" i="0" sz="1200" u="none" cap="none" strike="noStrike"/>
            </a:lvl9pPr>
          </a:lstStyle>
          <a:p/>
        </p:txBody>
      </p:sp>
      <p:sp>
        <p:nvSpPr>
          <p:cNvPr id="97" name="Shape 97"/>
          <p:cNvSpPr/>
          <p:nvPr/>
        </p:nvSpPr>
        <p:spPr>
          <a:xfrm>
            <a:off x="457200" y="1203616"/>
            <a:ext cx="8229300" cy="298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57200" y="1203616"/>
            <a:ext cx="8229300" cy="298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064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marR="0" rtl="0" algn="l">
              <a:spcBef>
                <a:spcPts val="0"/>
              </a:spcBef>
              <a:buSzPct val="75000"/>
              <a:buNone/>
              <a:defRPr b="0" i="0" sz="1200" u="none" cap="none" strike="noStrike"/>
            </a:lvl1pPr>
            <a:lvl2pPr indent="0" lvl="1" marL="0" marR="0" rtl="0" algn="l">
              <a:spcBef>
                <a:spcPts val="0"/>
              </a:spcBef>
              <a:buSzPct val="75000"/>
              <a:buNone/>
              <a:defRPr b="0" i="0" sz="1200" u="none" cap="none" strike="noStrike"/>
            </a:lvl2pPr>
            <a:lvl3pPr indent="0" lvl="2" marL="0" marR="0" rtl="0" algn="l">
              <a:spcBef>
                <a:spcPts val="0"/>
              </a:spcBef>
              <a:buSzPct val="75000"/>
              <a:buNone/>
              <a:defRPr b="0" i="0" sz="1200" u="none" cap="none" strike="noStrike"/>
            </a:lvl3pPr>
            <a:lvl4pPr indent="0" lvl="3" marL="0" marR="0" rtl="0" algn="l">
              <a:spcBef>
                <a:spcPts val="0"/>
              </a:spcBef>
              <a:buSzPct val="75000"/>
              <a:buNone/>
              <a:defRPr b="0" i="0" sz="1200" u="none" cap="none" strike="noStrike"/>
            </a:lvl4pPr>
            <a:lvl5pPr indent="0" lvl="4" marL="0" marR="0" rtl="0" algn="l">
              <a:spcBef>
                <a:spcPts val="0"/>
              </a:spcBef>
              <a:buSzPct val="75000"/>
              <a:buNone/>
              <a:defRPr b="0" i="0" sz="1200" u="none" cap="none" strike="noStrike"/>
            </a:lvl5pPr>
            <a:lvl6pPr indent="0" lvl="5" marL="0" marR="0" rtl="0" algn="l">
              <a:spcBef>
                <a:spcPts val="0"/>
              </a:spcBef>
              <a:buSzPct val="75000"/>
              <a:buNone/>
              <a:defRPr b="0" i="0" sz="1200" u="none" cap="none" strike="noStrike"/>
            </a:lvl6pPr>
            <a:lvl7pPr indent="0" lvl="6" marL="0" marR="0" rtl="0" algn="l">
              <a:spcBef>
                <a:spcPts val="0"/>
              </a:spcBef>
              <a:buSzPct val="75000"/>
              <a:buNone/>
              <a:defRPr b="0" i="0" sz="1200" u="none" cap="none" strike="noStrike"/>
            </a:lvl7pPr>
            <a:lvl8pPr indent="0" lvl="7" marL="0" marR="0" rtl="0" algn="l">
              <a:spcBef>
                <a:spcPts val="0"/>
              </a:spcBef>
              <a:buSzPct val="75000"/>
              <a:buNone/>
              <a:defRPr b="0" i="0" sz="1200" u="none" cap="none" strike="noStrike"/>
            </a:lvl8pPr>
            <a:lvl9pPr indent="0" lvl="8" marL="0" marR="0" rtl="0" algn="l">
              <a:spcBef>
                <a:spcPts val="0"/>
              </a:spcBef>
              <a:buSzPct val="75000"/>
              <a:buNone/>
              <a:defRPr b="0" i="0" sz="12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3616"/>
            <a:ext cx="8229300" cy="2983199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spcBef>
                <a:spcPts val="0"/>
              </a:spcBef>
              <a:buSzPct val="75000"/>
              <a:buNone/>
              <a:defRPr b="0" i="0" sz="1200" u="none" cap="none" strike="noStrike"/>
            </a:lvl1pPr>
            <a:lvl2pPr indent="0" lvl="1" marL="292100" marR="0" rtl="0" algn="l">
              <a:spcBef>
                <a:spcPts val="0"/>
              </a:spcBef>
              <a:buSzPct val="75000"/>
              <a:buNone/>
              <a:defRPr b="0" i="0" sz="1200" u="none" cap="none" strike="noStrike"/>
            </a:lvl2pPr>
            <a:lvl3pPr indent="0" lvl="2" marL="584200" marR="0" rtl="0" algn="l">
              <a:spcBef>
                <a:spcPts val="0"/>
              </a:spcBef>
              <a:buSzPct val="75000"/>
              <a:buNone/>
              <a:defRPr b="0" i="0" sz="1200" u="none" cap="none" strike="noStrike"/>
            </a:lvl3pPr>
            <a:lvl4pPr indent="0" lvl="3" marL="889000" marR="0" rtl="0" algn="l">
              <a:spcBef>
                <a:spcPts val="0"/>
              </a:spcBef>
              <a:buSzPct val="75000"/>
              <a:buNone/>
              <a:defRPr b="0" i="0" sz="1200" u="none" cap="none" strike="noStrike"/>
            </a:lvl4pPr>
            <a:lvl5pPr indent="0" lvl="4" marL="1181100" marR="0" rtl="0" algn="l">
              <a:spcBef>
                <a:spcPts val="0"/>
              </a:spcBef>
              <a:buSzPct val="75000"/>
              <a:buNone/>
              <a:defRPr b="0" i="0" sz="1200" u="none" cap="none" strike="noStrike"/>
            </a:lvl5pPr>
            <a:lvl6pPr indent="0" lvl="5" marL="1473200" marR="0" rtl="0" algn="l">
              <a:spcBef>
                <a:spcPts val="0"/>
              </a:spcBef>
              <a:buSzPct val="75000"/>
              <a:buNone/>
              <a:defRPr b="0" i="0" sz="1200" u="none" cap="none" strike="noStrike"/>
            </a:lvl6pPr>
            <a:lvl7pPr indent="0" lvl="6" marL="1765300" marR="0" rtl="0" algn="l">
              <a:spcBef>
                <a:spcPts val="0"/>
              </a:spcBef>
              <a:buSzPct val="75000"/>
              <a:buNone/>
              <a:defRPr b="0" i="0" sz="1200" u="none" cap="none" strike="noStrike"/>
            </a:lvl7pPr>
            <a:lvl8pPr indent="0" lvl="7" marL="2057400" marR="0" rtl="0" algn="l">
              <a:spcBef>
                <a:spcPts val="0"/>
              </a:spcBef>
              <a:buSzPct val="75000"/>
              <a:buNone/>
              <a:defRPr b="0" i="0" sz="1200" u="none" cap="none" strike="noStrike"/>
            </a:lvl8pPr>
            <a:lvl9pPr indent="0" lvl="8" marL="2362200" marR="0" rtl="0" algn="l">
              <a:spcBef>
                <a:spcPts val="0"/>
              </a:spcBef>
              <a:buSzPct val="75000"/>
              <a:buNone/>
              <a:defRPr b="0" i="0" sz="12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05.png"/><Relationship Id="rId5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306125" y="2534775"/>
            <a:ext cx="3999900" cy="101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" sz="1800">
                <a:solidFill>
                  <a:schemeClr val="dk1"/>
                </a:solidFill>
              </a:rPr>
              <a:t>No tenía ni idea de que bus tomar, tuve que ir a secretaría a preguntar y buscar en un fólder todas las rutas</a:t>
            </a: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x="4551241" y="241900"/>
            <a:ext cx="0" cy="467130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05" name="Shape 105"/>
          <p:cNvSpPr/>
          <p:nvPr/>
        </p:nvSpPr>
        <p:spPr>
          <a:xfrm>
            <a:off x="294673" y="2333268"/>
            <a:ext cx="4143900" cy="167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Rodrigo Arbizú 15216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106" name="Shape 106"/>
          <p:cNvSpPr/>
          <p:nvPr/>
        </p:nvSpPr>
        <p:spPr>
          <a:xfrm>
            <a:off x="294673" y="3584680"/>
            <a:ext cx="4143900" cy="167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Posible significado</a:t>
            </a:r>
          </a:p>
        </p:txBody>
      </p:sp>
      <p:sp>
        <p:nvSpPr>
          <p:cNvPr id="107" name="Shape 107"/>
          <p:cNvSpPr/>
          <p:nvPr/>
        </p:nvSpPr>
        <p:spPr>
          <a:xfrm>
            <a:off x="285813" y="495763"/>
            <a:ext cx="4081200" cy="1714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2555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8" name="Shape 108"/>
          <p:cNvSpPr/>
          <p:nvPr/>
        </p:nvSpPr>
        <p:spPr>
          <a:xfrm>
            <a:off x="4711025" y="2630378"/>
            <a:ext cx="4143900" cy="101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" sz="1800">
                <a:solidFill>
                  <a:schemeClr val="dk1"/>
                </a:solidFill>
              </a:rPr>
              <a:t>El alumno tiene como obligación estar 5 minutos antes en su respectiva parada.</a:t>
            </a: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09" name="Shape 109"/>
          <p:cNvSpPr/>
          <p:nvPr/>
        </p:nvSpPr>
        <p:spPr>
          <a:xfrm>
            <a:off x="4962263" y="2336775"/>
            <a:ext cx="3861299" cy="167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984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Ricardo Amaya (Piloto de Bus)</a:t>
            </a:r>
          </a:p>
        </p:txBody>
      </p:sp>
      <p:sp>
        <p:nvSpPr>
          <p:cNvPr id="110" name="Shape 110"/>
          <p:cNvSpPr/>
          <p:nvPr/>
        </p:nvSpPr>
        <p:spPr>
          <a:xfrm>
            <a:off x="4724484" y="3584680"/>
            <a:ext cx="4143899" cy="167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Posible significado</a:t>
            </a:r>
          </a:p>
        </p:txBody>
      </p:sp>
      <p:sp>
        <p:nvSpPr>
          <p:cNvPr id="111" name="Shape 111"/>
          <p:cNvSpPr/>
          <p:nvPr/>
        </p:nvSpPr>
        <p:spPr>
          <a:xfrm>
            <a:off x="4724486" y="3826468"/>
            <a:ext cx="4143900" cy="716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Ricardo es un piloto de buses del colegio americano que nos comentó que a veces tiene problemas cuando hay tráfico, accidentes o zonas muy concurridas.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12" name="Shape 112"/>
          <p:cNvSpPr/>
          <p:nvPr/>
        </p:nvSpPr>
        <p:spPr>
          <a:xfrm>
            <a:off x="4742373" y="495763"/>
            <a:ext cx="4081200" cy="1714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2555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3" name="Shape 113"/>
          <p:cNvSpPr/>
          <p:nvPr/>
        </p:nvSpPr>
        <p:spPr>
          <a:xfrm>
            <a:off x="234125" y="3826477"/>
            <a:ext cx="4143900" cy="1096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Rodrigo es un estudiante que posee carro propio pero un día que se había quedado sin carro, necesitaba hacer uso del bus, y no tenía la información acerca de qué bus tomar.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287" y="620462"/>
            <a:ext cx="1035566" cy="1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525" y="600700"/>
            <a:ext cx="1209675" cy="15049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306125" y="2534775"/>
            <a:ext cx="3999900" cy="101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“El estudiante llama al colegio para preguntar si su bus ya pasó por su parada o sigue en camino.”</a:t>
            </a:r>
          </a:p>
        </p:txBody>
      </p:sp>
      <p:cxnSp>
        <p:nvCxnSpPr>
          <p:cNvPr id="121" name="Shape 121"/>
          <p:cNvCxnSpPr/>
          <p:nvPr/>
        </p:nvCxnSpPr>
        <p:spPr>
          <a:xfrm>
            <a:off x="4551241" y="241900"/>
            <a:ext cx="0" cy="467130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22" name="Shape 122"/>
          <p:cNvSpPr/>
          <p:nvPr/>
        </p:nvSpPr>
        <p:spPr>
          <a:xfrm>
            <a:off x="610924" y="2333275"/>
            <a:ext cx="3695100" cy="167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98450" lvl="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s" sz="1100">
                <a:solidFill>
                  <a:schemeClr val="dk1"/>
                </a:solidFill>
              </a:rPr>
              <a:t>Julio Rodríguez (Piloto de Bus)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123" name="Shape 123"/>
          <p:cNvSpPr/>
          <p:nvPr/>
        </p:nvSpPr>
        <p:spPr>
          <a:xfrm>
            <a:off x="294673" y="3584680"/>
            <a:ext cx="4143900" cy="167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Posible significado</a:t>
            </a:r>
          </a:p>
        </p:txBody>
      </p:sp>
      <p:sp>
        <p:nvSpPr>
          <p:cNvPr id="124" name="Shape 124"/>
          <p:cNvSpPr/>
          <p:nvPr/>
        </p:nvSpPr>
        <p:spPr>
          <a:xfrm>
            <a:off x="285813" y="495763"/>
            <a:ext cx="4081200" cy="1714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2555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5" name="Shape 125"/>
          <p:cNvSpPr/>
          <p:nvPr/>
        </p:nvSpPr>
        <p:spPr>
          <a:xfrm>
            <a:off x="4711025" y="2630375"/>
            <a:ext cx="4143900" cy="831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“Un día no había buses y yo no sabía y no pude regresar a mi casa temprano.”</a:t>
            </a:r>
          </a:p>
        </p:txBody>
      </p:sp>
      <p:sp>
        <p:nvSpPr>
          <p:cNvPr id="126" name="Shape 126"/>
          <p:cNvSpPr/>
          <p:nvPr/>
        </p:nvSpPr>
        <p:spPr>
          <a:xfrm>
            <a:off x="4962263" y="2336775"/>
            <a:ext cx="3861299" cy="167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98450" lvl="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s" sz="1100">
                <a:solidFill>
                  <a:schemeClr val="dk1"/>
                </a:solidFill>
              </a:rPr>
              <a:t>Jonnathan Juárez 15377 (Estudiante)</a:t>
            </a:r>
          </a:p>
        </p:txBody>
      </p:sp>
      <p:sp>
        <p:nvSpPr>
          <p:cNvPr id="127" name="Shape 127"/>
          <p:cNvSpPr/>
          <p:nvPr/>
        </p:nvSpPr>
        <p:spPr>
          <a:xfrm>
            <a:off x="4724484" y="3584680"/>
            <a:ext cx="4143899" cy="167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Posible significado</a:t>
            </a:r>
          </a:p>
        </p:txBody>
      </p:sp>
      <p:sp>
        <p:nvSpPr>
          <p:cNvPr id="128" name="Shape 128"/>
          <p:cNvSpPr/>
          <p:nvPr/>
        </p:nvSpPr>
        <p:spPr>
          <a:xfrm>
            <a:off x="4724486" y="3826468"/>
            <a:ext cx="4143900" cy="716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s" sz="1100">
                <a:solidFill>
                  <a:schemeClr val="dk1"/>
                </a:solidFill>
              </a:rPr>
              <a:t>Jonnathan es un estudiante que hace uso de los buses del Americano casi todos los días, que él no sepa si están disponibles es un problema.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29" name="Shape 129"/>
          <p:cNvSpPr/>
          <p:nvPr/>
        </p:nvSpPr>
        <p:spPr>
          <a:xfrm>
            <a:off x="4742373" y="495763"/>
            <a:ext cx="4081200" cy="1714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2555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30" name="Shape 130"/>
          <p:cNvSpPr/>
          <p:nvPr/>
        </p:nvSpPr>
        <p:spPr>
          <a:xfrm>
            <a:off x="234125" y="3826477"/>
            <a:ext cx="4143900" cy="1096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s" sz="1100">
                <a:solidFill>
                  <a:schemeClr val="dk1"/>
                </a:solidFill>
              </a:rPr>
              <a:t>Julio, un piloto de buses del Colegio Americano, nos comentó que en caso de que una ruta tenga problemas existe otra ruta “Comodín” que ayuda a terminar la ruta del bus en problemas.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150" y="605462"/>
            <a:ext cx="108585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312" y="429262"/>
            <a:ext cx="10382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306125" y="2534775"/>
            <a:ext cx="3999900" cy="101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“Pocas veces he tenido que utilizar el bus, pero siempre me ha costado saber cómo funciona, porque el proceso de saber qué bus tomar es tardado”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4551241" y="241900"/>
            <a:ext cx="0" cy="467130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39" name="Shape 139"/>
          <p:cNvSpPr/>
          <p:nvPr/>
        </p:nvSpPr>
        <p:spPr>
          <a:xfrm>
            <a:off x="294673" y="2333268"/>
            <a:ext cx="4143900" cy="167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s" sz="1100">
                <a:solidFill>
                  <a:schemeClr val="dk1"/>
                </a:solidFill>
              </a:rPr>
              <a:t>Miguel Ángel, trabajador de la cooperativa de ahorro Ixcanil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140" name="Shape 140"/>
          <p:cNvSpPr/>
          <p:nvPr/>
        </p:nvSpPr>
        <p:spPr>
          <a:xfrm>
            <a:off x="294673" y="3584680"/>
            <a:ext cx="4143900" cy="167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Posible significado</a:t>
            </a:r>
          </a:p>
        </p:txBody>
      </p:sp>
      <p:sp>
        <p:nvSpPr>
          <p:cNvPr id="141" name="Shape 141"/>
          <p:cNvSpPr/>
          <p:nvPr/>
        </p:nvSpPr>
        <p:spPr>
          <a:xfrm>
            <a:off x="285813" y="495763"/>
            <a:ext cx="4081200" cy="1714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2555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42" name="Shape 142"/>
          <p:cNvSpPr/>
          <p:nvPr/>
        </p:nvSpPr>
        <p:spPr>
          <a:xfrm>
            <a:off x="4711025" y="2630378"/>
            <a:ext cx="4143900" cy="101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Hay veces que yo pienso que la ruta si está, pero cuando llego al Americano, me dicen que hoy no está la ruta”</a:t>
            </a:r>
          </a:p>
        </p:txBody>
      </p:sp>
      <p:sp>
        <p:nvSpPr>
          <p:cNvPr id="143" name="Shape 143"/>
          <p:cNvSpPr/>
          <p:nvPr/>
        </p:nvSpPr>
        <p:spPr>
          <a:xfrm>
            <a:off x="4962263" y="2336775"/>
            <a:ext cx="3861299" cy="167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s" sz="1100">
                <a:solidFill>
                  <a:schemeClr val="dk1"/>
                </a:solidFill>
              </a:rPr>
              <a:t>Luis Cobos, </a:t>
            </a:r>
          </a:p>
        </p:txBody>
      </p:sp>
      <p:sp>
        <p:nvSpPr>
          <p:cNvPr id="144" name="Shape 144"/>
          <p:cNvSpPr/>
          <p:nvPr/>
        </p:nvSpPr>
        <p:spPr>
          <a:xfrm>
            <a:off x="4724484" y="3584680"/>
            <a:ext cx="4143899" cy="167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Posible significado</a:t>
            </a:r>
          </a:p>
        </p:txBody>
      </p:sp>
      <p:sp>
        <p:nvSpPr>
          <p:cNvPr id="145" name="Shape 145"/>
          <p:cNvSpPr/>
          <p:nvPr/>
        </p:nvSpPr>
        <p:spPr>
          <a:xfrm>
            <a:off x="4724486" y="3826468"/>
            <a:ext cx="4143900" cy="716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es" sz="1200">
                <a:solidFill>
                  <a:schemeClr val="dk1"/>
                </a:solidFill>
              </a:rPr>
              <a:t>Luis comenta que la comunicación con el servicio de los buses no es muy efectiva y esto provoca que el servicio sea deficiente.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6" name="Shape 146"/>
          <p:cNvSpPr/>
          <p:nvPr/>
        </p:nvSpPr>
        <p:spPr>
          <a:xfrm>
            <a:off x="4742373" y="495763"/>
            <a:ext cx="4081200" cy="1714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2555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47" name="Shape 147"/>
          <p:cNvSpPr/>
          <p:nvPr/>
        </p:nvSpPr>
        <p:spPr>
          <a:xfrm>
            <a:off x="234125" y="3826477"/>
            <a:ext cx="4143900" cy="1096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s" sz="1100">
                <a:solidFill>
                  <a:schemeClr val="dk1"/>
                </a:solidFill>
              </a:rPr>
              <a:t>Miguel Ángel menciona que el problema con el servicio actual es que es complicado determinar, no sólo la ruta que mejor le convenga sino después encontrar el bus indicado.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28258" l="0" r="0" t="0"/>
          <a:stretch/>
        </p:blipFill>
        <p:spPr>
          <a:xfrm>
            <a:off x="1618400" y="530125"/>
            <a:ext cx="1496449" cy="16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275" y="562600"/>
            <a:ext cx="28194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06125" y="2534775"/>
            <a:ext cx="3999900" cy="101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"Los estudiantes suelen llegar tarde a clase, por lo que creo que, optimizando tiempos en paradas, se podría obtener un gran resultado en puntualidad."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4551241" y="241900"/>
            <a:ext cx="0" cy="467130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56" name="Shape 156"/>
          <p:cNvSpPr/>
          <p:nvPr/>
        </p:nvSpPr>
        <p:spPr>
          <a:xfrm>
            <a:off x="294673" y="2288968"/>
            <a:ext cx="4143900" cy="167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s" sz="1100">
                <a:solidFill>
                  <a:schemeClr val="dk1"/>
                </a:solidFill>
              </a:rPr>
              <a:t>Eugenio Aristondo, catedrático UVG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157" name="Shape 157"/>
          <p:cNvSpPr/>
          <p:nvPr/>
        </p:nvSpPr>
        <p:spPr>
          <a:xfrm>
            <a:off x="294673" y="3584680"/>
            <a:ext cx="4143900" cy="167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Posible significado</a:t>
            </a:r>
          </a:p>
        </p:txBody>
      </p:sp>
      <p:sp>
        <p:nvSpPr>
          <p:cNvPr id="158" name="Shape 158"/>
          <p:cNvSpPr/>
          <p:nvPr/>
        </p:nvSpPr>
        <p:spPr>
          <a:xfrm>
            <a:off x="285813" y="495763"/>
            <a:ext cx="4081200" cy="1714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2555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9" name="Shape 159"/>
          <p:cNvSpPr/>
          <p:nvPr/>
        </p:nvSpPr>
        <p:spPr>
          <a:xfrm>
            <a:off x="4711025" y="2630378"/>
            <a:ext cx="4143900" cy="101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“No sabía qué bus tomar y tomé una ruta que no era la que yo necesitaba.”</a:t>
            </a:r>
          </a:p>
        </p:txBody>
      </p:sp>
      <p:sp>
        <p:nvSpPr>
          <p:cNvPr id="160" name="Shape 160"/>
          <p:cNvSpPr/>
          <p:nvPr/>
        </p:nvSpPr>
        <p:spPr>
          <a:xfrm>
            <a:off x="4962263" y="2336775"/>
            <a:ext cx="3861299" cy="167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98450" lvl="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s" sz="1100">
                <a:solidFill>
                  <a:schemeClr val="dk1"/>
                </a:solidFill>
              </a:rPr>
              <a:t>Claudia Monterroso (catedrática)</a:t>
            </a:r>
          </a:p>
        </p:txBody>
      </p:sp>
      <p:sp>
        <p:nvSpPr>
          <p:cNvPr id="161" name="Shape 161"/>
          <p:cNvSpPr/>
          <p:nvPr/>
        </p:nvSpPr>
        <p:spPr>
          <a:xfrm>
            <a:off x="4724484" y="3584680"/>
            <a:ext cx="4143899" cy="167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Posible significado</a:t>
            </a:r>
          </a:p>
        </p:txBody>
      </p:sp>
      <p:sp>
        <p:nvSpPr>
          <p:cNvPr id="162" name="Shape 162"/>
          <p:cNvSpPr/>
          <p:nvPr/>
        </p:nvSpPr>
        <p:spPr>
          <a:xfrm>
            <a:off x="4724486" y="3826468"/>
            <a:ext cx="4143900" cy="716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s" sz="1100">
                <a:solidFill>
                  <a:schemeClr val="dk1"/>
                </a:solidFill>
              </a:rPr>
              <a:t>Claudia es una catedrática que no tenía conocimiento de la ruta que necesitaba y eso le causó que se subiera a un bus diferente con una ruta diferente.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63" name="Shape 163"/>
          <p:cNvSpPr/>
          <p:nvPr/>
        </p:nvSpPr>
        <p:spPr>
          <a:xfrm>
            <a:off x="4742373" y="495763"/>
            <a:ext cx="4081200" cy="1714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2555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4" name="Shape 164"/>
          <p:cNvSpPr/>
          <p:nvPr/>
        </p:nvSpPr>
        <p:spPr>
          <a:xfrm>
            <a:off x="234125" y="3826477"/>
            <a:ext cx="4143900" cy="1096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s" sz="1100">
                <a:solidFill>
                  <a:schemeClr val="dk1"/>
                </a:solidFill>
              </a:rPr>
              <a:t>Eugenio nos menciona atribuye la llegada tarde de los estudiantes a que no existe un buen control de las rutas y paradas de los buses por la mañana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612" y="548237"/>
            <a:ext cx="976012" cy="160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9500" y="548224"/>
            <a:ext cx="2426954" cy="16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