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B095-56D1-FA41-246B-133FFD1EE407}" v="91" dt="2023-05-21T21:12:45.701"/>
    <p1510:client id="{5ADF90E9-BD74-C640-ABDD-C0420C0E7F7F}" v="2607" dt="2023-05-21T17:19:17.464"/>
    <p1510:client id="{AAA6DD49-518D-730D-D5EF-56833C88AD15}" v="1296" dt="2023-05-21T18:19:40.916"/>
    <p1510:client id="{E4DFFAD4-41BA-D45D-21D9-FA8F3088B2C9}" v="193" dt="2023-05-21T21:14:07.739"/>
    <p1510:client id="{E5CF2BAA-1443-4CF8-8E18-3722A4D5C0A1}" v="1268" dt="2023-05-21T20:15:14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annavarro/Metod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EA7A0-E2D1-593C-A2F6-2A9FFFAFA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/>
              <a:t>la predicción del tiempo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4D3A0-E9C1-C99A-F0CB-5F44CE529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APLICACIÓN DE METODOS NUMERICOS</a:t>
            </a:r>
          </a:p>
          <a:p>
            <a:r>
              <a:rPr lang="es-ES"/>
              <a:t>Trabajo realizado por: Rubén Nogueras, Paula Naranjo, Ignacio Pedrero y Juan Navarro</a:t>
            </a:r>
          </a:p>
        </p:txBody>
      </p:sp>
    </p:spTree>
    <p:extLst>
      <p:ext uri="{BB962C8B-B14F-4D97-AF65-F5344CB8AC3E}">
        <p14:creationId xmlns:p14="http://schemas.microsoft.com/office/powerpoint/2010/main" val="173365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1BD8-21A6-CB1C-8A83-6A8161E6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METODOS DE DIFERENCIAS FINITAS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0F530-05A2-B4EC-3538-880C847D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Estos métodos discretizan las ecuaciones diferenciales que describen la dinámica atmosférica en una cuadricula tridimensional. </a:t>
            </a:r>
          </a:p>
          <a:p>
            <a:pPr marL="383540" indent="-383540"/>
            <a:endParaRPr lang="es-ES" sz="2400" dirty="0"/>
          </a:p>
          <a:p>
            <a:pPr marL="383540" indent="-383540"/>
            <a:r>
              <a:rPr lang="es-ES" sz="2400" dirty="0"/>
              <a:t>Los cambios en los valores de temperatura, presión, velocidad del viento, entre otros, se calculan en función de las diferencias entre los puntos de la cuadricula adyacentes en el espacio y en el tiempo</a:t>
            </a:r>
          </a:p>
        </p:txBody>
      </p:sp>
    </p:spTree>
    <p:extLst>
      <p:ext uri="{BB962C8B-B14F-4D97-AF65-F5344CB8AC3E}">
        <p14:creationId xmlns:p14="http://schemas.microsoft.com/office/powerpoint/2010/main" val="393553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6167C-9308-73D0-841F-BEBD1DDC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METODOS DE INTEGRACION NUMERICA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CA3EF-B316-2CA7-5F1E-D25D1D61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Estos métodos se utilizan para resolver las ecuaciones diferenciales que modelan el comportamiento atmosférico a lo largo del tiempo.</a:t>
            </a:r>
          </a:p>
          <a:p>
            <a:pPr marL="383540" indent="-383540"/>
            <a:endParaRPr lang="es-ES" sz="2400" dirty="0"/>
          </a:p>
          <a:p>
            <a:pPr marL="383540" indent="-383540"/>
            <a:r>
              <a:rPr lang="es-ES" sz="2400" dirty="0"/>
              <a:t>Uno de los métodos más utilizados es el de Runge-</a:t>
            </a:r>
            <a:r>
              <a:rPr lang="es-ES" sz="2400" err="1"/>
              <a:t>Kutta</a:t>
            </a:r>
            <a:r>
              <a:rPr lang="es-ES" sz="2400" dirty="0"/>
              <a:t>.</a:t>
            </a:r>
          </a:p>
          <a:p>
            <a:pPr marL="383540" indent="-383540"/>
            <a:endParaRPr lang="es-ES" sz="2400" dirty="0"/>
          </a:p>
          <a:p>
            <a:pPr marL="383540" indent="-383540"/>
            <a:r>
              <a:rPr lang="es-ES" sz="2400" dirty="0"/>
              <a:t>Este método divide el intervalo de tiempo en pasos más pequeños y calcula los cambios en las variables atmosféricas en cada paso.</a:t>
            </a:r>
          </a:p>
        </p:txBody>
      </p:sp>
    </p:spTree>
    <p:extLst>
      <p:ext uri="{BB962C8B-B14F-4D97-AF65-F5344CB8AC3E}">
        <p14:creationId xmlns:p14="http://schemas.microsoft.com/office/powerpoint/2010/main" val="47460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B447F-0AD2-1978-4D45-ED65A31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 DE INTERPOLACION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5C27A-9363-AE24-4086-C7EB0B3A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s-ES" sz="2400" dirty="0"/>
              <a:t>Estos métodos se utilizan para estimar los datos que faltan o para representar los valores en puntos que no están directamente observados. </a:t>
            </a:r>
          </a:p>
          <a:p>
            <a:pPr marL="383540" indent="-383540"/>
            <a:r>
              <a:rPr lang="es-ES" sz="2400" dirty="0"/>
              <a:t>Es beneficioso al recopilar datos de estaciones meteorológicas dispersas y es necesario una representación continua del estado atmosférico. </a:t>
            </a:r>
          </a:p>
          <a:p>
            <a:pPr marL="383540" indent="-383540"/>
            <a:r>
              <a:rPr lang="es-ES" sz="2400" dirty="0"/>
              <a:t>Representar los valores en puntos que no están directamente observados es útil cuando se recopilan datos de estaciones meteorológicas dispersas y se necesita una representación continua del estado atmosférico. </a:t>
            </a:r>
          </a:p>
        </p:txBody>
      </p:sp>
    </p:spTree>
    <p:extLst>
      <p:ext uri="{BB962C8B-B14F-4D97-AF65-F5344CB8AC3E}">
        <p14:creationId xmlns:p14="http://schemas.microsoft.com/office/powerpoint/2010/main" val="178800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EBD43-2506-813E-3108-382AF9AB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COSAS A DESTACAR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8CDA7-B541-679D-773A-B6D8A086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Los modelos meteorológicos emplean una combinación de métodos numéricos para tener en cuenta múltiples factores y fenómenos atmosféricos como: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Radiación solar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Convección e interacción terrestre y del océano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Otros</a:t>
            </a:r>
          </a:p>
          <a:p>
            <a:pPr marL="987425" lvl="1" indent="-457200">
              <a:buFont typeface="+mj-lt"/>
              <a:buAutoNum type="arabicParenR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90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01940-6DF5-2637-2679-BD70255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F896A-6EDA-9CF9-D80F-FFE0897D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Estos métodos se aplican en supercomputadoras de alto rendimiento para realizar los cálculos requeridos en un tiempo razonable, puesto que los modelos meteorológicos implican grandes cantidades de datos y complejas operaciones matemáticas.</a:t>
            </a:r>
          </a:p>
          <a:p>
            <a:pPr marL="383540" indent="-38354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41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2E36-1665-949C-DC32-C6723C3E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EJEMPLO SPLINES CÚBICOS:</a:t>
            </a:r>
            <a:br>
              <a:rPr lang="es-ES"/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26AB8-FB6C-0519-4872-F1FFA62B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4743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Hemos recogido diferentes datos de la previsión del tiempo meteorológico en Madrid, del 21 de mayo de 2023. Los datos son los siguientes:</a:t>
            </a:r>
          </a:p>
          <a:p>
            <a:pPr marL="383540" indent="-383540"/>
            <a:endParaRPr lang="es-E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2C94949-1A2D-9BAD-1226-8D74C14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0620"/>
              </p:ext>
            </p:extLst>
          </p:nvPr>
        </p:nvGraphicFramePr>
        <p:xfrm>
          <a:off x="1922780" y="3541776"/>
          <a:ext cx="8168640" cy="185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22420702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836827961"/>
                    </a:ext>
                  </a:extLst>
                </a:gridCol>
              </a:tblGrid>
              <a:tr h="36829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Tiempo(horas)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Temperatura( 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3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7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6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F7BFE-7432-37DE-16AD-F1A750EB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9400"/>
            <a:ext cx="9601200" cy="558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Ejercicio:</a:t>
            </a:r>
          </a:p>
          <a:p>
            <a:pPr marL="0" indent="0">
              <a:buNone/>
            </a:pPr>
            <a:r>
              <a:rPr lang="es-ES" sz="2400" dirty="0"/>
              <a:t>En cada intervalo de </a:t>
            </a:r>
          </a:p>
          <a:p>
            <a:pPr marL="0" indent="0">
              <a:buNone/>
            </a:pPr>
            <a:r>
              <a:rPr lang="es-ES" sz="2400" dirty="0"/>
              <a:t>tiempo, construimos un </a:t>
            </a:r>
          </a:p>
          <a:p>
            <a:pPr marL="0" indent="0">
              <a:buNone/>
            </a:pPr>
            <a:r>
              <a:rPr lang="es-ES" sz="2400" dirty="0"/>
              <a:t>polinomio de grado 3,</a:t>
            </a:r>
          </a:p>
          <a:p>
            <a:pPr marL="0" indent="0">
              <a:buNone/>
            </a:pPr>
            <a:r>
              <a:rPr lang="es-ES" sz="2400" dirty="0"/>
              <a:t>de forma: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2,8</a:t>
            </a:r>
            <a:r>
              <a:rPr lang="es-ES" sz="2400" dirty="0"/>
              <a:t>(t) = a + b · (t - 2) + c · (t – 2)</a:t>
            </a:r>
            <a:r>
              <a:rPr lang="es-ES" sz="2400" baseline="30000" dirty="0"/>
              <a:t>2 </a:t>
            </a:r>
            <a:r>
              <a:rPr lang="es-ES" sz="2400" dirty="0"/>
              <a:t>+ d · (t – 2)</a:t>
            </a:r>
            <a:r>
              <a:rPr lang="es-ES" sz="2400" baseline="30000" dirty="0"/>
              <a:t>3                                   </a:t>
            </a:r>
            <a:r>
              <a:rPr lang="es-ES" sz="2400" dirty="0"/>
              <a:t>2&lt; t &lt; 8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8,14</a:t>
            </a:r>
            <a:r>
              <a:rPr lang="es-ES" sz="2400" dirty="0">
                <a:ea typeface="+mn-lt"/>
                <a:cs typeface="+mn-lt"/>
              </a:rPr>
              <a:t>(t) = e + f · (t - 8) + g · (t – 8)</a:t>
            </a:r>
            <a:r>
              <a:rPr lang="es-ES" sz="2400" baseline="30000" dirty="0">
                <a:ea typeface="+mn-lt"/>
                <a:cs typeface="+mn-lt"/>
              </a:rPr>
              <a:t>2</a:t>
            </a:r>
            <a:r>
              <a:rPr lang="es-ES" sz="2400" dirty="0">
                <a:ea typeface="+mn-lt"/>
                <a:cs typeface="+mn-lt"/>
              </a:rPr>
              <a:t> + h · (t – 8)</a:t>
            </a:r>
            <a:r>
              <a:rPr lang="es-ES" sz="2400" baseline="30000" dirty="0">
                <a:ea typeface="+mn-lt"/>
                <a:cs typeface="+mn-lt"/>
              </a:rPr>
              <a:t>3                               </a:t>
            </a:r>
            <a:r>
              <a:rPr lang="es-ES" sz="2400" dirty="0">
                <a:ea typeface="+mn-lt"/>
                <a:cs typeface="+mn-lt"/>
              </a:rPr>
              <a:t> 8&lt; t &lt; 14</a:t>
            </a:r>
            <a:endParaRPr lang="es-ES" sz="2400" dirty="0"/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14,20</a:t>
            </a:r>
            <a:r>
              <a:rPr lang="es-ES" sz="2400" dirty="0">
                <a:ea typeface="+mn-lt"/>
                <a:cs typeface="+mn-lt"/>
              </a:rPr>
              <a:t>(t) = i + j · (t - 14) + k · (t – 14)</a:t>
            </a:r>
            <a:r>
              <a:rPr lang="es-ES" sz="2400" baseline="30000" dirty="0">
                <a:ea typeface="+mn-lt"/>
                <a:cs typeface="+mn-lt"/>
              </a:rPr>
              <a:t>2</a:t>
            </a:r>
            <a:r>
              <a:rPr lang="es-ES" sz="2400" dirty="0">
                <a:ea typeface="+mn-lt"/>
                <a:cs typeface="+mn-lt"/>
              </a:rPr>
              <a:t> + l · (t – 14)</a:t>
            </a:r>
            <a:r>
              <a:rPr lang="es-ES" sz="2400" baseline="30000" dirty="0">
                <a:ea typeface="+mn-lt"/>
                <a:cs typeface="+mn-lt"/>
              </a:rPr>
              <a:t>3                 </a:t>
            </a:r>
            <a:r>
              <a:rPr lang="es-ES" sz="2400" dirty="0">
                <a:ea typeface="+mn-lt"/>
                <a:cs typeface="+mn-lt"/>
              </a:rPr>
              <a:t>  14&lt; t &lt; 20</a:t>
            </a:r>
            <a:endParaRPr lang="es-ES" sz="2400" dirty="0"/>
          </a:p>
          <a:p>
            <a:pPr marL="0" indent="0">
              <a:buNone/>
            </a:pPr>
            <a:endParaRPr lang="es-ES" baseline="30000"/>
          </a:p>
          <a:p>
            <a:pPr marL="0" indent="0">
              <a:buNone/>
            </a:pPr>
            <a:endParaRPr lang="es-ES" baseline="3000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EBEF2D7-F3FA-FBAD-B397-E983D0C3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9130"/>
              </p:ext>
            </p:extLst>
          </p:nvPr>
        </p:nvGraphicFramePr>
        <p:xfrm>
          <a:off x="4963885" y="315685"/>
          <a:ext cx="60041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082">
                  <a:extLst>
                    <a:ext uri="{9D8B030D-6E8A-4147-A177-3AD203B41FA5}">
                      <a16:colId xmlns:a16="http://schemas.microsoft.com/office/drawing/2014/main" val="3224207026"/>
                    </a:ext>
                  </a:extLst>
                </a:gridCol>
                <a:gridCol w="3002082">
                  <a:extLst>
                    <a:ext uri="{9D8B030D-6E8A-4147-A177-3AD203B41FA5}">
                      <a16:colId xmlns:a16="http://schemas.microsoft.com/office/drawing/2014/main" val="2836827961"/>
                    </a:ext>
                  </a:extLst>
                </a:gridCol>
              </a:tblGrid>
              <a:tr h="2825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Tiempo(horas)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Temperatura( </a:t>
                      </a:r>
                      <a:r>
                        <a:rPr lang="es-ES" dirty="0" err="1"/>
                        <a:t>ºC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86217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33120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72284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0650"/>
                  </a:ext>
                </a:extLst>
              </a:tr>
              <a:tr h="28251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5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55AE0-23E4-9164-ABBB-1093AA9D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13" y="208936"/>
            <a:ext cx="9601200" cy="642046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83540" indent="-383540"/>
            <a:r>
              <a:rPr lang="es-ES" sz="2400" dirty="0"/>
              <a:t>Para determinar los coeficientes de cada </a:t>
            </a:r>
            <a:r>
              <a:rPr lang="es-ES" sz="2400" err="1"/>
              <a:t>spline</a:t>
            </a:r>
            <a:r>
              <a:rPr lang="es-ES" sz="2400" dirty="0"/>
              <a:t>, dichos polinomios de grado 3, han de cumplir unas condiciones:</a:t>
            </a:r>
          </a:p>
          <a:p>
            <a:pPr marL="457200" indent="-457200">
              <a:buAutoNum type="arabicPeriod"/>
            </a:pPr>
            <a:r>
              <a:rPr lang="es-ES" sz="2400" dirty="0"/>
              <a:t>En cada punto del soporte cada </a:t>
            </a:r>
            <a:r>
              <a:rPr lang="es-ES" sz="2400" err="1"/>
              <a:t>spline</a:t>
            </a:r>
            <a:r>
              <a:rPr lang="es-ES" sz="2400" dirty="0"/>
              <a:t> cúbico reproduce el valor de la función interpolada.</a:t>
            </a:r>
          </a:p>
          <a:p>
            <a:pPr marL="457200" indent="-457200">
              <a:buAutoNum type="arabicPeriod"/>
            </a:pPr>
            <a:r>
              <a:rPr lang="es-ES" sz="2400" dirty="0"/>
              <a:t>En los empalmes el polinomio global debe ser continuo y derivable</a:t>
            </a:r>
          </a:p>
          <a:p>
            <a:pPr marL="457200" indent="-457200">
              <a:buAutoNum type="arabicPeriod"/>
            </a:pPr>
            <a:r>
              <a:rPr lang="es-ES" sz="2400" dirty="0"/>
              <a:t>Vamos a usar un </a:t>
            </a:r>
            <a:r>
              <a:rPr lang="es-ES" sz="2400" err="1"/>
              <a:t>spline</a:t>
            </a:r>
            <a:r>
              <a:rPr lang="es-ES" sz="2400" dirty="0"/>
              <a:t> cúbico natural, por lo tanto, en los límites superiores e inferiores del intervalo de interpolación el polinomio global cumple con la siguiente condición de contorno:</a:t>
            </a:r>
          </a:p>
          <a:p>
            <a:pPr marL="0" indent="0">
              <a:buNone/>
            </a:pPr>
            <a:r>
              <a:rPr lang="es-ES" sz="2400" dirty="0"/>
              <a:t>                                                                  P''(</a:t>
            </a:r>
            <a:r>
              <a:rPr lang="es-ES" sz="2400" dirty="0" err="1"/>
              <a:t>Xo</a:t>
            </a:r>
            <a:r>
              <a:rPr lang="es-ES" sz="2400" dirty="0"/>
              <a:t>)=P''(</a:t>
            </a:r>
            <a:r>
              <a:rPr lang="es-ES" sz="2400" dirty="0" err="1"/>
              <a:t>Xn</a:t>
            </a:r>
            <a:r>
              <a:rPr lang="es-ES" sz="2400" dirty="0"/>
              <a:t>)=0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Del primer punto obtenemos las siguientes ecuaciones: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2,8</a:t>
            </a:r>
            <a:r>
              <a:rPr lang="es-ES" sz="2400" dirty="0">
                <a:ea typeface="+mn-lt"/>
                <a:cs typeface="+mn-lt"/>
              </a:rPr>
              <a:t>(2) ; a = 13</a:t>
            </a:r>
            <a:r>
              <a:rPr lang="es-ES" sz="2400" baseline="30000" dirty="0">
                <a:ea typeface="+mn-lt"/>
                <a:cs typeface="+mn-lt"/>
              </a:rPr>
              <a:t>                             </a:t>
            </a:r>
            <a:endParaRPr lang="es-E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2,8</a:t>
            </a:r>
            <a:r>
              <a:rPr lang="es-ES" sz="2400" dirty="0">
                <a:ea typeface="+mn-lt"/>
                <a:cs typeface="+mn-lt"/>
              </a:rPr>
              <a:t>(8) ; a + 6b + 36c + 216d = 12 </a:t>
            </a:r>
            <a:r>
              <a:rPr lang="es-ES" sz="2400" baseline="30000" dirty="0">
                <a:ea typeface="+mn-lt"/>
                <a:cs typeface="+mn-lt"/>
              </a:rPr>
              <a:t>                         </a:t>
            </a:r>
            <a:endParaRPr lang="es-E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8,14</a:t>
            </a:r>
            <a:r>
              <a:rPr lang="es-ES" sz="2400" dirty="0">
                <a:ea typeface="+mn-lt"/>
                <a:cs typeface="+mn-lt"/>
              </a:rPr>
              <a:t>(8) ; e = 12 </a:t>
            </a:r>
            <a:r>
              <a:rPr lang="es-ES" sz="2400" baseline="30000" dirty="0"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8,14</a:t>
            </a:r>
            <a:r>
              <a:rPr lang="es-ES" sz="2400" dirty="0">
                <a:ea typeface="+mn-lt"/>
                <a:cs typeface="+mn-lt"/>
              </a:rPr>
              <a:t>(14) ;  e + 6f + 36g + 216h = 20 </a:t>
            </a:r>
            <a:r>
              <a:rPr lang="es-ES" sz="2400" baseline="30000" dirty="0">
                <a:ea typeface="+mn-lt"/>
                <a:cs typeface="+mn-lt"/>
              </a:rPr>
              <a:t>    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14,20</a:t>
            </a:r>
            <a:r>
              <a:rPr lang="es-ES" sz="2400" dirty="0">
                <a:ea typeface="+mn-lt"/>
                <a:cs typeface="+mn-lt"/>
              </a:rPr>
              <a:t>(8) ; i = 20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P</a:t>
            </a:r>
            <a:r>
              <a:rPr lang="es-ES" sz="2400" baseline="-25000" dirty="0">
                <a:ea typeface="+mn-lt"/>
                <a:cs typeface="+mn-lt"/>
              </a:rPr>
              <a:t>3</a:t>
            </a:r>
            <a:r>
              <a:rPr lang="es-ES" sz="2400" baseline="30000" dirty="0">
                <a:ea typeface="+mn-lt"/>
                <a:cs typeface="+mn-lt"/>
              </a:rPr>
              <a:t>14,20</a:t>
            </a:r>
            <a:r>
              <a:rPr lang="es-ES" sz="2400" dirty="0">
                <a:ea typeface="+mn-lt"/>
                <a:cs typeface="+mn-lt"/>
              </a:rPr>
              <a:t>(8) ; i + 6j + 36k + 216l = 20</a:t>
            </a:r>
            <a:r>
              <a:rPr lang="es-ES" sz="2400" baseline="30000" dirty="0">
                <a:ea typeface="+mn-lt"/>
                <a:cs typeface="+mn-lt"/>
              </a:rPr>
              <a:t>   </a:t>
            </a:r>
            <a:endParaRPr lang="es-E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 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72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BBD9-CA23-5115-E570-A0CD9023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s-ES" sz="2400" dirty="0"/>
              <a:t>Con la segunda condición obtenemos:</a:t>
            </a:r>
            <a:endParaRPr lang="en-US" sz="2400" dirty="0"/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/>
              <a:t>En el empalme del polinomio global (t1 = 8):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E0D72-5DC1-7E95-4670-7F36BE24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2,8'</a:t>
            </a:r>
            <a:r>
              <a:rPr lang="es-ES" sz="2400" dirty="0"/>
              <a:t>(8) ; b + 12 c + 106 d = f</a:t>
            </a:r>
          </a:p>
          <a:p>
            <a:pPr marL="0" indent="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2,8''</a:t>
            </a:r>
            <a:r>
              <a:rPr lang="es-ES" sz="2400" dirty="0"/>
              <a:t>(8) = P</a:t>
            </a:r>
            <a:r>
              <a:rPr lang="es-ES" sz="2400" baseline="-25000" dirty="0"/>
              <a:t>3</a:t>
            </a:r>
            <a:r>
              <a:rPr lang="es-ES" sz="2400" baseline="30000" dirty="0"/>
              <a:t>8,14 ''</a:t>
            </a:r>
            <a:r>
              <a:rPr lang="es-ES" sz="2400" dirty="0"/>
              <a:t>(8)                 2c + 36 d = g</a:t>
            </a:r>
          </a:p>
          <a:p>
            <a:pPr marL="0" indent="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8,14'</a:t>
            </a:r>
            <a:r>
              <a:rPr lang="es-ES" sz="2400" dirty="0"/>
              <a:t>(14) = P</a:t>
            </a:r>
            <a:r>
              <a:rPr lang="es-ES" sz="2400" baseline="-25000" dirty="0"/>
              <a:t>3</a:t>
            </a:r>
            <a:r>
              <a:rPr lang="es-ES" sz="2400" baseline="30000" dirty="0"/>
              <a:t>14,20'</a:t>
            </a:r>
            <a:r>
              <a:rPr lang="es-ES" sz="2400" dirty="0"/>
              <a:t>(14)                f + 12g + 108h = j</a:t>
            </a:r>
          </a:p>
          <a:p>
            <a:pPr marL="383540" indent="-383540">
              <a:buNone/>
            </a:pPr>
            <a:r>
              <a:rPr lang="es-ES" sz="2400" baseline="300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,8,14''(14)    = P</a:t>
            </a:r>
            <a:r>
              <a:rPr lang="es-ES" sz="2400" baseline="-25000" dirty="0"/>
              <a:t>3</a:t>
            </a:r>
            <a:r>
              <a:rPr lang="es-ES" sz="2400" baseline="30000" dirty="0"/>
              <a:t>14,20''(14)                         </a:t>
            </a:r>
            <a:r>
              <a:rPr lang="es-ES" sz="2400" dirty="0"/>
              <a:t>2g + 36h = 2k</a:t>
            </a:r>
          </a:p>
          <a:p>
            <a:pPr marL="383540" indent="-383540">
              <a:buNone/>
            </a:pPr>
            <a:r>
              <a:rPr lang="es-ES" sz="2400" dirty="0"/>
              <a:t>Con la condición del </a:t>
            </a:r>
            <a:r>
              <a:rPr lang="es-ES" sz="2400" err="1"/>
              <a:t>spline</a:t>
            </a:r>
            <a:r>
              <a:rPr lang="es-ES" sz="2400" dirty="0"/>
              <a:t> cúbico natural obtenemos las dos ecuaciones restantes:</a:t>
            </a:r>
          </a:p>
          <a:p>
            <a:pPr marL="383540" indent="-38354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2,8''</a:t>
            </a:r>
            <a:r>
              <a:rPr lang="es-ES" sz="2400" dirty="0"/>
              <a:t>(2) =   2c = 0</a:t>
            </a:r>
          </a:p>
          <a:p>
            <a:pPr marL="383540" indent="-383540">
              <a:buNone/>
            </a:pP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14,20''</a:t>
            </a:r>
            <a:r>
              <a:rPr lang="es-ES" sz="2400" dirty="0"/>
              <a:t>(20)  = 2k +36L = 0  </a:t>
            </a:r>
            <a:r>
              <a:rPr lang="es-ES" sz="2400" baseline="30000" dirty="0"/>
              <a:t>              </a:t>
            </a:r>
            <a:endParaRPr lang="es-ES" sz="2400" dirty="0"/>
          </a:p>
          <a:p>
            <a:pPr marL="383540" indent="-383540">
              <a:buNone/>
            </a:pPr>
            <a:r>
              <a:rPr lang="es-ES" sz="2400" baseline="30000" dirty="0"/>
              <a:t>        </a:t>
            </a:r>
            <a:endParaRPr lang="es-ES" sz="2400" dirty="0"/>
          </a:p>
          <a:p>
            <a:pPr marL="0" indent="0">
              <a:buNone/>
            </a:pPr>
            <a:endParaRPr lang="es-ES" sz="1200" baseline="30000"/>
          </a:p>
          <a:p>
            <a:pPr marL="383540" indent="-383540"/>
            <a:endParaRPr lang="es-ES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1F35495-485B-448F-BC95-B8E8122FF6E4}"/>
              </a:ext>
            </a:extLst>
          </p:cNvPr>
          <p:cNvCxnSpPr/>
          <p:nvPr/>
        </p:nvCxnSpPr>
        <p:spPr>
          <a:xfrm>
            <a:off x="3762728" y="3202957"/>
            <a:ext cx="755965" cy="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4F07B5A-E1EC-CCF3-B4DC-EF7BE6B2272A}"/>
              </a:ext>
            </a:extLst>
          </p:cNvPr>
          <p:cNvCxnSpPr>
            <a:cxnSpLocks/>
          </p:cNvCxnSpPr>
          <p:nvPr/>
        </p:nvCxnSpPr>
        <p:spPr>
          <a:xfrm>
            <a:off x="4059507" y="3605776"/>
            <a:ext cx="682224" cy="1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E0A187F-E7FB-F0E8-9898-024373F24FEA}"/>
              </a:ext>
            </a:extLst>
          </p:cNvPr>
          <p:cNvCxnSpPr>
            <a:cxnSpLocks/>
          </p:cNvCxnSpPr>
          <p:nvPr/>
        </p:nvCxnSpPr>
        <p:spPr>
          <a:xfrm>
            <a:off x="3989453" y="3962535"/>
            <a:ext cx="755965" cy="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29F2F-E164-CEF2-8528-0D9D008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Resolviendo el sistema compuesto por las 12 ecuaciones obtenemos los coeficientes: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600A7-4A14-271B-9CE9-C59A3719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3057"/>
            <a:ext cx="9601200" cy="4546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2400" dirty="0"/>
              <a:t>A = 13</a:t>
            </a:r>
          </a:p>
          <a:p>
            <a:pPr marL="0" indent="0">
              <a:buNone/>
            </a:pPr>
            <a:r>
              <a:rPr lang="es-ES" sz="2400" dirty="0"/>
              <a:t>B= -0,6556</a:t>
            </a:r>
          </a:p>
          <a:p>
            <a:pPr marL="0" indent="0">
              <a:buNone/>
            </a:pPr>
            <a:r>
              <a:rPr lang="es-ES" sz="2400" dirty="0"/>
              <a:t>C= 0</a:t>
            </a:r>
          </a:p>
          <a:p>
            <a:pPr marL="0" indent="0">
              <a:buNone/>
            </a:pPr>
            <a:r>
              <a:rPr lang="es-ES" sz="2400" dirty="0"/>
              <a:t>D= 0,0136</a:t>
            </a:r>
          </a:p>
          <a:p>
            <a:pPr marL="0" indent="0">
              <a:buNone/>
            </a:pPr>
            <a:r>
              <a:rPr lang="es-ES" sz="2400" dirty="0"/>
              <a:t>E= 12</a:t>
            </a:r>
          </a:p>
          <a:p>
            <a:pPr marL="0" indent="0">
              <a:buNone/>
            </a:pPr>
            <a:r>
              <a:rPr lang="es-ES" sz="2400" dirty="0"/>
              <a:t>F= 0,8111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9337B4-CC60-F0B1-EAD6-AB1CA697006E}"/>
              </a:ext>
            </a:extLst>
          </p:cNvPr>
          <p:cNvSpPr txBox="1"/>
          <p:nvPr/>
        </p:nvSpPr>
        <p:spPr>
          <a:xfrm>
            <a:off x="3973286" y="1959428"/>
            <a:ext cx="4016828" cy="2944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G= 0,2444</a:t>
            </a:r>
            <a:endParaRPr lang="en-US" sz="2400" dirty="0">
              <a:solidFill>
                <a:srgbClr val="191B0E"/>
              </a:solidFill>
            </a:endParaRP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H= -0,0262</a:t>
            </a:r>
            <a:endParaRPr lang="en-US" sz="2400" dirty="0">
              <a:solidFill>
                <a:srgbClr val="191B0E"/>
              </a:solidFill>
            </a:endParaRP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I= 20</a:t>
            </a:r>
            <a:endParaRPr lang="en-US" sz="2400" dirty="0">
              <a:solidFill>
                <a:srgbClr val="191B0E"/>
              </a:solidFill>
            </a:endParaRP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J= 0,911</a:t>
            </a:r>
            <a:endParaRPr lang="en-US" sz="2400" dirty="0">
              <a:solidFill>
                <a:srgbClr val="191B0E"/>
              </a:solidFill>
            </a:endParaRP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K= -0,2278</a:t>
            </a:r>
            <a:endParaRPr lang="en-US" sz="2400" dirty="0">
              <a:solidFill>
                <a:srgbClr val="191B0E"/>
              </a:solidFill>
            </a:endParaRPr>
          </a:p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ES" sz="2400" dirty="0">
                <a:solidFill>
                  <a:srgbClr val="191B0E"/>
                </a:solidFill>
              </a:rPr>
              <a:t>L= 0,0127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526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5EA4-9452-C944-A61F-F0A8618C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A6137-059E-1243-2E8B-5F85DBBF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INTRODUCCION AL PRONOSTICO DEL TIEMPO</a:t>
            </a:r>
          </a:p>
          <a:p>
            <a:pPr marL="383540" indent="-383540"/>
            <a:r>
              <a:rPr lang="es-ES" sz="2400" dirty="0"/>
              <a:t>RECOPILACION DE DATOS METEOROLOGICOS</a:t>
            </a:r>
          </a:p>
          <a:p>
            <a:pPr marL="383540" indent="-383540"/>
            <a:r>
              <a:rPr lang="es-ES" sz="2400" dirty="0"/>
              <a:t>PROCESAMIENTO DE DATOS</a:t>
            </a:r>
          </a:p>
          <a:p>
            <a:pPr marL="383540" indent="-383540"/>
            <a:r>
              <a:rPr lang="es-ES" sz="2400" dirty="0"/>
              <a:t>METODOS NUMERICOS UTILIZADOS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METODOS DE DIFERENCIAS FINITAS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METODOS DE INTEGRACION NUMERICA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METODOS DE INTERPOLACION</a:t>
            </a:r>
          </a:p>
          <a:p>
            <a:pPr marL="530225" lvl="1" indent="0">
              <a:buNone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74078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0B269-81D9-3239-3FAC-0A8A80B1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Entonces los polinomios de tercer grado son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382DD-364D-D776-409E-9ABC6DB7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32388"/>
            <a:ext cx="9601200" cy="4835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s-ES" sz="1800"/>
          </a:p>
          <a:p>
            <a:pPr marL="383540" indent="-383540"/>
            <a:endParaRPr lang="es-ES" sz="2400" dirty="0"/>
          </a:p>
          <a:p>
            <a:pPr marL="383540" indent="-383540"/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2,8</a:t>
            </a:r>
            <a:r>
              <a:rPr lang="es-ES" sz="2400" dirty="0"/>
              <a:t>(t)= 13 – 0,6556(t-2) + 0,0136(t-2)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n-lt"/>
                <a:cs typeface="+mn-lt"/>
              </a:rPr>
              <a:t>3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endParaRPr lang="es-ES" sz="2400" dirty="0"/>
          </a:p>
          <a:p>
            <a:pPr marL="383540" indent="-383540"/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8,14</a:t>
            </a:r>
            <a:r>
              <a:rPr lang="es-ES" sz="2400" dirty="0"/>
              <a:t>(t)=12 + 0,8111(t-8) + 0,2444(t-8)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n-lt"/>
                <a:cs typeface="+mn-lt"/>
              </a:rPr>
              <a:t>2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dirty="0"/>
              <a:t> - 0,0262(t-8</a:t>
            </a:r>
            <a:r>
              <a:rPr lang="es-ES" sz="2400" dirty="0">
                <a:solidFill>
                  <a:srgbClr val="191B0E"/>
                </a:solidFill>
                <a:ea typeface="+mn-lt"/>
                <a:cs typeface="+mn-lt"/>
              </a:rPr>
              <a:t>)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n-lt"/>
                <a:cs typeface="+mn-lt"/>
              </a:rPr>
              <a:t>3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 </a:t>
            </a:r>
            <a:endParaRPr lang="es-ES" sz="2400" baseline="30000" dirty="0">
              <a:solidFill>
                <a:srgbClr val="4D5156"/>
              </a:solidFill>
              <a:ea typeface="+mn-lt"/>
              <a:cs typeface="+mn-lt"/>
            </a:endParaRPr>
          </a:p>
          <a:p>
            <a:pPr marL="383540" indent="-383540"/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14,20</a:t>
            </a:r>
            <a:r>
              <a:rPr lang="es-ES" sz="2400" dirty="0"/>
              <a:t>(t)=20 + 0,9111(t-14) -0,2278(t-14)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n-lt"/>
                <a:cs typeface="+mn-lt"/>
              </a:rPr>
              <a:t>2</a:t>
            </a:r>
            <a:r>
              <a:rPr lang="es-ES" sz="2400" dirty="0">
                <a:solidFill>
                  <a:srgbClr val="191B0E"/>
                </a:solidFill>
                <a:ea typeface="+mn-lt"/>
                <a:cs typeface="+mn-lt"/>
              </a:rPr>
              <a:t> </a:t>
            </a:r>
            <a:r>
              <a:rPr lang="es-ES" sz="2400" dirty="0"/>
              <a:t>+ 0,0127(t-14)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n-lt"/>
                <a:cs typeface="+mn-lt"/>
              </a:rPr>
              <a:t>3</a:t>
            </a:r>
            <a:r>
              <a:rPr lang="es-ES" sz="2400" dirty="0">
                <a:solidFill>
                  <a:srgbClr val="4D5156"/>
                </a:solidFill>
                <a:ea typeface="+mn-lt"/>
                <a:cs typeface="+mn-lt"/>
              </a:rPr>
              <a:t> </a:t>
            </a:r>
          </a:p>
          <a:p>
            <a:pPr marL="383540" indent="-383540"/>
            <a:endParaRPr lang="es-ES" sz="1200" baseline="30000"/>
          </a:p>
          <a:p>
            <a:pPr marL="383540" indent="-383540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17812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6A06D-7745-DDA0-2FD9-561149E3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Finalmente vamos a pronosticar la temperatura a las 11: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P</a:t>
            </a:r>
            <a:r>
              <a:rPr lang="es-ES" sz="2400" baseline="-25000" dirty="0"/>
              <a:t>3</a:t>
            </a:r>
            <a:r>
              <a:rPr lang="es-ES" sz="2400" baseline="30000" dirty="0"/>
              <a:t>8,14</a:t>
            </a:r>
            <a:r>
              <a:rPr lang="es-ES" sz="2400" dirty="0"/>
              <a:t>(11)=12 + 0,8111(11-8) + 0,2444(11-8)</a:t>
            </a:r>
            <a:r>
              <a:rPr lang="es-ES" sz="2400" dirty="0">
                <a:solidFill>
                  <a:srgbClr val="4D5156"/>
                </a:solidFill>
                <a:ea typeface="+mj-lt"/>
                <a:cs typeface="+mj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j-lt"/>
                <a:cs typeface="+mj-lt"/>
              </a:rPr>
              <a:t>2</a:t>
            </a:r>
            <a:r>
              <a:rPr lang="es-ES" sz="2400" dirty="0">
                <a:solidFill>
                  <a:srgbClr val="4D5156"/>
                </a:solidFill>
                <a:ea typeface="+mj-lt"/>
                <a:cs typeface="+mj-lt"/>
              </a:rPr>
              <a:t> </a:t>
            </a:r>
            <a:r>
              <a:rPr lang="es-ES" sz="2400" dirty="0"/>
              <a:t> - 0,0262(11-8</a:t>
            </a:r>
            <a:r>
              <a:rPr lang="es-ES" sz="2400" dirty="0">
                <a:solidFill>
                  <a:srgbClr val="191B0E"/>
                </a:solidFill>
                <a:ea typeface="+mj-lt"/>
                <a:cs typeface="+mj-lt"/>
              </a:rPr>
              <a:t>)</a:t>
            </a:r>
            <a:r>
              <a:rPr lang="es-ES" sz="2400" dirty="0">
                <a:solidFill>
                  <a:srgbClr val="4D5156"/>
                </a:solidFill>
                <a:ea typeface="+mj-lt"/>
                <a:cs typeface="+mj-lt"/>
              </a:rPr>
              <a:t> </a:t>
            </a:r>
            <a:r>
              <a:rPr lang="es-ES" sz="2400" baseline="30000" dirty="0">
                <a:solidFill>
                  <a:srgbClr val="4D5156"/>
                </a:solidFill>
                <a:ea typeface="+mj-lt"/>
                <a:cs typeface="+mj-lt"/>
              </a:rPr>
              <a:t>3</a:t>
            </a:r>
            <a:r>
              <a:rPr lang="es-ES" sz="2400" dirty="0">
                <a:solidFill>
                  <a:srgbClr val="4D5156"/>
                </a:solidFill>
                <a:ea typeface="+mj-lt"/>
                <a:cs typeface="+mj-lt"/>
              </a:rPr>
              <a:t> </a:t>
            </a:r>
            <a:r>
              <a:rPr lang="es-ES" sz="2400" dirty="0"/>
              <a:t> = 15,9255º 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9691A-0D5A-034D-3D8B-9E8A4034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0851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Podemos concluir que la temperatura a las 11 de la mañana del 21 de Mayo de 2023 es de aproximadamente 16 </a:t>
            </a:r>
            <a:r>
              <a:rPr lang="es-ES" sz="2400" dirty="0" err="1"/>
              <a:t>ºC</a:t>
            </a:r>
            <a:r>
              <a:rPr lang="es-ES" sz="2400" dirty="0"/>
              <a:t>, como podemos verificar consultando la temperatura en cualquier fuente..</a:t>
            </a:r>
          </a:p>
        </p:txBody>
      </p:sp>
    </p:spTree>
    <p:extLst>
      <p:ext uri="{BB962C8B-B14F-4D97-AF65-F5344CB8AC3E}">
        <p14:creationId xmlns:p14="http://schemas.microsoft.com/office/powerpoint/2010/main" val="196752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1C797-932C-E54E-0AB2-67C58332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2452"/>
            <a:ext cx="9601200" cy="5424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Para resolver el sistema, hemos hecho uso de un código en </a:t>
            </a:r>
            <a:r>
              <a:rPr lang="es-ES" sz="2400" err="1"/>
              <a:t>python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  <a:hlinkClick r:id="rId2"/>
              </a:rPr>
              <a:t>https://github.com/juaannavarro/Metodos</a:t>
            </a:r>
            <a:endParaRPr lang="es-ES" sz="2400" dirty="0"/>
          </a:p>
          <a:p>
            <a:pPr marL="383540" indent="-383540"/>
            <a:endParaRPr lang="es-ES"/>
          </a:p>
          <a:p>
            <a:pPr marL="383540" indent="-38354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1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826CC-5C77-3147-B2E4-56D41BC4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EC721-F681-F1DE-7F06-6CD8B878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COSAS A DESTACAR</a:t>
            </a:r>
          </a:p>
          <a:p>
            <a:pPr marL="383540" indent="-383540"/>
            <a:r>
              <a:rPr lang="es-ES" sz="2400" dirty="0"/>
              <a:t>CONCLUSIONES</a:t>
            </a:r>
          </a:p>
          <a:p>
            <a:pPr marL="383540" indent="-383540"/>
            <a:r>
              <a:rPr lang="es-ES" sz="2400" dirty="0"/>
              <a:t>EJEMPLO SPINES CÚBICOS</a:t>
            </a:r>
          </a:p>
        </p:txBody>
      </p:sp>
    </p:spTree>
    <p:extLst>
      <p:ext uri="{BB962C8B-B14F-4D97-AF65-F5344CB8AC3E}">
        <p14:creationId xmlns:p14="http://schemas.microsoft.com/office/powerpoint/2010/main" val="12440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DC4F3-1447-8B39-EF89-0BE2EA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INTRODUCCION AL PRONOSTICO DEL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C62ED-4CB6-0276-964B-649AE63BB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Planteamos los datos a utilizar  y empezamos con el proceso de aplicar los métodos numéricos para predecir el tiempo y los pronósticos meteorológicos .</a:t>
            </a:r>
          </a:p>
        </p:txBody>
      </p:sp>
    </p:spTree>
    <p:extLst>
      <p:ext uri="{BB962C8B-B14F-4D97-AF65-F5344CB8AC3E}">
        <p14:creationId xmlns:p14="http://schemas.microsoft.com/office/powerpoint/2010/main" val="166397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4A13-4B38-DFC2-4724-980507B4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RECOPILACION DE DATOS METEOROLOGICOS</a:t>
            </a:r>
            <a:br>
              <a:rPr lang="es-ES"/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94E72-01E3-1CEA-8A47-AB486DAF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Recopilamos los datos mediante: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Estaciones meteorológicas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Radares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Satélites 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Otros dispositivos</a:t>
            </a:r>
          </a:p>
          <a:p>
            <a:pPr marL="530225" lvl="1" indent="0">
              <a:buNone/>
            </a:pPr>
            <a:r>
              <a:rPr lang="es-ES" sz="2400" i="0" dirty="0"/>
              <a:t>Dichos datos son recopilados en intervalos regulares y diferentes ubicaciones.</a:t>
            </a:r>
          </a:p>
          <a:p>
            <a:pPr marL="530225" lvl="1" indent="0">
              <a:buNone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655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78EC3-D4F6-FC72-15ED-735D9BBD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8749C-DF61-3794-33BF-4F3DC061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Tomamos los datos recopilados y los preparamos para su posterior uso.</a:t>
            </a:r>
          </a:p>
          <a:p>
            <a:pPr marL="383540" indent="-383540"/>
            <a:r>
              <a:rPr lang="es-ES" sz="2400" dirty="0"/>
              <a:t>Realizamos diversas tareas, donde destacan las siguientes: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Calidad y consistencia de datos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Filtrados de valores atípicos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Interpolación de  datos faltantes.</a:t>
            </a:r>
          </a:p>
          <a:p>
            <a:pPr marL="383540" indent="-38354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52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6A26-9BAC-784B-7032-47BB1B3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¿CÓMO ASEGURAMOS LA CALIDAD DE LOS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2E19F-8C40-EBB4-9CAC-4360C116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Utilizamos técnicas de control de calidad para identificar y corregir errores o anomalías en los datos obtenidos.</a:t>
            </a:r>
          </a:p>
          <a:p>
            <a:pPr marL="383540" indent="-383540"/>
            <a:r>
              <a:rPr lang="es-ES" sz="2400" dirty="0"/>
              <a:t>Dichos datos pueden provenir de diversas fuentes, por lo que es necesario asegurarse de que estén en el mismo formato y unidad para una correcta interpretación. </a:t>
            </a:r>
          </a:p>
          <a:p>
            <a:pPr marL="383540" indent="-38354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94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0C20-6645-9A89-847E-E9EE5932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HACEMOS SI FALTAN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9370F-4297-B4CA-5D40-E9B37891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Hacemos uso de métodos de interpolación para estimar los valores en los puntos donde no hay datos. </a:t>
            </a:r>
          </a:p>
          <a:p>
            <a:pPr marL="383540" indent="-383540"/>
            <a:r>
              <a:rPr lang="es-ES" sz="2400" dirty="0"/>
              <a:t>Dichos métodos utilizan técnicas matemáticas para inferir valores desconocidos basándose en los datos circundantes</a:t>
            </a:r>
          </a:p>
          <a:p>
            <a:pPr marL="383540" indent="-383540"/>
            <a:r>
              <a:rPr lang="es-ES" sz="2400" dirty="0"/>
              <a:t>Ejemplo:</a:t>
            </a:r>
          </a:p>
          <a:p>
            <a:pPr marL="987425" lvl="1" indent="-457200">
              <a:buFont typeface="+mj-lt"/>
              <a:buAutoNum type="arabicParenR"/>
            </a:pPr>
            <a:r>
              <a:rPr lang="es-ES" sz="2400" dirty="0"/>
              <a:t>El  método de interpolación lineal asume una relación lineal entre los puntos conocidos para estimar los valores intermedios.</a:t>
            </a:r>
          </a:p>
          <a:p>
            <a:pPr marL="530225" lvl="1" indent="0">
              <a:buNone/>
            </a:pPr>
            <a:endParaRPr lang="es-ES" sz="1800"/>
          </a:p>
          <a:p>
            <a:pPr marL="530225" lvl="1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2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08182-0CC9-14C9-A460-92CE17EB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METODOS NUMERICOS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C7EC2-30F4-EDC3-71F3-09C1EE0D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/>
              <a:t>Estos métodos desempeñan un papel fundamental en la resolución de las ecuaciones matemáticas que describen la atmosfera y en la simulación de su comportamiento futuro</a:t>
            </a:r>
          </a:p>
          <a:p>
            <a:pPr marL="383540" indent="-383540"/>
            <a:endParaRPr lang="es-ES" sz="2400" dirty="0"/>
          </a:p>
          <a:p>
            <a:pPr marL="383540" indent="-383540"/>
            <a:r>
              <a:rPr lang="es-ES" sz="2400" dirty="0"/>
              <a:t>Los métodos numéricos utilizados en el pronóstico del tiempo son los analizados en las siguientes diapositivas.</a:t>
            </a:r>
          </a:p>
        </p:txBody>
      </p:sp>
    </p:spTree>
    <p:extLst>
      <p:ext uri="{BB962C8B-B14F-4D97-AF65-F5344CB8AC3E}">
        <p14:creationId xmlns:p14="http://schemas.microsoft.com/office/powerpoint/2010/main" val="302335114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Application>Microsoft Office PowerPoint</Application>
  <PresentationFormat>Panorámica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Recorte</vt:lpstr>
      <vt:lpstr>la predicción del tiempo</vt:lpstr>
      <vt:lpstr>PROCESO</vt:lpstr>
      <vt:lpstr>PROCESO</vt:lpstr>
      <vt:lpstr>INTRODUCCION AL PRONOSTICO DEL TIEMPO</vt:lpstr>
      <vt:lpstr>RECOPILACION DE DATOS METEOROLOGICOS </vt:lpstr>
      <vt:lpstr>PROCESAMIENTO DE DATOS</vt:lpstr>
      <vt:lpstr>¿CÓMO ASEGURAMOS LA CALIDAD DE LOS DATOS?</vt:lpstr>
      <vt:lpstr>¿QUÉ HACEMOS SI FALTAN DATOS?</vt:lpstr>
      <vt:lpstr>METODOS NUMERICOS UTILIZADOS</vt:lpstr>
      <vt:lpstr>METODOS DE DIFERENCIAS FINITAS</vt:lpstr>
      <vt:lpstr>METODOS DE INTEGRACION NUMERICA</vt:lpstr>
      <vt:lpstr>METODO DE INTERPOLACION</vt:lpstr>
      <vt:lpstr>COSAS A DESTACAR</vt:lpstr>
      <vt:lpstr>CONCLUSIONES</vt:lpstr>
      <vt:lpstr>EJEMPLO SPLINES CÚBICOS: </vt:lpstr>
      <vt:lpstr>Presentación de PowerPoint</vt:lpstr>
      <vt:lpstr>Presentación de PowerPoint</vt:lpstr>
      <vt:lpstr>Con la segunda condición obtenemos: En el empalme del polinomio global (t1 = 8):</vt:lpstr>
      <vt:lpstr>Resolviendo el sistema compuesto por las 12 ecuaciones obtenemos los coeficientes: </vt:lpstr>
      <vt:lpstr>Entonces los polinomios de tercer grado son :</vt:lpstr>
      <vt:lpstr>Finalmente vamos a pronosticar la temperatura a las 11:  P38,14(11)=12 + 0,8111(11-8) + 0,2444(11-8) 2  - 0,0262(11-8) 3  = 15,9255º 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predicción del tiempo</dc:title>
  <dc:creator>Paula Naranjo Borrallo</dc:creator>
  <cp:revision>181</cp:revision>
  <dcterms:created xsi:type="dcterms:W3CDTF">2023-05-21T16:06:32Z</dcterms:created>
  <dcterms:modified xsi:type="dcterms:W3CDTF">2023-05-21T21:29:15Z</dcterms:modified>
</cp:coreProperties>
</file>