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Times New Roman Condensed Italics" charset="1" panose="02030506070405090303"/>
      <p:regular r:id="rId13"/>
    </p:embeddedFont>
    <p:embeddedFont>
      <p:font typeface="Times New Roman Condensed" charset="1" panose="020305060704050203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4F2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708144" y="2277651"/>
            <a:ext cx="19704288" cy="0"/>
          </a:xfrm>
          <a:prstGeom prst="line">
            <a:avLst/>
          </a:prstGeom>
          <a:ln cap="flat" w="9525">
            <a:solidFill>
              <a:srgbClr val="D1464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-708144" y="8009349"/>
            <a:ext cx="19704288" cy="0"/>
          </a:xfrm>
          <a:prstGeom prst="line">
            <a:avLst/>
          </a:prstGeom>
          <a:ln cap="flat" w="9525">
            <a:solidFill>
              <a:srgbClr val="D1464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2890292"/>
            <a:ext cx="16230600" cy="4741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65"/>
              </a:lnSpc>
              <a:spcBef>
                <a:spcPct val="0"/>
              </a:spcBef>
            </a:pPr>
            <a:r>
              <a:rPr lang="en-US" sz="8689" spc="-304">
                <a:solidFill>
                  <a:srgbClr val="D14643"/>
                </a:solidFill>
                <a:latin typeface="Times New Roman Condensed Italics"/>
              </a:rPr>
              <a:t>Diseño de una página web publicitaria para la tienda de maquillaje Shopping Makeup  de la ciudad de Sogamoso Boyacá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41055" y="8685624"/>
            <a:ext cx="11572441" cy="775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119">
                <a:solidFill>
                  <a:srgbClr val="D14643"/>
                </a:solidFill>
                <a:latin typeface="Times New Roman Condensed"/>
              </a:rPr>
              <a:t>PRESENTADO POR: ALEJANDRA ACEVEDO, PAULA MONTAÑA,CAMILO MESA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119">
                <a:solidFill>
                  <a:srgbClr val="D14643"/>
                </a:solidFill>
                <a:latin typeface="Times New Roman Condensed"/>
              </a:rPr>
              <a:t>11A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41055" y="942975"/>
            <a:ext cx="11572441" cy="40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119">
                <a:solidFill>
                  <a:srgbClr val="D14643"/>
                </a:solidFill>
                <a:latin typeface="Times New Roman Condensed"/>
              </a:rPr>
              <a:t>COLEGIO EVANGELICO LUTERANO DE COLOMBIA CELCO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708144" y="9425317"/>
            <a:ext cx="1877753" cy="84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3"/>
              </a:lnSpc>
              <a:spcBef>
                <a:spcPct val="0"/>
              </a:spcBef>
            </a:pPr>
            <a:r>
              <a:rPr lang="en-US" sz="4495" spc="256">
                <a:solidFill>
                  <a:srgbClr val="D14643"/>
                </a:solidFill>
                <a:latin typeface="Times New Roman Condensed Italics"/>
              </a:rPr>
              <a:t>01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4F2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5138738"/>
            <a:ext cx="4874260" cy="0"/>
          </a:xfrm>
          <a:prstGeom prst="line">
            <a:avLst/>
          </a:prstGeom>
          <a:ln cap="flat" w="9525">
            <a:solidFill>
              <a:srgbClr val="D1464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6683784" y="5138738"/>
            <a:ext cx="4874260" cy="0"/>
          </a:xfrm>
          <a:prstGeom prst="line">
            <a:avLst/>
          </a:prstGeom>
          <a:ln cap="flat" w="9525">
            <a:solidFill>
              <a:srgbClr val="D1464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2337641" y="5138738"/>
            <a:ext cx="4874260" cy="0"/>
          </a:xfrm>
          <a:prstGeom prst="line">
            <a:avLst/>
          </a:prstGeom>
          <a:ln cap="flat" w="9525">
            <a:solidFill>
              <a:srgbClr val="D1464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2050556" y="598663"/>
            <a:ext cx="14234626" cy="1317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19"/>
              </a:lnSpc>
            </a:pPr>
            <a:r>
              <a:rPr lang="en-US" sz="5394" spc="-215">
                <a:solidFill>
                  <a:srgbClr val="D14643"/>
                </a:solidFill>
                <a:latin typeface="Times New Roman Condensed Italics"/>
              </a:rPr>
              <a:t>INDICE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97179" y="3899860"/>
            <a:ext cx="7930842" cy="419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  <a:spcBef>
                <a:spcPct val="0"/>
              </a:spcBef>
            </a:pPr>
            <a:r>
              <a:rPr lang="en-US" sz="2240" spc="127">
                <a:solidFill>
                  <a:srgbClr val="D14643"/>
                </a:solidFill>
                <a:latin typeface="Times New Roman Condensed"/>
              </a:rPr>
              <a:t>01. PRESENTACION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97179" y="5740140"/>
            <a:ext cx="7930842" cy="419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  <a:spcBef>
                <a:spcPct val="0"/>
              </a:spcBef>
            </a:pPr>
            <a:r>
              <a:rPr lang="en-US" sz="2240" spc="127">
                <a:solidFill>
                  <a:srgbClr val="D14643"/>
                </a:solidFill>
                <a:latin typeface="Times New Roman Condensed"/>
              </a:rPr>
              <a:t>02. INDICE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83784" y="4066670"/>
            <a:ext cx="4874260" cy="809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  <a:spcBef>
                <a:spcPct val="0"/>
              </a:spcBef>
            </a:pPr>
            <a:r>
              <a:rPr lang="en-US" sz="2240" spc="127">
                <a:solidFill>
                  <a:srgbClr val="D14643"/>
                </a:solidFill>
                <a:latin typeface="Times New Roman Condensed"/>
              </a:rPr>
              <a:t>03. REQUERIMIENTOS FUNCIONALES Y NO FUNCIONALES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52425" y="5740140"/>
            <a:ext cx="7930842" cy="419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  <a:spcBef>
                <a:spcPct val="0"/>
              </a:spcBef>
            </a:pPr>
            <a:r>
              <a:rPr lang="en-US" sz="2240" spc="127">
                <a:solidFill>
                  <a:srgbClr val="D14643"/>
                </a:solidFill>
                <a:latin typeface="Times New Roman Condensed"/>
              </a:rPr>
              <a:t>04. LOGO Y ESLOGAN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37641" y="4066670"/>
            <a:ext cx="7930842" cy="419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  <a:spcBef>
                <a:spcPct val="0"/>
              </a:spcBef>
            </a:pPr>
            <a:r>
              <a:rPr lang="en-US" sz="2240" spc="127">
                <a:solidFill>
                  <a:srgbClr val="D14643"/>
                </a:solidFill>
                <a:latin typeface="Times New Roman Condensed"/>
              </a:rPr>
              <a:t>05. MAPA ESTRUCTURAL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37641" y="5740140"/>
            <a:ext cx="7930842" cy="419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  <a:spcBef>
                <a:spcPct val="0"/>
              </a:spcBef>
            </a:pPr>
            <a:r>
              <a:rPr lang="en-US" sz="2240" spc="127">
                <a:solidFill>
                  <a:srgbClr val="D14643"/>
                </a:solidFill>
                <a:latin typeface="Times New Roman Condensed"/>
              </a:rPr>
              <a:t>06. DISEÑO DE INTERFAZ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4F2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500299" y="40298"/>
            <a:ext cx="14234626" cy="1317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19"/>
              </a:lnSpc>
            </a:pPr>
            <a:r>
              <a:rPr lang="en-US" sz="5394" spc="-215">
                <a:solidFill>
                  <a:srgbClr val="D14643"/>
                </a:solidFill>
                <a:latin typeface="Times New Roman Condensed Italics"/>
              </a:rPr>
              <a:t>Requerimientos funcionales </a:t>
            </a:r>
          </a:p>
        </p:txBody>
      </p:sp>
      <p:sp>
        <p:nvSpPr>
          <p:cNvPr name="AutoShape 3" id="3"/>
          <p:cNvSpPr/>
          <p:nvPr/>
        </p:nvSpPr>
        <p:spPr>
          <a:xfrm>
            <a:off x="-476262" y="1495589"/>
            <a:ext cx="19704288" cy="0"/>
          </a:xfrm>
          <a:prstGeom prst="line">
            <a:avLst/>
          </a:prstGeom>
          <a:ln cap="flat" w="9525">
            <a:solidFill>
              <a:srgbClr val="D1464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-476262" y="9406267"/>
            <a:ext cx="1877753" cy="84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3"/>
              </a:lnSpc>
              <a:spcBef>
                <a:spcPct val="0"/>
              </a:spcBef>
            </a:pPr>
            <a:r>
              <a:rPr lang="en-US" sz="4495" spc="256">
                <a:solidFill>
                  <a:srgbClr val="D14643"/>
                </a:solidFill>
                <a:latin typeface="Times New Roman Condensed Italics"/>
              </a:rPr>
              <a:t>03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41992" y="40298"/>
            <a:ext cx="14234626" cy="1317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19"/>
              </a:lnSpc>
            </a:pPr>
            <a:r>
              <a:rPr lang="en-US" sz="5394" spc="-215">
                <a:solidFill>
                  <a:srgbClr val="D14643"/>
                </a:solidFill>
                <a:latin typeface="Times New Roman Condensed Italics"/>
              </a:rPr>
              <a:t>Requerimientos no funcionales 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8865012" y="-8356555"/>
            <a:ext cx="0" cy="19704288"/>
          </a:xfrm>
          <a:prstGeom prst="line">
            <a:avLst/>
          </a:prstGeom>
          <a:ln cap="flat" w="9525">
            <a:solidFill>
              <a:srgbClr val="D1464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3083553" y="9188596"/>
            <a:ext cx="1157244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90733" y="1731007"/>
            <a:ext cx="7930842" cy="1590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36"/>
              </a:lnSpc>
            </a:pPr>
            <a:r>
              <a:rPr lang="en-US" sz="2240" spc="127">
                <a:solidFill>
                  <a:srgbClr val="D14643"/>
                </a:solidFill>
                <a:latin typeface="Times New Roman Condensed"/>
              </a:rPr>
              <a:t>01. GESTION Y ADMINISTRACION DE PRODUCTOS</a:t>
            </a:r>
          </a:p>
          <a:p>
            <a:pPr algn="just">
              <a:lnSpc>
                <a:spcPts val="3136"/>
              </a:lnSpc>
            </a:pPr>
            <a:r>
              <a:rPr lang="en-US" sz="2240" spc="127">
                <a:solidFill>
                  <a:srgbClr val="D14643"/>
                </a:solidFill>
                <a:latin typeface="Times New Roman Condensed"/>
              </a:rPr>
              <a:t> El sistema debe permitir a los administradores agregar, actualizar y eliminar productos.</a:t>
            </a:r>
          </a:p>
          <a:p>
            <a:pPr algn="just">
              <a:lnSpc>
                <a:spcPts val="3136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90733" y="3162056"/>
            <a:ext cx="7930842" cy="809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2240" spc="127">
                <a:solidFill>
                  <a:srgbClr val="D14643"/>
                </a:solidFill>
                <a:latin typeface="Times New Roman Condensed"/>
              </a:rPr>
              <a:t>02. INTERACCION Y COMUNIDAD </a:t>
            </a:r>
          </a:p>
          <a:p>
            <a:pPr algn="l">
              <a:lnSpc>
                <a:spcPts val="3136"/>
              </a:lnSpc>
              <a:spcBef>
                <a:spcPct val="0"/>
              </a:spcBef>
            </a:pPr>
            <a:r>
              <a:rPr lang="en-US" sz="2240" spc="127">
                <a:solidFill>
                  <a:srgbClr val="D14643"/>
                </a:solidFill>
                <a:latin typeface="Times New Roman Condensed"/>
              </a:rPr>
              <a:t>L</a:t>
            </a:r>
            <a:r>
              <a:rPr lang="en-US" sz="2240" spc="127">
                <a:solidFill>
                  <a:srgbClr val="D14643"/>
                </a:solidFill>
                <a:latin typeface="Times New Roman Condensed"/>
              </a:rPr>
              <a:t>os usuarios pueden dejar reseñas y opiniones sobre los productos.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5971" y="4695703"/>
            <a:ext cx="7930842" cy="809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2240" spc="127">
                <a:solidFill>
                  <a:srgbClr val="D14643"/>
                </a:solidFill>
                <a:latin typeface="Times New Roman Condensed"/>
              </a:rPr>
              <a:t>03. USUABILIDAD </a:t>
            </a:r>
          </a:p>
          <a:p>
            <a:pPr algn="l">
              <a:lnSpc>
                <a:spcPts val="3136"/>
              </a:lnSpc>
              <a:spcBef>
                <a:spcPct val="0"/>
              </a:spcBef>
            </a:pPr>
            <a:r>
              <a:rPr lang="en-US" sz="2240" spc="127">
                <a:solidFill>
                  <a:srgbClr val="D14643"/>
                </a:solidFill>
                <a:latin typeface="Times New Roman Condensed"/>
              </a:rPr>
              <a:t>La interfaz de usuario debe ser intuitiva y atractiva.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1593" y="5956875"/>
            <a:ext cx="7930842" cy="1200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2240" spc="127">
                <a:solidFill>
                  <a:srgbClr val="D14643"/>
                </a:solidFill>
                <a:latin typeface="Times New Roman Condensed"/>
              </a:rPr>
              <a:t>04. INTEGRACION Y SOCIABILIDAD</a:t>
            </a:r>
          </a:p>
          <a:p>
            <a:pPr algn="l">
              <a:lnSpc>
                <a:spcPts val="3136"/>
              </a:lnSpc>
              <a:spcBef>
                <a:spcPct val="0"/>
              </a:spcBef>
            </a:pPr>
            <a:r>
              <a:rPr lang="en-US" sz="2240" spc="127">
                <a:solidFill>
                  <a:srgbClr val="D14643"/>
                </a:solidFill>
                <a:latin typeface="Times New Roman Condensed"/>
              </a:rPr>
              <a:t>lEl sistema debe permitir a los usuarios compartir contenidos y productos en redes sociales.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1593" y="7503327"/>
            <a:ext cx="7930842" cy="1981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2240" spc="127">
                <a:solidFill>
                  <a:srgbClr val="D14643"/>
                </a:solidFill>
                <a:latin typeface="Times New Roman Condensed"/>
              </a:rPr>
              <a:t>05. ADMINISTRACION PUBLICITARIA</a:t>
            </a:r>
          </a:p>
          <a:p>
            <a:pPr algn="l">
              <a:lnSpc>
                <a:spcPts val="3136"/>
              </a:lnSpc>
            </a:pPr>
            <a:r>
              <a:rPr lang="en-US" sz="2240" spc="127">
                <a:solidFill>
                  <a:srgbClr val="D14643"/>
                </a:solidFill>
                <a:latin typeface="Times New Roman Condensed"/>
              </a:rPr>
              <a:t>El sistema debe permitir a los administradores agregar, actualizar y eliminar contenidos publicitarios como blogs y primicias de compras.</a:t>
            </a:r>
          </a:p>
          <a:p>
            <a:pPr algn="l">
              <a:lnSpc>
                <a:spcPts val="3136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456736" y="1547976"/>
            <a:ext cx="7930842" cy="1200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36"/>
              </a:lnSpc>
            </a:pPr>
            <a:r>
              <a:rPr lang="en-US" sz="2240" spc="127">
                <a:solidFill>
                  <a:srgbClr val="D14643"/>
                </a:solidFill>
                <a:latin typeface="Times New Roman Condensed"/>
              </a:rPr>
              <a:t>01. RENDIMIENTO</a:t>
            </a:r>
          </a:p>
          <a:p>
            <a:pPr algn="just">
              <a:lnSpc>
                <a:spcPts val="3136"/>
              </a:lnSpc>
              <a:spcBef>
                <a:spcPct val="0"/>
              </a:spcBef>
            </a:pPr>
            <a:r>
              <a:rPr lang="en-US" sz="2240" spc="127">
                <a:solidFill>
                  <a:srgbClr val="D14643"/>
                </a:solidFill>
                <a:latin typeface="Times New Roman Condensed"/>
              </a:rPr>
              <a:t>el sistema debe responder a las solicitudes del usuario en un tiempo razonable.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56736" y="3040938"/>
            <a:ext cx="7930842" cy="1981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36"/>
              </a:lnSpc>
            </a:pPr>
            <a:r>
              <a:rPr lang="en-US" sz="2240" spc="127">
                <a:solidFill>
                  <a:srgbClr val="D14643"/>
                </a:solidFill>
                <a:latin typeface="Times New Roman Condensed"/>
              </a:rPr>
              <a:t>02. SEGURIDAD</a:t>
            </a:r>
          </a:p>
          <a:p>
            <a:pPr algn="just">
              <a:lnSpc>
                <a:spcPts val="3136"/>
              </a:lnSpc>
            </a:pPr>
            <a:r>
              <a:rPr lang="en-US" sz="2240" spc="127">
                <a:solidFill>
                  <a:srgbClr val="D14643"/>
                </a:solidFill>
                <a:latin typeface="Times New Roman Condensed"/>
              </a:rPr>
              <a:t>El sistema debe garantizar la protección de los datos de los administradores de la pagina.</a:t>
            </a:r>
          </a:p>
          <a:p>
            <a:pPr algn="just">
              <a:lnSpc>
                <a:spcPts val="3136"/>
              </a:lnSpc>
            </a:pPr>
          </a:p>
          <a:p>
            <a:pPr algn="just">
              <a:lnSpc>
                <a:spcPts val="3136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9456736" y="4695703"/>
            <a:ext cx="7930842" cy="809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36"/>
              </a:lnSpc>
            </a:pPr>
            <a:r>
              <a:rPr lang="en-US" sz="2240" spc="127">
                <a:solidFill>
                  <a:srgbClr val="D14643"/>
                </a:solidFill>
                <a:latin typeface="Times New Roman Condensed"/>
              </a:rPr>
              <a:t>03. MANTENIMIENTO</a:t>
            </a:r>
          </a:p>
          <a:p>
            <a:pPr algn="just">
              <a:lnSpc>
                <a:spcPts val="3136"/>
              </a:lnSpc>
              <a:spcBef>
                <a:spcPct val="0"/>
              </a:spcBef>
            </a:pPr>
            <a:r>
              <a:rPr lang="en-US" sz="2240" spc="127">
                <a:solidFill>
                  <a:srgbClr val="D14643"/>
                </a:solidFill>
                <a:latin typeface="Times New Roman Condensed"/>
              </a:rPr>
              <a:t>El sitio web debe ser fácil de actualizar y mantener a largo plazo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456736" y="5956875"/>
            <a:ext cx="7930842" cy="1590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36"/>
              </a:lnSpc>
            </a:pPr>
            <a:r>
              <a:rPr lang="en-US" sz="2240" spc="127">
                <a:solidFill>
                  <a:srgbClr val="D14643"/>
                </a:solidFill>
                <a:latin typeface="Times New Roman Condensed"/>
              </a:rPr>
              <a:t>04. COMPATIVILIDAD </a:t>
            </a:r>
          </a:p>
          <a:p>
            <a:pPr algn="just">
              <a:lnSpc>
                <a:spcPts val="3136"/>
              </a:lnSpc>
            </a:pPr>
            <a:r>
              <a:rPr lang="en-US" sz="2240" spc="127">
                <a:solidFill>
                  <a:srgbClr val="D14643"/>
                </a:solidFill>
                <a:latin typeface="Times New Roman Condensed"/>
              </a:rPr>
              <a:t>La pagina debe ser compatible con todos los navegadores reconocidos</a:t>
            </a:r>
          </a:p>
          <a:p>
            <a:pPr algn="just">
              <a:lnSpc>
                <a:spcPts val="3136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9456736" y="7710756"/>
            <a:ext cx="7930842" cy="1200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36"/>
              </a:lnSpc>
            </a:pPr>
            <a:r>
              <a:rPr lang="en-US" sz="2240" spc="127">
                <a:solidFill>
                  <a:srgbClr val="D14643"/>
                </a:solidFill>
                <a:latin typeface="Times New Roman Condensed"/>
              </a:rPr>
              <a:t>05. FIABILIDAD SISTEMÁTICA </a:t>
            </a:r>
          </a:p>
          <a:p>
            <a:pPr algn="just">
              <a:lnSpc>
                <a:spcPts val="3136"/>
              </a:lnSpc>
              <a:spcBef>
                <a:spcPct val="0"/>
              </a:spcBef>
            </a:pPr>
            <a:r>
              <a:rPr lang="en-US" sz="2240" spc="127">
                <a:solidFill>
                  <a:srgbClr val="D14643"/>
                </a:solidFill>
                <a:latin typeface="Times New Roman Condensed"/>
              </a:rPr>
              <a:t>El sistema debe ser capaz de recuperarse rápidamente de fallos y desastres tecnicos.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708144" y="2277651"/>
            <a:ext cx="19704288" cy="0"/>
          </a:xfrm>
          <a:prstGeom prst="line">
            <a:avLst/>
          </a:prstGeom>
          <a:ln cap="flat" w="9525">
            <a:solidFill>
              <a:srgbClr val="D1464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590789" y="-701513"/>
            <a:ext cx="0" cy="11690026"/>
          </a:xfrm>
          <a:prstGeom prst="line">
            <a:avLst/>
          </a:prstGeom>
          <a:ln cap="flat" w="9525">
            <a:solidFill>
              <a:srgbClr val="D1464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6744950" y="-701513"/>
            <a:ext cx="0" cy="11690026"/>
          </a:xfrm>
          <a:prstGeom prst="line">
            <a:avLst/>
          </a:prstGeom>
          <a:ln cap="flat" w="9525">
            <a:solidFill>
              <a:srgbClr val="D1464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-708144" y="8009349"/>
            <a:ext cx="19704288" cy="0"/>
          </a:xfrm>
          <a:prstGeom prst="line">
            <a:avLst/>
          </a:prstGeom>
          <a:ln cap="flat" w="9525">
            <a:solidFill>
              <a:srgbClr val="D1464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889254" y="2258741"/>
            <a:ext cx="5750608" cy="5750608"/>
          </a:xfrm>
          <a:custGeom>
            <a:avLst/>
            <a:gdLst/>
            <a:ahLst/>
            <a:cxnLst/>
            <a:rect r="r" b="b" t="t" l="l"/>
            <a:pathLst>
              <a:path h="5750608" w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50556" y="7852186"/>
            <a:ext cx="14234626" cy="1317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19"/>
              </a:lnSpc>
            </a:pPr>
            <a:r>
              <a:rPr lang="en-US" sz="5394" spc="-215">
                <a:solidFill>
                  <a:srgbClr val="D14643"/>
                </a:solidFill>
                <a:latin typeface="Times New Roman Condensed Italics"/>
              </a:rPr>
              <a:t>Realza tu estilo, realza tu esencia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50556" y="598663"/>
            <a:ext cx="14234626" cy="1317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19"/>
              </a:lnSpc>
            </a:pPr>
            <a:r>
              <a:rPr lang="en-US" sz="5394" spc="-215">
                <a:solidFill>
                  <a:srgbClr val="D14643"/>
                </a:solidFill>
                <a:latin typeface="Times New Roman Condensed Italics"/>
              </a:rPr>
              <a:t>LOGO Y ESLOGAN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476262" y="9406267"/>
            <a:ext cx="1877753" cy="84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3"/>
              </a:lnSpc>
              <a:spcBef>
                <a:spcPct val="0"/>
              </a:spcBef>
            </a:pPr>
            <a:r>
              <a:rPr lang="en-US" sz="4495" spc="256">
                <a:solidFill>
                  <a:srgbClr val="D14643"/>
                </a:solidFill>
                <a:latin typeface="Times New Roman Condensed Italics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1516075"/>
            <a:ext cx="18288000" cy="0"/>
          </a:xfrm>
          <a:prstGeom prst="line">
            <a:avLst/>
          </a:prstGeom>
          <a:ln cap="flat" w="9525">
            <a:solidFill>
              <a:srgbClr val="D1464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460230" y="1686891"/>
            <a:ext cx="15056834" cy="8567222"/>
          </a:xfrm>
          <a:custGeom>
            <a:avLst/>
            <a:gdLst/>
            <a:ahLst/>
            <a:cxnLst/>
            <a:rect r="r" b="b" t="t" l="l"/>
            <a:pathLst>
              <a:path h="8567222" w="15056834">
                <a:moveTo>
                  <a:pt x="0" y="0"/>
                </a:moveTo>
                <a:lnTo>
                  <a:pt x="15056834" y="0"/>
                </a:lnTo>
                <a:lnTo>
                  <a:pt x="15056834" y="8567222"/>
                </a:lnTo>
                <a:lnTo>
                  <a:pt x="0" y="85672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476262" y="9406267"/>
            <a:ext cx="1877753" cy="84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3"/>
              </a:lnSpc>
              <a:spcBef>
                <a:spcPct val="0"/>
              </a:spcBef>
            </a:pPr>
            <a:r>
              <a:rPr lang="en-US" sz="4495" spc="256">
                <a:solidFill>
                  <a:srgbClr val="D14643"/>
                </a:solidFill>
                <a:latin typeface="Times New Roman Condensed Italics"/>
              </a:rPr>
              <a:t>05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82438" y="122461"/>
            <a:ext cx="14234626" cy="1317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19"/>
              </a:lnSpc>
            </a:pPr>
            <a:r>
              <a:rPr lang="en-US" sz="5394" spc="-215">
                <a:solidFill>
                  <a:srgbClr val="D14643"/>
                </a:solidFill>
                <a:latin typeface="Times New Roman Condensed Italics"/>
              </a:rPr>
              <a:t>MAPA ESTRUCTURAL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1516075"/>
            <a:ext cx="18288000" cy="0"/>
          </a:xfrm>
          <a:prstGeom prst="line">
            <a:avLst/>
          </a:prstGeom>
          <a:ln cap="flat" w="9525">
            <a:solidFill>
              <a:srgbClr val="D1464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399685" y="1516075"/>
            <a:ext cx="12097187" cy="7742225"/>
          </a:xfrm>
          <a:custGeom>
            <a:avLst/>
            <a:gdLst/>
            <a:ahLst/>
            <a:cxnLst/>
            <a:rect r="r" b="b" t="t" l="l"/>
            <a:pathLst>
              <a:path h="7742225" w="12097187">
                <a:moveTo>
                  <a:pt x="0" y="0"/>
                </a:moveTo>
                <a:lnTo>
                  <a:pt x="12097187" y="0"/>
                </a:lnTo>
                <a:lnTo>
                  <a:pt x="12097187" y="7742225"/>
                </a:lnTo>
                <a:lnTo>
                  <a:pt x="0" y="77422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40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476262" y="9406267"/>
            <a:ext cx="1877753" cy="84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3"/>
              </a:lnSpc>
              <a:spcBef>
                <a:spcPct val="0"/>
              </a:spcBef>
            </a:pPr>
            <a:r>
              <a:rPr lang="en-US" sz="4495" spc="256">
                <a:solidFill>
                  <a:srgbClr val="D14643"/>
                </a:solidFill>
                <a:latin typeface="Times New Roman Condensed Italics"/>
              </a:rPr>
              <a:t>06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98640" y="198897"/>
            <a:ext cx="14234626" cy="1317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19"/>
              </a:lnSpc>
            </a:pPr>
            <a:r>
              <a:rPr lang="en-US" sz="5394" spc="-215">
                <a:solidFill>
                  <a:srgbClr val="D14643"/>
                </a:solidFill>
                <a:latin typeface="Times New Roman Condensed Italics"/>
              </a:rPr>
              <a:t>DISEÑO DE INTERFAZ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4F2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DAGHMX_mHo4</dc:identifier>
  <dcterms:modified xsi:type="dcterms:W3CDTF">2011-08-01T06:04:30Z</dcterms:modified>
  <cp:revision>1</cp:revision>
  <dc:title>Red Cream Modern Serif Christian Church Presentation</dc:title>
</cp:coreProperties>
</file>