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4" r:id="rId3"/>
    <p:sldId id="264" r:id="rId4"/>
    <p:sldId id="275" r:id="rId5"/>
    <p:sldId id="276" r:id="rId6"/>
    <p:sldId id="267" r:id="rId7"/>
    <p:sldId id="266" r:id="rId8"/>
    <p:sldId id="268" r:id="rId9"/>
    <p:sldId id="273" r:id="rId10"/>
    <p:sldId id="277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00"/>
    <a:srgbClr val="BBA20D"/>
    <a:srgbClr val="B19A0F"/>
    <a:srgbClr val="479B25"/>
    <a:srgbClr val="18662C"/>
    <a:srgbClr val="13512B"/>
    <a:srgbClr val="1B1C16"/>
    <a:srgbClr val="2D3828"/>
    <a:srgbClr val="A4AED8"/>
    <a:srgbClr val="2B1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8FF63-2A98-48E0-873B-C8ACD1CA4588}" v="1" dt="2019-08-08T00:57:53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7" autoAdjust="0"/>
    <p:restoredTop sz="94660"/>
  </p:normalViewPr>
  <p:slideViewPr>
    <p:cSldViewPr>
      <p:cViewPr varScale="1">
        <p:scale>
          <a:sx n="70" d="100"/>
          <a:sy n="70" d="100"/>
        </p:scale>
        <p:origin x="43" y="41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4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2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8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840" y="1905001"/>
            <a:ext cx="11174097" cy="39121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92869" y="1219200"/>
            <a:ext cx="11187068" cy="457200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2869" y="381000"/>
            <a:ext cx="11187068" cy="640080"/>
          </a:xfrm>
        </p:spPr>
        <p:txBody>
          <a:bodyPr/>
          <a:lstStyle>
            <a:lvl1pPr algn="ctr">
              <a:defRPr>
                <a:solidFill>
                  <a:srgbClr val="4AD2A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2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0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4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9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6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4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4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6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521300"/>
            <a:ext cx="5279994" cy="1324841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4000" b="1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Processamento</a:t>
            </a:r>
            <a:r>
              <a:rPr lang="en-US" sz="40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de </a:t>
            </a:r>
            <a:r>
              <a:rPr lang="en-US" sz="4000" b="1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Linguagem</a:t>
            </a:r>
            <a:r>
              <a:rPr lang="en-US" sz="40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Natural</a:t>
            </a:r>
            <a:endParaRPr lang="pt-BR" sz="4000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45" y="4461146"/>
            <a:ext cx="2261755" cy="1330054"/>
          </a:xfrm>
        </p:spPr>
        <p:txBody>
          <a:bodyPr anchor="ctr">
            <a:noAutofit/>
          </a:bodyPr>
          <a:lstStyle/>
          <a:p>
            <a:pPr algn="l"/>
            <a:r>
              <a:rPr lang="en-US" sz="1600" b="1" dirty="0" err="1">
                <a:solidFill>
                  <a:srgbClr val="0070C0"/>
                </a:solidFill>
                <a:latin typeface="Helvetica"/>
                <a:ea typeface="Tahoma"/>
                <a:cs typeface="Helvetica"/>
              </a:rPr>
              <a:t>Matheus</a:t>
            </a:r>
            <a:r>
              <a:rPr lang="en-US" sz="1600" b="1" dirty="0">
                <a:solidFill>
                  <a:srgbClr val="0070C0"/>
                </a:solidFill>
                <a:latin typeface="Helvetica"/>
                <a:ea typeface="Tahoma"/>
                <a:cs typeface="Helvetica"/>
              </a:rPr>
              <a:t> Vargas</a:t>
            </a:r>
          </a:p>
          <a:p>
            <a:pPr algn="l"/>
            <a:r>
              <a:rPr lang="en-US" sz="1600" b="1" dirty="0">
                <a:solidFill>
                  <a:srgbClr val="0070C0"/>
                </a:solidFill>
                <a:latin typeface="Helvetica"/>
                <a:ea typeface="Tahoma"/>
                <a:cs typeface="Helvetica"/>
              </a:rPr>
              <a:t>Rafael </a:t>
            </a:r>
            <a:r>
              <a:rPr lang="en-US" sz="1600" b="1" dirty="0" err="1">
                <a:solidFill>
                  <a:srgbClr val="0070C0"/>
                </a:solidFill>
                <a:latin typeface="Helvetica"/>
                <a:ea typeface="Tahoma"/>
                <a:cs typeface="Helvetica"/>
              </a:rPr>
              <a:t>Zanatta</a:t>
            </a:r>
            <a:endParaRPr lang="en-US" sz="1600" b="1" dirty="0">
              <a:solidFill>
                <a:srgbClr val="0070C0"/>
              </a:solidFill>
              <a:latin typeface="Helvetica"/>
              <a:ea typeface="Tahoma"/>
              <a:cs typeface="Helvetic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1" y="3581400"/>
            <a:ext cx="6324599" cy="60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>
                <a:solidFill>
                  <a:schemeClr val="bg1"/>
                </a:solidFill>
                <a:cs typeface="Calibri"/>
              </a:rPr>
              <a:t>“</a:t>
            </a:r>
            <a:r>
              <a:rPr lang="pt-BR" sz="1600" dirty="0" err="1">
                <a:solidFill>
                  <a:schemeClr val="bg1"/>
                </a:solidFill>
                <a:cs typeface="Calibri"/>
              </a:rPr>
              <a:t>Twitter</a:t>
            </a:r>
            <a:r>
              <a:rPr lang="pt-BR" sz="1600" dirty="0">
                <a:solidFill>
                  <a:schemeClr val="bg1"/>
                </a:solidFill>
                <a:cs typeface="Calibri"/>
              </a:rPr>
              <a:t> as a Corpus for </a:t>
            </a:r>
            <a:r>
              <a:rPr lang="pt-BR" sz="1600" dirty="0" err="1">
                <a:solidFill>
                  <a:schemeClr val="bg1"/>
                </a:solidFill>
                <a:cs typeface="Calibri"/>
              </a:rPr>
              <a:t>Sentiment</a:t>
            </a:r>
            <a:r>
              <a:rPr lang="pt-BR" sz="1600" dirty="0">
                <a:solidFill>
                  <a:schemeClr val="bg1"/>
                </a:solidFill>
                <a:cs typeface="Calibri"/>
              </a:rPr>
              <a:t> </a:t>
            </a:r>
            <a:r>
              <a:rPr lang="pt-BR" sz="1600" dirty="0" err="1">
                <a:solidFill>
                  <a:schemeClr val="bg1"/>
                </a:solidFill>
                <a:cs typeface="Calibri"/>
              </a:rPr>
              <a:t>Analysis</a:t>
            </a:r>
            <a:r>
              <a:rPr lang="pt-BR" sz="1600" dirty="0">
                <a:solidFill>
                  <a:schemeClr val="bg1"/>
                </a:solidFill>
                <a:cs typeface="Calibri"/>
              </a:rPr>
              <a:t> </a:t>
            </a:r>
            <a:r>
              <a:rPr lang="pt-BR" sz="1600" dirty="0" err="1">
                <a:solidFill>
                  <a:schemeClr val="bg1"/>
                </a:solidFill>
                <a:cs typeface="Calibri"/>
              </a:rPr>
              <a:t>and</a:t>
            </a:r>
            <a:r>
              <a:rPr lang="pt-BR" sz="1600" dirty="0">
                <a:solidFill>
                  <a:schemeClr val="bg1"/>
                </a:solidFill>
                <a:cs typeface="Calibri"/>
              </a:rPr>
              <a:t> </a:t>
            </a:r>
            <a:r>
              <a:rPr lang="pt-BR" sz="1600" dirty="0" err="1">
                <a:solidFill>
                  <a:schemeClr val="bg1"/>
                </a:solidFill>
                <a:cs typeface="Calibri"/>
              </a:rPr>
              <a:t>Opinion</a:t>
            </a:r>
            <a:r>
              <a:rPr lang="pt-BR" sz="1600" dirty="0">
                <a:solidFill>
                  <a:schemeClr val="bg1"/>
                </a:solidFill>
                <a:cs typeface="Calibri"/>
              </a:rPr>
              <a:t> Mining”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254266-521F-45D1-8828-49722B69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88" y="287193"/>
            <a:ext cx="10512043" cy="502950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FFFFFF"/>
                </a:solidFill>
                <a:cs typeface="Calibri Light"/>
              </a:rPr>
              <a:t>Conclusões e trabalhos futuros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1D762-8CE7-411D-8C5F-69DCEE48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78" y="1981200"/>
            <a:ext cx="10515598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cs typeface="Calibri"/>
              </a:rPr>
              <a:t>Obtivemos um bom desempenho na predição com bons níveis de acurácia e F-score. Porém, com dessemelho inferior ao do artigo do autor. Acreditamos que a quantidade de dados que foi utilizada para o treinamento do modelo tenha contribuído para essa diminuição no desempenho.</a:t>
            </a:r>
          </a:p>
          <a:p>
            <a:pPr marL="0" indent="0">
              <a:buNone/>
            </a:pPr>
            <a:endParaRPr lang="pt-BR" sz="2000" dirty="0">
              <a:solidFill>
                <a:srgbClr val="FFFFFF"/>
              </a:solidFill>
              <a:cs typeface="Calibri"/>
            </a:endParaRPr>
          </a:p>
          <a:p>
            <a:r>
              <a:rPr lang="pt-BR" sz="2000" dirty="0">
                <a:solidFill>
                  <a:srgbClr val="FFFFFF"/>
                </a:solidFill>
                <a:cs typeface="Calibri"/>
              </a:rPr>
              <a:t>Em trabalhos futuros, seria interessante analisar o desempenho da técnica implementada em diferentes idiomas, visto que esse trabalho implementou a técnica apenas no idioma inglês.</a:t>
            </a:r>
          </a:p>
          <a:p>
            <a:endParaRPr lang="pt-BR" sz="2000" dirty="0">
              <a:solidFill>
                <a:srgbClr val="FFFFFF"/>
              </a:solidFill>
              <a:cs typeface="Calibri"/>
            </a:endParaRPr>
          </a:p>
          <a:p>
            <a:endParaRPr lang="pt-BR" sz="20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601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254266-521F-45D1-8828-49722B69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1049000" cy="502950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rgbClr val="FFFFFF"/>
                </a:solidFill>
                <a:cs typeface="Calibri Light"/>
              </a:rPr>
              <a:t>Implementação de um artigo científico da área de PLN</a:t>
            </a:r>
            <a:endParaRPr lang="pt-BR" sz="4000" b="1" dirty="0">
              <a:cs typeface="Calibri Ligh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C30AA7-CDB9-439C-8F81-3295EEFA0A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5" y="1371600"/>
            <a:ext cx="3601092" cy="5029200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86CBAFA-1ADF-482C-8F80-0728DC62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1417350"/>
            <a:ext cx="6781799" cy="5288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 b="1" dirty="0"/>
              <a:t>Nome do artigo: </a:t>
            </a:r>
            <a:r>
              <a:rPr lang="pt-BR" sz="1800" u="sng" dirty="0">
                <a:cs typeface="Calibri"/>
              </a:rPr>
              <a:t>Twitter as a Corpus for </a:t>
            </a:r>
            <a:r>
              <a:rPr lang="pt-BR" sz="1800" u="sng" dirty="0" err="1">
                <a:cs typeface="Calibri"/>
              </a:rPr>
              <a:t>Sentiment</a:t>
            </a:r>
            <a:r>
              <a:rPr lang="pt-BR" sz="1800" u="sng" dirty="0">
                <a:cs typeface="Calibri"/>
              </a:rPr>
              <a:t> </a:t>
            </a:r>
            <a:r>
              <a:rPr lang="pt-BR" sz="1800" u="sng" dirty="0" err="1">
                <a:cs typeface="Calibri"/>
              </a:rPr>
              <a:t>Analysis</a:t>
            </a:r>
            <a:r>
              <a:rPr lang="pt-BR" sz="1800" u="sng" dirty="0">
                <a:cs typeface="Calibri"/>
              </a:rPr>
              <a:t> </a:t>
            </a:r>
            <a:r>
              <a:rPr lang="pt-BR" sz="1800" u="sng" dirty="0" err="1">
                <a:cs typeface="Calibri"/>
              </a:rPr>
              <a:t>and</a:t>
            </a:r>
            <a:r>
              <a:rPr lang="pt-BR" sz="1800" u="sng" dirty="0">
                <a:cs typeface="Calibri"/>
              </a:rPr>
              <a:t> </a:t>
            </a:r>
            <a:r>
              <a:rPr lang="pt-BR" sz="1800" u="sng" dirty="0" err="1">
                <a:cs typeface="Calibri"/>
              </a:rPr>
              <a:t>Opinion</a:t>
            </a:r>
            <a:r>
              <a:rPr lang="pt-BR" sz="1800" u="sng" dirty="0">
                <a:cs typeface="Calibri"/>
              </a:rPr>
              <a:t> Mining</a:t>
            </a:r>
          </a:p>
          <a:p>
            <a:r>
              <a:rPr lang="pt-BR" sz="1800" b="1" dirty="0">
                <a:cs typeface="Calibri"/>
              </a:rPr>
              <a:t>Autores: </a:t>
            </a:r>
            <a:r>
              <a:rPr lang="pt-BR" sz="1800" u="sng" dirty="0">
                <a:cs typeface="Calibri"/>
              </a:rPr>
              <a:t>Alexander Pak</a:t>
            </a:r>
            <a:r>
              <a:rPr lang="pt-BR" sz="1800" dirty="0">
                <a:cs typeface="Calibri"/>
              </a:rPr>
              <a:t> e </a:t>
            </a:r>
            <a:r>
              <a:rPr lang="pt-BR" sz="1800" u="sng" dirty="0">
                <a:cs typeface="Calibri"/>
              </a:rPr>
              <a:t>Patrick </a:t>
            </a:r>
            <a:r>
              <a:rPr lang="pt-BR" sz="1800" u="sng" dirty="0" err="1">
                <a:cs typeface="Calibri"/>
              </a:rPr>
              <a:t>Paroubek</a:t>
            </a:r>
            <a:r>
              <a:rPr lang="pt-BR" sz="1800" u="sng" dirty="0">
                <a:cs typeface="Calibri"/>
              </a:rPr>
              <a:t> </a:t>
            </a:r>
          </a:p>
          <a:p>
            <a:endParaRPr lang="pt-BR" sz="1800" b="1" u="sng" dirty="0">
              <a:cs typeface="Calibri"/>
            </a:endParaRPr>
          </a:p>
          <a:p>
            <a:endParaRPr lang="pt-BR" sz="1800" b="1" u="sng" dirty="0">
              <a:cs typeface="Calibri"/>
            </a:endParaRPr>
          </a:p>
          <a:p>
            <a:endParaRPr lang="pt-BR" sz="1800" b="1" u="sng" dirty="0">
              <a:cs typeface="Calibri"/>
            </a:endParaRPr>
          </a:p>
          <a:p>
            <a:endParaRPr lang="pt-BR" sz="1800" b="1" u="sng" dirty="0">
              <a:cs typeface="Calibri"/>
            </a:endParaRPr>
          </a:p>
          <a:p>
            <a:endParaRPr lang="pt-BR" sz="1800" b="1" u="sng" dirty="0">
              <a:cs typeface="Calibri"/>
            </a:endParaRPr>
          </a:p>
          <a:p>
            <a:endParaRPr lang="pt-BR" sz="1800" b="1" u="sng" dirty="0">
              <a:cs typeface="Calibri"/>
            </a:endParaRPr>
          </a:p>
          <a:p>
            <a:endParaRPr lang="pt-BR" sz="1800" b="1" u="sng" dirty="0">
              <a:cs typeface="Calibri"/>
            </a:endParaRPr>
          </a:p>
          <a:p>
            <a:r>
              <a:rPr lang="pt-BR" sz="1800" b="1" dirty="0">
                <a:cs typeface="Calibri"/>
              </a:rPr>
              <a:t>Ano de publicação: </a:t>
            </a:r>
            <a:r>
              <a:rPr lang="pt-BR" sz="1800" dirty="0">
                <a:cs typeface="Calibri"/>
              </a:rPr>
              <a:t>2010</a:t>
            </a:r>
          </a:p>
          <a:p>
            <a:r>
              <a:rPr lang="pt-BR" sz="1800" b="1" dirty="0">
                <a:cs typeface="Calibri"/>
              </a:rPr>
              <a:t>Local de publicação: </a:t>
            </a:r>
            <a:r>
              <a:rPr lang="en-US" sz="1800" dirty="0"/>
              <a:t> International Conference on Language Resources and Evaluation, Valletta, Malta</a:t>
            </a:r>
          </a:p>
          <a:p>
            <a:r>
              <a:rPr lang="en-US" sz="1800" b="1" dirty="0" err="1">
                <a:cs typeface="Calibri"/>
              </a:rPr>
              <a:t>Citações</a:t>
            </a:r>
            <a:r>
              <a:rPr lang="en-US" sz="1800" b="1" dirty="0">
                <a:cs typeface="Calibri"/>
              </a:rPr>
              <a:t>: </a:t>
            </a:r>
            <a:r>
              <a:rPr lang="en-US" sz="1800" u="sng" dirty="0">
                <a:cs typeface="Calibri"/>
              </a:rPr>
              <a:t>2710</a:t>
            </a:r>
            <a:endParaRPr lang="pt-BR" sz="1800" u="sng" dirty="0">
              <a:cs typeface="Calibri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F003BB7-4ABB-4133-B581-74BAAD64F8BD}"/>
              </a:ext>
            </a:extLst>
          </p:cNvPr>
          <p:cNvGrpSpPr/>
          <p:nvPr/>
        </p:nvGrpSpPr>
        <p:grpSpPr>
          <a:xfrm>
            <a:off x="4953000" y="2667000"/>
            <a:ext cx="2492406" cy="2057400"/>
            <a:chOff x="4953000" y="2667000"/>
            <a:chExt cx="2492406" cy="2057400"/>
          </a:xfrm>
        </p:grpSpPr>
        <p:pic>
          <p:nvPicPr>
            <p:cNvPr id="1026" name="Picture 2" descr="Alexander Pak">
              <a:extLst>
                <a:ext uri="{FF2B5EF4-FFF2-40B4-BE49-F238E27FC236}">
                  <a16:creationId xmlns:a16="http://schemas.microsoft.com/office/drawing/2014/main" id="{F5FBA091-04D0-487E-A637-314FA223E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1150" y="2667000"/>
              <a:ext cx="1409700" cy="140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00CFD114-317A-469D-93C1-3F2EEA189413}"/>
                </a:ext>
              </a:extLst>
            </p:cNvPr>
            <p:cNvGrpSpPr/>
            <p:nvPr/>
          </p:nvGrpSpPr>
          <p:grpSpPr>
            <a:xfrm>
              <a:off x="4953000" y="4170402"/>
              <a:ext cx="2492406" cy="553998"/>
              <a:chOff x="5033356" y="4038600"/>
              <a:chExt cx="2492406" cy="553998"/>
            </a:xfrm>
          </p:grpSpPr>
          <p:pic>
            <p:nvPicPr>
              <p:cNvPr id="1028" name="Picture 4" descr="Google">
                <a:extLst>
                  <a:ext uri="{FF2B5EF4-FFF2-40B4-BE49-F238E27FC236}">
                    <a16:creationId xmlns:a16="http://schemas.microsoft.com/office/drawing/2014/main" id="{6DC76D14-B150-4475-B104-2C37646D4B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4600" y="4038600"/>
                <a:ext cx="288000" cy="28800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A2A07E8-2183-4B3E-BB12-D825AF0A6B17}"/>
                  </a:ext>
                </a:extLst>
              </p:cNvPr>
              <p:cNvSpPr txBox="1"/>
              <p:nvPr/>
            </p:nvSpPr>
            <p:spPr>
              <a:xfrm>
                <a:off x="5033356" y="4038600"/>
                <a:ext cx="249240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Engenheiro de Software</a:t>
                </a:r>
              </a:p>
              <a:p>
                <a:endParaRPr lang="pt-BR" sz="600" dirty="0"/>
              </a:p>
              <a:p>
                <a:r>
                  <a:rPr lang="pt-BR" sz="1200" dirty="0" err="1"/>
                  <a:t>PdD</a:t>
                </a:r>
                <a:r>
                  <a:rPr lang="pt-BR" sz="1200" dirty="0"/>
                  <a:t> em Ciência da Computação</a:t>
                </a:r>
              </a:p>
            </p:txBody>
          </p:sp>
        </p:grp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D9361FD-7704-4903-9489-069D161EE9B6}"/>
              </a:ext>
            </a:extLst>
          </p:cNvPr>
          <p:cNvGrpSpPr/>
          <p:nvPr/>
        </p:nvGrpSpPr>
        <p:grpSpPr>
          <a:xfrm>
            <a:off x="7848601" y="2667000"/>
            <a:ext cx="3047999" cy="2051698"/>
            <a:chOff x="7848601" y="2667000"/>
            <a:chExt cx="3047999" cy="2051698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845E868-0D41-47B3-8C39-A1DC7942D34C}"/>
                </a:ext>
              </a:extLst>
            </p:cNvPr>
            <p:cNvSpPr txBox="1"/>
            <p:nvPr/>
          </p:nvSpPr>
          <p:spPr>
            <a:xfrm>
              <a:off x="7848601" y="4164700"/>
              <a:ext cx="30479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Pesquisador na </a:t>
              </a:r>
              <a:r>
                <a:rPr lang="pt-BR" sz="1200" dirty="0" err="1"/>
                <a:t>Université</a:t>
              </a:r>
              <a:r>
                <a:rPr lang="pt-BR" sz="1200" dirty="0"/>
                <a:t> de Paris-</a:t>
              </a:r>
              <a:r>
                <a:rPr lang="pt-BR" sz="1200" dirty="0" err="1"/>
                <a:t>Sud</a:t>
              </a:r>
              <a:endParaRPr lang="pt-BR" sz="1200" dirty="0"/>
            </a:p>
            <a:p>
              <a:endParaRPr lang="pt-BR" sz="600" dirty="0"/>
            </a:p>
            <a:p>
              <a:r>
                <a:rPr lang="pt-BR" sz="1200" dirty="0" err="1"/>
                <a:t>PdD</a:t>
              </a:r>
              <a:r>
                <a:rPr lang="pt-BR" sz="1200" dirty="0"/>
                <a:t> e HDR em Ciência da Computação</a:t>
              </a: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079B52E-188F-4EC1-82D6-A77C5B04B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1" y="2667000"/>
              <a:ext cx="1278081" cy="14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657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254266-521F-45D1-8828-49722B69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78" y="762000"/>
            <a:ext cx="10512043" cy="502950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FFFFFF"/>
                </a:solidFill>
              </a:rPr>
              <a:t>Análise de sentimentos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1D762-8CE7-411D-8C5F-69DCEE48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O que as pessoas pensam sobre determinado produto, serviço ou empresa?</a:t>
            </a:r>
          </a:p>
          <a:p>
            <a:r>
              <a:rPr lang="pt-BR" sz="2000" dirty="0">
                <a:solidFill>
                  <a:srgbClr val="FFFFFF"/>
                </a:solidFill>
              </a:rPr>
              <a:t>O quão positivo ou negativo estão sendo os comentários?</a:t>
            </a:r>
          </a:p>
          <a:p>
            <a:r>
              <a:rPr lang="pt-BR" sz="2000" dirty="0">
                <a:solidFill>
                  <a:srgbClr val="FFFFFF"/>
                </a:solidFill>
              </a:rPr>
              <a:t>Qual a preferência dos clientes em relação ao nosso produto?</a:t>
            </a:r>
          </a:p>
          <a:p>
            <a:r>
              <a:rPr lang="pt-BR" sz="2000" dirty="0">
                <a:solidFill>
                  <a:srgbClr val="FFFFFF"/>
                </a:solidFill>
              </a:rPr>
              <a:t>A atualização do aplicativo agradou o público?</a:t>
            </a:r>
          </a:p>
          <a:p>
            <a:r>
              <a:rPr lang="pt-BR" sz="2000" dirty="0">
                <a:solidFill>
                  <a:srgbClr val="FFFFFF"/>
                </a:solidFill>
              </a:rPr>
              <a:t>O que os convidados estão dizendo sobre um evento social?</a:t>
            </a:r>
          </a:p>
          <a:p>
            <a:r>
              <a:rPr lang="pt-BR" sz="2000" dirty="0">
                <a:solidFill>
                  <a:srgbClr val="FFFFFF"/>
                </a:solidFill>
              </a:rPr>
              <a:t>Qual o sentimento dos eleitores em relação à esse partido político?</a:t>
            </a:r>
          </a:p>
          <a:p>
            <a:r>
              <a:rPr lang="pt-BR" sz="2000" dirty="0">
                <a:solidFill>
                  <a:srgbClr val="FFFFFF"/>
                </a:solidFill>
              </a:rPr>
              <a:t>Qual o sentimento expressado por esse grupo de pessoas?</a:t>
            </a:r>
          </a:p>
          <a:p>
            <a:pPr marL="0" indent="0">
              <a:buNone/>
            </a:pPr>
            <a:endParaRPr lang="pt-BR" sz="2000" dirty="0">
              <a:solidFill>
                <a:srgbClr val="FFFFFF"/>
              </a:solidFill>
            </a:endParaRPr>
          </a:p>
        </p:txBody>
      </p:sp>
      <p:pic>
        <p:nvPicPr>
          <p:cNvPr id="2054" name="Picture 6" descr="Imagem relacionada">
            <a:extLst>
              <a:ext uri="{FF2B5EF4-FFF2-40B4-BE49-F238E27FC236}">
                <a16:creationId xmlns:a16="http://schemas.microsoft.com/office/drawing/2014/main" id="{ADB91971-945C-4BA6-B24F-1B8746156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2" y="2743200"/>
            <a:ext cx="2649209" cy="193833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analise de sentimentos">
            <a:extLst>
              <a:ext uri="{FF2B5EF4-FFF2-40B4-BE49-F238E27FC236}">
                <a16:creationId xmlns:a16="http://schemas.microsoft.com/office/drawing/2014/main" id="{4C0F475B-6896-46D0-8723-3FE8B378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139442"/>
            <a:ext cx="2819400" cy="104787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851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254266-521F-45D1-8828-49722B69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78" y="762000"/>
            <a:ext cx="10512043" cy="502950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FFFFFF"/>
                </a:solidFill>
              </a:rPr>
              <a:t>Motivações da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1D762-8CE7-411D-8C5F-69DCEE48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52600"/>
            <a:ext cx="8610599" cy="4754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solidFill>
                  <a:srgbClr val="FFFFFF"/>
                </a:solidFill>
              </a:rPr>
              <a:t>Análise de sentimentos em Tweets utilizando técnicas de PLN, Data Mining e </a:t>
            </a:r>
            <a:r>
              <a:rPr lang="pt-BR" sz="2400" dirty="0" err="1">
                <a:solidFill>
                  <a:srgbClr val="FFFFFF"/>
                </a:solidFill>
              </a:rPr>
              <a:t>Machine</a:t>
            </a:r>
            <a:r>
              <a:rPr lang="pt-BR" sz="2400" dirty="0">
                <a:solidFill>
                  <a:srgbClr val="FFFFFF"/>
                </a:solidFill>
              </a:rPr>
              <a:t> Learning </a:t>
            </a:r>
          </a:p>
          <a:p>
            <a:endParaRPr lang="pt-BR" sz="1800" dirty="0">
              <a:solidFill>
                <a:srgbClr val="FFFFFF"/>
              </a:solidFill>
            </a:endParaRPr>
          </a:p>
          <a:p>
            <a:endParaRPr lang="pt-BR" sz="1800" dirty="0">
              <a:solidFill>
                <a:srgbClr val="FFFFFF"/>
              </a:solidFill>
            </a:endParaRPr>
          </a:p>
          <a:p>
            <a:endParaRPr lang="pt-BR" sz="1800" dirty="0">
              <a:solidFill>
                <a:srgbClr val="FFFFFF"/>
              </a:solidFill>
            </a:endParaRPr>
          </a:p>
          <a:p>
            <a:r>
              <a:rPr lang="pt-BR" sz="2400" dirty="0"/>
              <a:t>Twitter possui mais de 200 milhões de usuários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endParaRPr lang="pt-BR" sz="1800" dirty="0"/>
          </a:p>
          <a:p>
            <a:r>
              <a:rPr lang="pt-BR" sz="2400" dirty="0"/>
              <a:t>Mais de 400 milhões de tweets são publicados por dia, o que gera um grande volume de dados</a:t>
            </a:r>
            <a:endParaRPr lang="pt-BR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FFFFFF"/>
              </a:solidFill>
            </a:endParaRPr>
          </a:p>
        </p:txBody>
      </p:sp>
      <p:pic>
        <p:nvPicPr>
          <p:cNvPr id="3076" name="Picture 4" descr="Imagem relacionada">
            <a:extLst>
              <a:ext uri="{FF2B5EF4-FFF2-40B4-BE49-F238E27FC236}">
                <a16:creationId xmlns:a16="http://schemas.microsoft.com/office/drawing/2014/main" id="{6D408D82-84F7-4063-9784-A954EB386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842" y="1676400"/>
            <a:ext cx="105655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persona">
            <a:extLst>
              <a:ext uri="{FF2B5EF4-FFF2-40B4-BE49-F238E27FC236}">
                <a16:creationId xmlns:a16="http://schemas.microsoft.com/office/drawing/2014/main" id="{3ADA4B76-A9C6-4D46-B42D-367D81552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399965"/>
            <a:ext cx="179982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big data">
            <a:extLst>
              <a:ext uri="{FF2B5EF4-FFF2-40B4-BE49-F238E27FC236}">
                <a16:creationId xmlns:a16="http://schemas.microsoft.com/office/drawing/2014/main" id="{FD036251-54B9-466A-B74E-FAF8C4F64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1" t="13102" r="13152" b="11425"/>
          <a:stretch/>
        </p:blipFill>
        <p:spPr bwMode="auto">
          <a:xfrm>
            <a:off x="9538276" y="4953000"/>
            <a:ext cx="2159002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90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254266-521F-45D1-8828-49722B69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78" y="762000"/>
            <a:ext cx="10512043" cy="502950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FFFFFF"/>
                </a:solidFill>
              </a:rPr>
              <a:t>Dados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1D762-8CE7-411D-8C5F-69DCEE48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52600"/>
            <a:ext cx="8610599" cy="4754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 err="1">
                <a:solidFill>
                  <a:srgbClr val="FFFFFF"/>
                </a:solidFill>
              </a:rPr>
              <a:t>Dataset</a:t>
            </a:r>
            <a:r>
              <a:rPr lang="pt-BR" sz="2400" dirty="0">
                <a:solidFill>
                  <a:srgbClr val="FFFFFF"/>
                </a:solidFill>
              </a:rPr>
              <a:t> </a:t>
            </a:r>
            <a:r>
              <a:rPr lang="pt-BR" sz="2400" b="1" u="sng" dirty="0">
                <a:solidFill>
                  <a:srgbClr val="FFFFFF"/>
                </a:solidFill>
              </a:rPr>
              <a:t>Sentiment140</a:t>
            </a:r>
          </a:p>
          <a:p>
            <a:r>
              <a:rPr lang="pt-BR" sz="2400" dirty="0">
                <a:solidFill>
                  <a:srgbClr val="FFFFFF"/>
                </a:solidFill>
              </a:rPr>
              <a:t>Disponibilizado publicamente pela Universidade Stanford</a:t>
            </a:r>
          </a:p>
          <a:p>
            <a:r>
              <a:rPr lang="pt-BR" sz="2400" dirty="0">
                <a:solidFill>
                  <a:srgbClr val="FFFFFF"/>
                </a:solidFill>
              </a:rPr>
              <a:t>Possui 1,6 milhões de Tweets, rotulados em 0 ou 4.</a:t>
            </a:r>
          </a:p>
          <a:p>
            <a:pPr marL="0" indent="0">
              <a:buNone/>
            </a:pPr>
            <a:endParaRPr lang="pt-B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FFFFFF"/>
              </a:solidFill>
            </a:endParaRPr>
          </a:p>
        </p:txBody>
      </p:sp>
      <p:pic>
        <p:nvPicPr>
          <p:cNvPr id="4098" name="Picture 2" descr="Resultado de imagem para stanford logo">
            <a:extLst>
              <a:ext uri="{FF2B5EF4-FFF2-40B4-BE49-F238E27FC236}">
                <a16:creationId xmlns:a16="http://schemas.microsoft.com/office/drawing/2014/main" id="{4518B411-D65C-426A-874E-AAAEAA41C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600200"/>
            <a:ext cx="275971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2F595E9-CE9D-4AFA-A1D8-9D556FE6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65" y="4115451"/>
            <a:ext cx="10396538" cy="19798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6D99F5A-E177-474B-B25C-30238500D157}"/>
              </a:ext>
            </a:extLst>
          </p:cNvPr>
          <p:cNvSpPr txBox="1"/>
          <p:nvPr/>
        </p:nvSpPr>
        <p:spPr>
          <a:xfrm>
            <a:off x="685800" y="3258469"/>
            <a:ext cx="19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Sentimento</a:t>
            </a:r>
          </a:p>
          <a:p>
            <a:pPr algn="ctr"/>
            <a:r>
              <a:rPr lang="pt-BR" sz="1400" b="1" dirty="0">
                <a:solidFill>
                  <a:srgbClr val="C00000"/>
                </a:solidFill>
              </a:rPr>
              <a:t>0 = triste</a:t>
            </a:r>
          </a:p>
          <a:p>
            <a:pPr algn="ctr"/>
            <a:r>
              <a:rPr lang="pt-BR" sz="1400" b="1" dirty="0">
                <a:solidFill>
                  <a:srgbClr val="00B050"/>
                </a:solidFill>
              </a:rPr>
              <a:t>4 = feliz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F5145B5-1CB3-433B-8DC9-B16BAC3D8710}"/>
              </a:ext>
            </a:extLst>
          </p:cNvPr>
          <p:cNvSpPr txBox="1"/>
          <p:nvPr/>
        </p:nvSpPr>
        <p:spPr>
          <a:xfrm>
            <a:off x="9335252" y="354946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Corpus (tweet)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B88F416-2822-4B17-9F6B-537B8654E57B}"/>
              </a:ext>
            </a:extLst>
          </p:cNvPr>
          <p:cNvSpPr/>
          <p:nvPr/>
        </p:nvSpPr>
        <p:spPr>
          <a:xfrm>
            <a:off x="800100" y="3997133"/>
            <a:ext cx="1790700" cy="217506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E88E0AC-EC8F-4910-8DCC-F400C622D671}"/>
              </a:ext>
            </a:extLst>
          </p:cNvPr>
          <p:cNvSpPr/>
          <p:nvPr/>
        </p:nvSpPr>
        <p:spPr>
          <a:xfrm>
            <a:off x="9469169" y="3968892"/>
            <a:ext cx="1790700" cy="217506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483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6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254266-521F-45D1-8828-49722B69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10512043" cy="502950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rgbClr val="FFFFFF"/>
                </a:solidFill>
                <a:cs typeface="Calibri Light"/>
              </a:rPr>
              <a:t>Processamento dos dados</a:t>
            </a:r>
            <a:endParaRPr lang="pt-BR" sz="4000" b="1" dirty="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1D762-8CE7-411D-8C5F-69DCEE48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1"/>
            <a:ext cx="11125199" cy="4724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u="sng" dirty="0">
                <a:ea typeface="+mn-lt"/>
                <a:cs typeface="+mn-lt"/>
              </a:rPr>
              <a:t>Filtrar os dados</a:t>
            </a:r>
          </a:p>
          <a:p>
            <a:pPr lvl="1"/>
            <a:r>
              <a:rPr lang="pt-BR" sz="1600" dirty="0">
                <a:ea typeface="+mn-lt"/>
                <a:cs typeface="+mn-lt"/>
              </a:rPr>
              <a:t>Remover nomes de usuário (palavras iniciadas com @)</a:t>
            </a:r>
          </a:p>
          <a:p>
            <a:pPr lvl="1"/>
            <a:r>
              <a:rPr lang="pt-BR" sz="1600" dirty="0">
                <a:ea typeface="+mn-lt"/>
                <a:cs typeface="+mn-lt"/>
              </a:rPr>
              <a:t>Remover símbolos reservados do Twitter, como “RT” e “#”</a:t>
            </a:r>
          </a:p>
          <a:p>
            <a:pPr lvl="1"/>
            <a:r>
              <a:rPr lang="pt-BR" sz="1600" dirty="0">
                <a:ea typeface="+mn-lt"/>
                <a:cs typeface="+mn-lt"/>
              </a:rPr>
              <a:t>Remover </a:t>
            </a:r>
            <a:r>
              <a:rPr lang="pt-BR" sz="1600" dirty="0" err="1">
                <a:ea typeface="+mn-lt"/>
                <a:cs typeface="+mn-lt"/>
              </a:rPr>
              <a:t>URLs</a:t>
            </a:r>
            <a:endParaRPr lang="pt-BR" sz="16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pt-BR" sz="1600" dirty="0">
              <a:ea typeface="+mn-lt"/>
              <a:cs typeface="+mn-lt"/>
            </a:endParaRPr>
          </a:p>
          <a:p>
            <a:r>
              <a:rPr lang="pt-BR" sz="2000" u="sng" dirty="0" err="1">
                <a:ea typeface="+mn-lt"/>
                <a:cs typeface="+mn-lt"/>
              </a:rPr>
              <a:t>Tokenizar</a:t>
            </a:r>
            <a:r>
              <a:rPr lang="pt-BR" sz="2000" dirty="0">
                <a:ea typeface="+mn-lt"/>
                <a:cs typeface="+mn-lt"/>
              </a:rPr>
              <a:t>: extração das palavras presentes no tweet, armazenando-as em uma lista</a:t>
            </a: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r>
              <a:rPr lang="pt-BR" sz="2000" u="sng" dirty="0">
                <a:ea typeface="+mn-lt"/>
                <a:cs typeface="+mn-lt"/>
              </a:rPr>
              <a:t>Remover </a:t>
            </a:r>
            <a:r>
              <a:rPr lang="pt-BR" sz="2000" u="sng" dirty="0" err="1">
                <a:ea typeface="+mn-lt"/>
                <a:cs typeface="+mn-lt"/>
              </a:rPr>
              <a:t>stopwords</a:t>
            </a:r>
            <a:r>
              <a:rPr lang="pt-BR" sz="2000" dirty="0">
                <a:ea typeface="+mn-lt"/>
                <a:cs typeface="+mn-lt"/>
              </a:rPr>
              <a:t>: foi utilizado a biblioteca </a:t>
            </a:r>
            <a:r>
              <a:rPr lang="pt-BR" sz="2000" dirty="0" err="1">
                <a:ea typeface="+mn-lt"/>
                <a:cs typeface="+mn-lt"/>
              </a:rPr>
              <a:t>NLTK.stopwords</a:t>
            </a:r>
            <a:r>
              <a:rPr lang="pt-BR" sz="2000" dirty="0">
                <a:ea typeface="+mn-lt"/>
                <a:cs typeface="+mn-lt"/>
              </a:rPr>
              <a:t> para definir as </a:t>
            </a:r>
            <a:r>
              <a:rPr lang="pt-BR" sz="2000" dirty="0" err="1">
                <a:ea typeface="+mn-lt"/>
                <a:cs typeface="+mn-lt"/>
              </a:rPr>
              <a:t>stopwords</a:t>
            </a: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r>
              <a:rPr lang="pt-BR" sz="2000" u="sng" dirty="0">
                <a:ea typeface="+mn-lt"/>
                <a:cs typeface="+mn-lt"/>
              </a:rPr>
              <a:t>Criar n-gramas</a:t>
            </a:r>
            <a:r>
              <a:rPr lang="pt-BR" sz="2000" dirty="0">
                <a:ea typeface="+mn-lt"/>
                <a:cs typeface="+mn-lt"/>
              </a:rPr>
              <a:t>: foram utilizados </a:t>
            </a:r>
            <a:r>
              <a:rPr lang="pt-BR" sz="2000" dirty="0" err="1">
                <a:ea typeface="+mn-lt"/>
                <a:cs typeface="+mn-lt"/>
              </a:rPr>
              <a:t>unigramas</a:t>
            </a:r>
            <a:r>
              <a:rPr lang="pt-BR" sz="2000" dirty="0">
                <a:ea typeface="+mn-lt"/>
                <a:cs typeface="+mn-lt"/>
              </a:rPr>
              <a:t>, bigramas e trigramas</a:t>
            </a: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r>
              <a:rPr lang="pt-BR" sz="2000" u="sng" dirty="0">
                <a:ea typeface="+mn-lt"/>
                <a:cs typeface="+mn-lt"/>
              </a:rPr>
              <a:t>POS-</a:t>
            </a:r>
            <a:r>
              <a:rPr lang="pt-BR" sz="2000" u="sng" dirty="0" err="1">
                <a:ea typeface="+mn-lt"/>
                <a:cs typeface="+mn-lt"/>
              </a:rPr>
              <a:t>tagging</a:t>
            </a:r>
            <a:r>
              <a:rPr lang="pt-BR" sz="2000" dirty="0">
                <a:ea typeface="+mn-lt"/>
                <a:cs typeface="+mn-lt"/>
              </a:rPr>
              <a:t>: cada token foi categorizado em um POS (</a:t>
            </a:r>
            <a:r>
              <a:rPr lang="pt-BR" sz="2000" dirty="0" err="1">
                <a:ea typeface="+mn-lt"/>
                <a:cs typeface="+mn-lt"/>
              </a:rPr>
              <a:t>Part</a:t>
            </a:r>
            <a:r>
              <a:rPr lang="pt-BR" sz="2000" dirty="0">
                <a:ea typeface="+mn-lt"/>
                <a:cs typeface="+mn-lt"/>
              </a:rPr>
              <a:t>-</a:t>
            </a:r>
            <a:r>
              <a:rPr lang="pt-BR" sz="2000" dirty="0" err="1">
                <a:ea typeface="+mn-lt"/>
                <a:cs typeface="+mn-lt"/>
              </a:rPr>
              <a:t>Of</a:t>
            </a:r>
            <a:r>
              <a:rPr lang="pt-BR" sz="2000" dirty="0">
                <a:ea typeface="+mn-lt"/>
                <a:cs typeface="+mn-lt"/>
              </a:rPr>
              <a:t>-Speech)</a:t>
            </a:r>
          </a:p>
        </p:txBody>
      </p:sp>
      <p:pic>
        <p:nvPicPr>
          <p:cNvPr id="5122" name="Picture 2" descr="Resultado de imagem para POS-tag">
            <a:extLst>
              <a:ext uri="{FF2B5EF4-FFF2-40B4-BE49-F238E27FC236}">
                <a16:creationId xmlns:a16="http://schemas.microsoft.com/office/drawing/2014/main" id="{21A9D49E-C3B7-41A6-830B-52FD79528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78"/>
          <a:stretch/>
        </p:blipFill>
        <p:spPr bwMode="auto">
          <a:xfrm>
            <a:off x="7415268" y="1419507"/>
            <a:ext cx="3938532" cy="14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filtrar dados">
            <a:extLst>
              <a:ext uri="{FF2B5EF4-FFF2-40B4-BE49-F238E27FC236}">
                <a16:creationId xmlns:a16="http://schemas.microsoft.com/office/drawing/2014/main" id="{D52554D7-DD97-4697-A9A5-017E3CB58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801" y="859869"/>
            <a:ext cx="3116036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tokenization words">
            <a:extLst>
              <a:ext uri="{FF2B5EF4-FFF2-40B4-BE49-F238E27FC236}">
                <a16:creationId xmlns:a16="http://schemas.microsoft.com/office/drawing/2014/main" id="{4563BB7A-2B01-4BD7-AF62-C4488F7C8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824" y="639857"/>
            <a:ext cx="3313535" cy="240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m para ngrams">
            <a:extLst>
              <a:ext uri="{FF2B5EF4-FFF2-40B4-BE49-F238E27FC236}">
                <a16:creationId xmlns:a16="http://schemas.microsoft.com/office/drawing/2014/main" id="{0639DD2C-5A5D-41AE-94D8-5897092DB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6"/>
          <a:stretch/>
        </p:blipFill>
        <p:spPr bwMode="auto">
          <a:xfrm>
            <a:off x="6681354" y="1776651"/>
            <a:ext cx="5105400" cy="10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sultado de imagem para stopwords">
            <a:extLst>
              <a:ext uri="{FF2B5EF4-FFF2-40B4-BE49-F238E27FC236}">
                <a16:creationId xmlns:a16="http://schemas.microsoft.com/office/drawing/2014/main" id="{1688442C-DD06-411C-82CC-B40DBA154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640" y="903658"/>
            <a:ext cx="2974904" cy="208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92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254266-521F-45D1-8828-49722B69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88" y="287193"/>
            <a:ext cx="10512043" cy="502950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FFFFFF"/>
                </a:solidFill>
                <a:cs typeface="Calibri Light"/>
              </a:rPr>
              <a:t>Implementação</a:t>
            </a:r>
            <a:endParaRPr lang="pt-BR" sz="4800" b="1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1D762-8CE7-411D-8C5F-69DCEE48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52601"/>
            <a:ext cx="10515598" cy="44243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  <a:cs typeface="Calibri"/>
              </a:rPr>
              <a:t>Foram desenvolvidos 4 diferentes modelos, com as seguintes características:</a:t>
            </a:r>
          </a:p>
          <a:p>
            <a:pPr lvl="1"/>
            <a:r>
              <a:rPr lang="pt-BR" sz="1600" dirty="0">
                <a:solidFill>
                  <a:srgbClr val="FFFFFF"/>
                </a:solidFill>
                <a:cs typeface="Calibri"/>
              </a:rPr>
              <a:t>Presença de </a:t>
            </a:r>
            <a:r>
              <a:rPr lang="pt-BR" sz="1600" dirty="0" err="1">
                <a:solidFill>
                  <a:srgbClr val="FFFFFF"/>
                </a:solidFill>
                <a:cs typeface="Calibri"/>
              </a:rPr>
              <a:t>unigramas</a:t>
            </a:r>
            <a:endParaRPr lang="pt-BR" sz="1600" dirty="0">
              <a:solidFill>
                <a:srgbClr val="FFFFFF"/>
              </a:solidFill>
              <a:cs typeface="Calibri"/>
            </a:endParaRPr>
          </a:p>
          <a:p>
            <a:pPr lvl="1"/>
            <a:r>
              <a:rPr lang="pt-BR" sz="1600" dirty="0">
                <a:solidFill>
                  <a:srgbClr val="FFFFFF"/>
                </a:solidFill>
                <a:cs typeface="Calibri"/>
              </a:rPr>
              <a:t>Presença de bigramas</a:t>
            </a:r>
          </a:p>
          <a:p>
            <a:pPr lvl="1"/>
            <a:r>
              <a:rPr lang="pt-BR" sz="1600" dirty="0">
                <a:solidFill>
                  <a:srgbClr val="FFFFFF"/>
                </a:solidFill>
                <a:cs typeface="Calibri"/>
              </a:rPr>
              <a:t>Presença de trigramas</a:t>
            </a:r>
          </a:p>
          <a:p>
            <a:pPr lvl="1"/>
            <a:r>
              <a:rPr lang="pt-BR" sz="1600" dirty="0">
                <a:solidFill>
                  <a:srgbClr val="FFFFFF"/>
                </a:solidFill>
                <a:cs typeface="Calibri"/>
              </a:rPr>
              <a:t>Distribuição de POS-</a:t>
            </a:r>
            <a:r>
              <a:rPr lang="pt-BR" sz="1600" dirty="0" err="1">
                <a:solidFill>
                  <a:srgbClr val="FFFFFF"/>
                </a:solidFill>
                <a:cs typeface="Calibri"/>
              </a:rPr>
              <a:t>Tagging</a:t>
            </a:r>
            <a:endParaRPr lang="pt-BR" sz="1600" dirty="0">
              <a:solidFill>
                <a:srgbClr val="FFFFFF"/>
              </a:solidFill>
              <a:cs typeface="Calibri"/>
            </a:endParaRPr>
          </a:p>
          <a:p>
            <a:pPr marL="457200" lvl="1" indent="0">
              <a:buNone/>
            </a:pPr>
            <a:endParaRPr lang="pt-BR" sz="1600" dirty="0">
              <a:solidFill>
                <a:srgbClr val="FFFFFF"/>
              </a:solidFill>
              <a:cs typeface="Calibri"/>
            </a:endParaRPr>
          </a:p>
          <a:p>
            <a:pPr marL="457200" lvl="1" indent="0">
              <a:buNone/>
            </a:pPr>
            <a:endParaRPr lang="pt-BR" sz="1600" dirty="0">
              <a:solidFill>
                <a:srgbClr val="FFFFFF"/>
              </a:solidFill>
              <a:cs typeface="Calibri"/>
            </a:endParaRPr>
          </a:p>
          <a:p>
            <a:r>
              <a:rPr lang="pt-BR" sz="2000" dirty="0">
                <a:solidFill>
                  <a:srgbClr val="FFFFFF"/>
                </a:solidFill>
                <a:cs typeface="Calibri"/>
              </a:rPr>
              <a:t>Algoritmo de </a:t>
            </a:r>
            <a:r>
              <a:rPr lang="pt-BR" sz="2000" dirty="0" err="1">
                <a:solidFill>
                  <a:srgbClr val="FFFFFF"/>
                </a:solidFill>
                <a:cs typeface="Calibri"/>
              </a:rPr>
              <a:t>Machine</a:t>
            </a:r>
            <a:r>
              <a:rPr lang="pt-BR" sz="2000" dirty="0">
                <a:solidFill>
                  <a:srgbClr val="FFFFFF"/>
                </a:solidFill>
                <a:cs typeface="Calibri"/>
              </a:rPr>
              <a:t> Learning </a:t>
            </a:r>
            <a:r>
              <a:rPr lang="pt-BR" sz="2000" b="1" u="sng" dirty="0" err="1">
                <a:solidFill>
                  <a:srgbClr val="FFFFFF"/>
                </a:solidFill>
                <a:cs typeface="Calibri"/>
              </a:rPr>
              <a:t>Naive</a:t>
            </a:r>
            <a:r>
              <a:rPr lang="pt-BR" sz="2000" b="1" u="sng" dirty="0">
                <a:solidFill>
                  <a:srgbClr val="FFFFFF"/>
                </a:solidFill>
                <a:cs typeface="Calibri"/>
              </a:rPr>
              <a:t> </a:t>
            </a:r>
            <a:r>
              <a:rPr lang="pt-BR" sz="2000" b="1" u="sng" dirty="0" err="1">
                <a:solidFill>
                  <a:srgbClr val="FFFFFF"/>
                </a:solidFill>
                <a:cs typeface="Calibri"/>
              </a:rPr>
              <a:t>Bayes</a:t>
            </a:r>
            <a:endParaRPr lang="pt-BR" sz="2000" b="1" u="sng" dirty="0">
              <a:solidFill>
                <a:srgbClr val="FFFFFF"/>
              </a:solidFill>
              <a:cs typeface="Calibri"/>
            </a:endParaRPr>
          </a:p>
          <a:p>
            <a:endParaRPr lang="pt-BR" sz="2000" b="1" u="sng" dirty="0">
              <a:solidFill>
                <a:srgbClr val="FFFFFF"/>
              </a:solidFill>
              <a:cs typeface="Calibri"/>
            </a:endParaRPr>
          </a:p>
          <a:p>
            <a:endParaRPr lang="pt-BR" sz="2000" b="1" u="sng" dirty="0">
              <a:solidFill>
                <a:srgbClr val="FFFFFF"/>
              </a:solidFill>
              <a:cs typeface="Calibri"/>
            </a:endParaRPr>
          </a:p>
          <a:p>
            <a:r>
              <a:rPr lang="pt-BR" sz="2000" dirty="0">
                <a:solidFill>
                  <a:srgbClr val="FFFFFF"/>
                </a:solidFill>
                <a:cs typeface="Calibri"/>
              </a:rPr>
              <a:t>75% para treinamento – 75 mil tweets</a:t>
            </a:r>
          </a:p>
          <a:p>
            <a:r>
              <a:rPr lang="pt-BR" sz="2000" dirty="0">
                <a:solidFill>
                  <a:srgbClr val="FFFFFF"/>
                </a:solidFill>
                <a:cs typeface="Calibri"/>
              </a:rPr>
              <a:t>25% para testes – 25 mil tweets</a:t>
            </a:r>
          </a:p>
          <a:p>
            <a:endParaRPr lang="pt-BR" sz="2000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pt-BR" sz="200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90CD93-614A-4980-A11F-068EEDC66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997207"/>
            <a:ext cx="2595836" cy="165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81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254266-521F-45D1-8828-49722B69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88" y="287193"/>
            <a:ext cx="10512043" cy="502950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FFFFFF"/>
                </a:solidFill>
                <a:cs typeface="Calibri Light"/>
              </a:rPr>
              <a:t>Resultados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6163"/>
              </p:ext>
            </p:extLst>
          </p:nvPr>
        </p:nvGraphicFramePr>
        <p:xfrm>
          <a:off x="2466208" y="1285500"/>
          <a:ext cx="3429000" cy="2268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4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Acurácia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57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57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57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Trigramas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57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59592"/>
              </p:ext>
            </p:extLst>
          </p:nvPr>
        </p:nvGraphicFramePr>
        <p:xfrm>
          <a:off x="8763000" y="1310640"/>
          <a:ext cx="2768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Unigrama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thanks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can´t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12851B2F-BEBA-45DA-8EE8-EE94FC54B4F2}"/>
              </a:ext>
            </a:extLst>
          </p:cNvPr>
          <p:cNvSpPr txBox="1"/>
          <p:nvPr/>
        </p:nvSpPr>
        <p:spPr>
          <a:xfrm>
            <a:off x="6324600" y="1244341"/>
            <a:ext cx="2362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err="1"/>
              <a:t>Unigramas</a:t>
            </a:r>
            <a:r>
              <a:rPr lang="pt-BR" sz="1600" dirty="0"/>
              <a:t> que mais contribuíram para a classificação correta (menor entropia):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11444C-C789-4A10-ACE5-266EE6DE9926}"/>
              </a:ext>
            </a:extLst>
          </p:cNvPr>
          <p:cNvSpPr txBox="1"/>
          <p:nvPr/>
        </p:nvSpPr>
        <p:spPr>
          <a:xfrm>
            <a:off x="381000" y="1219200"/>
            <a:ext cx="2063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/>
              <a:t>Acurácia e F-score dos modelos obtidos: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A9FCCE-BF4B-48A4-906F-B6309BCBC43F}"/>
              </a:ext>
            </a:extLst>
          </p:cNvPr>
          <p:cNvSpPr txBox="1"/>
          <p:nvPr/>
        </p:nvSpPr>
        <p:spPr>
          <a:xfrm>
            <a:off x="270115" y="4455422"/>
            <a:ext cx="3844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>
                <a:solidFill>
                  <a:srgbClr val="00B050"/>
                </a:solidFill>
              </a:rPr>
              <a:t>Exemplo de classificações corretas</a:t>
            </a:r>
          </a:p>
          <a:p>
            <a:pPr algn="r"/>
            <a:endParaRPr lang="pt-BR" sz="1600" dirty="0"/>
          </a:p>
          <a:p>
            <a:pPr algn="ctr"/>
            <a:r>
              <a:rPr lang="pt-BR" sz="1600" dirty="0"/>
              <a:t>I </a:t>
            </a:r>
            <a:r>
              <a:rPr lang="pt-BR" sz="1600" dirty="0" err="1"/>
              <a:t>need</a:t>
            </a:r>
            <a:r>
              <a:rPr lang="pt-BR" sz="1600" dirty="0"/>
              <a:t> a </a:t>
            </a:r>
            <a:r>
              <a:rPr lang="pt-BR" sz="1600" dirty="0" err="1"/>
              <a:t>hug</a:t>
            </a:r>
            <a:endParaRPr lang="pt-BR" sz="1600" dirty="0"/>
          </a:p>
          <a:p>
            <a:pPr algn="ctr"/>
            <a:endParaRPr lang="pt-BR" sz="800" dirty="0"/>
          </a:p>
          <a:p>
            <a:pPr algn="ctr"/>
            <a:r>
              <a:rPr lang="pt-BR" sz="1600" dirty="0" err="1"/>
              <a:t>Happy</a:t>
            </a:r>
            <a:r>
              <a:rPr lang="pt-BR" sz="1600" dirty="0"/>
              <a:t> </a:t>
            </a:r>
            <a:r>
              <a:rPr lang="pt-BR" sz="1600" dirty="0" err="1"/>
              <a:t>birthday</a:t>
            </a:r>
            <a:r>
              <a:rPr lang="pt-BR" sz="1600" dirty="0"/>
              <a:t> @jonny_2 </a:t>
            </a:r>
            <a:r>
              <a:rPr lang="pt-BR" sz="1600" dirty="0" err="1"/>
              <a:t>congratz</a:t>
            </a:r>
            <a:r>
              <a:rPr lang="pt-BR" sz="1600" dirty="0"/>
              <a:t>!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274B97C-9690-42A6-A348-7110B51AF45C}"/>
              </a:ext>
            </a:extLst>
          </p:cNvPr>
          <p:cNvSpPr txBox="1"/>
          <p:nvPr/>
        </p:nvSpPr>
        <p:spPr>
          <a:xfrm>
            <a:off x="4315538" y="4455422"/>
            <a:ext cx="40422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C00000"/>
                </a:solidFill>
              </a:rPr>
              <a:t>Exemplo de classificações incorretas</a:t>
            </a:r>
          </a:p>
          <a:p>
            <a:pPr algn="ctr"/>
            <a:endParaRPr lang="pt-BR" sz="1600" dirty="0"/>
          </a:p>
          <a:p>
            <a:pPr algn="ctr"/>
            <a:r>
              <a:rPr lang="pt-BR" sz="1600" dirty="0" err="1"/>
              <a:t>Sometimes</a:t>
            </a:r>
            <a:r>
              <a:rPr lang="pt-BR" sz="1600" dirty="0"/>
              <a:t> I </a:t>
            </a:r>
            <a:r>
              <a:rPr lang="pt-BR" sz="1600" dirty="0" err="1"/>
              <a:t>fell</a:t>
            </a:r>
            <a:r>
              <a:rPr lang="pt-BR" sz="1600" dirty="0"/>
              <a:t> like I </a:t>
            </a:r>
            <a:r>
              <a:rPr lang="pt-BR" sz="1600" dirty="0" err="1"/>
              <a:t>have</a:t>
            </a:r>
            <a:r>
              <a:rPr lang="pt-BR" sz="1600" dirty="0"/>
              <a:t> no friends</a:t>
            </a:r>
          </a:p>
          <a:p>
            <a:pPr algn="ctr"/>
            <a:endParaRPr lang="pt-BR" sz="800" dirty="0"/>
          </a:p>
          <a:p>
            <a:pPr algn="ctr"/>
            <a:r>
              <a:rPr lang="pt-BR" sz="1600" dirty="0"/>
              <a:t>I </a:t>
            </a:r>
            <a:r>
              <a:rPr lang="pt-BR" sz="1600" dirty="0" err="1"/>
              <a:t>really</a:t>
            </a:r>
            <a:r>
              <a:rPr lang="pt-BR" sz="1600" dirty="0"/>
              <a:t> like pizza!</a:t>
            </a:r>
          </a:p>
          <a:p>
            <a:pPr algn="ctr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77031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254266-521F-45D1-8828-49722B69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88" y="287193"/>
            <a:ext cx="10512043" cy="502950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rgbClr val="FFFFFF"/>
                </a:solidFill>
                <a:cs typeface="Calibri Light"/>
              </a:rPr>
              <a:t>Trabalhos atuais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1D762-8CE7-411D-8C5F-69DCEE48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89" y="1828800"/>
            <a:ext cx="10794422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 Survey of Techniques for Event Detection in Twitter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pt-BR" sz="2000" dirty="0"/>
              <a:t>Farzindar A.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Wael</a:t>
            </a:r>
            <a:r>
              <a:rPr lang="pt-BR" sz="2000" dirty="0"/>
              <a:t> K.,</a:t>
            </a:r>
            <a:r>
              <a:rPr lang="pt-BR" sz="2000" b="1" dirty="0"/>
              <a:t> </a:t>
            </a:r>
            <a:r>
              <a:rPr lang="pt-BR" sz="2000" b="1" u="sng" dirty="0"/>
              <a:t>2015</a:t>
            </a:r>
            <a:r>
              <a:rPr lang="pt-BR" sz="2000" dirty="0"/>
              <a:t>).</a:t>
            </a:r>
          </a:p>
          <a:p>
            <a:pPr lvl="1"/>
            <a:r>
              <a:rPr lang="pt-BR" sz="2000" dirty="0"/>
              <a:t>Detecção de eventos (políticos, econômicos, sociais, etc.) que ocorrem ao redor do mundo através de tweets.</a:t>
            </a:r>
            <a:endParaRPr lang="en-US" sz="2000" dirty="0"/>
          </a:p>
          <a:p>
            <a:r>
              <a:rPr lang="en-US" sz="2400" dirty="0"/>
              <a:t>Contextual semantics for sentiment analysis of Twitter</a:t>
            </a:r>
            <a:r>
              <a:rPr lang="en-US" sz="2600" dirty="0"/>
              <a:t> </a:t>
            </a:r>
            <a:r>
              <a:rPr lang="en-US" sz="2000" dirty="0"/>
              <a:t>(</a:t>
            </a:r>
            <a:r>
              <a:rPr lang="pt-BR" sz="2000" dirty="0"/>
              <a:t>Hassan S., </a:t>
            </a:r>
            <a:r>
              <a:rPr lang="pt-BR" sz="2000" dirty="0" err="1"/>
              <a:t>Yulan</a:t>
            </a:r>
            <a:r>
              <a:rPr lang="pt-BR" sz="2000" dirty="0"/>
              <a:t> H., Miriam F.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Harith</a:t>
            </a:r>
            <a:r>
              <a:rPr lang="pt-BR" sz="2000" dirty="0"/>
              <a:t> A., </a:t>
            </a:r>
            <a:r>
              <a:rPr lang="en-US" sz="2000" b="1" u="sng" dirty="0"/>
              <a:t>2016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 err="1"/>
              <a:t>Análise</a:t>
            </a:r>
            <a:r>
              <a:rPr lang="en-US" sz="2000" dirty="0"/>
              <a:t> de </a:t>
            </a:r>
            <a:r>
              <a:rPr lang="en-US" sz="2000" dirty="0" err="1"/>
              <a:t>sentimentos</a:t>
            </a:r>
            <a:r>
              <a:rPr lang="en-US" sz="2000" dirty="0"/>
              <a:t> no Twitter </a:t>
            </a:r>
            <a:r>
              <a:rPr lang="en-US" sz="2000" dirty="0" err="1"/>
              <a:t>utilizando</a:t>
            </a:r>
            <a:r>
              <a:rPr lang="en-US" sz="2000" dirty="0"/>
              <a:t> </a:t>
            </a:r>
            <a:r>
              <a:rPr lang="en-US" sz="2000" dirty="0" err="1"/>
              <a:t>ideias</a:t>
            </a:r>
            <a:r>
              <a:rPr lang="en-US" sz="2000" dirty="0"/>
              <a:t> do </a:t>
            </a:r>
            <a:r>
              <a:rPr lang="en-US" sz="2000" dirty="0" err="1"/>
              <a:t>artigo</a:t>
            </a:r>
            <a:r>
              <a:rPr lang="en-US" sz="2000" dirty="0"/>
              <a:t> </a:t>
            </a:r>
            <a:r>
              <a:rPr lang="en-US" sz="2000" dirty="0" err="1"/>
              <a:t>apresentado</a:t>
            </a:r>
            <a:r>
              <a:rPr lang="en-US" sz="2000" dirty="0"/>
              <a:t>.</a:t>
            </a:r>
          </a:p>
          <a:p>
            <a:r>
              <a:rPr lang="en-US" sz="2400" dirty="0"/>
              <a:t>Detecting Hate Speech with Threats Based 'Othering' Language Embeddings</a:t>
            </a:r>
            <a:r>
              <a:rPr lang="en-US" sz="2000" dirty="0"/>
              <a:t> (</a:t>
            </a:r>
            <a:r>
              <a:rPr lang="pt-BR" sz="2000" dirty="0"/>
              <a:t>Wafa A., Pete B., </a:t>
            </a:r>
            <a:r>
              <a:rPr lang="pt-BR" sz="2000" dirty="0" err="1"/>
              <a:t>Han</a:t>
            </a:r>
            <a:r>
              <a:rPr lang="pt-BR" sz="2000" dirty="0"/>
              <a:t> L. </a:t>
            </a:r>
            <a:r>
              <a:rPr lang="pt-BR" sz="2000" dirty="0" err="1"/>
              <a:t>and</a:t>
            </a:r>
            <a:r>
              <a:rPr lang="pt-BR" sz="2000" dirty="0"/>
              <a:t>, Matthew W.,</a:t>
            </a:r>
            <a:r>
              <a:rPr lang="en-US" sz="2000" dirty="0"/>
              <a:t> </a:t>
            </a:r>
            <a:r>
              <a:rPr lang="en-US" sz="2000" b="1" u="sng" dirty="0"/>
              <a:t>2018</a:t>
            </a:r>
            <a:r>
              <a:rPr lang="en-US" sz="2000" dirty="0"/>
              <a:t>).</a:t>
            </a:r>
          </a:p>
          <a:p>
            <a:pPr lvl="1"/>
            <a:r>
              <a:rPr lang="pt-BR" sz="2000" dirty="0">
                <a:solidFill>
                  <a:srgbClr val="FFFFFF"/>
                </a:solidFill>
                <a:cs typeface="Calibri"/>
              </a:rPr>
              <a:t>Detecção de discursos de ódio no Twitter.</a:t>
            </a:r>
          </a:p>
        </p:txBody>
      </p:sp>
    </p:spTree>
    <p:extLst>
      <p:ext uri="{BB962C8B-B14F-4D97-AF65-F5344CB8AC3E}">
        <p14:creationId xmlns:p14="http://schemas.microsoft.com/office/powerpoint/2010/main" val="3769873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624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Tahoma</vt:lpstr>
      <vt:lpstr>Office Theme</vt:lpstr>
      <vt:lpstr>Processamento de Linguagem Natural</vt:lpstr>
      <vt:lpstr>Implementação de um artigo científico da área de PLN</vt:lpstr>
      <vt:lpstr>Análise de sentimentos</vt:lpstr>
      <vt:lpstr>Motivações da Pesquisa</vt:lpstr>
      <vt:lpstr>Dados utilizados</vt:lpstr>
      <vt:lpstr>Processamento dos dados</vt:lpstr>
      <vt:lpstr>Implementação</vt:lpstr>
      <vt:lpstr>Resultados</vt:lpstr>
      <vt:lpstr>Trabalhos atuais</vt:lpstr>
      <vt:lpstr>Conclusões e trabalhos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Diana</dc:creator>
  <cp:lastModifiedBy>Matheus Vargas</cp:lastModifiedBy>
  <cp:revision>193</cp:revision>
  <dcterms:created xsi:type="dcterms:W3CDTF">2017-12-13T17:31:55Z</dcterms:created>
  <dcterms:modified xsi:type="dcterms:W3CDTF">2019-08-29T22:24:12Z</dcterms:modified>
</cp:coreProperties>
</file>