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93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295" r:id="rId13"/>
    <p:sldId id="304" r:id="rId14"/>
    <p:sldId id="306" r:id="rId15"/>
    <p:sldId id="305" r:id="rId16"/>
    <p:sldId id="274" r:id="rId17"/>
  </p:sldIdLst>
  <p:sldSz cx="9144000" cy="5143500" type="screen16x9"/>
  <p:notesSz cx="6858000" cy="9144000"/>
  <p:embeddedFontLst>
    <p:embeddedFont>
      <p:font typeface="Bree Serif" panose="020B0604020202020204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0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51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6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02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1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05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7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00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1 – Introdução + SELECT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HANDS-ON SELECT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Consultando dados com informações referentes a relações de E-Commerce no Brasil via Microsoft SQL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HANDS-ON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0" name="Google Shape;234;p21">
            <a:extLst>
              <a:ext uri="{FF2B5EF4-FFF2-40B4-BE49-F238E27FC236}">
                <a16:creationId xmlns:a16="http://schemas.microsoft.com/office/drawing/2014/main" id="{7CC5599C-32E4-44F9-9076-4B5DECD44301}"/>
              </a:ext>
            </a:extLst>
          </p:cNvPr>
          <p:cNvGrpSpPr/>
          <p:nvPr/>
        </p:nvGrpSpPr>
        <p:grpSpPr>
          <a:xfrm>
            <a:off x="1501373" y="1449203"/>
            <a:ext cx="1559903" cy="1512004"/>
            <a:chOff x="6226275" y="3911538"/>
            <a:chExt cx="900325" cy="894450"/>
          </a:xfrm>
        </p:grpSpPr>
        <p:sp>
          <p:nvSpPr>
            <p:cNvPr id="11" name="Google Shape;235;p21">
              <a:extLst>
                <a:ext uri="{FF2B5EF4-FFF2-40B4-BE49-F238E27FC236}">
                  <a16:creationId xmlns:a16="http://schemas.microsoft.com/office/drawing/2014/main" id="{483BE05F-A23C-4C33-857E-8A6EFF478AB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6;p21">
              <a:extLst>
                <a:ext uri="{FF2B5EF4-FFF2-40B4-BE49-F238E27FC236}">
                  <a16:creationId xmlns:a16="http://schemas.microsoft.com/office/drawing/2014/main" id="{983E91C7-7C6B-4B1F-AFE2-630BC46512DB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7;p21">
              <a:extLst>
                <a:ext uri="{FF2B5EF4-FFF2-40B4-BE49-F238E27FC236}">
                  <a16:creationId xmlns:a16="http://schemas.microsoft.com/office/drawing/2014/main" id="{2B3A471F-75AB-4463-AB0A-88478E3BABDE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8;p21">
              <a:extLst>
                <a:ext uri="{FF2B5EF4-FFF2-40B4-BE49-F238E27FC236}">
                  <a16:creationId xmlns:a16="http://schemas.microsoft.com/office/drawing/2014/main" id="{2E642638-2273-40C8-8CA6-BA2C384D4D1B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;p21">
              <a:extLst>
                <a:ext uri="{FF2B5EF4-FFF2-40B4-BE49-F238E27FC236}">
                  <a16:creationId xmlns:a16="http://schemas.microsoft.com/office/drawing/2014/main" id="{3E719DAE-A9EF-4982-A4FB-85A7C311D29C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;p21">
              <a:extLst>
                <a:ext uri="{FF2B5EF4-FFF2-40B4-BE49-F238E27FC236}">
                  <a16:creationId xmlns:a16="http://schemas.microsoft.com/office/drawing/2014/main" id="{BDF19739-C2A3-4642-82EF-1140AA3586EE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;p21">
              <a:extLst>
                <a:ext uri="{FF2B5EF4-FFF2-40B4-BE49-F238E27FC236}">
                  <a16:creationId xmlns:a16="http://schemas.microsoft.com/office/drawing/2014/main" id="{33C718F7-08E0-47B1-A4B6-52DC78466AC4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2;p21">
              <a:extLst>
                <a:ext uri="{FF2B5EF4-FFF2-40B4-BE49-F238E27FC236}">
                  <a16:creationId xmlns:a16="http://schemas.microsoft.com/office/drawing/2014/main" id="{EE0C042D-7FA0-4D7F-BAA4-229173E9F05B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862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TIPOS </a:t>
            </a:r>
            <a:br>
              <a:rPr lang="pt-BR" sz="3000" dirty="0"/>
            </a:br>
            <a:r>
              <a:rPr lang="pt-BR" sz="3000" dirty="0"/>
              <a:t>PRIMITIVOS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Nesta sessão, serão mostrados os tipos primitivos de dados em T-SQL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DADOS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" name="Google Shape;252;p21">
            <a:extLst>
              <a:ext uri="{FF2B5EF4-FFF2-40B4-BE49-F238E27FC236}">
                <a16:creationId xmlns:a16="http://schemas.microsoft.com/office/drawing/2014/main" id="{84C48383-2080-4E4F-8B74-CE1BAACC390D}"/>
              </a:ext>
            </a:extLst>
          </p:cNvPr>
          <p:cNvSpPr/>
          <p:nvPr/>
        </p:nvSpPr>
        <p:spPr>
          <a:xfrm>
            <a:off x="1175698" y="1601973"/>
            <a:ext cx="2211253" cy="1235858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3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TYPES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72;p23">
            <a:extLst>
              <a:ext uri="{FF2B5EF4-FFF2-40B4-BE49-F238E27FC236}">
                <a16:creationId xmlns:a16="http://schemas.microsoft.com/office/drawing/2014/main" id="{92147F07-E410-4DE4-A1BA-A11B59FD51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8735" y="2787607"/>
            <a:ext cx="1350326" cy="1640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TINYINT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SMALLINT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BIGINT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BIT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DECIMAL/NUMERIC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NUMERIC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MONEY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SMALLMONEY</a:t>
            </a:r>
            <a:endParaRPr i="1" dirty="0"/>
          </a:p>
        </p:txBody>
      </p:sp>
      <p:sp>
        <p:nvSpPr>
          <p:cNvPr id="56" name="Google Shape;275;p23">
            <a:extLst>
              <a:ext uri="{FF2B5EF4-FFF2-40B4-BE49-F238E27FC236}">
                <a16:creationId xmlns:a16="http://schemas.microsoft.com/office/drawing/2014/main" id="{43966605-F915-4F54-8345-E1FC50EF6C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97743" y="2169491"/>
            <a:ext cx="1236848" cy="60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EXACT NUMERIC</a:t>
            </a:r>
            <a:endParaRPr sz="1100" dirty="0"/>
          </a:p>
        </p:txBody>
      </p:sp>
      <p:sp>
        <p:nvSpPr>
          <p:cNvPr id="59" name="Google Shape;559;p28">
            <a:extLst>
              <a:ext uri="{FF2B5EF4-FFF2-40B4-BE49-F238E27FC236}">
                <a16:creationId xmlns:a16="http://schemas.microsoft.com/office/drawing/2014/main" id="{9FBB9B99-1ABD-408B-A181-F2E8D637537E}"/>
              </a:ext>
            </a:extLst>
          </p:cNvPr>
          <p:cNvSpPr txBox="1">
            <a:spLocks/>
          </p:cNvSpPr>
          <p:nvPr/>
        </p:nvSpPr>
        <p:spPr>
          <a:xfrm>
            <a:off x="968775" y="1564402"/>
            <a:ext cx="1094785" cy="6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3200" dirty="0">
                <a:solidFill>
                  <a:srgbClr val="48FFD5"/>
                </a:solidFill>
              </a:rPr>
              <a:t>5</a:t>
            </a:r>
          </a:p>
        </p:txBody>
      </p:sp>
      <p:sp>
        <p:nvSpPr>
          <p:cNvPr id="60" name="Google Shape;272;p23">
            <a:extLst>
              <a:ext uri="{FF2B5EF4-FFF2-40B4-BE49-F238E27FC236}">
                <a16:creationId xmlns:a16="http://schemas.microsoft.com/office/drawing/2014/main" id="{8C710927-8763-40B6-847F-F1ED3F7C4590}"/>
              </a:ext>
            </a:extLst>
          </p:cNvPr>
          <p:cNvSpPr txBox="1">
            <a:spLocks/>
          </p:cNvSpPr>
          <p:nvPr/>
        </p:nvSpPr>
        <p:spPr>
          <a:xfrm>
            <a:off x="2050391" y="2787607"/>
            <a:ext cx="1350326" cy="16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i="1" dirty="0"/>
              <a:t>FLOAT</a:t>
            </a:r>
          </a:p>
          <a:p>
            <a:pPr marL="0" indent="0"/>
            <a:r>
              <a:rPr lang="en-US" i="1" dirty="0"/>
              <a:t>REAL</a:t>
            </a:r>
          </a:p>
        </p:txBody>
      </p:sp>
      <p:sp>
        <p:nvSpPr>
          <p:cNvPr id="61" name="Google Shape;275;p23">
            <a:extLst>
              <a:ext uri="{FF2B5EF4-FFF2-40B4-BE49-F238E27FC236}">
                <a16:creationId xmlns:a16="http://schemas.microsoft.com/office/drawing/2014/main" id="{D04F0090-D123-48E8-ABDF-8EA4041194A5}"/>
              </a:ext>
            </a:extLst>
          </p:cNvPr>
          <p:cNvSpPr txBox="1">
            <a:spLocks/>
          </p:cNvSpPr>
          <p:nvPr/>
        </p:nvSpPr>
        <p:spPr>
          <a:xfrm>
            <a:off x="2139399" y="2169491"/>
            <a:ext cx="1236848" cy="60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100" dirty="0"/>
              <a:t>APPROXIMATE NUMERIC</a:t>
            </a:r>
          </a:p>
        </p:txBody>
      </p:sp>
      <p:sp>
        <p:nvSpPr>
          <p:cNvPr id="62" name="Google Shape;559;p28">
            <a:extLst>
              <a:ext uri="{FF2B5EF4-FFF2-40B4-BE49-F238E27FC236}">
                <a16:creationId xmlns:a16="http://schemas.microsoft.com/office/drawing/2014/main" id="{A073CF7B-91F5-4086-B9D6-3FA08CECDAE6}"/>
              </a:ext>
            </a:extLst>
          </p:cNvPr>
          <p:cNvSpPr txBox="1">
            <a:spLocks/>
          </p:cNvSpPr>
          <p:nvPr/>
        </p:nvSpPr>
        <p:spPr>
          <a:xfrm>
            <a:off x="2210431" y="1564402"/>
            <a:ext cx="1094785" cy="6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3200" dirty="0">
                <a:solidFill>
                  <a:srgbClr val="48FFD5"/>
                </a:solidFill>
              </a:rPr>
              <a:t>.9</a:t>
            </a:r>
          </a:p>
        </p:txBody>
      </p:sp>
      <p:sp>
        <p:nvSpPr>
          <p:cNvPr id="63" name="Google Shape;272;p23">
            <a:extLst>
              <a:ext uri="{FF2B5EF4-FFF2-40B4-BE49-F238E27FC236}">
                <a16:creationId xmlns:a16="http://schemas.microsoft.com/office/drawing/2014/main" id="{AD24E103-3C40-4FDD-9787-755687E20CEA}"/>
              </a:ext>
            </a:extLst>
          </p:cNvPr>
          <p:cNvSpPr txBox="1">
            <a:spLocks/>
          </p:cNvSpPr>
          <p:nvPr/>
        </p:nvSpPr>
        <p:spPr>
          <a:xfrm>
            <a:off x="3311709" y="2778390"/>
            <a:ext cx="1350326" cy="16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i="1" dirty="0"/>
              <a:t>CHAR</a:t>
            </a:r>
          </a:p>
          <a:p>
            <a:pPr marL="0" indent="0"/>
            <a:r>
              <a:rPr lang="en-US" i="1" dirty="0"/>
              <a:t>VARCHAR</a:t>
            </a:r>
          </a:p>
          <a:p>
            <a:pPr marL="0" indent="0"/>
            <a:r>
              <a:rPr lang="en-US" i="1" dirty="0"/>
              <a:t>TEXT</a:t>
            </a:r>
          </a:p>
          <a:p>
            <a:pPr marL="0" indent="0"/>
            <a:r>
              <a:rPr lang="en-US" i="1" dirty="0"/>
              <a:t>NCHAR</a:t>
            </a:r>
          </a:p>
          <a:p>
            <a:pPr marL="0" indent="0"/>
            <a:r>
              <a:rPr lang="en-US" i="1" dirty="0"/>
              <a:t>NVARCHAR</a:t>
            </a:r>
          </a:p>
          <a:p>
            <a:pPr marL="0" indent="0"/>
            <a:r>
              <a:rPr lang="en-US" i="1" dirty="0"/>
              <a:t>NTEXT</a:t>
            </a:r>
          </a:p>
        </p:txBody>
      </p:sp>
      <p:sp>
        <p:nvSpPr>
          <p:cNvPr id="64" name="Google Shape;275;p23">
            <a:extLst>
              <a:ext uri="{FF2B5EF4-FFF2-40B4-BE49-F238E27FC236}">
                <a16:creationId xmlns:a16="http://schemas.microsoft.com/office/drawing/2014/main" id="{2E076955-31FE-4977-A227-948D79CD3B08}"/>
              </a:ext>
            </a:extLst>
          </p:cNvPr>
          <p:cNvSpPr txBox="1">
            <a:spLocks/>
          </p:cNvSpPr>
          <p:nvPr/>
        </p:nvSpPr>
        <p:spPr>
          <a:xfrm>
            <a:off x="3400717" y="2160275"/>
            <a:ext cx="1236848" cy="46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100" dirty="0"/>
              <a:t>CHARACTERE</a:t>
            </a:r>
          </a:p>
        </p:txBody>
      </p:sp>
      <p:sp>
        <p:nvSpPr>
          <p:cNvPr id="65" name="Google Shape;559;p28">
            <a:extLst>
              <a:ext uri="{FF2B5EF4-FFF2-40B4-BE49-F238E27FC236}">
                <a16:creationId xmlns:a16="http://schemas.microsoft.com/office/drawing/2014/main" id="{47B7AD34-D379-45E4-B2D7-038DCD4521CE}"/>
              </a:ext>
            </a:extLst>
          </p:cNvPr>
          <p:cNvSpPr txBox="1">
            <a:spLocks/>
          </p:cNvSpPr>
          <p:nvPr/>
        </p:nvSpPr>
        <p:spPr>
          <a:xfrm>
            <a:off x="3471749" y="1555185"/>
            <a:ext cx="1094785" cy="6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3200" dirty="0">
                <a:solidFill>
                  <a:srgbClr val="48FFD5"/>
                </a:solidFill>
              </a:rPr>
              <a:t>A</a:t>
            </a:r>
          </a:p>
        </p:txBody>
      </p:sp>
      <p:sp>
        <p:nvSpPr>
          <p:cNvPr id="66" name="Google Shape;272;p23">
            <a:extLst>
              <a:ext uri="{FF2B5EF4-FFF2-40B4-BE49-F238E27FC236}">
                <a16:creationId xmlns:a16="http://schemas.microsoft.com/office/drawing/2014/main" id="{A55E7560-37D3-41D8-B432-E075FAE872DC}"/>
              </a:ext>
            </a:extLst>
          </p:cNvPr>
          <p:cNvSpPr txBox="1">
            <a:spLocks/>
          </p:cNvSpPr>
          <p:nvPr/>
        </p:nvSpPr>
        <p:spPr>
          <a:xfrm>
            <a:off x="4528895" y="2778390"/>
            <a:ext cx="1350326" cy="16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i="1" dirty="0"/>
              <a:t>DATE</a:t>
            </a:r>
          </a:p>
          <a:p>
            <a:pPr marL="0" indent="0"/>
            <a:r>
              <a:rPr lang="en-US" i="1" dirty="0"/>
              <a:t>TIME</a:t>
            </a:r>
          </a:p>
          <a:p>
            <a:pPr marL="0" indent="0"/>
            <a:r>
              <a:rPr lang="en-US" i="1" dirty="0"/>
              <a:t>DATETIME</a:t>
            </a:r>
          </a:p>
          <a:p>
            <a:pPr marL="0" indent="0"/>
            <a:r>
              <a:rPr lang="en-US" i="1" dirty="0"/>
              <a:t>DATETIME2</a:t>
            </a:r>
          </a:p>
          <a:p>
            <a:pPr marL="0" indent="0"/>
            <a:r>
              <a:rPr lang="en-US" i="1" dirty="0"/>
              <a:t>SMALLDATETIME</a:t>
            </a:r>
          </a:p>
          <a:p>
            <a:pPr marL="0" indent="0"/>
            <a:r>
              <a:rPr lang="en-US" i="1" dirty="0"/>
              <a:t>DATETIMEOFFSET</a:t>
            </a:r>
          </a:p>
        </p:txBody>
      </p:sp>
      <p:sp>
        <p:nvSpPr>
          <p:cNvPr id="67" name="Google Shape;275;p23">
            <a:extLst>
              <a:ext uri="{FF2B5EF4-FFF2-40B4-BE49-F238E27FC236}">
                <a16:creationId xmlns:a16="http://schemas.microsoft.com/office/drawing/2014/main" id="{80289CE0-8A24-4340-8D93-B201E48C9E1E}"/>
              </a:ext>
            </a:extLst>
          </p:cNvPr>
          <p:cNvSpPr txBox="1">
            <a:spLocks/>
          </p:cNvSpPr>
          <p:nvPr/>
        </p:nvSpPr>
        <p:spPr>
          <a:xfrm>
            <a:off x="4617903" y="2160274"/>
            <a:ext cx="1236848" cy="46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100" dirty="0"/>
              <a:t>DATE/TIME</a:t>
            </a:r>
          </a:p>
        </p:txBody>
      </p:sp>
      <p:sp>
        <p:nvSpPr>
          <p:cNvPr id="69" name="Google Shape;272;p23">
            <a:extLst>
              <a:ext uri="{FF2B5EF4-FFF2-40B4-BE49-F238E27FC236}">
                <a16:creationId xmlns:a16="http://schemas.microsoft.com/office/drawing/2014/main" id="{96D743D9-8337-43E9-9B01-D7C804568C63}"/>
              </a:ext>
            </a:extLst>
          </p:cNvPr>
          <p:cNvSpPr txBox="1">
            <a:spLocks/>
          </p:cNvSpPr>
          <p:nvPr/>
        </p:nvSpPr>
        <p:spPr>
          <a:xfrm>
            <a:off x="5768637" y="2787607"/>
            <a:ext cx="1350326" cy="16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i="1" dirty="0"/>
              <a:t>BINARY</a:t>
            </a:r>
          </a:p>
          <a:p>
            <a:pPr marL="0" indent="0"/>
            <a:r>
              <a:rPr lang="en-US" i="1" dirty="0"/>
              <a:t>VARBINARY</a:t>
            </a:r>
          </a:p>
          <a:p>
            <a:pPr marL="0" indent="0"/>
            <a:r>
              <a:rPr lang="en-US" i="1" dirty="0"/>
              <a:t>IMAGE</a:t>
            </a:r>
          </a:p>
        </p:txBody>
      </p:sp>
      <p:sp>
        <p:nvSpPr>
          <p:cNvPr id="70" name="Google Shape;275;p23">
            <a:extLst>
              <a:ext uri="{FF2B5EF4-FFF2-40B4-BE49-F238E27FC236}">
                <a16:creationId xmlns:a16="http://schemas.microsoft.com/office/drawing/2014/main" id="{7921DCD8-A410-45EA-AC8D-A381C41CD7D2}"/>
              </a:ext>
            </a:extLst>
          </p:cNvPr>
          <p:cNvSpPr txBox="1">
            <a:spLocks/>
          </p:cNvSpPr>
          <p:nvPr/>
        </p:nvSpPr>
        <p:spPr>
          <a:xfrm>
            <a:off x="5857645" y="2169492"/>
            <a:ext cx="1236848" cy="4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100" dirty="0"/>
              <a:t>BINARY</a:t>
            </a:r>
          </a:p>
        </p:txBody>
      </p:sp>
      <p:sp>
        <p:nvSpPr>
          <p:cNvPr id="71" name="Google Shape;559;p28">
            <a:extLst>
              <a:ext uri="{FF2B5EF4-FFF2-40B4-BE49-F238E27FC236}">
                <a16:creationId xmlns:a16="http://schemas.microsoft.com/office/drawing/2014/main" id="{15AB0593-D6D7-4542-8E16-56D55CA62286}"/>
              </a:ext>
            </a:extLst>
          </p:cNvPr>
          <p:cNvSpPr txBox="1">
            <a:spLocks/>
          </p:cNvSpPr>
          <p:nvPr/>
        </p:nvSpPr>
        <p:spPr>
          <a:xfrm>
            <a:off x="5928677" y="1564402"/>
            <a:ext cx="1094785" cy="6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pt-BR" sz="3200" dirty="0">
              <a:solidFill>
                <a:srgbClr val="48FFD5"/>
              </a:solidFill>
            </a:endParaRPr>
          </a:p>
        </p:txBody>
      </p:sp>
      <p:grpSp>
        <p:nvGrpSpPr>
          <p:cNvPr id="72" name="Google Shape;9323;p55">
            <a:extLst>
              <a:ext uri="{FF2B5EF4-FFF2-40B4-BE49-F238E27FC236}">
                <a16:creationId xmlns:a16="http://schemas.microsoft.com/office/drawing/2014/main" id="{0D70D9AE-0286-44F3-B0FC-856354A99865}"/>
              </a:ext>
            </a:extLst>
          </p:cNvPr>
          <p:cNvGrpSpPr/>
          <p:nvPr/>
        </p:nvGrpSpPr>
        <p:grpSpPr>
          <a:xfrm>
            <a:off x="5020224" y="1671194"/>
            <a:ext cx="504378" cy="469514"/>
            <a:chOff x="3963575" y="2317575"/>
            <a:chExt cx="296175" cy="296175"/>
          </a:xfrm>
          <a:solidFill>
            <a:srgbClr val="0E2A47"/>
          </a:solidFill>
        </p:grpSpPr>
        <p:sp>
          <p:nvSpPr>
            <p:cNvPr id="73" name="Google Shape;9324;p55">
              <a:extLst>
                <a:ext uri="{FF2B5EF4-FFF2-40B4-BE49-F238E27FC236}">
                  <a16:creationId xmlns:a16="http://schemas.microsoft.com/office/drawing/2014/main" id="{6E12D99B-7944-40D7-9C31-EF9AA2F64E00}"/>
                </a:ext>
              </a:extLst>
            </p:cNvPr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25;p55">
              <a:extLst>
                <a:ext uri="{FF2B5EF4-FFF2-40B4-BE49-F238E27FC236}">
                  <a16:creationId xmlns:a16="http://schemas.microsoft.com/office/drawing/2014/main" id="{25EC4EE7-6FA8-4001-9433-67C99DE7AA00}"/>
                </a:ext>
              </a:extLst>
            </p:cNvPr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26;p55">
              <a:extLst>
                <a:ext uri="{FF2B5EF4-FFF2-40B4-BE49-F238E27FC236}">
                  <a16:creationId xmlns:a16="http://schemas.microsoft.com/office/drawing/2014/main" id="{05A23142-D411-40C0-AE12-EAA98C8CE38F}"/>
                </a:ext>
              </a:extLst>
            </p:cNvPr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27;p55">
              <a:extLst>
                <a:ext uri="{FF2B5EF4-FFF2-40B4-BE49-F238E27FC236}">
                  <a16:creationId xmlns:a16="http://schemas.microsoft.com/office/drawing/2014/main" id="{43C334ED-528B-481A-A589-0B7095E7A6AB}"/>
                </a:ext>
              </a:extLst>
            </p:cNvPr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28;p55">
              <a:extLst>
                <a:ext uri="{FF2B5EF4-FFF2-40B4-BE49-F238E27FC236}">
                  <a16:creationId xmlns:a16="http://schemas.microsoft.com/office/drawing/2014/main" id="{E25EA246-8704-418B-947F-376D90B9B0D1}"/>
                </a:ext>
              </a:extLst>
            </p:cNvPr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29;p55">
              <a:extLst>
                <a:ext uri="{FF2B5EF4-FFF2-40B4-BE49-F238E27FC236}">
                  <a16:creationId xmlns:a16="http://schemas.microsoft.com/office/drawing/2014/main" id="{8973D20D-8AB2-47B3-A6F8-DA76EFF09F54}"/>
                </a:ext>
              </a:extLst>
            </p:cNvPr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30;p55">
              <a:extLst>
                <a:ext uri="{FF2B5EF4-FFF2-40B4-BE49-F238E27FC236}">
                  <a16:creationId xmlns:a16="http://schemas.microsoft.com/office/drawing/2014/main" id="{E4C28FCA-0553-4085-B4A6-FF5CF20167A2}"/>
                </a:ext>
              </a:extLst>
            </p:cNvPr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31;p55">
              <a:extLst>
                <a:ext uri="{FF2B5EF4-FFF2-40B4-BE49-F238E27FC236}">
                  <a16:creationId xmlns:a16="http://schemas.microsoft.com/office/drawing/2014/main" id="{179E0416-4FBE-40BB-A8BA-6550C1744E2B}"/>
                </a:ext>
              </a:extLst>
            </p:cNvPr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32;p55">
              <a:extLst>
                <a:ext uri="{FF2B5EF4-FFF2-40B4-BE49-F238E27FC236}">
                  <a16:creationId xmlns:a16="http://schemas.microsoft.com/office/drawing/2014/main" id="{B4E3936A-0DB9-4106-9459-221B5120BF66}"/>
                </a:ext>
              </a:extLst>
            </p:cNvPr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33;p55">
              <a:extLst>
                <a:ext uri="{FF2B5EF4-FFF2-40B4-BE49-F238E27FC236}">
                  <a16:creationId xmlns:a16="http://schemas.microsoft.com/office/drawing/2014/main" id="{95390460-95B0-4B46-9DD2-4E8A461026C0}"/>
                </a:ext>
              </a:extLst>
            </p:cNvPr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34;p55">
              <a:extLst>
                <a:ext uri="{FF2B5EF4-FFF2-40B4-BE49-F238E27FC236}">
                  <a16:creationId xmlns:a16="http://schemas.microsoft.com/office/drawing/2014/main" id="{0FA77C8D-8526-4B92-8D63-B4C7ECF4476D}"/>
                </a:ext>
              </a:extLst>
            </p:cNvPr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35;p55">
              <a:extLst>
                <a:ext uri="{FF2B5EF4-FFF2-40B4-BE49-F238E27FC236}">
                  <a16:creationId xmlns:a16="http://schemas.microsoft.com/office/drawing/2014/main" id="{E6BC23B7-5EBC-4B33-94D9-04B5DA19006C}"/>
                </a:ext>
              </a:extLst>
            </p:cNvPr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36;p55">
              <a:extLst>
                <a:ext uri="{FF2B5EF4-FFF2-40B4-BE49-F238E27FC236}">
                  <a16:creationId xmlns:a16="http://schemas.microsoft.com/office/drawing/2014/main" id="{D1596763-8053-47CE-AACF-0EE67C38F59B}"/>
                </a:ext>
              </a:extLst>
            </p:cNvPr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37;p55">
              <a:extLst>
                <a:ext uri="{FF2B5EF4-FFF2-40B4-BE49-F238E27FC236}">
                  <a16:creationId xmlns:a16="http://schemas.microsoft.com/office/drawing/2014/main" id="{4AC1DEF9-0E19-4201-9429-408E712A148A}"/>
                </a:ext>
              </a:extLst>
            </p:cNvPr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38;p55">
              <a:extLst>
                <a:ext uri="{FF2B5EF4-FFF2-40B4-BE49-F238E27FC236}">
                  <a16:creationId xmlns:a16="http://schemas.microsoft.com/office/drawing/2014/main" id="{8739459E-6B5E-4511-8627-67E2183F7C77}"/>
                </a:ext>
              </a:extLst>
            </p:cNvPr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39;p55">
              <a:extLst>
                <a:ext uri="{FF2B5EF4-FFF2-40B4-BE49-F238E27FC236}">
                  <a16:creationId xmlns:a16="http://schemas.microsoft.com/office/drawing/2014/main" id="{A8555931-83C5-4DD5-B0DA-0893E32BFCD5}"/>
                </a:ext>
              </a:extLst>
            </p:cNvPr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6918;p49">
            <a:extLst>
              <a:ext uri="{FF2B5EF4-FFF2-40B4-BE49-F238E27FC236}">
                <a16:creationId xmlns:a16="http://schemas.microsoft.com/office/drawing/2014/main" id="{66BAB6F5-61A4-41DF-84EF-48F32E642825}"/>
              </a:ext>
            </a:extLst>
          </p:cNvPr>
          <p:cNvSpPr/>
          <p:nvPr/>
        </p:nvSpPr>
        <p:spPr>
          <a:xfrm>
            <a:off x="6305490" y="1671194"/>
            <a:ext cx="369276" cy="431153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48FFD5"/>
          </a:solidFill>
          <a:ln>
            <a:solidFill>
              <a:srgbClr val="0E2A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72;p23">
            <a:extLst>
              <a:ext uri="{FF2B5EF4-FFF2-40B4-BE49-F238E27FC236}">
                <a16:creationId xmlns:a16="http://schemas.microsoft.com/office/drawing/2014/main" id="{4EF452FB-1189-461E-ACE9-DCD791E41F11}"/>
              </a:ext>
            </a:extLst>
          </p:cNvPr>
          <p:cNvSpPr txBox="1">
            <a:spLocks/>
          </p:cNvSpPr>
          <p:nvPr/>
        </p:nvSpPr>
        <p:spPr>
          <a:xfrm>
            <a:off x="6921809" y="2787607"/>
            <a:ext cx="1350326" cy="16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i="1" dirty="0"/>
              <a:t>CURSOR</a:t>
            </a:r>
          </a:p>
          <a:p>
            <a:pPr marL="0" indent="0"/>
            <a:r>
              <a:rPr lang="en-US" i="1" dirty="0"/>
              <a:t>HIERARCHYID</a:t>
            </a:r>
          </a:p>
          <a:p>
            <a:pPr marL="0" indent="0"/>
            <a:r>
              <a:rPr lang="en-US" i="1" dirty="0"/>
              <a:t>SQL_VARIANT</a:t>
            </a:r>
          </a:p>
          <a:p>
            <a:pPr marL="0" indent="0"/>
            <a:r>
              <a:rPr lang="en-US" i="1" dirty="0"/>
              <a:t>TABLE</a:t>
            </a:r>
          </a:p>
          <a:p>
            <a:pPr marL="0" indent="0"/>
            <a:r>
              <a:rPr lang="en-US" i="1" dirty="0"/>
              <a:t>TIMESTAMP</a:t>
            </a:r>
          </a:p>
          <a:p>
            <a:pPr marL="0" indent="0"/>
            <a:r>
              <a:rPr lang="en-US" i="1" dirty="0"/>
              <a:t>UNIQUEIDENTIFIER</a:t>
            </a:r>
          </a:p>
          <a:p>
            <a:pPr marL="0" indent="0"/>
            <a:r>
              <a:rPr lang="en-US" i="1" dirty="0"/>
              <a:t>XML</a:t>
            </a:r>
          </a:p>
          <a:p>
            <a:pPr marL="0" indent="0"/>
            <a:r>
              <a:rPr lang="en-US" i="1" dirty="0"/>
              <a:t>GEOGRAPHY</a:t>
            </a:r>
          </a:p>
          <a:p>
            <a:pPr marL="0" indent="0"/>
            <a:r>
              <a:rPr lang="en-US" i="1" dirty="0"/>
              <a:t>GEOMETRY</a:t>
            </a:r>
          </a:p>
        </p:txBody>
      </p:sp>
      <p:sp>
        <p:nvSpPr>
          <p:cNvPr id="92" name="Google Shape;275;p23">
            <a:extLst>
              <a:ext uri="{FF2B5EF4-FFF2-40B4-BE49-F238E27FC236}">
                <a16:creationId xmlns:a16="http://schemas.microsoft.com/office/drawing/2014/main" id="{F9C50F0B-B462-4B29-8A2C-26CF28FD1EED}"/>
              </a:ext>
            </a:extLst>
          </p:cNvPr>
          <p:cNvSpPr txBox="1">
            <a:spLocks/>
          </p:cNvSpPr>
          <p:nvPr/>
        </p:nvSpPr>
        <p:spPr>
          <a:xfrm>
            <a:off x="7010817" y="2169492"/>
            <a:ext cx="1236848" cy="4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100" dirty="0"/>
              <a:t>OUTROS</a:t>
            </a:r>
          </a:p>
        </p:txBody>
      </p:sp>
      <p:grpSp>
        <p:nvGrpSpPr>
          <p:cNvPr id="94" name="Google Shape;9630;p55">
            <a:extLst>
              <a:ext uri="{FF2B5EF4-FFF2-40B4-BE49-F238E27FC236}">
                <a16:creationId xmlns:a16="http://schemas.microsoft.com/office/drawing/2014/main" id="{490B2966-F505-448C-9B55-E771CF713420}"/>
              </a:ext>
            </a:extLst>
          </p:cNvPr>
          <p:cNvGrpSpPr/>
          <p:nvPr/>
        </p:nvGrpSpPr>
        <p:grpSpPr>
          <a:xfrm>
            <a:off x="7369881" y="1656474"/>
            <a:ext cx="518719" cy="501500"/>
            <a:chOff x="5716825" y="3235950"/>
            <a:chExt cx="300900" cy="295375"/>
          </a:xfrm>
          <a:solidFill>
            <a:srgbClr val="48FFD5"/>
          </a:solidFill>
        </p:grpSpPr>
        <p:sp>
          <p:nvSpPr>
            <p:cNvPr id="95" name="Google Shape;9631;p55">
              <a:extLst>
                <a:ext uri="{FF2B5EF4-FFF2-40B4-BE49-F238E27FC236}">
                  <a16:creationId xmlns:a16="http://schemas.microsoft.com/office/drawing/2014/main" id="{9B28878C-B971-48C7-87EE-3D566646BC59}"/>
                </a:ext>
              </a:extLst>
            </p:cNvPr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32;p55">
              <a:extLst>
                <a:ext uri="{FF2B5EF4-FFF2-40B4-BE49-F238E27FC236}">
                  <a16:creationId xmlns:a16="http://schemas.microsoft.com/office/drawing/2014/main" id="{CB106494-21AC-4E38-9316-D8C631425882}"/>
                </a:ext>
              </a:extLst>
            </p:cNvPr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33;p55">
              <a:extLst>
                <a:ext uri="{FF2B5EF4-FFF2-40B4-BE49-F238E27FC236}">
                  <a16:creationId xmlns:a16="http://schemas.microsoft.com/office/drawing/2014/main" id="{8EE10E22-5E0A-4AC6-92D9-0D108F43BD6A}"/>
                </a:ext>
              </a:extLst>
            </p:cNvPr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34;p55">
              <a:extLst>
                <a:ext uri="{FF2B5EF4-FFF2-40B4-BE49-F238E27FC236}">
                  <a16:creationId xmlns:a16="http://schemas.microsoft.com/office/drawing/2014/main" id="{73B6E4B1-6A0A-494E-9BB9-1523FF82ADF0}"/>
                </a:ext>
              </a:extLst>
            </p:cNvPr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598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TYPE CONVERSION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559;p28">
            <a:extLst>
              <a:ext uri="{FF2B5EF4-FFF2-40B4-BE49-F238E27FC236}">
                <a16:creationId xmlns:a16="http://schemas.microsoft.com/office/drawing/2014/main" id="{606137D0-47E5-4FE4-94E8-7834257B8275}"/>
              </a:ext>
            </a:extLst>
          </p:cNvPr>
          <p:cNvSpPr txBox="1">
            <a:spLocks/>
          </p:cNvSpPr>
          <p:nvPr/>
        </p:nvSpPr>
        <p:spPr>
          <a:xfrm>
            <a:off x="396439" y="1462096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CONVERSÃO IMPLÍCITA:</a:t>
            </a:r>
          </a:p>
        </p:txBody>
      </p:sp>
      <p:sp>
        <p:nvSpPr>
          <p:cNvPr id="49" name="Google Shape;559;p28">
            <a:extLst>
              <a:ext uri="{FF2B5EF4-FFF2-40B4-BE49-F238E27FC236}">
                <a16:creationId xmlns:a16="http://schemas.microsoft.com/office/drawing/2014/main" id="{80A51929-56D9-46C6-B1CA-3177D52B4A11}"/>
              </a:ext>
            </a:extLst>
          </p:cNvPr>
          <p:cNvSpPr txBox="1">
            <a:spLocks/>
          </p:cNvSpPr>
          <p:nvPr/>
        </p:nvSpPr>
        <p:spPr>
          <a:xfrm>
            <a:off x="3108058" y="1402647"/>
            <a:ext cx="512863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Tipos de dados compatíveis podem ser convertidos automaticamente</a:t>
            </a:r>
          </a:p>
        </p:txBody>
      </p:sp>
      <p:sp>
        <p:nvSpPr>
          <p:cNvPr id="50" name="Google Shape;559;p28">
            <a:extLst>
              <a:ext uri="{FF2B5EF4-FFF2-40B4-BE49-F238E27FC236}">
                <a16:creationId xmlns:a16="http://schemas.microsoft.com/office/drawing/2014/main" id="{9AD798FC-5380-4855-B0D8-89DF8B2431A3}"/>
              </a:ext>
            </a:extLst>
          </p:cNvPr>
          <p:cNvSpPr txBox="1">
            <a:spLocks/>
          </p:cNvSpPr>
          <p:nvPr/>
        </p:nvSpPr>
        <p:spPr>
          <a:xfrm>
            <a:off x="396439" y="1949706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CONVERSÃO EXPLÍCITA:</a:t>
            </a:r>
          </a:p>
        </p:txBody>
      </p:sp>
      <p:sp>
        <p:nvSpPr>
          <p:cNvPr id="51" name="Google Shape;559;p28">
            <a:extLst>
              <a:ext uri="{FF2B5EF4-FFF2-40B4-BE49-F238E27FC236}">
                <a16:creationId xmlns:a16="http://schemas.microsoft.com/office/drawing/2014/main" id="{84ADA292-1A66-43B4-B8CD-75CE9E13EB7A}"/>
              </a:ext>
            </a:extLst>
          </p:cNvPr>
          <p:cNvSpPr txBox="1">
            <a:spLocks/>
          </p:cNvSpPr>
          <p:nvPr/>
        </p:nvSpPr>
        <p:spPr>
          <a:xfrm>
            <a:off x="3108058" y="1890257"/>
            <a:ext cx="512863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Requer uma função de conversão explícita</a:t>
            </a:r>
          </a:p>
        </p:txBody>
      </p:sp>
      <p:sp>
        <p:nvSpPr>
          <p:cNvPr id="54" name="Google Shape;559;p28">
            <a:extLst>
              <a:ext uri="{FF2B5EF4-FFF2-40B4-BE49-F238E27FC236}">
                <a16:creationId xmlns:a16="http://schemas.microsoft.com/office/drawing/2014/main" id="{B9332E12-D673-4F45-9831-99E6E11F73C3}"/>
              </a:ext>
            </a:extLst>
          </p:cNvPr>
          <p:cNvSpPr txBox="1">
            <a:spLocks/>
          </p:cNvSpPr>
          <p:nvPr/>
        </p:nvSpPr>
        <p:spPr>
          <a:xfrm>
            <a:off x="3221472" y="2708177"/>
            <a:ext cx="5128630" cy="118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CAST / TRY_CAST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CONVERT / TRY_CONVERT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PARSE / TRY_PARSE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STR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1DA49A-6AA9-4BBC-A4D8-583A10B9F632}"/>
              </a:ext>
            </a:extLst>
          </p:cNvPr>
          <p:cNvSpPr/>
          <p:nvPr/>
        </p:nvSpPr>
        <p:spPr>
          <a:xfrm>
            <a:off x="2888511" y="2612951"/>
            <a:ext cx="3366977" cy="1539506"/>
          </a:xfrm>
          <a:prstGeom prst="rect">
            <a:avLst/>
          </a:prstGeom>
          <a:noFill/>
          <a:ln>
            <a:solidFill>
              <a:srgbClr val="48FF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7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NULOS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559;p28">
            <a:extLst>
              <a:ext uri="{FF2B5EF4-FFF2-40B4-BE49-F238E27FC236}">
                <a16:creationId xmlns:a16="http://schemas.microsoft.com/office/drawing/2014/main" id="{606137D0-47E5-4FE4-94E8-7834257B8275}"/>
              </a:ext>
            </a:extLst>
          </p:cNvPr>
          <p:cNvSpPr txBox="1">
            <a:spLocks/>
          </p:cNvSpPr>
          <p:nvPr/>
        </p:nvSpPr>
        <p:spPr>
          <a:xfrm>
            <a:off x="573648" y="1461282"/>
            <a:ext cx="957440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NULL</a:t>
            </a:r>
          </a:p>
        </p:txBody>
      </p:sp>
      <p:sp>
        <p:nvSpPr>
          <p:cNvPr id="49" name="Google Shape;559;p28">
            <a:extLst>
              <a:ext uri="{FF2B5EF4-FFF2-40B4-BE49-F238E27FC236}">
                <a16:creationId xmlns:a16="http://schemas.microsoft.com/office/drawing/2014/main" id="{80A51929-56D9-46C6-B1CA-3177D52B4A11}"/>
              </a:ext>
            </a:extLst>
          </p:cNvPr>
          <p:cNvSpPr txBox="1">
            <a:spLocks/>
          </p:cNvSpPr>
          <p:nvPr/>
        </p:nvSpPr>
        <p:spPr>
          <a:xfrm>
            <a:off x="1335964" y="1408917"/>
            <a:ext cx="512863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representa um valor faltante ou </a:t>
            </a:r>
            <a:r>
              <a:rPr lang="pt-BR" sz="1050" i="1" dirty="0">
                <a:solidFill>
                  <a:srgbClr val="48FFD5"/>
                </a:solidFill>
              </a:rPr>
              <a:t>desconhecido</a:t>
            </a:r>
          </a:p>
        </p:txBody>
      </p:sp>
      <p:sp>
        <p:nvSpPr>
          <p:cNvPr id="50" name="Google Shape;559;p28">
            <a:extLst>
              <a:ext uri="{FF2B5EF4-FFF2-40B4-BE49-F238E27FC236}">
                <a16:creationId xmlns:a16="http://schemas.microsoft.com/office/drawing/2014/main" id="{9AD798FC-5380-4855-B0D8-89DF8B2431A3}"/>
              </a:ext>
            </a:extLst>
          </p:cNvPr>
          <p:cNvSpPr txBox="1">
            <a:spLocks/>
          </p:cNvSpPr>
          <p:nvPr/>
        </p:nvSpPr>
        <p:spPr>
          <a:xfrm>
            <a:off x="672885" y="2251402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2 + NULL = NULL</a:t>
            </a:r>
          </a:p>
        </p:txBody>
      </p:sp>
      <p:sp>
        <p:nvSpPr>
          <p:cNvPr id="10" name="Google Shape;559;p28">
            <a:extLst>
              <a:ext uri="{FF2B5EF4-FFF2-40B4-BE49-F238E27FC236}">
                <a16:creationId xmlns:a16="http://schemas.microsoft.com/office/drawing/2014/main" id="{8728587F-85F6-409E-A0FE-2A66D6F192DE}"/>
              </a:ext>
            </a:extLst>
          </p:cNvPr>
          <p:cNvSpPr txBox="1">
            <a:spLocks/>
          </p:cNvSpPr>
          <p:nvPr/>
        </p:nvSpPr>
        <p:spPr>
          <a:xfrm>
            <a:off x="672885" y="2621456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‘</a:t>
            </a:r>
            <a:r>
              <a:rPr lang="pt-BR" sz="1600" dirty="0" err="1"/>
              <a:t>MyString</a:t>
            </a:r>
            <a:r>
              <a:rPr lang="pt-BR" sz="1600" dirty="0"/>
              <a:t>’ + NULL = NULL</a:t>
            </a:r>
          </a:p>
        </p:txBody>
      </p:sp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3EBAD5BD-0F4E-4416-AE72-BD2F326BB392}"/>
              </a:ext>
            </a:extLst>
          </p:cNvPr>
          <p:cNvSpPr txBox="1">
            <a:spLocks/>
          </p:cNvSpPr>
          <p:nvPr/>
        </p:nvSpPr>
        <p:spPr>
          <a:xfrm>
            <a:off x="261760" y="3024438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NULL = NULL</a:t>
            </a:r>
          </a:p>
        </p:txBody>
      </p: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2302E589-4D86-4869-9698-E0AFC54FFCA9}"/>
              </a:ext>
            </a:extLst>
          </p:cNvPr>
          <p:cNvSpPr txBox="1">
            <a:spLocks/>
          </p:cNvSpPr>
          <p:nvPr/>
        </p:nvSpPr>
        <p:spPr>
          <a:xfrm>
            <a:off x="2395676" y="2967856"/>
            <a:ext cx="110598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retorna </a:t>
            </a:r>
            <a:r>
              <a:rPr lang="pt-BR" sz="1050" i="1" dirty="0">
                <a:solidFill>
                  <a:srgbClr val="48FFD5"/>
                </a:solidFill>
              </a:rPr>
              <a:t>FALSE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AA31BCCF-1C0C-4D5B-903B-FF703882E168}"/>
              </a:ext>
            </a:extLst>
          </p:cNvPr>
          <p:cNvSpPr txBox="1">
            <a:spLocks/>
          </p:cNvSpPr>
          <p:nvPr/>
        </p:nvSpPr>
        <p:spPr>
          <a:xfrm>
            <a:off x="261760" y="3388523"/>
            <a:ext cx="3012746" cy="4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NULL IS NULL</a:t>
            </a:r>
          </a:p>
        </p:txBody>
      </p:sp>
      <p:sp>
        <p:nvSpPr>
          <p:cNvPr id="14" name="Google Shape;559;p28">
            <a:extLst>
              <a:ext uri="{FF2B5EF4-FFF2-40B4-BE49-F238E27FC236}">
                <a16:creationId xmlns:a16="http://schemas.microsoft.com/office/drawing/2014/main" id="{7250E3F3-7253-4368-BE6B-75AA6EAC2618}"/>
              </a:ext>
            </a:extLst>
          </p:cNvPr>
          <p:cNvSpPr txBox="1">
            <a:spLocks/>
          </p:cNvSpPr>
          <p:nvPr/>
        </p:nvSpPr>
        <p:spPr>
          <a:xfrm>
            <a:off x="2395676" y="3331941"/>
            <a:ext cx="110598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retorna </a:t>
            </a:r>
            <a:r>
              <a:rPr lang="pt-BR" sz="1050" i="1" dirty="0">
                <a:solidFill>
                  <a:srgbClr val="48FFD5"/>
                </a:solidFill>
              </a:rPr>
              <a:t>TRUE</a:t>
            </a:r>
          </a:p>
        </p:txBody>
      </p:sp>
      <p:sp>
        <p:nvSpPr>
          <p:cNvPr id="17" name="Google Shape;559;p28">
            <a:extLst>
              <a:ext uri="{FF2B5EF4-FFF2-40B4-BE49-F238E27FC236}">
                <a16:creationId xmlns:a16="http://schemas.microsoft.com/office/drawing/2014/main" id="{0556EFF1-264D-4064-9CD7-BE886E941396}"/>
              </a:ext>
            </a:extLst>
          </p:cNvPr>
          <p:cNvSpPr txBox="1">
            <a:spLocks/>
          </p:cNvSpPr>
          <p:nvPr/>
        </p:nvSpPr>
        <p:spPr>
          <a:xfrm>
            <a:off x="4688635" y="2094644"/>
            <a:ext cx="2688036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ISNULL(</a:t>
            </a:r>
            <a:r>
              <a:rPr lang="pt-BR" sz="1600" i="1" dirty="0" err="1">
                <a:solidFill>
                  <a:srgbClr val="00B0F0"/>
                </a:solidFill>
              </a:rPr>
              <a:t>column</a:t>
            </a:r>
            <a:r>
              <a:rPr lang="pt-BR" sz="1600" i="1" dirty="0">
                <a:solidFill>
                  <a:srgbClr val="48FFD5"/>
                </a:solidFill>
              </a:rPr>
              <a:t>, </a:t>
            </a:r>
            <a:r>
              <a:rPr lang="pt-BR" sz="1600" i="1" dirty="0" err="1">
                <a:solidFill>
                  <a:schemeClr val="accent6"/>
                </a:solidFill>
              </a:rPr>
              <a:t>value</a:t>
            </a:r>
            <a:r>
              <a:rPr lang="pt-BR" sz="1600" i="1" dirty="0">
                <a:solidFill>
                  <a:srgbClr val="48FFD5"/>
                </a:solidFill>
              </a:rPr>
              <a:t>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7F7F29-4910-4FB8-A4E2-B559333A92FC}"/>
              </a:ext>
            </a:extLst>
          </p:cNvPr>
          <p:cNvSpPr/>
          <p:nvPr/>
        </p:nvSpPr>
        <p:spPr>
          <a:xfrm>
            <a:off x="4504659" y="2059860"/>
            <a:ext cx="3533553" cy="2439089"/>
          </a:xfrm>
          <a:prstGeom prst="rect">
            <a:avLst/>
          </a:prstGeom>
          <a:noFill/>
          <a:ln>
            <a:solidFill>
              <a:srgbClr val="48FF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Google Shape;559;p28">
            <a:extLst>
              <a:ext uri="{FF2B5EF4-FFF2-40B4-BE49-F238E27FC236}">
                <a16:creationId xmlns:a16="http://schemas.microsoft.com/office/drawing/2014/main" id="{8B4D3D59-41C1-46F5-8F9F-BCC076521A8A}"/>
              </a:ext>
            </a:extLst>
          </p:cNvPr>
          <p:cNvSpPr txBox="1">
            <a:spLocks/>
          </p:cNvSpPr>
          <p:nvPr/>
        </p:nvSpPr>
        <p:spPr>
          <a:xfrm>
            <a:off x="4671237" y="2814180"/>
            <a:ext cx="2688036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NULLIF(</a:t>
            </a:r>
            <a:r>
              <a:rPr lang="pt-BR" sz="1600" i="1" dirty="0" err="1">
                <a:solidFill>
                  <a:srgbClr val="00B0F0"/>
                </a:solidFill>
              </a:rPr>
              <a:t>column</a:t>
            </a:r>
            <a:r>
              <a:rPr lang="pt-BR" sz="1600" i="1" dirty="0">
                <a:solidFill>
                  <a:srgbClr val="48FFD5"/>
                </a:solidFill>
              </a:rPr>
              <a:t>, </a:t>
            </a:r>
            <a:r>
              <a:rPr lang="pt-BR" sz="1600" i="1" dirty="0" err="1">
                <a:solidFill>
                  <a:schemeClr val="accent6"/>
                </a:solidFill>
              </a:rPr>
              <a:t>value</a:t>
            </a:r>
            <a:r>
              <a:rPr lang="pt-BR" sz="1600" i="1" dirty="0">
                <a:solidFill>
                  <a:srgbClr val="48FFD5"/>
                </a:solidFill>
              </a:rPr>
              <a:t>)</a:t>
            </a:r>
          </a:p>
        </p:txBody>
      </p:sp>
      <p:sp>
        <p:nvSpPr>
          <p:cNvPr id="20" name="Google Shape;559;p28">
            <a:extLst>
              <a:ext uri="{FF2B5EF4-FFF2-40B4-BE49-F238E27FC236}">
                <a16:creationId xmlns:a16="http://schemas.microsoft.com/office/drawing/2014/main" id="{0DF716F9-EE1E-44CF-AD87-31A5889099E2}"/>
              </a:ext>
            </a:extLst>
          </p:cNvPr>
          <p:cNvSpPr txBox="1">
            <a:spLocks/>
          </p:cNvSpPr>
          <p:nvPr/>
        </p:nvSpPr>
        <p:spPr>
          <a:xfrm>
            <a:off x="4671237" y="2316914"/>
            <a:ext cx="320040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Retorna o </a:t>
            </a:r>
            <a:r>
              <a:rPr lang="pt-BR" sz="1050" i="1" dirty="0">
                <a:solidFill>
                  <a:schemeClr val="accent6"/>
                </a:solidFill>
              </a:rPr>
              <a:t>valor</a:t>
            </a:r>
            <a:r>
              <a:rPr lang="pt-BR" sz="1050" i="1" dirty="0"/>
              <a:t> se a coluna for </a:t>
            </a:r>
            <a:r>
              <a:rPr lang="pt-BR" sz="1050" i="1" dirty="0">
                <a:solidFill>
                  <a:srgbClr val="48FFD5"/>
                </a:solidFill>
              </a:rPr>
              <a:t>NULL</a:t>
            </a:r>
          </a:p>
        </p:txBody>
      </p:sp>
      <p:sp>
        <p:nvSpPr>
          <p:cNvPr id="21" name="Google Shape;559;p28">
            <a:extLst>
              <a:ext uri="{FF2B5EF4-FFF2-40B4-BE49-F238E27FC236}">
                <a16:creationId xmlns:a16="http://schemas.microsoft.com/office/drawing/2014/main" id="{28BB7C97-FEC1-4941-8B51-891EF26C855C}"/>
              </a:ext>
            </a:extLst>
          </p:cNvPr>
          <p:cNvSpPr txBox="1">
            <a:spLocks/>
          </p:cNvSpPr>
          <p:nvPr/>
        </p:nvSpPr>
        <p:spPr>
          <a:xfrm>
            <a:off x="4671237" y="3024438"/>
            <a:ext cx="3200400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Retorna </a:t>
            </a:r>
            <a:r>
              <a:rPr lang="pt-BR" sz="1050" i="1" dirty="0">
                <a:solidFill>
                  <a:srgbClr val="48FFD5"/>
                </a:solidFill>
              </a:rPr>
              <a:t>NULL</a:t>
            </a:r>
            <a:r>
              <a:rPr lang="pt-BR" sz="1050" i="1" dirty="0"/>
              <a:t> se a coluna for </a:t>
            </a:r>
            <a:r>
              <a:rPr lang="pt-BR" sz="1050" i="1" dirty="0">
                <a:solidFill>
                  <a:schemeClr val="accent6"/>
                </a:solidFill>
              </a:rPr>
              <a:t>valor</a:t>
            </a:r>
          </a:p>
        </p:txBody>
      </p:sp>
      <p:sp>
        <p:nvSpPr>
          <p:cNvPr id="22" name="Google Shape;559;p28">
            <a:extLst>
              <a:ext uri="{FF2B5EF4-FFF2-40B4-BE49-F238E27FC236}">
                <a16:creationId xmlns:a16="http://schemas.microsoft.com/office/drawing/2014/main" id="{D112DC39-772A-4D52-AC64-32B7A9D26BFA}"/>
              </a:ext>
            </a:extLst>
          </p:cNvPr>
          <p:cNvSpPr txBox="1">
            <a:spLocks/>
          </p:cNvSpPr>
          <p:nvPr/>
        </p:nvSpPr>
        <p:spPr>
          <a:xfrm>
            <a:off x="4671236" y="3504915"/>
            <a:ext cx="3366977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COALESCE(</a:t>
            </a:r>
            <a:r>
              <a:rPr lang="pt-BR" sz="1600" i="1" dirty="0">
                <a:solidFill>
                  <a:srgbClr val="00B0F0"/>
                </a:solidFill>
              </a:rPr>
              <a:t>column1</a:t>
            </a:r>
            <a:r>
              <a:rPr lang="pt-BR" sz="1600" i="1" dirty="0">
                <a:solidFill>
                  <a:srgbClr val="48FFD5"/>
                </a:solidFill>
              </a:rPr>
              <a:t>, </a:t>
            </a:r>
            <a:r>
              <a:rPr lang="pt-BR" sz="1600" i="1" dirty="0">
                <a:solidFill>
                  <a:srgbClr val="00B0F0"/>
                </a:solidFill>
              </a:rPr>
              <a:t>column2,...</a:t>
            </a:r>
            <a:r>
              <a:rPr lang="pt-BR" sz="1600" i="1" dirty="0">
                <a:solidFill>
                  <a:srgbClr val="48FFD5"/>
                </a:solidFill>
              </a:rPr>
              <a:t>)</a:t>
            </a:r>
          </a:p>
        </p:txBody>
      </p:sp>
      <p:sp>
        <p:nvSpPr>
          <p:cNvPr id="23" name="Google Shape;559;p28">
            <a:extLst>
              <a:ext uri="{FF2B5EF4-FFF2-40B4-BE49-F238E27FC236}">
                <a16:creationId xmlns:a16="http://schemas.microsoft.com/office/drawing/2014/main" id="{6309E7E1-26C7-464F-87C4-826CDA3D9271}"/>
              </a:ext>
            </a:extLst>
          </p:cNvPr>
          <p:cNvSpPr txBox="1">
            <a:spLocks/>
          </p:cNvSpPr>
          <p:nvPr/>
        </p:nvSpPr>
        <p:spPr>
          <a:xfrm>
            <a:off x="4671237" y="3729686"/>
            <a:ext cx="3200400" cy="61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050" i="1" dirty="0"/>
              <a:t>Retorna o valor da primeira coluna não-nula entre as colunas passadas como argumento</a:t>
            </a:r>
            <a:endParaRPr lang="pt-BR" sz="105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4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HANDS-ON TIPOS PRIMITIVOS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Conhecendo e convertendo diferentes tipos de dados utilizando dados do E-Commerce brasileiro no Microsoft SQL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HANDS-ON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0" name="Google Shape;234;p21">
            <a:extLst>
              <a:ext uri="{FF2B5EF4-FFF2-40B4-BE49-F238E27FC236}">
                <a16:creationId xmlns:a16="http://schemas.microsoft.com/office/drawing/2014/main" id="{7CC5599C-32E4-44F9-9076-4B5DECD44301}"/>
              </a:ext>
            </a:extLst>
          </p:cNvPr>
          <p:cNvGrpSpPr/>
          <p:nvPr/>
        </p:nvGrpSpPr>
        <p:grpSpPr>
          <a:xfrm>
            <a:off x="1501373" y="1449203"/>
            <a:ext cx="1559903" cy="1512004"/>
            <a:chOff x="6226275" y="3911538"/>
            <a:chExt cx="900325" cy="894450"/>
          </a:xfrm>
        </p:grpSpPr>
        <p:sp>
          <p:nvSpPr>
            <p:cNvPr id="11" name="Google Shape;235;p21">
              <a:extLst>
                <a:ext uri="{FF2B5EF4-FFF2-40B4-BE49-F238E27FC236}">
                  <a16:creationId xmlns:a16="http://schemas.microsoft.com/office/drawing/2014/main" id="{483BE05F-A23C-4C33-857E-8A6EFF478AB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6;p21">
              <a:extLst>
                <a:ext uri="{FF2B5EF4-FFF2-40B4-BE49-F238E27FC236}">
                  <a16:creationId xmlns:a16="http://schemas.microsoft.com/office/drawing/2014/main" id="{983E91C7-7C6B-4B1F-AFE2-630BC46512DB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7;p21">
              <a:extLst>
                <a:ext uri="{FF2B5EF4-FFF2-40B4-BE49-F238E27FC236}">
                  <a16:creationId xmlns:a16="http://schemas.microsoft.com/office/drawing/2014/main" id="{2B3A471F-75AB-4463-AB0A-88478E3BABDE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8;p21">
              <a:extLst>
                <a:ext uri="{FF2B5EF4-FFF2-40B4-BE49-F238E27FC236}">
                  <a16:creationId xmlns:a16="http://schemas.microsoft.com/office/drawing/2014/main" id="{2E642638-2273-40C8-8CA6-BA2C384D4D1B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;p21">
              <a:extLst>
                <a:ext uri="{FF2B5EF4-FFF2-40B4-BE49-F238E27FC236}">
                  <a16:creationId xmlns:a16="http://schemas.microsoft.com/office/drawing/2014/main" id="{3E719DAE-A9EF-4982-A4FB-85A7C311D29C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;p21">
              <a:extLst>
                <a:ext uri="{FF2B5EF4-FFF2-40B4-BE49-F238E27FC236}">
                  <a16:creationId xmlns:a16="http://schemas.microsoft.com/office/drawing/2014/main" id="{BDF19739-C2A3-4642-82EF-1140AA3586EE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;p21">
              <a:extLst>
                <a:ext uri="{FF2B5EF4-FFF2-40B4-BE49-F238E27FC236}">
                  <a16:creationId xmlns:a16="http://schemas.microsoft.com/office/drawing/2014/main" id="{33C718F7-08E0-47B1-A4B6-52DC78466AC4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2;p21">
              <a:extLst>
                <a:ext uri="{FF2B5EF4-FFF2-40B4-BE49-F238E27FC236}">
                  <a16:creationId xmlns:a16="http://schemas.microsoft.com/office/drawing/2014/main" id="{EE0C042D-7FA0-4D7F-BAA4-229173E9F05B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821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Conhecendo 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dados em SQL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Utilizando diferentes tipos de dados</a:t>
            </a:r>
            <a:r>
              <a:rPr lang="pt-BR" dirty="0"/>
              <a:t> e realizando conversões</a:t>
            </a:r>
            <a:endParaRPr lang="pt-BR"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Um pouco de história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sintaxe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Detalhes, exemplos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 cláusulas envolvidas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Selecionando dados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no SQL Server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Conhecendo a Linguagem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 Comando SELECT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Hands-On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Primitivos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Hands-On</a:t>
            </a: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62300" y="38322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1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oogle Shape;4474;p45">
            <a:extLst>
              <a:ext uri="{FF2B5EF4-FFF2-40B4-BE49-F238E27FC236}">
                <a16:creationId xmlns:a16="http://schemas.microsoft.com/office/drawing/2014/main" id="{5225E776-6754-46EE-9532-129E58CD2CBC}"/>
              </a:ext>
            </a:extLst>
          </p:cNvPr>
          <p:cNvGrpSpPr/>
          <p:nvPr/>
        </p:nvGrpSpPr>
        <p:grpSpPr>
          <a:xfrm>
            <a:off x="3594332" y="2899667"/>
            <a:ext cx="466074" cy="454879"/>
            <a:chOff x="2085450" y="842250"/>
            <a:chExt cx="483700" cy="481850"/>
          </a:xfrm>
          <a:solidFill>
            <a:srgbClr val="48FFD5"/>
          </a:solidFill>
        </p:grpSpPr>
        <p:sp>
          <p:nvSpPr>
            <p:cNvPr id="46" name="Google Shape;4475;p45">
              <a:extLst>
                <a:ext uri="{FF2B5EF4-FFF2-40B4-BE49-F238E27FC236}">
                  <a16:creationId xmlns:a16="http://schemas.microsoft.com/office/drawing/2014/main" id="{047140AB-DE55-4AD1-94FE-825DD59D1D58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4476;p45">
              <a:extLst>
                <a:ext uri="{FF2B5EF4-FFF2-40B4-BE49-F238E27FC236}">
                  <a16:creationId xmlns:a16="http://schemas.microsoft.com/office/drawing/2014/main" id="{534FAB91-C430-421B-866B-79BC3BB59091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477;p45">
              <a:extLst>
                <a:ext uri="{FF2B5EF4-FFF2-40B4-BE49-F238E27FC236}">
                  <a16:creationId xmlns:a16="http://schemas.microsoft.com/office/drawing/2014/main" id="{642B79F6-5875-452B-B1B5-0451D8813735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2888;p43">
            <a:extLst>
              <a:ext uri="{FF2B5EF4-FFF2-40B4-BE49-F238E27FC236}">
                <a16:creationId xmlns:a16="http://schemas.microsoft.com/office/drawing/2014/main" id="{70B65170-152A-4E47-91EC-155A3EAF1704}"/>
              </a:ext>
            </a:extLst>
          </p:cNvPr>
          <p:cNvGrpSpPr/>
          <p:nvPr/>
        </p:nvGrpSpPr>
        <p:grpSpPr>
          <a:xfrm>
            <a:off x="3520621" y="1937001"/>
            <a:ext cx="568483" cy="502500"/>
            <a:chOff x="2127141" y="3043500"/>
            <a:chExt cx="422629" cy="408027"/>
          </a:xfrm>
          <a:solidFill>
            <a:srgbClr val="0E2A47"/>
          </a:solidFill>
        </p:grpSpPr>
        <p:grpSp>
          <p:nvGrpSpPr>
            <p:cNvPr id="50" name="Google Shape;2889;p43">
              <a:extLst>
                <a:ext uri="{FF2B5EF4-FFF2-40B4-BE49-F238E27FC236}">
                  <a16:creationId xmlns:a16="http://schemas.microsoft.com/office/drawing/2014/main" id="{097AFFDA-223C-4DE7-AACD-9DA02EA37B6B}"/>
                </a:ext>
              </a:extLst>
            </p:cNvPr>
            <p:cNvGrpSpPr/>
            <p:nvPr/>
          </p:nvGrpSpPr>
          <p:grpSpPr>
            <a:xfrm>
              <a:off x="2127141" y="3048223"/>
              <a:ext cx="418743" cy="403304"/>
              <a:chOff x="2101363" y="3048223"/>
              <a:chExt cx="418743" cy="403304"/>
            </a:xfrm>
            <a:grpFill/>
          </p:grpSpPr>
          <p:sp>
            <p:nvSpPr>
              <p:cNvPr id="53" name="Google Shape;2890;p43">
                <a:extLst>
                  <a:ext uri="{FF2B5EF4-FFF2-40B4-BE49-F238E27FC236}">
                    <a16:creationId xmlns:a16="http://schemas.microsoft.com/office/drawing/2014/main" id="{427D1C45-B40D-4C93-A9F0-E8B23A0A5C9B}"/>
                  </a:ext>
                </a:extLst>
              </p:cNvPr>
              <p:cNvSpPr/>
              <p:nvPr/>
            </p:nvSpPr>
            <p:spPr>
              <a:xfrm>
                <a:off x="2101363" y="3048223"/>
                <a:ext cx="418743" cy="403304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941" extrusionOk="0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grpFill/>
              <a:ln w="12700">
                <a:solidFill>
                  <a:srgbClr val="48FF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1;p43">
                <a:extLst>
                  <a:ext uri="{FF2B5EF4-FFF2-40B4-BE49-F238E27FC236}">
                    <a16:creationId xmlns:a16="http://schemas.microsoft.com/office/drawing/2014/main" id="{2E924172-E276-4651-9D9F-461CA0D818B4}"/>
                  </a:ext>
                </a:extLst>
              </p:cNvPr>
              <p:cNvSpPr/>
              <p:nvPr/>
            </p:nvSpPr>
            <p:spPr>
              <a:xfrm>
                <a:off x="2119755" y="3068670"/>
                <a:ext cx="397728" cy="333674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570" extrusionOk="0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grpFill/>
              <a:ln w="12700">
                <a:solidFill>
                  <a:srgbClr val="48FF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2892;p43">
              <a:extLst>
                <a:ext uri="{FF2B5EF4-FFF2-40B4-BE49-F238E27FC236}">
                  <a16:creationId xmlns:a16="http://schemas.microsoft.com/office/drawing/2014/main" id="{8CAECBDE-B1DD-4BF8-9FA1-916AD511B0DF}"/>
                </a:ext>
              </a:extLst>
            </p:cNvPr>
            <p:cNvSpPr/>
            <p:nvPr/>
          </p:nvSpPr>
          <p:spPr>
            <a:xfrm>
              <a:off x="2140388" y="3043500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93;p43">
              <a:extLst>
                <a:ext uri="{FF2B5EF4-FFF2-40B4-BE49-F238E27FC236}">
                  <a16:creationId xmlns:a16="http://schemas.microsoft.com/office/drawing/2014/main" id="{1C98BE8D-68EA-46CF-B0A1-C2060795AFD5}"/>
                </a:ext>
              </a:extLst>
            </p:cNvPr>
            <p:cNvSpPr/>
            <p:nvPr/>
          </p:nvSpPr>
          <p:spPr>
            <a:xfrm rot="5400000">
              <a:off x="2166579" y="3051828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grpFill/>
            <a:ln w="12700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34;p21">
            <a:extLst>
              <a:ext uri="{FF2B5EF4-FFF2-40B4-BE49-F238E27FC236}">
                <a16:creationId xmlns:a16="http://schemas.microsoft.com/office/drawing/2014/main" id="{9DA0FFDD-99A8-4FE0-B3A8-57DD2583A024}"/>
              </a:ext>
            </a:extLst>
          </p:cNvPr>
          <p:cNvGrpSpPr/>
          <p:nvPr/>
        </p:nvGrpSpPr>
        <p:grpSpPr>
          <a:xfrm>
            <a:off x="5083596" y="2924287"/>
            <a:ext cx="428915" cy="426116"/>
            <a:chOff x="6226275" y="3911538"/>
            <a:chExt cx="900325" cy="894450"/>
          </a:xfrm>
        </p:grpSpPr>
        <p:sp>
          <p:nvSpPr>
            <p:cNvPr id="57" name="Google Shape;235;p21">
              <a:extLst>
                <a:ext uri="{FF2B5EF4-FFF2-40B4-BE49-F238E27FC236}">
                  <a16:creationId xmlns:a16="http://schemas.microsoft.com/office/drawing/2014/main" id="{BECA98CA-6321-4EA2-A106-07F4B04A8445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6;p21">
              <a:extLst>
                <a:ext uri="{FF2B5EF4-FFF2-40B4-BE49-F238E27FC236}">
                  <a16:creationId xmlns:a16="http://schemas.microsoft.com/office/drawing/2014/main" id="{00433DBF-5BB3-41C5-91AF-872988FF3E9D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7;p21">
              <a:extLst>
                <a:ext uri="{FF2B5EF4-FFF2-40B4-BE49-F238E27FC236}">
                  <a16:creationId xmlns:a16="http://schemas.microsoft.com/office/drawing/2014/main" id="{657B0F89-A72B-437B-8E17-406DAC0E429D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8;p21">
              <a:extLst>
                <a:ext uri="{FF2B5EF4-FFF2-40B4-BE49-F238E27FC236}">
                  <a16:creationId xmlns:a16="http://schemas.microsoft.com/office/drawing/2014/main" id="{65BE565E-A6AD-4A16-8F1B-DBE378B888CD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;p21">
              <a:extLst>
                <a:ext uri="{FF2B5EF4-FFF2-40B4-BE49-F238E27FC236}">
                  <a16:creationId xmlns:a16="http://schemas.microsoft.com/office/drawing/2014/main" id="{70A2659F-6FB9-448A-B22F-52C4FC48519C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;p21">
              <a:extLst>
                <a:ext uri="{FF2B5EF4-FFF2-40B4-BE49-F238E27FC236}">
                  <a16:creationId xmlns:a16="http://schemas.microsoft.com/office/drawing/2014/main" id="{6303532F-EC87-476E-97DB-A29B8F23141C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1;p21">
              <a:extLst>
                <a:ext uri="{FF2B5EF4-FFF2-40B4-BE49-F238E27FC236}">
                  <a16:creationId xmlns:a16="http://schemas.microsoft.com/office/drawing/2014/main" id="{62ADE357-26A1-44E0-8EF7-9E32C66F0FDA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2;p21">
              <a:extLst>
                <a:ext uri="{FF2B5EF4-FFF2-40B4-BE49-F238E27FC236}">
                  <a16:creationId xmlns:a16="http://schemas.microsoft.com/office/drawing/2014/main" id="{5A8F1810-8E21-4095-9FCA-886B6F0C27C4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CONHECENDO A LINGUAGEM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Nesta etapa, serão mostrados alguns tópicos sobre a história do SQL (</a:t>
            </a:r>
            <a:r>
              <a:rPr lang="pt-BR" dirty="0" err="1"/>
              <a:t>Structure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 e como esta é aplicada em </a:t>
            </a:r>
            <a:r>
              <a:rPr lang="pt-BR" dirty="0" err="1"/>
              <a:t>diverentes</a:t>
            </a:r>
            <a:r>
              <a:rPr lang="pt-BR" dirty="0"/>
              <a:t> SGBD (Sistemas Gerenciais de Banco de Dados)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SQL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1" name="Google Shape;2888;p43">
            <a:extLst>
              <a:ext uri="{FF2B5EF4-FFF2-40B4-BE49-F238E27FC236}">
                <a16:creationId xmlns:a16="http://schemas.microsoft.com/office/drawing/2014/main" id="{5A08CB3E-2EA0-4BB3-A3DF-1F901D5D90D7}"/>
              </a:ext>
            </a:extLst>
          </p:cNvPr>
          <p:cNvGrpSpPr/>
          <p:nvPr/>
        </p:nvGrpSpPr>
        <p:grpSpPr>
          <a:xfrm>
            <a:off x="1216638" y="1141225"/>
            <a:ext cx="1991833" cy="1799149"/>
            <a:chOff x="2127141" y="3043500"/>
            <a:chExt cx="422629" cy="408027"/>
          </a:xfrm>
          <a:solidFill>
            <a:srgbClr val="0E2A47"/>
          </a:solidFill>
        </p:grpSpPr>
        <p:grpSp>
          <p:nvGrpSpPr>
            <p:cNvPr id="12" name="Google Shape;2889;p43">
              <a:extLst>
                <a:ext uri="{FF2B5EF4-FFF2-40B4-BE49-F238E27FC236}">
                  <a16:creationId xmlns:a16="http://schemas.microsoft.com/office/drawing/2014/main" id="{23B018B2-9717-42DB-BE1D-EDC272F45EC0}"/>
                </a:ext>
              </a:extLst>
            </p:cNvPr>
            <p:cNvGrpSpPr/>
            <p:nvPr/>
          </p:nvGrpSpPr>
          <p:grpSpPr>
            <a:xfrm>
              <a:off x="2127141" y="3048223"/>
              <a:ext cx="418743" cy="403304"/>
              <a:chOff x="2101363" y="3048223"/>
              <a:chExt cx="418743" cy="403304"/>
            </a:xfrm>
            <a:grpFill/>
          </p:grpSpPr>
          <p:sp>
            <p:nvSpPr>
              <p:cNvPr id="15" name="Google Shape;2890;p43">
                <a:extLst>
                  <a:ext uri="{FF2B5EF4-FFF2-40B4-BE49-F238E27FC236}">
                    <a16:creationId xmlns:a16="http://schemas.microsoft.com/office/drawing/2014/main" id="{65652196-A993-4659-AF2F-32E52BE38524}"/>
                  </a:ext>
                </a:extLst>
              </p:cNvPr>
              <p:cNvSpPr/>
              <p:nvPr/>
            </p:nvSpPr>
            <p:spPr>
              <a:xfrm>
                <a:off x="2101363" y="3048223"/>
                <a:ext cx="418743" cy="403304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941" extrusionOk="0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grpFill/>
              <a:ln w="28575">
                <a:solidFill>
                  <a:srgbClr val="48FF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91;p43">
                <a:extLst>
                  <a:ext uri="{FF2B5EF4-FFF2-40B4-BE49-F238E27FC236}">
                    <a16:creationId xmlns:a16="http://schemas.microsoft.com/office/drawing/2014/main" id="{AD6DB0A5-0DD5-413F-99B7-402F1E81EE1B}"/>
                  </a:ext>
                </a:extLst>
              </p:cNvPr>
              <p:cNvSpPr/>
              <p:nvPr/>
            </p:nvSpPr>
            <p:spPr>
              <a:xfrm>
                <a:off x="2119755" y="3068670"/>
                <a:ext cx="397728" cy="333674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570" extrusionOk="0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grpFill/>
              <a:ln w="28575">
                <a:solidFill>
                  <a:srgbClr val="48FF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2892;p43">
              <a:extLst>
                <a:ext uri="{FF2B5EF4-FFF2-40B4-BE49-F238E27FC236}">
                  <a16:creationId xmlns:a16="http://schemas.microsoft.com/office/drawing/2014/main" id="{43C00975-8D15-42C0-9AAE-54997E9DF9E4}"/>
                </a:ext>
              </a:extLst>
            </p:cNvPr>
            <p:cNvSpPr/>
            <p:nvPr/>
          </p:nvSpPr>
          <p:spPr>
            <a:xfrm>
              <a:off x="2140388" y="3043500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grpFill/>
            <a:ln w="28575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3;p43">
              <a:extLst>
                <a:ext uri="{FF2B5EF4-FFF2-40B4-BE49-F238E27FC236}">
                  <a16:creationId xmlns:a16="http://schemas.microsoft.com/office/drawing/2014/main" id="{37939DE3-A0CF-408D-B489-FC8EADC97BB9}"/>
                </a:ext>
              </a:extLst>
            </p:cNvPr>
            <p:cNvSpPr/>
            <p:nvPr/>
          </p:nvSpPr>
          <p:spPr>
            <a:xfrm rot="5400000">
              <a:off x="2166579" y="3051828"/>
              <a:ext cx="388677" cy="37770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grpFill/>
            <a:ln w="28575">
              <a:solidFill>
                <a:srgbClr val="48FF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STRUCTURE QUERY LANGUAGE</a:t>
            </a:r>
            <a:endParaRPr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874950" y="3625074"/>
            <a:ext cx="1394100" cy="87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Adaptou ao T-SQL (</a:t>
            </a:r>
            <a:r>
              <a:rPr lang="pt-BR" dirty="0" err="1">
                <a:solidFill>
                  <a:schemeClr val="lt1"/>
                </a:solidFill>
              </a:rPr>
              <a:t>Transact</a:t>
            </a:r>
            <a:r>
              <a:rPr lang="pt-BR" dirty="0">
                <a:solidFill>
                  <a:schemeClr val="lt1"/>
                </a:solidFill>
              </a:rPr>
              <a:t>-SQL)</a:t>
            </a:r>
            <a:r>
              <a:rPr lang="pt-BR" sz="900" dirty="0">
                <a:solidFill>
                  <a:schemeClr val="lt1"/>
                </a:solidFill>
              </a:rPr>
              <a:t>. Utilizada no SQL Server e Azure SQL </a:t>
            </a:r>
            <a:r>
              <a:rPr lang="pt-BR" sz="900" dirty="0" err="1">
                <a:solidFill>
                  <a:schemeClr val="lt1"/>
                </a:solidFill>
              </a:rPr>
              <a:t>Database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dirty="0">
                <a:solidFill>
                  <a:schemeClr val="lt1"/>
                </a:solidFill>
              </a:rPr>
              <a:t>Sistemas de Gerenciamento de Banco de Dados: possuem especificidades</a:t>
            </a:r>
            <a:endParaRPr sz="9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36387" y="3619724"/>
            <a:ext cx="1394100" cy="52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Desenvolveu a linguagem nos anos 70</a:t>
            </a:r>
            <a:endParaRPr dirty="0"/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MICROSOFT</a:t>
            </a:r>
            <a:endParaRPr sz="900" dirty="0"/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err="1"/>
              <a:t>SGBDs</a:t>
            </a:r>
            <a:endParaRPr sz="900" dirty="0"/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IBM</a:t>
            </a:r>
            <a:endParaRPr sz="900" dirty="0"/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07758" y="2653393"/>
            <a:ext cx="45719" cy="52704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84794" y="2633315"/>
            <a:ext cx="45719" cy="547123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5ED1829-28B3-4704-8609-8E929F447D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3690" y="1616196"/>
            <a:ext cx="1028623" cy="1037196"/>
          </a:xfrm>
          <a:prstGeom prst="rect">
            <a:avLst/>
          </a:prstGeom>
        </p:spPr>
      </p:pic>
      <p:sp>
        <p:nvSpPr>
          <p:cNvPr id="31" name="Google Shape;568;p28">
            <a:extLst>
              <a:ext uri="{FF2B5EF4-FFF2-40B4-BE49-F238E27FC236}">
                <a16:creationId xmlns:a16="http://schemas.microsoft.com/office/drawing/2014/main" id="{30D826A2-187E-4879-B84F-DABA8C77FC88}"/>
              </a:ext>
            </a:extLst>
          </p:cNvPr>
          <p:cNvSpPr/>
          <p:nvPr/>
        </p:nvSpPr>
        <p:spPr>
          <a:xfrm>
            <a:off x="4553724" y="2653392"/>
            <a:ext cx="45719" cy="52704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9998F4-6308-4800-8D22-48F3A079D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877" y="1604693"/>
            <a:ext cx="1028623" cy="10286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8A5AA5-5B2C-4E54-8430-5478B3ADC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73" b="89880" l="9615" r="89744">
                        <a14:foregroundMark x1="32692" y1="18313" x2="32692" y2="18313"/>
                        <a14:foregroundMark x1="72863" y1="10120" x2="72863" y2="10120"/>
                        <a14:foregroundMark x1="45299" y1="36386" x2="45299" y2="36386"/>
                        <a14:foregroundMark x1="39530" y1="8675" x2="39530" y2="8675"/>
                        <a14:foregroundMark x1="67094" y1="25542" x2="67094" y2="25542"/>
                        <a14:foregroundMark x1="47009" y1="54699" x2="47009" y2="54699"/>
                        <a14:foregroundMark x1="49573" y1="54699" x2="49573" y2="45301"/>
                        <a14:foregroundMark x1="28205" y1="52048" x2="19444" y2="24096"/>
                        <a14:foregroundMark x1="19444" y1="24096" x2="36966" y2="9157"/>
                        <a14:foregroundMark x1="20299" y1="22169" x2="35684" y2="3373"/>
                        <a14:foregroundMark x1="35684" y1="3373" x2="42094" y2="9880"/>
                        <a14:foregroundMark x1="32692" y1="6747" x2="20085" y2="22169"/>
                        <a14:foregroundMark x1="19658" y1="20964" x2="33547" y2="6747"/>
                        <a14:foregroundMark x1="33547" y1="6747" x2="22009" y2="12048"/>
                        <a14:foregroundMark x1="43590" y1="10120" x2="34188" y2="35181"/>
                        <a14:foregroundMark x1="34188" y1="35181" x2="47863" y2="49398"/>
                        <a14:foregroundMark x1="42735" y1="11807" x2="37821" y2="18795"/>
                        <a14:foregroundMark x1="27778" y1="52048" x2="41026" y2="48916"/>
                        <a14:foregroundMark x1="37393" y1="48916" x2="29915" y2="52771"/>
                        <a14:foregroundMark x1="30556" y1="54458" x2="35256" y2="53253"/>
                        <a14:foregroundMark x1="44444" y1="52530" x2="40385" y2="53735"/>
                        <a14:foregroundMark x1="38034" y1="53976" x2="39744" y2="53976"/>
                        <a14:foregroundMark x1="49573" y1="57108" x2="49573" y2="69398"/>
                        <a14:foregroundMark x1="49573" y1="69398" x2="53632" y2="72771"/>
                        <a14:foregroundMark x1="53632" y1="72771" x2="57051" y2="72771"/>
                        <a14:foregroundMark x1="57051" y1="72771" x2="61325" y2="72048"/>
                        <a14:foregroundMark x1="61325" y1="72048" x2="64316" y2="67952"/>
                        <a14:foregroundMark x1="64316" y1="67952" x2="64530" y2="60241"/>
                        <a14:foregroundMark x1="64530" y1="60241" x2="65598" y2="52530"/>
                        <a14:foregroundMark x1="65598" y1="52530" x2="69444" y2="52771"/>
                        <a14:foregroundMark x1="69444" y1="52771" x2="76923" y2="50843"/>
                        <a14:foregroundMark x1="76923" y1="50843" x2="78205" y2="47229"/>
                        <a14:foregroundMark x1="78205" y1="47229" x2="67094" y2="47229"/>
                        <a14:foregroundMark x1="67094" y1="47229" x2="65385" y2="37831"/>
                        <a14:foregroundMark x1="69444" y1="47229" x2="67949" y2="40482"/>
                        <a14:foregroundMark x1="69444" y1="44337" x2="75855" y2="34458"/>
                        <a14:foregroundMark x1="75855" y1="34458" x2="76923" y2="27229"/>
                        <a14:foregroundMark x1="76923" y1="27229" x2="76923" y2="20723"/>
                        <a14:foregroundMark x1="76923" y1="20723" x2="77137" y2="15904"/>
                        <a14:foregroundMark x1="78846" y1="20241" x2="77991" y2="15663"/>
                        <a14:foregroundMark x1="77991" y1="15663" x2="71795" y2="8675"/>
                        <a14:foregroundMark x1="73504" y1="9157" x2="77137" y2="13976"/>
                        <a14:foregroundMark x1="72863" y1="9398" x2="59615" y2="4578"/>
                        <a14:foregroundMark x1="64530" y1="6506" x2="49359" y2="7470"/>
                        <a14:foregroundMark x1="59188" y1="10602" x2="67735" y2="17108"/>
                        <a14:foregroundMark x1="67735" y1="17108" x2="67735" y2="29157"/>
                        <a14:foregroundMark x1="67308" y1="26024" x2="62179" y2="37108"/>
                        <a14:foregroundMark x1="62179" y1="37108" x2="66026" y2="24819"/>
                        <a14:foregroundMark x1="66026" y1="24819" x2="59615" y2="25542"/>
                        <a14:foregroundMark x1="39530" y1="26265" x2="43162" y2="24819"/>
                        <a14:foregroundMark x1="43162" y1="24819" x2="47222" y2="24819"/>
                        <a14:foregroundMark x1="47222" y1="26747" x2="50427" y2="33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0009" y="1606178"/>
            <a:ext cx="910504" cy="8073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3A9585-F1E1-406A-A907-16A21F3F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804" y="1618754"/>
            <a:ext cx="447218" cy="4472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D1DD3E-A10E-427F-8A8A-62496FB012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43" y="2280592"/>
            <a:ext cx="928606" cy="7521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94855FB-51B8-4040-869E-FB3C85576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5695033" y="2297214"/>
            <a:ext cx="641850" cy="6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0.08993 -0.00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BANCO DE DADOS RELACIONAIS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3" name="Gráfico 512" descr="Mesa">
            <a:extLst>
              <a:ext uri="{FF2B5EF4-FFF2-40B4-BE49-F238E27FC236}">
                <a16:creationId xmlns:a16="http://schemas.microsoft.com/office/drawing/2014/main" id="{E899EF81-2F79-44F6-91D6-516EAB026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79" y="1448242"/>
            <a:ext cx="914400" cy="914400"/>
          </a:xfrm>
          <a:prstGeom prst="rect">
            <a:avLst/>
          </a:prstGeom>
        </p:spPr>
      </p:pic>
      <p:pic>
        <p:nvPicPr>
          <p:cNvPr id="515" name="Gráfico 514" descr="Lista">
            <a:extLst>
              <a:ext uri="{FF2B5EF4-FFF2-40B4-BE49-F238E27FC236}">
                <a16:creationId xmlns:a16="http://schemas.microsoft.com/office/drawing/2014/main" id="{6F8B16CD-9F2B-4AFB-A09F-12C5864DD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79" y="2491263"/>
            <a:ext cx="914400" cy="914400"/>
          </a:xfrm>
          <a:prstGeom prst="rect">
            <a:avLst/>
          </a:prstGeom>
        </p:spPr>
      </p:pic>
      <p:pic>
        <p:nvPicPr>
          <p:cNvPr id="517" name="Gráfico 516" descr="Conexões">
            <a:extLst>
              <a:ext uri="{FF2B5EF4-FFF2-40B4-BE49-F238E27FC236}">
                <a16:creationId xmlns:a16="http://schemas.microsoft.com/office/drawing/2014/main" id="{C36708CE-DA20-47BE-A432-4DBF6404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618" y="3494600"/>
            <a:ext cx="914400" cy="914400"/>
          </a:xfrm>
          <a:prstGeom prst="rect">
            <a:avLst/>
          </a:prstGeom>
        </p:spPr>
      </p:pic>
      <p:grpSp>
        <p:nvGrpSpPr>
          <p:cNvPr id="526" name="Agrupar 525">
            <a:extLst>
              <a:ext uri="{FF2B5EF4-FFF2-40B4-BE49-F238E27FC236}">
                <a16:creationId xmlns:a16="http://schemas.microsoft.com/office/drawing/2014/main" id="{00F4C7D4-DF8C-4724-8ECE-77D0B9863596}"/>
              </a:ext>
            </a:extLst>
          </p:cNvPr>
          <p:cNvGrpSpPr/>
          <p:nvPr/>
        </p:nvGrpSpPr>
        <p:grpSpPr>
          <a:xfrm>
            <a:off x="1435208" y="2511123"/>
            <a:ext cx="2080625" cy="793641"/>
            <a:chOff x="1257999" y="1456286"/>
            <a:chExt cx="2080625" cy="793641"/>
          </a:xfrm>
        </p:grpSpPr>
        <p:sp>
          <p:nvSpPr>
            <p:cNvPr id="91" name="Google Shape;559;p28">
              <a:extLst>
                <a:ext uri="{FF2B5EF4-FFF2-40B4-BE49-F238E27FC236}">
                  <a16:creationId xmlns:a16="http://schemas.microsoft.com/office/drawing/2014/main" id="{DBDCF79D-B1CA-4B99-A93D-99776671814B}"/>
                </a:ext>
              </a:extLst>
            </p:cNvPr>
            <p:cNvSpPr txBox="1">
              <a:spLocks/>
            </p:cNvSpPr>
            <p:nvPr/>
          </p:nvSpPr>
          <p:spPr>
            <a:xfrm>
              <a:off x="1307618" y="1456286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2000" dirty="0"/>
                <a:t>ATRIBUTOS</a:t>
              </a:r>
            </a:p>
          </p:txBody>
        </p:sp>
        <p:sp>
          <p:nvSpPr>
            <p:cNvPr id="92" name="Google Shape;559;p28">
              <a:extLst>
                <a:ext uri="{FF2B5EF4-FFF2-40B4-BE49-F238E27FC236}">
                  <a16:creationId xmlns:a16="http://schemas.microsoft.com/office/drawing/2014/main" id="{C7A70E9B-A843-4DFC-9253-B9C4F33E53AF}"/>
                </a:ext>
              </a:extLst>
            </p:cNvPr>
            <p:cNvSpPr txBox="1">
              <a:spLocks/>
            </p:cNvSpPr>
            <p:nvPr/>
          </p:nvSpPr>
          <p:spPr>
            <a:xfrm>
              <a:off x="1257999" y="1643327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1200" i="1" dirty="0"/>
                <a:t>Colunas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F88CFF7C-DE4A-4185-8E2E-4E1E1547FEA4}"/>
              </a:ext>
            </a:extLst>
          </p:cNvPr>
          <p:cNvGrpSpPr/>
          <p:nvPr/>
        </p:nvGrpSpPr>
        <p:grpSpPr>
          <a:xfrm>
            <a:off x="1410399" y="1608686"/>
            <a:ext cx="2080625" cy="793641"/>
            <a:chOff x="1257999" y="1456286"/>
            <a:chExt cx="2080625" cy="793641"/>
          </a:xfrm>
        </p:grpSpPr>
        <p:sp>
          <p:nvSpPr>
            <p:cNvPr id="95" name="Google Shape;559;p28">
              <a:extLst>
                <a:ext uri="{FF2B5EF4-FFF2-40B4-BE49-F238E27FC236}">
                  <a16:creationId xmlns:a16="http://schemas.microsoft.com/office/drawing/2014/main" id="{7CED37EA-4716-4C02-B030-A205BCCEE4AA}"/>
                </a:ext>
              </a:extLst>
            </p:cNvPr>
            <p:cNvSpPr txBox="1">
              <a:spLocks/>
            </p:cNvSpPr>
            <p:nvPr/>
          </p:nvSpPr>
          <p:spPr>
            <a:xfrm>
              <a:off x="1307618" y="1456286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2000" dirty="0"/>
                <a:t>ENTIDADES</a:t>
              </a:r>
            </a:p>
          </p:txBody>
        </p:sp>
        <p:sp>
          <p:nvSpPr>
            <p:cNvPr id="96" name="Google Shape;559;p28">
              <a:extLst>
                <a:ext uri="{FF2B5EF4-FFF2-40B4-BE49-F238E27FC236}">
                  <a16:creationId xmlns:a16="http://schemas.microsoft.com/office/drawing/2014/main" id="{DDCCB623-25D6-434E-BA9B-C9B4890290C8}"/>
                </a:ext>
              </a:extLst>
            </p:cNvPr>
            <p:cNvSpPr txBox="1">
              <a:spLocks/>
            </p:cNvSpPr>
            <p:nvPr/>
          </p:nvSpPr>
          <p:spPr>
            <a:xfrm>
              <a:off x="1257999" y="1643327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1200" i="1" dirty="0"/>
                <a:t>Tabelas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57D2A26F-B5B5-4ABA-8B14-11D82C9E3965}"/>
              </a:ext>
            </a:extLst>
          </p:cNvPr>
          <p:cNvGrpSpPr/>
          <p:nvPr/>
        </p:nvGrpSpPr>
        <p:grpSpPr>
          <a:xfrm>
            <a:off x="5296877" y="3410593"/>
            <a:ext cx="2612253" cy="824873"/>
            <a:chOff x="1357237" y="1413386"/>
            <a:chExt cx="2612253" cy="824873"/>
          </a:xfrm>
        </p:grpSpPr>
        <p:sp>
          <p:nvSpPr>
            <p:cNvPr id="98" name="Google Shape;559;p28">
              <a:extLst>
                <a:ext uri="{FF2B5EF4-FFF2-40B4-BE49-F238E27FC236}">
                  <a16:creationId xmlns:a16="http://schemas.microsoft.com/office/drawing/2014/main" id="{AF154292-E0B1-4AC5-A8FF-F1F84E0C7468}"/>
                </a:ext>
              </a:extLst>
            </p:cNvPr>
            <p:cNvSpPr txBox="1">
              <a:spLocks/>
            </p:cNvSpPr>
            <p:nvPr/>
          </p:nvSpPr>
          <p:spPr>
            <a:xfrm>
              <a:off x="1357237" y="1413386"/>
              <a:ext cx="2612253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2000" dirty="0"/>
                <a:t>CHAVES</a:t>
              </a:r>
            </a:p>
          </p:txBody>
        </p:sp>
        <p:sp>
          <p:nvSpPr>
            <p:cNvPr id="99" name="Google Shape;559;p28">
              <a:extLst>
                <a:ext uri="{FF2B5EF4-FFF2-40B4-BE49-F238E27FC236}">
                  <a16:creationId xmlns:a16="http://schemas.microsoft.com/office/drawing/2014/main" id="{91996507-E836-4042-B211-A7E8796DFE63}"/>
                </a:ext>
              </a:extLst>
            </p:cNvPr>
            <p:cNvSpPr txBox="1">
              <a:spLocks/>
            </p:cNvSpPr>
            <p:nvPr/>
          </p:nvSpPr>
          <p:spPr>
            <a:xfrm>
              <a:off x="1647860" y="1631659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1200" i="1" dirty="0" err="1"/>
                <a:t>PrimaryKey</a:t>
              </a:r>
              <a:r>
                <a:rPr lang="pt-BR" sz="1200" i="1" dirty="0"/>
                <a:t>/</a:t>
              </a:r>
              <a:r>
                <a:rPr lang="pt-BR" sz="1200" i="1" dirty="0" err="1"/>
                <a:t>ForeignKey</a:t>
              </a:r>
              <a:endParaRPr lang="pt-BR" sz="1200" i="1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5832F35F-BBF0-4A35-A6A2-B020E353C325}"/>
              </a:ext>
            </a:extLst>
          </p:cNvPr>
          <p:cNvGrpSpPr/>
          <p:nvPr/>
        </p:nvGrpSpPr>
        <p:grpSpPr>
          <a:xfrm>
            <a:off x="1631534" y="3415517"/>
            <a:ext cx="2612253" cy="819949"/>
            <a:chOff x="1357237" y="1413386"/>
            <a:chExt cx="2612253" cy="819949"/>
          </a:xfrm>
        </p:grpSpPr>
        <p:sp>
          <p:nvSpPr>
            <p:cNvPr id="103" name="Google Shape;559;p28">
              <a:extLst>
                <a:ext uri="{FF2B5EF4-FFF2-40B4-BE49-F238E27FC236}">
                  <a16:creationId xmlns:a16="http://schemas.microsoft.com/office/drawing/2014/main" id="{407130A0-C4D8-4223-B1A5-0DE556AE519D}"/>
                </a:ext>
              </a:extLst>
            </p:cNvPr>
            <p:cNvSpPr txBox="1">
              <a:spLocks/>
            </p:cNvSpPr>
            <p:nvPr/>
          </p:nvSpPr>
          <p:spPr>
            <a:xfrm>
              <a:off x="1357237" y="1413386"/>
              <a:ext cx="2612253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2000" dirty="0"/>
                <a:t>RELACIONAMENTOS</a:t>
              </a:r>
            </a:p>
          </p:txBody>
        </p:sp>
        <p:sp>
          <p:nvSpPr>
            <p:cNvPr id="104" name="Google Shape;559;p28">
              <a:extLst>
                <a:ext uri="{FF2B5EF4-FFF2-40B4-BE49-F238E27FC236}">
                  <a16:creationId xmlns:a16="http://schemas.microsoft.com/office/drawing/2014/main" id="{6C9BC311-9789-4E8E-AF92-E790386E00AA}"/>
                </a:ext>
              </a:extLst>
            </p:cNvPr>
            <p:cNvSpPr txBox="1">
              <a:spLocks/>
            </p:cNvSpPr>
            <p:nvPr/>
          </p:nvSpPr>
          <p:spPr>
            <a:xfrm>
              <a:off x="1569888" y="1626735"/>
              <a:ext cx="2031006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oboto Black"/>
                <a:buNone/>
                <a:defRPr sz="3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ree Serif"/>
                <a:buNone/>
                <a:defRPr sz="5200" b="1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r>
                <a:rPr lang="pt-BR" sz="1200" i="1" dirty="0"/>
                <a:t>Métodos/Vínculos </a:t>
              </a:r>
            </a:p>
          </p:txBody>
        </p:sp>
      </p:grpSp>
      <p:pic>
        <p:nvPicPr>
          <p:cNvPr id="140" name="Gráfico 139" descr="Tecla">
            <a:extLst>
              <a:ext uri="{FF2B5EF4-FFF2-40B4-BE49-F238E27FC236}">
                <a16:creationId xmlns:a16="http://schemas.microsoft.com/office/drawing/2014/main" id="{9A30A5C9-0187-4A56-A590-1092D68B76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6860" y="3405663"/>
            <a:ext cx="914400" cy="914400"/>
          </a:xfrm>
          <a:prstGeom prst="rect">
            <a:avLst/>
          </a:prstGeom>
        </p:spPr>
      </p:pic>
      <p:grpSp>
        <p:nvGrpSpPr>
          <p:cNvPr id="551" name="Agrupar 550">
            <a:extLst>
              <a:ext uri="{FF2B5EF4-FFF2-40B4-BE49-F238E27FC236}">
                <a16:creationId xmlns:a16="http://schemas.microsoft.com/office/drawing/2014/main" id="{F56B794F-A0F1-4619-9DDC-2FCFB6FC2100}"/>
              </a:ext>
            </a:extLst>
          </p:cNvPr>
          <p:cNvGrpSpPr/>
          <p:nvPr/>
        </p:nvGrpSpPr>
        <p:grpSpPr>
          <a:xfrm>
            <a:off x="4243787" y="1677140"/>
            <a:ext cx="4092318" cy="1325256"/>
            <a:chOff x="4243787" y="1677140"/>
            <a:chExt cx="4092318" cy="1325256"/>
          </a:xfrm>
        </p:grpSpPr>
        <p:grpSp>
          <p:nvGrpSpPr>
            <p:cNvPr id="547" name="Agrupar 546">
              <a:extLst>
                <a:ext uri="{FF2B5EF4-FFF2-40B4-BE49-F238E27FC236}">
                  <a16:creationId xmlns:a16="http://schemas.microsoft.com/office/drawing/2014/main" id="{2145492C-681B-4E39-BCE7-2D9943CF5D20}"/>
                </a:ext>
              </a:extLst>
            </p:cNvPr>
            <p:cNvGrpSpPr/>
            <p:nvPr/>
          </p:nvGrpSpPr>
          <p:grpSpPr>
            <a:xfrm>
              <a:off x="4243787" y="1677140"/>
              <a:ext cx="4092318" cy="1319895"/>
              <a:chOff x="4243787" y="1677140"/>
              <a:chExt cx="4092318" cy="1319895"/>
            </a:xfrm>
          </p:grpSpPr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16D3274D-53E9-4A9F-BA31-36E8F2CE33F4}"/>
                  </a:ext>
                </a:extLst>
              </p:cNvPr>
              <p:cNvSpPr/>
              <p:nvPr/>
            </p:nvSpPr>
            <p:spPr>
              <a:xfrm>
                <a:off x="4489733" y="2215286"/>
                <a:ext cx="990510" cy="295837"/>
              </a:xfrm>
              <a:prstGeom prst="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Roboto Black" panose="020B0604020202020204" charset="0"/>
                    <a:ea typeface="Roboto Black" panose="020B0604020202020204" charset="0"/>
                  </a:rPr>
                  <a:t>Funcionário</a:t>
                </a:r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B011966F-0CFD-41BE-8AEF-32E7C3B0B8B9}"/>
                  </a:ext>
                </a:extLst>
              </p:cNvPr>
              <p:cNvSpPr/>
              <p:nvPr/>
            </p:nvSpPr>
            <p:spPr>
              <a:xfrm>
                <a:off x="7152349" y="2215286"/>
                <a:ext cx="1177420" cy="295837"/>
              </a:xfrm>
              <a:prstGeom prst="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Roboto Black" panose="020B0604020202020204" charset="0"/>
                    <a:ea typeface="Roboto Black" panose="020B0604020202020204" charset="0"/>
                  </a:rPr>
                  <a:t>Departamento</a:t>
                </a:r>
              </a:p>
            </p:txBody>
          </p:sp>
          <p:sp>
            <p:nvSpPr>
              <p:cNvPr id="532" name="Retângulo: Cantos Arredondados 531">
                <a:extLst>
                  <a:ext uri="{FF2B5EF4-FFF2-40B4-BE49-F238E27FC236}">
                    <a16:creationId xmlns:a16="http://schemas.microsoft.com/office/drawing/2014/main" id="{D1032C3D-C815-4B0F-85FF-A8E9A7CA4B1B}"/>
                  </a:ext>
                </a:extLst>
              </p:cNvPr>
              <p:cNvSpPr/>
              <p:nvPr/>
            </p:nvSpPr>
            <p:spPr>
              <a:xfrm>
                <a:off x="4243787" y="1677140"/>
                <a:ext cx="491892" cy="237173"/>
              </a:xfrm>
              <a:prstGeom prst="round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latin typeface="Roboto Black" panose="020B0604020202020204" charset="0"/>
                    <a:ea typeface="Roboto Black" panose="020B0604020202020204" charset="0"/>
                  </a:rPr>
                  <a:t>Nome</a:t>
                </a: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E60603E8-25A8-4631-85F0-D0BB3409124A}"/>
                  </a:ext>
                </a:extLst>
              </p:cNvPr>
              <p:cNvSpPr/>
              <p:nvPr/>
            </p:nvSpPr>
            <p:spPr>
              <a:xfrm>
                <a:off x="5055120" y="1677140"/>
                <a:ext cx="651019" cy="237173"/>
              </a:xfrm>
              <a:prstGeom prst="round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err="1">
                    <a:latin typeface="Roboto Black" panose="020B0604020202020204" charset="0"/>
                    <a:ea typeface="Roboto Black" panose="020B0604020202020204" charset="0"/>
                  </a:rPr>
                  <a:t>ID_Setor</a:t>
                </a:r>
                <a:endParaRPr lang="pt-BR" sz="800" dirty="0">
                  <a:latin typeface="Roboto Black" panose="020B0604020202020204" charset="0"/>
                  <a:ea typeface="Roboto Black" panose="020B0604020202020204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DAF10E60-6234-48B7-8DAC-607329D6AC29}"/>
                  </a:ext>
                </a:extLst>
              </p:cNvPr>
              <p:cNvSpPr/>
              <p:nvPr/>
            </p:nvSpPr>
            <p:spPr>
              <a:xfrm>
                <a:off x="4243787" y="2759862"/>
                <a:ext cx="491892" cy="237173"/>
              </a:xfrm>
              <a:prstGeom prst="round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latin typeface="Roboto Black" panose="020B0604020202020204" charset="0"/>
                    <a:ea typeface="Roboto Black" panose="020B0604020202020204" charset="0"/>
                  </a:rPr>
                  <a:t>Cargo</a:t>
                </a:r>
              </a:p>
            </p:txBody>
          </p:sp>
          <p:sp>
            <p:nvSpPr>
              <p:cNvPr id="533" name="Losango 532">
                <a:extLst>
                  <a:ext uri="{FF2B5EF4-FFF2-40B4-BE49-F238E27FC236}">
                    <a16:creationId xmlns:a16="http://schemas.microsoft.com/office/drawing/2014/main" id="{53EBC550-D684-45CE-A9B4-0820DF088523}"/>
                  </a:ext>
                </a:extLst>
              </p:cNvPr>
              <p:cNvSpPr/>
              <p:nvPr/>
            </p:nvSpPr>
            <p:spPr>
              <a:xfrm>
                <a:off x="5905079" y="2001213"/>
                <a:ext cx="822434" cy="743324"/>
              </a:xfrm>
              <a:prstGeom prst="diamond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latin typeface="Roboto Black" panose="020B0604020202020204" charset="0"/>
                  <a:ea typeface="Roboto Black" panose="020B0604020202020204" charset="0"/>
                </a:endParaRPr>
              </a:p>
            </p:txBody>
          </p:sp>
          <p:sp>
            <p:nvSpPr>
              <p:cNvPr id="115" name="Google Shape;559;p28">
                <a:extLst>
                  <a:ext uri="{FF2B5EF4-FFF2-40B4-BE49-F238E27FC236}">
                    <a16:creationId xmlns:a16="http://schemas.microsoft.com/office/drawing/2014/main" id="{E35C27E1-EA16-4A98-8F00-124425130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2301" y="2295214"/>
                <a:ext cx="822434" cy="237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Roboto Black"/>
                  <a:buNone/>
                  <a:defRPr sz="3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9pPr>
              </a:lstStyle>
              <a:p>
                <a:r>
                  <a:rPr lang="pt-BR" sz="1100" dirty="0"/>
                  <a:t>Trabalha</a:t>
                </a:r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1BA25AB8-CF40-4300-B8AC-38AF95512E51}"/>
                  </a:ext>
                </a:extLst>
              </p:cNvPr>
              <p:cNvSpPr/>
              <p:nvPr/>
            </p:nvSpPr>
            <p:spPr>
              <a:xfrm>
                <a:off x="7258111" y="1677140"/>
                <a:ext cx="651019" cy="237173"/>
              </a:xfrm>
              <a:prstGeom prst="round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err="1">
                    <a:latin typeface="Roboto Black" panose="020B0604020202020204" charset="0"/>
                    <a:ea typeface="Roboto Black" panose="020B0604020202020204" charset="0"/>
                  </a:rPr>
                  <a:t>ID_Setor</a:t>
                </a:r>
                <a:endParaRPr lang="pt-BR" sz="800" dirty="0">
                  <a:latin typeface="Roboto Black" panose="020B0604020202020204" charset="0"/>
                  <a:ea typeface="Roboto Black" panose="020B0604020202020204" charset="0"/>
                </a:endParaRPr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3056799E-E803-4BFF-B01E-A8303BA628B1}"/>
                  </a:ext>
                </a:extLst>
              </p:cNvPr>
              <p:cNvSpPr/>
              <p:nvPr/>
            </p:nvSpPr>
            <p:spPr>
              <a:xfrm>
                <a:off x="7844213" y="2756566"/>
                <a:ext cx="491892" cy="237173"/>
              </a:xfrm>
              <a:prstGeom prst="roundRect">
                <a:avLst/>
              </a:prstGeom>
              <a:solidFill>
                <a:srgbClr val="0E2A47"/>
              </a:solidFill>
              <a:ln>
                <a:solidFill>
                  <a:srgbClr val="48FF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latin typeface="Roboto Black" panose="020B0604020202020204" charset="0"/>
                    <a:ea typeface="Roboto Black" panose="020B0604020202020204" charset="0"/>
                  </a:rPr>
                  <a:t>Nome</a:t>
                </a:r>
              </a:p>
            </p:txBody>
          </p:sp>
          <p:cxnSp>
            <p:nvCxnSpPr>
              <p:cNvPr id="535" name="Conector de Seta Reta 534">
                <a:extLst>
                  <a:ext uri="{FF2B5EF4-FFF2-40B4-BE49-F238E27FC236}">
                    <a16:creationId xmlns:a16="http://schemas.microsoft.com/office/drawing/2014/main" id="{AC977AB8-38E4-4DFC-8392-712CF84A9ED9}"/>
                  </a:ext>
                </a:extLst>
              </p:cNvPr>
              <p:cNvCxnSpPr>
                <a:cxnSpLocks/>
                <a:stCxn id="531" idx="3"/>
              </p:cNvCxnSpPr>
              <p:nvPr/>
            </p:nvCxnSpPr>
            <p:spPr>
              <a:xfrm flipV="1">
                <a:off x="5480243" y="2362643"/>
                <a:ext cx="424836" cy="562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de Seta Reta 121">
                <a:extLst>
                  <a:ext uri="{FF2B5EF4-FFF2-40B4-BE49-F238E27FC236}">
                    <a16:creationId xmlns:a16="http://schemas.microsoft.com/office/drawing/2014/main" id="{B8B05C77-68F7-444F-B7D2-F9E3BA3CD1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6133" y="2362642"/>
                <a:ext cx="424836" cy="562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de Seta Reta 122">
                <a:extLst>
                  <a:ext uri="{FF2B5EF4-FFF2-40B4-BE49-F238E27FC236}">
                    <a16:creationId xmlns:a16="http://schemas.microsoft.com/office/drawing/2014/main" id="{EE6AD486-6FD4-4BBA-A33F-630B522815D2}"/>
                  </a:ext>
                </a:extLst>
              </p:cNvPr>
              <p:cNvCxnSpPr>
                <a:cxnSpLocks/>
                <a:stCxn id="532" idx="2"/>
              </p:cNvCxnSpPr>
              <p:nvPr/>
            </p:nvCxnSpPr>
            <p:spPr>
              <a:xfrm>
                <a:off x="4489733" y="1914313"/>
                <a:ext cx="257326" cy="294001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de Seta Reta 125">
                <a:extLst>
                  <a:ext uri="{FF2B5EF4-FFF2-40B4-BE49-F238E27FC236}">
                    <a16:creationId xmlns:a16="http://schemas.microsoft.com/office/drawing/2014/main" id="{11EC0420-DB07-421D-87E0-E486198B4823}"/>
                  </a:ext>
                </a:extLst>
              </p:cNvPr>
              <p:cNvCxnSpPr>
                <a:cxnSpLocks/>
                <a:stCxn id="110" idx="2"/>
              </p:cNvCxnSpPr>
              <p:nvPr/>
            </p:nvCxnSpPr>
            <p:spPr>
              <a:xfrm flipH="1">
                <a:off x="5233269" y="1914313"/>
                <a:ext cx="147361" cy="320314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de Seta Reta 128">
                <a:extLst>
                  <a:ext uri="{FF2B5EF4-FFF2-40B4-BE49-F238E27FC236}">
                    <a16:creationId xmlns:a16="http://schemas.microsoft.com/office/drawing/2014/main" id="{8FB9D2F8-1BEB-4B09-967D-001EB8ED469C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4489733" y="2531214"/>
                <a:ext cx="231349" cy="228648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de Seta Reta 131">
                <a:extLst>
                  <a:ext uri="{FF2B5EF4-FFF2-40B4-BE49-F238E27FC236}">
                    <a16:creationId xmlns:a16="http://schemas.microsoft.com/office/drawing/2014/main" id="{868DEB15-C300-4346-AE0E-4FCF5ADD7FD6}"/>
                  </a:ext>
                </a:extLst>
              </p:cNvPr>
              <p:cNvCxnSpPr>
                <a:cxnSpLocks/>
                <a:stCxn id="117" idx="2"/>
                <a:endCxn id="108" idx="0"/>
              </p:cNvCxnSpPr>
              <p:nvPr/>
            </p:nvCxnSpPr>
            <p:spPr>
              <a:xfrm>
                <a:off x="7583621" y="1914313"/>
                <a:ext cx="157438" cy="300973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de Seta Reta 134">
                <a:extLst>
                  <a:ext uri="{FF2B5EF4-FFF2-40B4-BE49-F238E27FC236}">
                    <a16:creationId xmlns:a16="http://schemas.microsoft.com/office/drawing/2014/main" id="{02E2846D-C860-4FDC-A3FF-B5835E0FC8F7}"/>
                  </a:ext>
                </a:extLst>
              </p:cNvPr>
              <p:cNvCxnSpPr>
                <a:cxnSpLocks/>
                <a:stCxn id="118" idx="0"/>
                <a:endCxn id="108" idx="2"/>
              </p:cNvCxnSpPr>
              <p:nvPr/>
            </p:nvCxnSpPr>
            <p:spPr>
              <a:xfrm flipH="1" flipV="1">
                <a:off x="7741059" y="2511123"/>
                <a:ext cx="349100" cy="245443"/>
              </a:xfrm>
              <a:prstGeom prst="straightConnector1">
                <a:avLst/>
              </a:prstGeom>
              <a:ln w="12700">
                <a:solidFill>
                  <a:srgbClr val="48FF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Google Shape;559;p28">
                <a:extLst>
                  <a:ext uri="{FF2B5EF4-FFF2-40B4-BE49-F238E27FC236}">
                    <a16:creationId xmlns:a16="http://schemas.microsoft.com/office/drawing/2014/main" id="{C30DA107-E9DE-4070-A065-6160EC80A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0753" y="2220647"/>
                <a:ext cx="48387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Roboto Black"/>
                  <a:buNone/>
                  <a:defRPr sz="3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9pPr>
              </a:lstStyle>
              <a:p>
                <a:r>
                  <a:rPr lang="pt-BR" sz="1100" dirty="0"/>
                  <a:t>N</a:t>
                </a:r>
              </a:p>
            </p:txBody>
          </p:sp>
          <p:sp>
            <p:nvSpPr>
              <p:cNvPr id="139" name="Google Shape;559;p28">
                <a:extLst>
                  <a:ext uri="{FF2B5EF4-FFF2-40B4-BE49-F238E27FC236}">
                    <a16:creationId xmlns:a16="http://schemas.microsoft.com/office/drawing/2014/main" id="{281AFEB9-A0E3-44B8-A3D9-7759F9539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639" y="2220647"/>
                <a:ext cx="483870" cy="16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0"/>
                  <a:buFont typeface="Roboto Black"/>
                  <a:buNone/>
                  <a:defRPr sz="3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ree Serif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ree Serif"/>
                    <a:ea typeface="Bree Serif"/>
                    <a:cs typeface="Bree Serif"/>
                    <a:sym typeface="Bree Serif"/>
                  </a:defRPr>
                </a:lvl9pPr>
              </a:lstStyle>
              <a:p>
                <a:r>
                  <a:rPr lang="pt-BR" sz="1100" dirty="0"/>
                  <a:t>1</a:t>
                </a:r>
              </a:p>
            </p:txBody>
          </p:sp>
        </p:grp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DC24428B-3BF5-4D8B-9A8A-1664655F0F73}"/>
                </a:ext>
              </a:extLst>
            </p:cNvPr>
            <p:cNvSpPr/>
            <p:nvPr/>
          </p:nvSpPr>
          <p:spPr>
            <a:xfrm>
              <a:off x="4998879" y="2765223"/>
              <a:ext cx="651019" cy="237173"/>
            </a:xfrm>
            <a:prstGeom prst="roundRect">
              <a:avLst/>
            </a:prstGeom>
            <a:solidFill>
              <a:srgbClr val="0E2A47"/>
            </a:solidFill>
            <a:ln>
              <a:solidFill>
                <a:srgbClr val="48FF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Roboto Black" panose="020B0604020202020204" charset="0"/>
                  <a:ea typeface="Roboto Black" panose="020B0604020202020204" charset="0"/>
                </a:rPr>
                <a:t>ID_Func</a:t>
              </a:r>
              <a:endParaRPr lang="pt-BR" sz="800" dirty="0">
                <a:latin typeface="Roboto Black" panose="020B0604020202020204" charset="0"/>
                <a:ea typeface="Roboto Black" panose="020B0604020202020204" charset="0"/>
              </a:endParaRPr>
            </a:p>
          </p:txBody>
        </p: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C9DC9E39-4B0C-47C6-B55B-DB46DEEBF347}"/>
                </a:ext>
              </a:extLst>
            </p:cNvPr>
            <p:cNvCxnSpPr>
              <a:cxnSpLocks/>
              <a:stCxn id="142" idx="0"/>
            </p:cNvCxnSpPr>
            <p:nvPr/>
          </p:nvCxnSpPr>
          <p:spPr>
            <a:xfrm flipH="1" flipV="1">
              <a:off x="5230934" y="2491263"/>
              <a:ext cx="93455" cy="273960"/>
            </a:xfrm>
            <a:prstGeom prst="straightConnector1">
              <a:avLst/>
            </a:prstGeom>
            <a:ln w="12700">
              <a:solidFill>
                <a:srgbClr val="48FF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5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COMANDOS EM SQL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61316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559;p28">
            <a:extLst>
              <a:ext uri="{FF2B5EF4-FFF2-40B4-BE49-F238E27FC236}">
                <a16:creationId xmlns:a16="http://schemas.microsoft.com/office/drawing/2014/main" id="{407130A0-C4D8-4223-B1A5-0DE556AE519D}"/>
              </a:ext>
            </a:extLst>
          </p:cNvPr>
          <p:cNvSpPr txBox="1">
            <a:spLocks/>
          </p:cNvSpPr>
          <p:nvPr/>
        </p:nvSpPr>
        <p:spPr>
          <a:xfrm>
            <a:off x="298440" y="2389415"/>
            <a:ext cx="3012746" cy="74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DATA MANIPULATION LANGUAGE (DML)</a:t>
            </a:r>
          </a:p>
        </p:txBody>
      </p:sp>
      <p:sp>
        <p:nvSpPr>
          <p:cNvPr id="104" name="Google Shape;559;p28">
            <a:extLst>
              <a:ext uri="{FF2B5EF4-FFF2-40B4-BE49-F238E27FC236}">
                <a16:creationId xmlns:a16="http://schemas.microsoft.com/office/drawing/2014/main" id="{6C9BC311-9789-4E8E-AF92-E790386E00AA}"/>
              </a:ext>
            </a:extLst>
          </p:cNvPr>
          <p:cNvSpPr txBox="1">
            <a:spLocks/>
          </p:cNvSpPr>
          <p:nvPr/>
        </p:nvSpPr>
        <p:spPr>
          <a:xfrm>
            <a:off x="509424" y="3187099"/>
            <a:ext cx="2272570" cy="11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200" i="1" dirty="0"/>
              <a:t>SELECT</a:t>
            </a:r>
          </a:p>
          <a:p>
            <a:r>
              <a:rPr lang="pt-BR" sz="1200" i="1" dirty="0"/>
              <a:t>INSERT</a:t>
            </a:r>
          </a:p>
          <a:p>
            <a:r>
              <a:rPr lang="pt-BR" sz="1200" i="1" dirty="0"/>
              <a:t>UPDATE</a:t>
            </a:r>
          </a:p>
          <a:p>
            <a:r>
              <a:rPr lang="pt-BR" sz="1200" i="1" dirty="0"/>
              <a:t>DELETE</a:t>
            </a:r>
          </a:p>
        </p:txBody>
      </p:sp>
      <p:pic>
        <p:nvPicPr>
          <p:cNvPr id="3" name="Gráfico 2" descr="Banco de dados">
            <a:extLst>
              <a:ext uri="{FF2B5EF4-FFF2-40B4-BE49-F238E27FC236}">
                <a16:creationId xmlns:a16="http://schemas.microsoft.com/office/drawing/2014/main" id="{0D1ACDBE-E1C2-4FC9-8F0F-E5CDF00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0196" y="1528779"/>
            <a:ext cx="866100" cy="866100"/>
          </a:xfrm>
          <a:prstGeom prst="rect">
            <a:avLst/>
          </a:prstGeom>
        </p:spPr>
      </p:pic>
      <p:grpSp>
        <p:nvGrpSpPr>
          <p:cNvPr id="40" name="Google Shape;4474;p45">
            <a:extLst>
              <a:ext uri="{FF2B5EF4-FFF2-40B4-BE49-F238E27FC236}">
                <a16:creationId xmlns:a16="http://schemas.microsoft.com/office/drawing/2014/main" id="{6E2F6225-2C3C-4A43-9C9D-08AA44548254}"/>
              </a:ext>
            </a:extLst>
          </p:cNvPr>
          <p:cNvGrpSpPr/>
          <p:nvPr/>
        </p:nvGrpSpPr>
        <p:grpSpPr>
          <a:xfrm>
            <a:off x="1397888" y="1592419"/>
            <a:ext cx="749881" cy="740737"/>
            <a:chOff x="2085450" y="842250"/>
            <a:chExt cx="483700" cy="481850"/>
          </a:xfrm>
          <a:solidFill>
            <a:srgbClr val="48FFD5"/>
          </a:solidFill>
        </p:grpSpPr>
        <p:sp>
          <p:nvSpPr>
            <p:cNvPr id="41" name="Google Shape;4475;p45">
              <a:extLst>
                <a:ext uri="{FF2B5EF4-FFF2-40B4-BE49-F238E27FC236}">
                  <a16:creationId xmlns:a16="http://schemas.microsoft.com/office/drawing/2014/main" id="{D2BADCB5-87EC-4D34-928E-6400CE0B203F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4476;p45">
              <a:extLst>
                <a:ext uri="{FF2B5EF4-FFF2-40B4-BE49-F238E27FC236}">
                  <a16:creationId xmlns:a16="http://schemas.microsoft.com/office/drawing/2014/main" id="{D7BD1D59-F9F0-4F45-BF4D-03CA759EDA3E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4477;p45">
              <a:extLst>
                <a:ext uri="{FF2B5EF4-FFF2-40B4-BE49-F238E27FC236}">
                  <a16:creationId xmlns:a16="http://schemas.microsoft.com/office/drawing/2014/main" id="{EA60FCB2-9B39-486D-9CB9-DB31D238BC14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" name="Google Shape;559;p28">
            <a:extLst>
              <a:ext uri="{FF2B5EF4-FFF2-40B4-BE49-F238E27FC236}">
                <a16:creationId xmlns:a16="http://schemas.microsoft.com/office/drawing/2014/main" id="{1CD6423B-14B8-463C-B93B-BFB40B722577}"/>
              </a:ext>
            </a:extLst>
          </p:cNvPr>
          <p:cNvSpPr txBox="1">
            <a:spLocks/>
          </p:cNvSpPr>
          <p:nvPr/>
        </p:nvSpPr>
        <p:spPr>
          <a:xfrm>
            <a:off x="313795" y="2848114"/>
            <a:ext cx="2918181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050" i="1" dirty="0"/>
              <a:t>Consulta e </a:t>
            </a:r>
            <a:r>
              <a:rPr lang="pt-BR" sz="1050" i="1" dirty="0" err="1"/>
              <a:t>modicação</a:t>
            </a:r>
            <a:r>
              <a:rPr lang="pt-BR" sz="1050" i="1" dirty="0"/>
              <a:t> dos dados:</a:t>
            </a:r>
          </a:p>
        </p:txBody>
      </p:sp>
      <p:sp>
        <p:nvSpPr>
          <p:cNvPr id="50" name="Google Shape;559;p28">
            <a:extLst>
              <a:ext uri="{FF2B5EF4-FFF2-40B4-BE49-F238E27FC236}">
                <a16:creationId xmlns:a16="http://schemas.microsoft.com/office/drawing/2014/main" id="{BB279570-941D-468B-A9B2-A136D47AADC9}"/>
              </a:ext>
            </a:extLst>
          </p:cNvPr>
          <p:cNvSpPr txBox="1">
            <a:spLocks/>
          </p:cNvSpPr>
          <p:nvPr/>
        </p:nvSpPr>
        <p:spPr>
          <a:xfrm>
            <a:off x="3134156" y="2396503"/>
            <a:ext cx="2918181" cy="74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DATA DEFINITION LANGUAGE (DDL)</a:t>
            </a:r>
          </a:p>
        </p:txBody>
      </p:sp>
      <p:sp>
        <p:nvSpPr>
          <p:cNvPr id="51" name="Google Shape;559;p28">
            <a:extLst>
              <a:ext uri="{FF2B5EF4-FFF2-40B4-BE49-F238E27FC236}">
                <a16:creationId xmlns:a16="http://schemas.microsoft.com/office/drawing/2014/main" id="{4D8AB136-FD02-4CF3-947D-07EA426CBF06}"/>
              </a:ext>
            </a:extLst>
          </p:cNvPr>
          <p:cNvSpPr txBox="1">
            <a:spLocks/>
          </p:cNvSpPr>
          <p:nvPr/>
        </p:nvSpPr>
        <p:spPr>
          <a:xfrm>
            <a:off x="3359316" y="3194187"/>
            <a:ext cx="2272570" cy="94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200" i="1" dirty="0"/>
              <a:t>CREATE</a:t>
            </a:r>
          </a:p>
          <a:p>
            <a:r>
              <a:rPr lang="pt-BR" sz="1200" i="1" dirty="0"/>
              <a:t>ALTER</a:t>
            </a:r>
          </a:p>
          <a:p>
            <a:r>
              <a:rPr lang="pt-BR" sz="1200" i="1" dirty="0"/>
              <a:t>DROP</a:t>
            </a:r>
          </a:p>
        </p:txBody>
      </p:sp>
      <p:sp>
        <p:nvSpPr>
          <p:cNvPr id="52" name="Google Shape;559;p28">
            <a:extLst>
              <a:ext uri="{FF2B5EF4-FFF2-40B4-BE49-F238E27FC236}">
                <a16:creationId xmlns:a16="http://schemas.microsoft.com/office/drawing/2014/main" id="{F2F3901F-9D05-42FD-9D0D-BDEC937F4B23}"/>
              </a:ext>
            </a:extLst>
          </p:cNvPr>
          <p:cNvSpPr txBox="1">
            <a:spLocks/>
          </p:cNvSpPr>
          <p:nvPr/>
        </p:nvSpPr>
        <p:spPr>
          <a:xfrm>
            <a:off x="3122933" y="2855202"/>
            <a:ext cx="2918181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050" i="1" dirty="0"/>
              <a:t>Definição de Banco de Dados:</a:t>
            </a:r>
          </a:p>
        </p:txBody>
      </p:sp>
      <p:sp>
        <p:nvSpPr>
          <p:cNvPr id="54" name="Google Shape;559;p28">
            <a:extLst>
              <a:ext uri="{FF2B5EF4-FFF2-40B4-BE49-F238E27FC236}">
                <a16:creationId xmlns:a16="http://schemas.microsoft.com/office/drawing/2014/main" id="{897A5F20-D817-4274-B9B6-9A2FA60FBED5}"/>
              </a:ext>
            </a:extLst>
          </p:cNvPr>
          <p:cNvSpPr txBox="1">
            <a:spLocks/>
          </p:cNvSpPr>
          <p:nvPr/>
        </p:nvSpPr>
        <p:spPr>
          <a:xfrm>
            <a:off x="5981664" y="2389415"/>
            <a:ext cx="2559371" cy="74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DATA CONTROL LANGUAGE (DDL)</a:t>
            </a:r>
          </a:p>
        </p:txBody>
      </p:sp>
      <p:sp>
        <p:nvSpPr>
          <p:cNvPr id="55" name="Google Shape;559;p28">
            <a:extLst>
              <a:ext uri="{FF2B5EF4-FFF2-40B4-BE49-F238E27FC236}">
                <a16:creationId xmlns:a16="http://schemas.microsoft.com/office/drawing/2014/main" id="{F1EEEA97-A499-45E1-96F7-FEF6E58BAF48}"/>
              </a:ext>
            </a:extLst>
          </p:cNvPr>
          <p:cNvSpPr txBox="1">
            <a:spLocks/>
          </p:cNvSpPr>
          <p:nvPr/>
        </p:nvSpPr>
        <p:spPr>
          <a:xfrm>
            <a:off x="6072594" y="3187099"/>
            <a:ext cx="2272570" cy="94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200" i="1" dirty="0"/>
              <a:t>GRANT</a:t>
            </a:r>
          </a:p>
          <a:p>
            <a:r>
              <a:rPr lang="pt-BR" sz="1200" i="1" dirty="0"/>
              <a:t>REVOKE</a:t>
            </a:r>
          </a:p>
          <a:p>
            <a:r>
              <a:rPr lang="pt-BR" sz="1200" i="1" dirty="0"/>
              <a:t>DENY</a:t>
            </a:r>
          </a:p>
        </p:txBody>
      </p:sp>
      <p:sp>
        <p:nvSpPr>
          <p:cNvPr id="56" name="Google Shape;559;p28">
            <a:extLst>
              <a:ext uri="{FF2B5EF4-FFF2-40B4-BE49-F238E27FC236}">
                <a16:creationId xmlns:a16="http://schemas.microsoft.com/office/drawing/2014/main" id="{572F6740-BBA3-4731-9E36-C62A89811635}"/>
              </a:ext>
            </a:extLst>
          </p:cNvPr>
          <p:cNvSpPr txBox="1">
            <a:spLocks/>
          </p:cNvSpPr>
          <p:nvPr/>
        </p:nvSpPr>
        <p:spPr>
          <a:xfrm>
            <a:off x="5807859" y="2848114"/>
            <a:ext cx="2918181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050" i="1" dirty="0"/>
              <a:t>Segurança e permissões:</a:t>
            </a:r>
          </a:p>
        </p:txBody>
      </p:sp>
      <p:pic>
        <p:nvPicPr>
          <p:cNvPr id="7" name="Gráfico 6" descr="Servidor">
            <a:extLst>
              <a:ext uri="{FF2B5EF4-FFF2-40B4-BE49-F238E27FC236}">
                <a16:creationId xmlns:a16="http://schemas.microsoft.com/office/drawing/2014/main" id="{A958AB62-9FB7-4A63-BFA7-6B89AD9FB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149" y="15287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O COMANDO SELECT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Nesta etapa, serão exemplificadas as formas de realizar consultas em tabelas dentro de um Banco de Dados SQL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7" name="Google Shape;4474;p45">
            <a:extLst>
              <a:ext uri="{FF2B5EF4-FFF2-40B4-BE49-F238E27FC236}">
                <a16:creationId xmlns:a16="http://schemas.microsoft.com/office/drawing/2014/main" id="{7F357F82-1863-4355-90DA-8F86C6917B0D}"/>
              </a:ext>
            </a:extLst>
          </p:cNvPr>
          <p:cNvGrpSpPr/>
          <p:nvPr/>
        </p:nvGrpSpPr>
        <p:grpSpPr>
          <a:xfrm>
            <a:off x="1488559" y="1424764"/>
            <a:ext cx="1707066" cy="1561188"/>
            <a:chOff x="2085450" y="842250"/>
            <a:chExt cx="483700" cy="481850"/>
          </a:xfrm>
          <a:solidFill>
            <a:srgbClr val="48FFD5"/>
          </a:solidFill>
        </p:grpSpPr>
        <p:sp>
          <p:nvSpPr>
            <p:cNvPr id="18" name="Google Shape;4475;p45">
              <a:extLst>
                <a:ext uri="{FF2B5EF4-FFF2-40B4-BE49-F238E27FC236}">
                  <a16:creationId xmlns:a16="http://schemas.microsoft.com/office/drawing/2014/main" id="{560ED4AC-3A68-4246-B3B0-DDF099C6479E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4476;p45">
              <a:extLst>
                <a:ext uri="{FF2B5EF4-FFF2-40B4-BE49-F238E27FC236}">
                  <a16:creationId xmlns:a16="http://schemas.microsoft.com/office/drawing/2014/main" id="{16E24D34-0D19-41AA-8AFA-606EB688DC29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4477;p45">
              <a:extLst>
                <a:ext uri="{FF2B5EF4-FFF2-40B4-BE49-F238E27FC236}">
                  <a16:creationId xmlns:a16="http://schemas.microsoft.com/office/drawing/2014/main" id="{7396A8BB-FFE2-4CF8-8443-936549552634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6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2634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SINTAXE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61316" y="77349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559;p28">
            <a:extLst>
              <a:ext uri="{FF2B5EF4-FFF2-40B4-BE49-F238E27FC236}">
                <a16:creationId xmlns:a16="http://schemas.microsoft.com/office/drawing/2014/main" id="{407130A0-C4D8-4223-B1A5-0DE556AE519D}"/>
              </a:ext>
            </a:extLst>
          </p:cNvPr>
          <p:cNvSpPr txBox="1">
            <a:spLocks/>
          </p:cNvSpPr>
          <p:nvPr/>
        </p:nvSpPr>
        <p:spPr>
          <a:xfrm>
            <a:off x="464657" y="1522980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SELECT</a:t>
            </a:r>
          </a:p>
        </p:txBody>
      </p:sp>
      <p:sp>
        <p:nvSpPr>
          <p:cNvPr id="44" name="Google Shape;559;p28">
            <a:extLst>
              <a:ext uri="{FF2B5EF4-FFF2-40B4-BE49-F238E27FC236}">
                <a16:creationId xmlns:a16="http://schemas.microsoft.com/office/drawing/2014/main" id="{1CD6423B-14B8-463C-B93B-BFB40B722577}"/>
              </a:ext>
            </a:extLst>
          </p:cNvPr>
          <p:cNvSpPr txBox="1">
            <a:spLocks/>
          </p:cNvSpPr>
          <p:nvPr/>
        </p:nvSpPr>
        <p:spPr>
          <a:xfrm>
            <a:off x="2785735" y="1530067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&lt;atributos&gt;</a:t>
            </a:r>
          </a:p>
        </p:txBody>
      </p:sp>
      <p:cxnSp>
        <p:nvCxnSpPr>
          <p:cNvPr id="19" name="Google Shape;596;p28">
            <a:extLst>
              <a:ext uri="{FF2B5EF4-FFF2-40B4-BE49-F238E27FC236}">
                <a16:creationId xmlns:a16="http://schemas.microsoft.com/office/drawing/2014/main" id="{710DC869-4928-4EE9-B16A-CB5D225EFBD3}"/>
              </a:ext>
            </a:extLst>
          </p:cNvPr>
          <p:cNvCxnSpPr/>
          <p:nvPr/>
        </p:nvCxnSpPr>
        <p:spPr>
          <a:xfrm>
            <a:off x="362302" y="208838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596;p28">
            <a:extLst>
              <a:ext uri="{FF2B5EF4-FFF2-40B4-BE49-F238E27FC236}">
                <a16:creationId xmlns:a16="http://schemas.microsoft.com/office/drawing/2014/main" id="{B3F0E7F3-E37B-44E0-BCD4-0B27F5A9F04B}"/>
              </a:ext>
            </a:extLst>
          </p:cNvPr>
          <p:cNvCxnSpPr/>
          <p:nvPr/>
        </p:nvCxnSpPr>
        <p:spPr>
          <a:xfrm>
            <a:off x="361316" y="152298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559;p28">
            <a:extLst>
              <a:ext uri="{FF2B5EF4-FFF2-40B4-BE49-F238E27FC236}">
                <a16:creationId xmlns:a16="http://schemas.microsoft.com/office/drawing/2014/main" id="{42CD22F2-2C28-42BF-A636-61183F551A62}"/>
              </a:ext>
            </a:extLst>
          </p:cNvPr>
          <p:cNvSpPr txBox="1">
            <a:spLocks/>
          </p:cNvSpPr>
          <p:nvPr/>
        </p:nvSpPr>
        <p:spPr>
          <a:xfrm>
            <a:off x="464656" y="957577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Elemento</a:t>
            </a:r>
          </a:p>
        </p:txBody>
      </p:sp>
      <p:sp>
        <p:nvSpPr>
          <p:cNvPr id="22" name="Google Shape;559;p28">
            <a:extLst>
              <a:ext uri="{FF2B5EF4-FFF2-40B4-BE49-F238E27FC236}">
                <a16:creationId xmlns:a16="http://schemas.microsoft.com/office/drawing/2014/main" id="{A4EA77EC-E710-4602-B057-BFA533F32553}"/>
              </a:ext>
            </a:extLst>
          </p:cNvPr>
          <p:cNvSpPr txBox="1">
            <a:spLocks/>
          </p:cNvSpPr>
          <p:nvPr/>
        </p:nvSpPr>
        <p:spPr>
          <a:xfrm>
            <a:off x="2619353" y="984904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Expressão</a:t>
            </a:r>
          </a:p>
        </p:txBody>
      </p:sp>
      <p:sp>
        <p:nvSpPr>
          <p:cNvPr id="23" name="Google Shape;559;p28">
            <a:extLst>
              <a:ext uri="{FF2B5EF4-FFF2-40B4-BE49-F238E27FC236}">
                <a16:creationId xmlns:a16="http://schemas.microsoft.com/office/drawing/2014/main" id="{9EB03C5D-4FCD-4A03-9154-E14BFCDDBFF2}"/>
              </a:ext>
            </a:extLst>
          </p:cNvPr>
          <p:cNvSpPr txBox="1">
            <a:spLocks/>
          </p:cNvSpPr>
          <p:nvPr/>
        </p:nvSpPr>
        <p:spPr>
          <a:xfrm>
            <a:off x="5075274" y="1522980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Define quais colunas retornas na consulta</a:t>
            </a:r>
          </a:p>
        </p:txBody>
      </p:sp>
      <p:sp>
        <p:nvSpPr>
          <p:cNvPr id="24" name="Google Shape;559;p28">
            <a:extLst>
              <a:ext uri="{FF2B5EF4-FFF2-40B4-BE49-F238E27FC236}">
                <a16:creationId xmlns:a16="http://schemas.microsoft.com/office/drawing/2014/main" id="{15176230-3B3E-4E91-A515-458C4283CEB8}"/>
              </a:ext>
            </a:extLst>
          </p:cNvPr>
          <p:cNvSpPr txBox="1">
            <a:spLocks/>
          </p:cNvSpPr>
          <p:nvPr/>
        </p:nvSpPr>
        <p:spPr>
          <a:xfrm>
            <a:off x="4788002" y="981361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Função</a:t>
            </a:r>
          </a:p>
        </p:txBody>
      </p:sp>
      <p:sp>
        <p:nvSpPr>
          <p:cNvPr id="25" name="Google Shape;559;p28">
            <a:extLst>
              <a:ext uri="{FF2B5EF4-FFF2-40B4-BE49-F238E27FC236}">
                <a16:creationId xmlns:a16="http://schemas.microsoft.com/office/drawing/2014/main" id="{F2F17BDB-9BC1-4B73-898F-547451848500}"/>
              </a:ext>
            </a:extLst>
          </p:cNvPr>
          <p:cNvSpPr txBox="1">
            <a:spLocks/>
          </p:cNvSpPr>
          <p:nvPr/>
        </p:nvSpPr>
        <p:spPr>
          <a:xfrm>
            <a:off x="463671" y="2040816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FROM</a:t>
            </a:r>
          </a:p>
        </p:txBody>
      </p:sp>
      <p:sp>
        <p:nvSpPr>
          <p:cNvPr id="26" name="Google Shape;559;p28">
            <a:extLst>
              <a:ext uri="{FF2B5EF4-FFF2-40B4-BE49-F238E27FC236}">
                <a16:creationId xmlns:a16="http://schemas.microsoft.com/office/drawing/2014/main" id="{DB0677D8-7B72-4A93-988C-802CACF2E2FB}"/>
              </a:ext>
            </a:extLst>
          </p:cNvPr>
          <p:cNvSpPr txBox="1">
            <a:spLocks/>
          </p:cNvSpPr>
          <p:nvPr/>
        </p:nvSpPr>
        <p:spPr>
          <a:xfrm>
            <a:off x="2784749" y="2047903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&lt;tabela&gt;</a:t>
            </a:r>
          </a:p>
        </p:txBody>
      </p:sp>
      <p:cxnSp>
        <p:nvCxnSpPr>
          <p:cNvPr id="27" name="Google Shape;596;p28">
            <a:extLst>
              <a:ext uri="{FF2B5EF4-FFF2-40B4-BE49-F238E27FC236}">
                <a16:creationId xmlns:a16="http://schemas.microsoft.com/office/drawing/2014/main" id="{FB618CD8-5638-4CAF-8AED-F7394E6FCFD8}"/>
              </a:ext>
            </a:extLst>
          </p:cNvPr>
          <p:cNvCxnSpPr/>
          <p:nvPr/>
        </p:nvCxnSpPr>
        <p:spPr>
          <a:xfrm>
            <a:off x="361316" y="260621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59;p28">
            <a:extLst>
              <a:ext uri="{FF2B5EF4-FFF2-40B4-BE49-F238E27FC236}">
                <a16:creationId xmlns:a16="http://schemas.microsoft.com/office/drawing/2014/main" id="{73B17F67-A542-486D-BC49-8BFFE6027206}"/>
              </a:ext>
            </a:extLst>
          </p:cNvPr>
          <p:cNvSpPr txBox="1">
            <a:spLocks/>
          </p:cNvSpPr>
          <p:nvPr/>
        </p:nvSpPr>
        <p:spPr>
          <a:xfrm>
            <a:off x="5074288" y="2040816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Define a tabela a ser consultada</a:t>
            </a:r>
          </a:p>
        </p:txBody>
      </p:sp>
      <p:sp>
        <p:nvSpPr>
          <p:cNvPr id="29" name="Google Shape;559;p28">
            <a:extLst>
              <a:ext uri="{FF2B5EF4-FFF2-40B4-BE49-F238E27FC236}">
                <a16:creationId xmlns:a16="http://schemas.microsoft.com/office/drawing/2014/main" id="{76B0D197-7C66-4A62-9F10-AB13FC489E49}"/>
              </a:ext>
            </a:extLst>
          </p:cNvPr>
          <p:cNvSpPr txBox="1">
            <a:spLocks/>
          </p:cNvSpPr>
          <p:nvPr/>
        </p:nvSpPr>
        <p:spPr>
          <a:xfrm>
            <a:off x="462685" y="2571769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WHERE</a:t>
            </a:r>
          </a:p>
        </p:txBody>
      </p:sp>
      <p:sp>
        <p:nvSpPr>
          <p:cNvPr id="30" name="Google Shape;559;p28">
            <a:extLst>
              <a:ext uri="{FF2B5EF4-FFF2-40B4-BE49-F238E27FC236}">
                <a16:creationId xmlns:a16="http://schemas.microsoft.com/office/drawing/2014/main" id="{EF00B5DF-C97B-4261-B02B-050976F65347}"/>
              </a:ext>
            </a:extLst>
          </p:cNvPr>
          <p:cNvSpPr txBox="1">
            <a:spLocks/>
          </p:cNvSpPr>
          <p:nvPr/>
        </p:nvSpPr>
        <p:spPr>
          <a:xfrm>
            <a:off x="2783763" y="2578856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&lt;condição de busca&gt;</a:t>
            </a:r>
          </a:p>
        </p:txBody>
      </p:sp>
      <p:cxnSp>
        <p:nvCxnSpPr>
          <p:cNvPr id="31" name="Google Shape;596;p28">
            <a:extLst>
              <a:ext uri="{FF2B5EF4-FFF2-40B4-BE49-F238E27FC236}">
                <a16:creationId xmlns:a16="http://schemas.microsoft.com/office/drawing/2014/main" id="{728C47F4-B750-41A2-807B-C058553C5638}"/>
              </a:ext>
            </a:extLst>
          </p:cNvPr>
          <p:cNvCxnSpPr/>
          <p:nvPr/>
        </p:nvCxnSpPr>
        <p:spPr>
          <a:xfrm>
            <a:off x="360330" y="313717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559;p28">
            <a:extLst>
              <a:ext uri="{FF2B5EF4-FFF2-40B4-BE49-F238E27FC236}">
                <a16:creationId xmlns:a16="http://schemas.microsoft.com/office/drawing/2014/main" id="{748AC70C-7EAD-4CA7-8E6D-768A4E86A67C}"/>
              </a:ext>
            </a:extLst>
          </p:cNvPr>
          <p:cNvSpPr txBox="1">
            <a:spLocks/>
          </p:cNvSpPr>
          <p:nvPr/>
        </p:nvSpPr>
        <p:spPr>
          <a:xfrm>
            <a:off x="5073302" y="2571769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Filtra linhas utilizando um predicado</a:t>
            </a:r>
          </a:p>
        </p:txBody>
      </p:sp>
      <p:sp>
        <p:nvSpPr>
          <p:cNvPr id="33" name="Google Shape;559;p28">
            <a:extLst>
              <a:ext uri="{FF2B5EF4-FFF2-40B4-BE49-F238E27FC236}">
                <a16:creationId xmlns:a16="http://schemas.microsoft.com/office/drawing/2014/main" id="{AA5E6CF4-7E1C-4838-B5E6-625DB6703FF0}"/>
              </a:ext>
            </a:extLst>
          </p:cNvPr>
          <p:cNvSpPr txBox="1">
            <a:spLocks/>
          </p:cNvSpPr>
          <p:nvPr/>
        </p:nvSpPr>
        <p:spPr>
          <a:xfrm>
            <a:off x="462669" y="3130085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GROUP BY</a:t>
            </a:r>
          </a:p>
        </p:txBody>
      </p:sp>
      <p:sp>
        <p:nvSpPr>
          <p:cNvPr id="34" name="Google Shape;559;p28">
            <a:extLst>
              <a:ext uri="{FF2B5EF4-FFF2-40B4-BE49-F238E27FC236}">
                <a16:creationId xmlns:a16="http://schemas.microsoft.com/office/drawing/2014/main" id="{AA262453-BFB0-4BBD-AE12-AD39531C132A}"/>
              </a:ext>
            </a:extLst>
          </p:cNvPr>
          <p:cNvSpPr txBox="1">
            <a:spLocks/>
          </p:cNvSpPr>
          <p:nvPr/>
        </p:nvSpPr>
        <p:spPr>
          <a:xfrm>
            <a:off x="2783747" y="3137172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&lt;atributos&gt;</a:t>
            </a:r>
          </a:p>
        </p:txBody>
      </p:sp>
      <p:cxnSp>
        <p:nvCxnSpPr>
          <p:cNvPr id="35" name="Google Shape;596;p28">
            <a:extLst>
              <a:ext uri="{FF2B5EF4-FFF2-40B4-BE49-F238E27FC236}">
                <a16:creationId xmlns:a16="http://schemas.microsoft.com/office/drawing/2014/main" id="{095EEAFB-BA20-4C8C-95B8-1D26291F517D}"/>
              </a:ext>
            </a:extLst>
          </p:cNvPr>
          <p:cNvCxnSpPr/>
          <p:nvPr/>
        </p:nvCxnSpPr>
        <p:spPr>
          <a:xfrm>
            <a:off x="360314" y="369548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559;p28">
            <a:extLst>
              <a:ext uri="{FF2B5EF4-FFF2-40B4-BE49-F238E27FC236}">
                <a16:creationId xmlns:a16="http://schemas.microsoft.com/office/drawing/2014/main" id="{439AC77B-B764-45CB-B636-7B24C3933C7A}"/>
              </a:ext>
            </a:extLst>
          </p:cNvPr>
          <p:cNvSpPr txBox="1">
            <a:spLocks/>
          </p:cNvSpPr>
          <p:nvPr/>
        </p:nvSpPr>
        <p:spPr>
          <a:xfrm>
            <a:off x="5073286" y="3130085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Realiza agrupamento das linhas</a:t>
            </a:r>
          </a:p>
        </p:txBody>
      </p:sp>
      <p:sp>
        <p:nvSpPr>
          <p:cNvPr id="37" name="Google Shape;559;p28">
            <a:extLst>
              <a:ext uri="{FF2B5EF4-FFF2-40B4-BE49-F238E27FC236}">
                <a16:creationId xmlns:a16="http://schemas.microsoft.com/office/drawing/2014/main" id="{642C4250-E1B7-4808-8500-592CB9F1C17A}"/>
              </a:ext>
            </a:extLst>
          </p:cNvPr>
          <p:cNvSpPr txBox="1">
            <a:spLocks/>
          </p:cNvSpPr>
          <p:nvPr/>
        </p:nvSpPr>
        <p:spPr>
          <a:xfrm>
            <a:off x="462669" y="3661038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HAVING</a:t>
            </a:r>
          </a:p>
        </p:txBody>
      </p:sp>
      <p:sp>
        <p:nvSpPr>
          <p:cNvPr id="38" name="Google Shape;559;p28">
            <a:extLst>
              <a:ext uri="{FF2B5EF4-FFF2-40B4-BE49-F238E27FC236}">
                <a16:creationId xmlns:a16="http://schemas.microsoft.com/office/drawing/2014/main" id="{5225BE4F-D23E-49DB-9C0E-D93CDE610919}"/>
              </a:ext>
            </a:extLst>
          </p:cNvPr>
          <p:cNvSpPr txBox="1">
            <a:spLocks/>
          </p:cNvSpPr>
          <p:nvPr/>
        </p:nvSpPr>
        <p:spPr>
          <a:xfrm>
            <a:off x="2783747" y="3668125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&lt;condição de busca&gt;</a:t>
            </a:r>
          </a:p>
        </p:txBody>
      </p:sp>
      <p:cxnSp>
        <p:nvCxnSpPr>
          <p:cNvPr id="39" name="Google Shape;596;p28">
            <a:extLst>
              <a:ext uri="{FF2B5EF4-FFF2-40B4-BE49-F238E27FC236}">
                <a16:creationId xmlns:a16="http://schemas.microsoft.com/office/drawing/2014/main" id="{A2249DA7-09DE-41B6-A040-71B2C6382293}"/>
              </a:ext>
            </a:extLst>
          </p:cNvPr>
          <p:cNvCxnSpPr/>
          <p:nvPr/>
        </p:nvCxnSpPr>
        <p:spPr>
          <a:xfrm>
            <a:off x="360314" y="422644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559;p28">
            <a:extLst>
              <a:ext uri="{FF2B5EF4-FFF2-40B4-BE49-F238E27FC236}">
                <a16:creationId xmlns:a16="http://schemas.microsoft.com/office/drawing/2014/main" id="{305DA31E-FF90-4A62-B262-DCF5F65A15A1}"/>
              </a:ext>
            </a:extLst>
          </p:cNvPr>
          <p:cNvSpPr txBox="1">
            <a:spLocks/>
          </p:cNvSpPr>
          <p:nvPr/>
        </p:nvSpPr>
        <p:spPr>
          <a:xfrm>
            <a:off x="5073286" y="3661038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Filtra linhas utilizando um predicado</a:t>
            </a:r>
          </a:p>
        </p:txBody>
      </p:sp>
      <p:sp>
        <p:nvSpPr>
          <p:cNvPr id="53" name="Google Shape;559;p28">
            <a:extLst>
              <a:ext uri="{FF2B5EF4-FFF2-40B4-BE49-F238E27FC236}">
                <a16:creationId xmlns:a16="http://schemas.microsoft.com/office/drawing/2014/main" id="{66AF4A75-CE19-413B-9CD9-B86BD5322320}"/>
              </a:ext>
            </a:extLst>
          </p:cNvPr>
          <p:cNvSpPr txBox="1">
            <a:spLocks/>
          </p:cNvSpPr>
          <p:nvPr/>
        </p:nvSpPr>
        <p:spPr>
          <a:xfrm>
            <a:off x="462669" y="4206200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ORDER BY</a:t>
            </a:r>
          </a:p>
        </p:txBody>
      </p:sp>
      <p:sp>
        <p:nvSpPr>
          <p:cNvPr id="57" name="Google Shape;559;p28">
            <a:extLst>
              <a:ext uri="{FF2B5EF4-FFF2-40B4-BE49-F238E27FC236}">
                <a16:creationId xmlns:a16="http://schemas.microsoft.com/office/drawing/2014/main" id="{984EB3E8-8A6B-4BF8-880E-8E5C0FC61FAB}"/>
              </a:ext>
            </a:extLst>
          </p:cNvPr>
          <p:cNvSpPr txBox="1">
            <a:spLocks/>
          </p:cNvSpPr>
          <p:nvPr/>
        </p:nvSpPr>
        <p:spPr>
          <a:xfrm>
            <a:off x="2783747" y="4213287"/>
            <a:ext cx="1896334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&lt;atributos&gt;</a:t>
            </a:r>
          </a:p>
        </p:txBody>
      </p:sp>
      <p:cxnSp>
        <p:nvCxnSpPr>
          <p:cNvPr id="58" name="Google Shape;596;p28">
            <a:extLst>
              <a:ext uri="{FF2B5EF4-FFF2-40B4-BE49-F238E27FC236}">
                <a16:creationId xmlns:a16="http://schemas.microsoft.com/office/drawing/2014/main" id="{6FBBF308-54B2-4AEB-8C66-EC7AAC90B54F}"/>
              </a:ext>
            </a:extLst>
          </p:cNvPr>
          <p:cNvCxnSpPr/>
          <p:nvPr/>
        </p:nvCxnSpPr>
        <p:spPr>
          <a:xfrm>
            <a:off x="360314" y="477160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59;p28">
            <a:extLst>
              <a:ext uri="{FF2B5EF4-FFF2-40B4-BE49-F238E27FC236}">
                <a16:creationId xmlns:a16="http://schemas.microsoft.com/office/drawing/2014/main" id="{F0A3A273-C600-4F3B-B928-6C1ABBF21F62}"/>
              </a:ext>
            </a:extLst>
          </p:cNvPr>
          <p:cNvSpPr txBox="1">
            <a:spLocks/>
          </p:cNvSpPr>
          <p:nvPr/>
        </p:nvSpPr>
        <p:spPr>
          <a:xfrm>
            <a:off x="5073286" y="4206200"/>
            <a:ext cx="3700317" cy="49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Ordena a consulta</a:t>
            </a:r>
          </a:p>
        </p:txBody>
      </p:sp>
    </p:spTree>
    <p:extLst>
      <p:ext uri="{BB962C8B-B14F-4D97-AF65-F5344CB8AC3E}">
        <p14:creationId xmlns:p14="http://schemas.microsoft.com/office/powerpoint/2010/main" val="3247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2634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SINTAXE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61316" y="77349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C99C569-AD54-470F-8941-15658D9B7D0F}"/>
              </a:ext>
            </a:extLst>
          </p:cNvPr>
          <p:cNvSpPr/>
          <p:nvPr/>
        </p:nvSpPr>
        <p:spPr>
          <a:xfrm>
            <a:off x="2548268" y="1047175"/>
            <a:ext cx="4710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category_name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Categoria,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category_name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Quantidade_Vendas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dbo.tb_OlistECommerce_Products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photos_qty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&gt; 1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category_name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category_name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dirty="0"/>
          </a:p>
        </p:txBody>
      </p:sp>
      <p:cxnSp>
        <p:nvCxnSpPr>
          <p:cNvPr id="40" name="Google Shape;596;p28">
            <a:extLst>
              <a:ext uri="{FF2B5EF4-FFF2-40B4-BE49-F238E27FC236}">
                <a16:creationId xmlns:a16="http://schemas.microsoft.com/office/drawing/2014/main" id="{32336E3A-2F44-4F3D-83ED-49DFC6036738}"/>
              </a:ext>
            </a:extLst>
          </p:cNvPr>
          <p:cNvCxnSpPr>
            <a:cxnSpLocks/>
          </p:cNvCxnSpPr>
          <p:nvPr/>
        </p:nvCxnSpPr>
        <p:spPr>
          <a:xfrm>
            <a:off x="2385035" y="3144240"/>
            <a:ext cx="4386551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559;p28">
            <a:extLst>
              <a:ext uri="{FF2B5EF4-FFF2-40B4-BE49-F238E27FC236}">
                <a16:creationId xmlns:a16="http://schemas.microsoft.com/office/drawing/2014/main" id="{7FF15F2E-1AD0-4A35-AB40-75108E083A80}"/>
              </a:ext>
            </a:extLst>
          </p:cNvPr>
          <p:cNvSpPr txBox="1">
            <a:spLocks/>
          </p:cNvSpPr>
          <p:nvPr/>
        </p:nvSpPr>
        <p:spPr>
          <a:xfrm>
            <a:off x="2484471" y="2599077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Categoria</a:t>
            </a:r>
          </a:p>
        </p:txBody>
      </p:sp>
      <p:sp>
        <p:nvSpPr>
          <p:cNvPr id="42" name="Google Shape;559;p28">
            <a:extLst>
              <a:ext uri="{FF2B5EF4-FFF2-40B4-BE49-F238E27FC236}">
                <a16:creationId xmlns:a16="http://schemas.microsoft.com/office/drawing/2014/main" id="{D40B0019-6E27-4878-8D3F-18F50E01908E}"/>
              </a:ext>
            </a:extLst>
          </p:cNvPr>
          <p:cNvSpPr txBox="1">
            <a:spLocks/>
          </p:cNvSpPr>
          <p:nvPr/>
        </p:nvSpPr>
        <p:spPr>
          <a:xfrm>
            <a:off x="4574779" y="2599076"/>
            <a:ext cx="2094787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 err="1">
                <a:solidFill>
                  <a:srgbClr val="48FFD5"/>
                </a:solidFill>
              </a:rPr>
              <a:t>Quantidade_Vendas</a:t>
            </a:r>
            <a:endParaRPr lang="pt-BR" sz="1600" dirty="0">
              <a:solidFill>
                <a:srgbClr val="48FFD5"/>
              </a:solidFill>
            </a:endParaRPr>
          </a:p>
        </p:txBody>
      </p:sp>
      <p:cxnSp>
        <p:nvCxnSpPr>
          <p:cNvPr id="47" name="Google Shape;596;p28">
            <a:extLst>
              <a:ext uri="{FF2B5EF4-FFF2-40B4-BE49-F238E27FC236}">
                <a16:creationId xmlns:a16="http://schemas.microsoft.com/office/drawing/2014/main" id="{5F3B674A-030C-4E84-94A6-9BC4E988C37C}"/>
              </a:ext>
            </a:extLst>
          </p:cNvPr>
          <p:cNvCxnSpPr>
            <a:cxnSpLocks/>
          </p:cNvCxnSpPr>
          <p:nvPr/>
        </p:nvCxnSpPr>
        <p:spPr>
          <a:xfrm>
            <a:off x="4472759" y="2711330"/>
            <a:ext cx="0" cy="2087498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559;p28">
            <a:extLst>
              <a:ext uri="{FF2B5EF4-FFF2-40B4-BE49-F238E27FC236}">
                <a16:creationId xmlns:a16="http://schemas.microsoft.com/office/drawing/2014/main" id="{3335D80F-3587-4960-9915-4F32FA023B34}"/>
              </a:ext>
            </a:extLst>
          </p:cNvPr>
          <p:cNvSpPr txBox="1">
            <a:spLocks/>
          </p:cNvSpPr>
          <p:nvPr/>
        </p:nvSpPr>
        <p:spPr>
          <a:xfrm>
            <a:off x="2385035" y="3242633"/>
            <a:ext cx="2732763" cy="123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dirty="0" err="1"/>
              <a:t>moveis_decoração</a:t>
            </a:r>
            <a:endParaRPr lang="pt-BR" sz="1400" dirty="0"/>
          </a:p>
          <a:p>
            <a:pPr algn="l"/>
            <a:r>
              <a:rPr lang="pt-BR" sz="1400" dirty="0" err="1"/>
              <a:t>esporte_lazer</a:t>
            </a:r>
            <a:endParaRPr lang="pt-BR" sz="1400" dirty="0"/>
          </a:p>
          <a:p>
            <a:pPr algn="l"/>
            <a:r>
              <a:rPr lang="pt-BR" sz="1400" dirty="0" err="1"/>
              <a:t>utilidades_domesticas</a:t>
            </a:r>
            <a:endParaRPr lang="pt-BR" sz="1400" dirty="0"/>
          </a:p>
          <a:p>
            <a:pPr algn="l"/>
            <a:r>
              <a:rPr lang="pt-BR" sz="1400" dirty="0"/>
              <a:t>automotivo</a:t>
            </a:r>
          </a:p>
          <a:p>
            <a:pPr algn="l"/>
            <a:r>
              <a:rPr lang="pt-BR" sz="1400" dirty="0"/>
              <a:t>brinquedos</a:t>
            </a:r>
          </a:p>
        </p:txBody>
      </p:sp>
      <p:sp>
        <p:nvSpPr>
          <p:cNvPr id="49" name="Google Shape;559;p28">
            <a:extLst>
              <a:ext uri="{FF2B5EF4-FFF2-40B4-BE49-F238E27FC236}">
                <a16:creationId xmlns:a16="http://schemas.microsoft.com/office/drawing/2014/main" id="{EFA42ABE-FBD3-4731-AD3E-37117AD72107}"/>
              </a:ext>
            </a:extLst>
          </p:cNvPr>
          <p:cNvSpPr txBox="1">
            <a:spLocks/>
          </p:cNvSpPr>
          <p:nvPr/>
        </p:nvSpPr>
        <p:spPr>
          <a:xfrm>
            <a:off x="5155431" y="3242633"/>
            <a:ext cx="914399" cy="123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dirty="0"/>
              <a:t>1538</a:t>
            </a:r>
          </a:p>
          <a:p>
            <a:pPr algn="l"/>
            <a:r>
              <a:rPr lang="pt-BR" sz="1400" dirty="0"/>
              <a:t>1291</a:t>
            </a:r>
          </a:p>
          <a:p>
            <a:pPr algn="l"/>
            <a:r>
              <a:rPr lang="pt-BR" sz="1400" dirty="0"/>
              <a:t>1158</a:t>
            </a:r>
          </a:p>
          <a:p>
            <a:pPr algn="l"/>
            <a:r>
              <a:rPr lang="pt-BR" sz="1400" dirty="0"/>
              <a:t>1153</a:t>
            </a:r>
          </a:p>
          <a:p>
            <a:pPr algn="l"/>
            <a:r>
              <a:rPr lang="pt-BR" sz="1400" dirty="0"/>
              <a:t>874</a:t>
            </a:r>
          </a:p>
        </p:txBody>
      </p:sp>
    </p:spTree>
    <p:extLst>
      <p:ext uri="{BB962C8B-B14F-4D97-AF65-F5344CB8AC3E}">
        <p14:creationId xmlns:p14="http://schemas.microsoft.com/office/powerpoint/2010/main" val="2335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608</Words>
  <Application>Microsoft Office PowerPoint</Application>
  <PresentationFormat>Apresentação na tela (16:9)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Roboto Thin</vt:lpstr>
      <vt:lpstr>Roboto Black</vt:lpstr>
      <vt:lpstr>Impact</vt:lpstr>
      <vt:lpstr>Roboto Mono Thin</vt:lpstr>
      <vt:lpstr>Bree Serif</vt:lpstr>
      <vt:lpstr>Consolas</vt:lpstr>
      <vt:lpstr>Roboto Light</vt:lpstr>
      <vt:lpstr>WEB PROPOSAL</vt:lpstr>
      <vt:lpstr>QUERYING DATA WITH T-SQL</vt:lpstr>
      <vt:lpstr>TABLE OF CONTENTS</vt:lpstr>
      <vt:lpstr>CONHECENDO A LINGUAGEM</vt:lpstr>
      <vt:lpstr>STRUCTURE QUERY LANGUAGE</vt:lpstr>
      <vt:lpstr>BANCO DE DADOS RELACIONAIS</vt:lpstr>
      <vt:lpstr>COMANDOS EM SQL</vt:lpstr>
      <vt:lpstr>O COMANDO SELECT</vt:lpstr>
      <vt:lpstr>SINTAXE</vt:lpstr>
      <vt:lpstr>SINTAXE</vt:lpstr>
      <vt:lpstr>HANDS-ON SELECT</vt:lpstr>
      <vt:lpstr>TIPOS  PRIMITIVOS</vt:lpstr>
      <vt:lpstr>DATA TYPES</vt:lpstr>
      <vt:lpstr>DATA TYPE CONVERSION</vt:lpstr>
      <vt:lpstr>DADOS NULOS</vt:lpstr>
      <vt:lpstr>HANDS-ON TIPOS PRIMITIVOS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dc:creator>Thiago Panini</dc:creator>
  <cp:lastModifiedBy>Thiago Panini</cp:lastModifiedBy>
  <cp:revision>32</cp:revision>
  <dcterms:modified xsi:type="dcterms:W3CDTF">2019-09-10T02:26:54Z</dcterms:modified>
</cp:coreProperties>
</file>