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5"/>
  </p:notesMasterIdLst>
  <p:sldIdLst>
    <p:sldId id="293" r:id="rId2"/>
    <p:sldId id="257" r:id="rId3"/>
    <p:sldId id="258" r:id="rId4"/>
    <p:sldId id="294" r:id="rId5"/>
    <p:sldId id="304" r:id="rId6"/>
    <p:sldId id="295" r:id="rId7"/>
    <p:sldId id="305" r:id="rId8"/>
    <p:sldId id="298" r:id="rId9"/>
    <p:sldId id="299" r:id="rId10"/>
    <p:sldId id="300" r:id="rId11"/>
    <p:sldId id="301" r:id="rId12"/>
    <p:sldId id="302" r:id="rId13"/>
    <p:sldId id="303" r:id="rId14"/>
  </p:sldIdLst>
  <p:sldSz cx="9144000" cy="5143500" type="screen16x9"/>
  <p:notesSz cx="6858000" cy="9144000"/>
  <p:embeddedFontLst>
    <p:embeddedFont>
      <p:font typeface="Bree Serif" panose="020B0604020202020204" charset="0"/>
      <p:regular r:id="rId16"/>
    </p:embeddedFon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Impact" panose="020B0806030902050204" pitchFamily="34" charset="0"/>
      <p:regular r:id="rId21"/>
    </p:embeddedFont>
    <p:embeddedFont>
      <p:font typeface="Roboto Black" panose="020B0604020202020204" charset="0"/>
      <p:bold r:id="rId22"/>
      <p:boldItalic r:id="rId23"/>
    </p:embeddedFont>
    <p:embeddedFont>
      <p:font typeface="Roboto Light" panose="020B0604020202020204" charset="0"/>
      <p:regular r:id="rId24"/>
      <p:bold r:id="rId25"/>
      <p:italic r:id="rId26"/>
      <p:boldItalic r:id="rId27"/>
    </p:embeddedFont>
    <p:embeddedFont>
      <p:font typeface="Roboto Mono Thin" panose="020B0604020202020204" charset="0"/>
      <p:regular r:id="rId28"/>
      <p:bold r:id="rId29"/>
      <p:italic r:id="rId30"/>
      <p:boldItalic r:id="rId31"/>
    </p:embeddedFont>
    <p:embeddedFont>
      <p:font typeface="Roboto Thin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2A47"/>
    <a:srgbClr val="48F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tableStyles" Target="tableStyles.xml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7315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36279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87009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4620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0844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7384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5806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7534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1134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60" r:id="rId5"/>
    <p:sldLayoutId id="214748366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thiago-panini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ThiagoPanini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QUERYING DATA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WITH T-SQL</a:t>
            </a:r>
            <a:endParaRPr dirty="0"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Módulo 2 – Consultas Avançadas</a:t>
            </a:r>
            <a:endParaRPr dirty="0"/>
          </a:p>
        </p:txBody>
      </p:sp>
      <p:sp>
        <p:nvSpPr>
          <p:cNvPr id="107" name="Google Shape;107;p20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0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0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0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0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0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0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0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0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0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0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0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9" name="Google Shape;199;p20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0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0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0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0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0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0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/>
              <a:t>WHERE</a:t>
            </a:r>
            <a:endParaRPr sz="3000" dirty="0"/>
          </a:p>
        </p:txBody>
      </p:sp>
      <p:sp>
        <p:nvSpPr>
          <p:cNvPr id="259" name="Google Shape;259;p22"/>
          <p:cNvSpPr txBox="1">
            <a:spLocks noGrp="1"/>
          </p:cNvSpPr>
          <p:nvPr>
            <p:ph type="subTitle" idx="1"/>
          </p:nvPr>
        </p:nvSpPr>
        <p:spPr>
          <a:xfrm>
            <a:off x="4930150" y="2635515"/>
            <a:ext cx="3457500" cy="9847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Filtrando a consulta realizada de acordo com predicados estabelecidos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60" name="Google Shape;260;p22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Google Shape;266;p22"/>
          <p:cNvSpPr txBox="1">
            <a:spLocks noGrp="1"/>
          </p:cNvSpPr>
          <p:nvPr>
            <p:ph type="ctrTitle"/>
          </p:nvPr>
        </p:nvSpPr>
        <p:spPr>
          <a:xfrm>
            <a:off x="1047575" y="3192350"/>
            <a:ext cx="24675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WHERE</a:t>
            </a:r>
            <a:endParaRPr dirty="0"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" name="Google Shape;559;p28">
            <a:extLst>
              <a:ext uri="{FF2B5EF4-FFF2-40B4-BE49-F238E27FC236}">
                <a16:creationId xmlns:a16="http://schemas.microsoft.com/office/drawing/2014/main" id="{BBB49186-773F-423E-83AD-983882E4D25C}"/>
              </a:ext>
            </a:extLst>
          </p:cNvPr>
          <p:cNvSpPr txBox="1">
            <a:spLocks/>
          </p:cNvSpPr>
          <p:nvPr/>
        </p:nvSpPr>
        <p:spPr>
          <a:xfrm>
            <a:off x="4930150" y="3242521"/>
            <a:ext cx="3594588" cy="48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600" i="1" dirty="0">
                <a:solidFill>
                  <a:srgbClr val="48FFD5"/>
                </a:solidFill>
              </a:rPr>
              <a:t>WHERE </a:t>
            </a:r>
            <a:r>
              <a:rPr lang="pt-BR" sz="1200" i="1" dirty="0" err="1">
                <a:solidFill>
                  <a:schemeClr val="accent6"/>
                </a:solidFill>
              </a:rPr>
              <a:t>column_name</a:t>
            </a:r>
            <a:r>
              <a:rPr lang="pt-BR" sz="1200" i="1" dirty="0">
                <a:solidFill>
                  <a:schemeClr val="accent6"/>
                </a:solidFill>
              </a:rPr>
              <a:t> </a:t>
            </a:r>
            <a:r>
              <a:rPr lang="pt-BR" sz="1600" i="1" dirty="0">
                <a:solidFill>
                  <a:srgbClr val="48FFD5"/>
                </a:solidFill>
              </a:rPr>
              <a:t>PRED </a:t>
            </a:r>
            <a:r>
              <a:rPr lang="pt-BR" sz="1200" i="1" dirty="0" err="1">
                <a:solidFill>
                  <a:schemeClr val="accent6"/>
                </a:solidFill>
              </a:rPr>
              <a:t>value</a:t>
            </a:r>
            <a:endParaRPr lang="pt-BR" sz="1600" i="1" dirty="0">
              <a:solidFill>
                <a:srgbClr val="48FFD5"/>
              </a:solidFill>
            </a:endParaRPr>
          </a:p>
        </p:txBody>
      </p:sp>
      <p:pic>
        <p:nvPicPr>
          <p:cNvPr id="16" name="Gráfico 15" descr="Filtrar">
            <a:extLst>
              <a:ext uri="{FF2B5EF4-FFF2-40B4-BE49-F238E27FC236}">
                <a16:creationId xmlns:a16="http://schemas.microsoft.com/office/drawing/2014/main" id="{01090575-A5EE-46A4-9128-B0CC51A7C1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0206" y="1462731"/>
            <a:ext cx="1642238" cy="164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350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559;p28">
            <a:extLst>
              <a:ext uri="{FF2B5EF4-FFF2-40B4-BE49-F238E27FC236}">
                <a16:creationId xmlns:a16="http://schemas.microsoft.com/office/drawing/2014/main" id="{502D1C4A-ABD2-4E0D-B07F-6332B21DFBA7}"/>
              </a:ext>
            </a:extLst>
          </p:cNvPr>
          <p:cNvSpPr txBox="1">
            <a:spLocks/>
          </p:cNvSpPr>
          <p:nvPr/>
        </p:nvSpPr>
        <p:spPr>
          <a:xfrm>
            <a:off x="464655" y="1510898"/>
            <a:ext cx="1438211" cy="36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pt-BR" sz="1600" dirty="0"/>
              <a:t>= &lt; &gt;</a:t>
            </a:r>
          </a:p>
        </p:txBody>
      </p:sp>
      <p:sp>
        <p:nvSpPr>
          <p:cNvPr id="10" name="Google Shape;559;p28">
            <a:extLst>
              <a:ext uri="{FF2B5EF4-FFF2-40B4-BE49-F238E27FC236}">
                <a16:creationId xmlns:a16="http://schemas.microsoft.com/office/drawing/2014/main" id="{A37AF43E-9D2C-4B5B-ACD9-42F4E4492C27}"/>
              </a:ext>
            </a:extLst>
          </p:cNvPr>
          <p:cNvSpPr txBox="1">
            <a:spLocks/>
          </p:cNvSpPr>
          <p:nvPr/>
        </p:nvSpPr>
        <p:spPr>
          <a:xfrm>
            <a:off x="2778647" y="1538261"/>
            <a:ext cx="5784106" cy="323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400" i="1" dirty="0"/>
              <a:t>Compara valores em forma de igualdade e diferença</a:t>
            </a:r>
          </a:p>
        </p:txBody>
      </p:sp>
      <p:cxnSp>
        <p:nvCxnSpPr>
          <p:cNvPr id="11" name="Google Shape;596;p28">
            <a:extLst>
              <a:ext uri="{FF2B5EF4-FFF2-40B4-BE49-F238E27FC236}">
                <a16:creationId xmlns:a16="http://schemas.microsoft.com/office/drawing/2014/main" id="{1E6B29AD-4B1F-4C7D-A235-019854488386}"/>
              </a:ext>
            </a:extLst>
          </p:cNvPr>
          <p:cNvCxnSpPr/>
          <p:nvPr/>
        </p:nvCxnSpPr>
        <p:spPr>
          <a:xfrm>
            <a:off x="362302" y="1861563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596;p28">
            <a:extLst>
              <a:ext uri="{FF2B5EF4-FFF2-40B4-BE49-F238E27FC236}">
                <a16:creationId xmlns:a16="http://schemas.microsoft.com/office/drawing/2014/main" id="{BBABA9CE-10C0-4393-80FA-A32D7969FBD7}"/>
              </a:ext>
            </a:extLst>
          </p:cNvPr>
          <p:cNvCxnSpPr/>
          <p:nvPr/>
        </p:nvCxnSpPr>
        <p:spPr>
          <a:xfrm>
            <a:off x="361316" y="1430833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559;p28">
            <a:extLst>
              <a:ext uri="{FF2B5EF4-FFF2-40B4-BE49-F238E27FC236}">
                <a16:creationId xmlns:a16="http://schemas.microsoft.com/office/drawing/2014/main" id="{1791AF12-5326-427C-A5F3-00AC56C37B65}"/>
              </a:ext>
            </a:extLst>
          </p:cNvPr>
          <p:cNvSpPr txBox="1">
            <a:spLocks/>
          </p:cNvSpPr>
          <p:nvPr/>
        </p:nvSpPr>
        <p:spPr>
          <a:xfrm>
            <a:off x="464656" y="865430"/>
            <a:ext cx="1438211" cy="545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pt-BR" sz="1600" dirty="0">
                <a:solidFill>
                  <a:srgbClr val="48FFD5"/>
                </a:solidFill>
              </a:rPr>
              <a:t>Elemento</a:t>
            </a:r>
          </a:p>
        </p:txBody>
      </p:sp>
      <p:sp>
        <p:nvSpPr>
          <p:cNvPr id="15" name="Google Shape;559;p28">
            <a:extLst>
              <a:ext uri="{FF2B5EF4-FFF2-40B4-BE49-F238E27FC236}">
                <a16:creationId xmlns:a16="http://schemas.microsoft.com/office/drawing/2014/main" id="{289C15FF-5C06-4740-BA55-6285DB07A07C}"/>
              </a:ext>
            </a:extLst>
          </p:cNvPr>
          <p:cNvSpPr txBox="1">
            <a:spLocks/>
          </p:cNvSpPr>
          <p:nvPr/>
        </p:nvSpPr>
        <p:spPr>
          <a:xfrm>
            <a:off x="2619353" y="892757"/>
            <a:ext cx="1438211" cy="545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pt-BR" sz="1600" dirty="0">
                <a:solidFill>
                  <a:srgbClr val="48FFD5"/>
                </a:solidFill>
              </a:rPr>
              <a:t>Descrição</a:t>
            </a:r>
          </a:p>
        </p:txBody>
      </p:sp>
      <p:sp>
        <p:nvSpPr>
          <p:cNvPr id="38" name="Google Shape;559;p28">
            <a:extLst>
              <a:ext uri="{FF2B5EF4-FFF2-40B4-BE49-F238E27FC236}">
                <a16:creationId xmlns:a16="http://schemas.microsoft.com/office/drawing/2014/main" id="{0A632527-BA2D-4867-8263-C9E3792BD92F}"/>
              </a:ext>
            </a:extLst>
          </p:cNvPr>
          <p:cNvSpPr txBox="1">
            <a:spLocks/>
          </p:cNvSpPr>
          <p:nvPr/>
        </p:nvSpPr>
        <p:spPr>
          <a:xfrm>
            <a:off x="463669" y="1941626"/>
            <a:ext cx="1438211" cy="36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pt-BR" sz="1600" dirty="0"/>
              <a:t>IN</a:t>
            </a:r>
          </a:p>
        </p:txBody>
      </p:sp>
      <p:sp>
        <p:nvSpPr>
          <p:cNvPr id="39" name="Google Shape;559;p28">
            <a:extLst>
              <a:ext uri="{FF2B5EF4-FFF2-40B4-BE49-F238E27FC236}">
                <a16:creationId xmlns:a16="http://schemas.microsoft.com/office/drawing/2014/main" id="{88369AEC-EE6E-4EB0-8B0D-E126A3C1895C}"/>
              </a:ext>
            </a:extLst>
          </p:cNvPr>
          <p:cNvSpPr txBox="1">
            <a:spLocks/>
          </p:cNvSpPr>
          <p:nvPr/>
        </p:nvSpPr>
        <p:spPr>
          <a:xfrm>
            <a:off x="2777660" y="1968989"/>
            <a:ext cx="6366339" cy="323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400" i="1" dirty="0"/>
              <a:t>Verifica se o valor especificado se encontra em uma </a:t>
            </a:r>
            <a:r>
              <a:rPr lang="pt-BR" sz="1400" i="1" dirty="0" err="1"/>
              <a:t>subquery</a:t>
            </a:r>
            <a:r>
              <a:rPr lang="pt-BR" sz="1400" i="1" dirty="0"/>
              <a:t> ou lista</a:t>
            </a:r>
          </a:p>
        </p:txBody>
      </p:sp>
      <p:cxnSp>
        <p:nvCxnSpPr>
          <p:cNvPr id="40" name="Google Shape;596;p28">
            <a:extLst>
              <a:ext uri="{FF2B5EF4-FFF2-40B4-BE49-F238E27FC236}">
                <a16:creationId xmlns:a16="http://schemas.microsoft.com/office/drawing/2014/main" id="{7CE87D7E-4025-4613-962F-935D749C88E6}"/>
              </a:ext>
            </a:extLst>
          </p:cNvPr>
          <p:cNvCxnSpPr/>
          <p:nvPr/>
        </p:nvCxnSpPr>
        <p:spPr>
          <a:xfrm>
            <a:off x="361316" y="2292291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Google Shape;559;p28">
            <a:extLst>
              <a:ext uri="{FF2B5EF4-FFF2-40B4-BE49-F238E27FC236}">
                <a16:creationId xmlns:a16="http://schemas.microsoft.com/office/drawing/2014/main" id="{9F08210E-808B-4217-B8D9-15BED6A3F6D4}"/>
              </a:ext>
            </a:extLst>
          </p:cNvPr>
          <p:cNvSpPr txBox="1">
            <a:spLocks/>
          </p:cNvSpPr>
          <p:nvPr/>
        </p:nvSpPr>
        <p:spPr>
          <a:xfrm>
            <a:off x="463669" y="2358178"/>
            <a:ext cx="1438211" cy="36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pt-BR" sz="1600" dirty="0"/>
              <a:t>BETWEEN</a:t>
            </a:r>
          </a:p>
        </p:txBody>
      </p:sp>
      <p:sp>
        <p:nvSpPr>
          <p:cNvPr id="42" name="Google Shape;559;p28">
            <a:extLst>
              <a:ext uri="{FF2B5EF4-FFF2-40B4-BE49-F238E27FC236}">
                <a16:creationId xmlns:a16="http://schemas.microsoft.com/office/drawing/2014/main" id="{A12D1CFD-D910-4E49-B07F-6D5DFAE13486}"/>
              </a:ext>
            </a:extLst>
          </p:cNvPr>
          <p:cNvSpPr txBox="1">
            <a:spLocks/>
          </p:cNvSpPr>
          <p:nvPr/>
        </p:nvSpPr>
        <p:spPr>
          <a:xfrm>
            <a:off x="2777661" y="2385541"/>
            <a:ext cx="5388144" cy="323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400" i="1" dirty="0"/>
              <a:t>Especifica um range de busca</a:t>
            </a:r>
          </a:p>
        </p:txBody>
      </p:sp>
      <p:cxnSp>
        <p:nvCxnSpPr>
          <p:cNvPr id="43" name="Google Shape;596;p28">
            <a:extLst>
              <a:ext uri="{FF2B5EF4-FFF2-40B4-BE49-F238E27FC236}">
                <a16:creationId xmlns:a16="http://schemas.microsoft.com/office/drawing/2014/main" id="{5C3C2323-D96D-4E2C-80F6-DDCFC9F78022}"/>
              </a:ext>
            </a:extLst>
          </p:cNvPr>
          <p:cNvCxnSpPr/>
          <p:nvPr/>
        </p:nvCxnSpPr>
        <p:spPr>
          <a:xfrm>
            <a:off x="361316" y="2708843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Google Shape;559;p28">
            <a:extLst>
              <a:ext uri="{FF2B5EF4-FFF2-40B4-BE49-F238E27FC236}">
                <a16:creationId xmlns:a16="http://schemas.microsoft.com/office/drawing/2014/main" id="{D5189AF2-D345-416E-B36A-83741EED78CD}"/>
              </a:ext>
            </a:extLst>
          </p:cNvPr>
          <p:cNvSpPr txBox="1">
            <a:spLocks/>
          </p:cNvSpPr>
          <p:nvPr/>
        </p:nvSpPr>
        <p:spPr>
          <a:xfrm>
            <a:off x="463669" y="2788904"/>
            <a:ext cx="1438211" cy="36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pt-BR" sz="1600" dirty="0"/>
              <a:t>LIKE</a:t>
            </a:r>
          </a:p>
        </p:txBody>
      </p:sp>
      <p:sp>
        <p:nvSpPr>
          <p:cNvPr id="45" name="Google Shape;559;p28">
            <a:extLst>
              <a:ext uri="{FF2B5EF4-FFF2-40B4-BE49-F238E27FC236}">
                <a16:creationId xmlns:a16="http://schemas.microsoft.com/office/drawing/2014/main" id="{FF2632C0-56DF-4748-B78C-5CC7FD01FF93}"/>
              </a:ext>
            </a:extLst>
          </p:cNvPr>
          <p:cNvSpPr txBox="1">
            <a:spLocks/>
          </p:cNvSpPr>
          <p:nvPr/>
        </p:nvSpPr>
        <p:spPr>
          <a:xfrm>
            <a:off x="2777660" y="2816267"/>
            <a:ext cx="5902671" cy="323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400" i="1" dirty="0"/>
              <a:t>Verifica se uma </a:t>
            </a:r>
            <a:r>
              <a:rPr lang="pt-BR" sz="1400" i="1" dirty="0" err="1"/>
              <a:t>string</a:t>
            </a:r>
            <a:r>
              <a:rPr lang="pt-BR" sz="1400" i="1" dirty="0"/>
              <a:t> está contida em um determinado padrão textual</a:t>
            </a:r>
          </a:p>
        </p:txBody>
      </p:sp>
      <p:cxnSp>
        <p:nvCxnSpPr>
          <p:cNvPr id="46" name="Google Shape;596;p28">
            <a:extLst>
              <a:ext uri="{FF2B5EF4-FFF2-40B4-BE49-F238E27FC236}">
                <a16:creationId xmlns:a16="http://schemas.microsoft.com/office/drawing/2014/main" id="{71598E69-6A6A-42B8-BE27-38FA6E2A51B2}"/>
              </a:ext>
            </a:extLst>
          </p:cNvPr>
          <p:cNvCxnSpPr/>
          <p:nvPr/>
        </p:nvCxnSpPr>
        <p:spPr>
          <a:xfrm>
            <a:off x="361316" y="3139569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559;p28">
            <a:extLst>
              <a:ext uri="{FF2B5EF4-FFF2-40B4-BE49-F238E27FC236}">
                <a16:creationId xmlns:a16="http://schemas.microsoft.com/office/drawing/2014/main" id="{41D73C28-6410-4B4D-905F-343E7D90CBAE}"/>
              </a:ext>
            </a:extLst>
          </p:cNvPr>
          <p:cNvSpPr txBox="1">
            <a:spLocks/>
          </p:cNvSpPr>
          <p:nvPr/>
        </p:nvSpPr>
        <p:spPr>
          <a:xfrm>
            <a:off x="463669" y="3209457"/>
            <a:ext cx="1438211" cy="36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pt-BR" sz="1600" dirty="0"/>
              <a:t>AND</a:t>
            </a:r>
          </a:p>
        </p:txBody>
      </p:sp>
      <p:sp>
        <p:nvSpPr>
          <p:cNvPr id="48" name="Google Shape;559;p28">
            <a:extLst>
              <a:ext uri="{FF2B5EF4-FFF2-40B4-BE49-F238E27FC236}">
                <a16:creationId xmlns:a16="http://schemas.microsoft.com/office/drawing/2014/main" id="{1448BCF8-DFAF-47CB-863D-373903CC250B}"/>
              </a:ext>
            </a:extLst>
          </p:cNvPr>
          <p:cNvSpPr txBox="1">
            <a:spLocks/>
          </p:cNvSpPr>
          <p:nvPr/>
        </p:nvSpPr>
        <p:spPr>
          <a:xfrm>
            <a:off x="2777660" y="3236820"/>
            <a:ext cx="6054639" cy="323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400" i="1" dirty="0"/>
              <a:t>Verifica se duas expressões booleanas são verdadeiras</a:t>
            </a:r>
          </a:p>
        </p:txBody>
      </p:sp>
      <p:cxnSp>
        <p:nvCxnSpPr>
          <p:cNvPr id="49" name="Google Shape;596;p28">
            <a:extLst>
              <a:ext uri="{FF2B5EF4-FFF2-40B4-BE49-F238E27FC236}">
                <a16:creationId xmlns:a16="http://schemas.microsoft.com/office/drawing/2014/main" id="{C6AC2268-E4EB-446A-8EFE-DBDA9DF44EAA}"/>
              </a:ext>
            </a:extLst>
          </p:cNvPr>
          <p:cNvCxnSpPr/>
          <p:nvPr/>
        </p:nvCxnSpPr>
        <p:spPr>
          <a:xfrm>
            <a:off x="361316" y="3560122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" name="Google Shape;559;p28">
            <a:extLst>
              <a:ext uri="{FF2B5EF4-FFF2-40B4-BE49-F238E27FC236}">
                <a16:creationId xmlns:a16="http://schemas.microsoft.com/office/drawing/2014/main" id="{394D1AC5-C763-4BB6-B21C-D8AD5A66723D}"/>
              </a:ext>
            </a:extLst>
          </p:cNvPr>
          <p:cNvSpPr txBox="1">
            <a:spLocks/>
          </p:cNvSpPr>
          <p:nvPr/>
        </p:nvSpPr>
        <p:spPr>
          <a:xfrm>
            <a:off x="463669" y="3625403"/>
            <a:ext cx="1438211" cy="36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pt-BR" sz="1600" dirty="0"/>
              <a:t>OR</a:t>
            </a:r>
          </a:p>
        </p:txBody>
      </p:sp>
      <p:sp>
        <p:nvSpPr>
          <p:cNvPr id="51" name="Google Shape;559;p28">
            <a:extLst>
              <a:ext uri="{FF2B5EF4-FFF2-40B4-BE49-F238E27FC236}">
                <a16:creationId xmlns:a16="http://schemas.microsoft.com/office/drawing/2014/main" id="{5B914E88-009A-40AD-A613-C44869B464AC}"/>
              </a:ext>
            </a:extLst>
          </p:cNvPr>
          <p:cNvSpPr txBox="1">
            <a:spLocks/>
          </p:cNvSpPr>
          <p:nvPr/>
        </p:nvSpPr>
        <p:spPr>
          <a:xfrm>
            <a:off x="2777661" y="3652766"/>
            <a:ext cx="5962302" cy="323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400" i="1" dirty="0"/>
              <a:t>Verifica se uma ou duas (de duas) expressões booleanas é verdadeira </a:t>
            </a:r>
          </a:p>
        </p:txBody>
      </p:sp>
      <p:cxnSp>
        <p:nvCxnSpPr>
          <p:cNvPr id="52" name="Google Shape;596;p28">
            <a:extLst>
              <a:ext uri="{FF2B5EF4-FFF2-40B4-BE49-F238E27FC236}">
                <a16:creationId xmlns:a16="http://schemas.microsoft.com/office/drawing/2014/main" id="{67AC6889-7754-4041-AA45-B4088703B91E}"/>
              </a:ext>
            </a:extLst>
          </p:cNvPr>
          <p:cNvCxnSpPr/>
          <p:nvPr/>
        </p:nvCxnSpPr>
        <p:spPr>
          <a:xfrm>
            <a:off x="361316" y="3976068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59;p28">
            <a:extLst>
              <a:ext uri="{FF2B5EF4-FFF2-40B4-BE49-F238E27FC236}">
                <a16:creationId xmlns:a16="http://schemas.microsoft.com/office/drawing/2014/main" id="{DD70C25B-AD43-4338-B46B-BD4F256A2393}"/>
              </a:ext>
            </a:extLst>
          </p:cNvPr>
          <p:cNvSpPr txBox="1">
            <a:spLocks/>
          </p:cNvSpPr>
          <p:nvPr/>
        </p:nvSpPr>
        <p:spPr>
          <a:xfrm>
            <a:off x="463669" y="4083897"/>
            <a:ext cx="1438211" cy="36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pt-BR" sz="1600" dirty="0"/>
              <a:t>NOT</a:t>
            </a:r>
          </a:p>
        </p:txBody>
      </p:sp>
      <p:sp>
        <p:nvSpPr>
          <p:cNvPr id="54" name="Google Shape;559;p28">
            <a:extLst>
              <a:ext uri="{FF2B5EF4-FFF2-40B4-BE49-F238E27FC236}">
                <a16:creationId xmlns:a16="http://schemas.microsoft.com/office/drawing/2014/main" id="{402515C1-DE8A-4DF4-8E1F-F388B613FA8E}"/>
              </a:ext>
            </a:extLst>
          </p:cNvPr>
          <p:cNvSpPr txBox="1">
            <a:spLocks/>
          </p:cNvSpPr>
          <p:nvPr/>
        </p:nvSpPr>
        <p:spPr>
          <a:xfrm>
            <a:off x="2777661" y="4111260"/>
            <a:ext cx="5246376" cy="323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400" i="1" dirty="0"/>
              <a:t>Reverte o resultado de uma condição</a:t>
            </a:r>
          </a:p>
        </p:txBody>
      </p:sp>
      <p:cxnSp>
        <p:nvCxnSpPr>
          <p:cNvPr id="55" name="Google Shape;596;p28">
            <a:extLst>
              <a:ext uri="{FF2B5EF4-FFF2-40B4-BE49-F238E27FC236}">
                <a16:creationId xmlns:a16="http://schemas.microsoft.com/office/drawing/2014/main" id="{CCC5F3DA-E065-4085-8094-76A9FE8EB588}"/>
              </a:ext>
            </a:extLst>
          </p:cNvPr>
          <p:cNvCxnSpPr/>
          <p:nvPr/>
        </p:nvCxnSpPr>
        <p:spPr>
          <a:xfrm>
            <a:off x="361316" y="4434562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79684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EXEMPLO WHERE</a:t>
            </a:r>
            <a:endParaRPr dirty="0"/>
          </a:p>
        </p:txBody>
      </p:sp>
      <p:cxnSp>
        <p:nvCxnSpPr>
          <p:cNvPr id="287" name="Google Shape;28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271;p23">
            <a:extLst>
              <a:ext uri="{FF2B5EF4-FFF2-40B4-BE49-F238E27FC236}">
                <a16:creationId xmlns:a16="http://schemas.microsoft.com/office/drawing/2014/main" id="{F60E669E-B08E-449A-BACE-43D4BE772460}"/>
              </a:ext>
            </a:extLst>
          </p:cNvPr>
          <p:cNvSpPr txBox="1">
            <a:spLocks/>
          </p:cNvSpPr>
          <p:nvPr/>
        </p:nvSpPr>
        <p:spPr>
          <a:xfrm>
            <a:off x="421569" y="1329226"/>
            <a:ext cx="1747472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2000" dirty="0">
                <a:solidFill>
                  <a:schemeClr val="accent6"/>
                </a:solidFill>
              </a:rPr>
              <a:t>OBJETIVO:</a:t>
            </a:r>
          </a:p>
        </p:txBody>
      </p:sp>
      <p:sp>
        <p:nvSpPr>
          <p:cNvPr id="6" name="Google Shape;271;p23">
            <a:extLst>
              <a:ext uri="{FF2B5EF4-FFF2-40B4-BE49-F238E27FC236}">
                <a16:creationId xmlns:a16="http://schemas.microsoft.com/office/drawing/2014/main" id="{D0C1FBF4-EC2B-478E-830E-7812A3D7CB85}"/>
              </a:ext>
            </a:extLst>
          </p:cNvPr>
          <p:cNvSpPr txBox="1">
            <a:spLocks/>
          </p:cNvSpPr>
          <p:nvPr/>
        </p:nvSpPr>
        <p:spPr>
          <a:xfrm>
            <a:off x="1846521" y="1382388"/>
            <a:ext cx="6875910" cy="50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200" i="1" dirty="0">
                <a:solidFill>
                  <a:schemeClr val="bg1"/>
                </a:solidFill>
              </a:rPr>
              <a:t>Retornar cidades apenas do estado do Ceará</a:t>
            </a:r>
          </a:p>
        </p:txBody>
      </p:sp>
      <p:sp>
        <p:nvSpPr>
          <p:cNvPr id="7" name="Google Shape;271;p23">
            <a:extLst>
              <a:ext uri="{FF2B5EF4-FFF2-40B4-BE49-F238E27FC236}">
                <a16:creationId xmlns:a16="http://schemas.microsoft.com/office/drawing/2014/main" id="{5C6527ED-5E88-49EA-9EE0-D2587C248F10}"/>
              </a:ext>
            </a:extLst>
          </p:cNvPr>
          <p:cNvSpPr txBox="1">
            <a:spLocks/>
          </p:cNvSpPr>
          <p:nvPr/>
        </p:nvSpPr>
        <p:spPr>
          <a:xfrm>
            <a:off x="421569" y="1710601"/>
            <a:ext cx="1747472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2000" dirty="0">
                <a:solidFill>
                  <a:schemeClr val="accent6"/>
                </a:solidFill>
              </a:rPr>
              <a:t>DESAFIO:</a:t>
            </a:r>
          </a:p>
        </p:txBody>
      </p:sp>
      <p:sp>
        <p:nvSpPr>
          <p:cNvPr id="8" name="Google Shape;271;p23">
            <a:extLst>
              <a:ext uri="{FF2B5EF4-FFF2-40B4-BE49-F238E27FC236}">
                <a16:creationId xmlns:a16="http://schemas.microsoft.com/office/drawing/2014/main" id="{3592F83D-6F29-4400-8B86-FCB2A56D5507}"/>
              </a:ext>
            </a:extLst>
          </p:cNvPr>
          <p:cNvSpPr txBox="1">
            <a:spLocks/>
          </p:cNvSpPr>
          <p:nvPr/>
        </p:nvSpPr>
        <p:spPr>
          <a:xfrm>
            <a:off x="1846521" y="1780094"/>
            <a:ext cx="6875910" cy="50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200" i="1" dirty="0">
                <a:solidFill>
                  <a:schemeClr val="bg1"/>
                </a:solidFill>
              </a:rPr>
              <a:t>Retornar todas as cidades que começam com a letra “P”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51BD281-D62F-45FD-B97B-78BBB3C7802D}"/>
              </a:ext>
            </a:extLst>
          </p:cNvPr>
          <p:cNvSpPr/>
          <p:nvPr/>
        </p:nvSpPr>
        <p:spPr>
          <a:xfrm>
            <a:off x="2286000" y="257175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seller_state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seller_city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tb_OlistECommerce_Seller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seller_state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'CE'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5278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38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OBRIGADO</a:t>
            </a:r>
            <a:r>
              <a:rPr lang="es" dirty="0"/>
              <a:t>!</a:t>
            </a:r>
            <a:endParaRPr dirty="0"/>
          </a:p>
        </p:txBody>
      </p:sp>
      <p:sp>
        <p:nvSpPr>
          <p:cNvPr id="1123" name="Google Shape;1123;p38"/>
          <p:cNvSpPr txBox="1">
            <a:spLocks noGrp="1"/>
          </p:cNvSpPr>
          <p:nvPr>
            <p:ph type="subTitle" idx="1"/>
          </p:nvPr>
        </p:nvSpPr>
        <p:spPr>
          <a:xfrm>
            <a:off x="3986575" y="2206812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/>
            <a:r>
              <a:rPr lang="pt-BR" sz="1600" dirty="0">
                <a:hlinkClick r:id="rId3"/>
              </a:rPr>
              <a:t>https://www.linkedin.com/in/thiago-panini/ </a:t>
            </a:r>
            <a:endParaRPr lang="pt-BR" sz="1600" dirty="0"/>
          </a:p>
          <a:p>
            <a:pPr marL="0" lvl="0" indent="0"/>
            <a:endParaRPr lang="pt-BR" sz="1600" dirty="0"/>
          </a:p>
          <a:p>
            <a:pPr marL="0" lvl="0" indent="0"/>
            <a:r>
              <a:rPr lang="pt-BR" sz="1600" dirty="0">
                <a:hlinkClick r:id="rId4"/>
              </a:rPr>
              <a:t>https://github.com/ThiagoPanini</a:t>
            </a:r>
            <a:endParaRPr sz="1600" dirty="0"/>
          </a:p>
        </p:txBody>
      </p:sp>
      <p:grpSp>
        <p:nvGrpSpPr>
          <p:cNvPr id="1124" name="Google Shape;1124;p38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5" name="Google Shape;1125;p38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8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8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8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8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8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8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8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8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8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8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8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8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8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8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8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8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8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8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8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8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8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8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8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8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8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8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8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8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8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8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8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8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8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8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8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8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8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8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8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8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8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8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8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8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8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8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8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8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8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8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8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8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8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8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8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8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8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8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8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8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8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8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8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8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8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8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8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8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8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8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8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8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8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8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8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8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8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8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8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8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8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8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8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8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8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8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8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8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8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8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8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8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8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8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8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8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8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8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8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8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8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8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8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8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8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8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8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8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8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8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8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8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8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8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8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8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8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8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8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8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8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8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8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8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8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8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8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8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8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8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8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8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8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 OF CONTENTS</a:t>
            </a:r>
            <a:endParaRPr/>
          </a:p>
        </p:txBody>
      </p:sp>
      <p:sp>
        <p:nvSpPr>
          <p:cNvPr id="215" name="Google Shape;215;p21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buClr>
                <a:schemeClr val="dk1"/>
              </a:buClr>
              <a:buSzPts val="1100"/>
            </a:pPr>
            <a:r>
              <a:rPr lang="pt-BR" dirty="0"/>
              <a:t>Entendendo as possibilidades de filtros</a:t>
            </a:r>
          </a:p>
        </p:txBody>
      </p:sp>
      <p:sp>
        <p:nvSpPr>
          <p:cNvPr id="216" name="Google Shape;216;p21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04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17" name="Google Shape;217;p21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solidFill>
                  <a:srgbClr val="48FFD5"/>
                </a:solidFill>
              </a:rPr>
              <a:t>Utilizando predica</a:t>
            </a:r>
            <a:r>
              <a:rPr lang="pt-BR" dirty="0"/>
              <a:t>dos específicos para </a:t>
            </a:r>
            <a:r>
              <a:rPr lang="pt-BR" dirty="0" err="1"/>
              <a:t>strings</a:t>
            </a:r>
            <a:endParaRPr dirty="0">
              <a:solidFill>
                <a:srgbClr val="48FFD5"/>
              </a:solidFill>
            </a:endParaRPr>
          </a:p>
        </p:txBody>
      </p:sp>
      <p:sp>
        <p:nvSpPr>
          <p:cNvPr id="218" name="Google Shape;218;p21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05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19" name="Google Shape;219;p21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/>
              <a:t>Removendo duplicatas de consultas no M-SQL</a:t>
            </a:r>
          </a:p>
        </p:txBody>
      </p:sp>
      <p:sp>
        <p:nvSpPr>
          <p:cNvPr id="220" name="Google Shape;220;p21"/>
          <p:cNvSpPr txBox="1">
            <a:spLocks noGrp="1"/>
          </p:cNvSpPr>
          <p:nvPr>
            <p:ph type="title" idx="6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06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21" name="Google Shape;221;p21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48FFD5"/>
                </a:solidFill>
              </a:rPr>
              <a:t>Especificando condições para resultados de consultas</a:t>
            </a:r>
            <a:endParaRPr dirty="0">
              <a:solidFill>
                <a:srgbClr val="48FFD5"/>
              </a:solidFill>
            </a:endParaRPr>
          </a:p>
        </p:txBody>
      </p:sp>
      <p:sp>
        <p:nvSpPr>
          <p:cNvPr id="222" name="Google Shape;222;p21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01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23" name="Google Shape;223;p21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pt-BR" dirty="0"/>
              <a:t>Ordenando resultados de consultas no M-SQL</a:t>
            </a:r>
          </a:p>
        </p:txBody>
      </p:sp>
      <p:sp>
        <p:nvSpPr>
          <p:cNvPr id="224" name="Google Shape;224;p21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02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25" name="Google Shape;225;p21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/>
              <a:t>Removendo duplicatas de consultas no M-SQL</a:t>
            </a:r>
          </a:p>
        </p:txBody>
      </p:sp>
      <p:sp>
        <p:nvSpPr>
          <p:cNvPr id="226" name="Google Shape;226;p21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03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27" name="Google Shape;227;p21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CASE</a:t>
            </a:r>
            <a:endParaRPr dirty="0"/>
          </a:p>
        </p:txBody>
      </p:sp>
      <p:sp>
        <p:nvSpPr>
          <p:cNvPr id="228" name="Google Shape;228;p21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ORDER BY</a:t>
            </a:r>
            <a:endParaRPr dirty="0"/>
          </a:p>
        </p:txBody>
      </p:sp>
      <p:sp>
        <p:nvSpPr>
          <p:cNvPr id="229" name="Google Shape;229;p21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DISTINCT</a:t>
            </a:r>
            <a:endParaRPr dirty="0"/>
          </a:p>
        </p:txBody>
      </p:sp>
      <p:sp>
        <p:nvSpPr>
          <p:cNvPr id="230" name="Google Shape;230;p21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WHERE</a:t>
            </a:r>
            <a:endParaRPr dirty="0"/>
          </a:p>
        </p:txBody>
      </p:sp>
      <p:sp>
        <p:nvSpPr>
          <p:cNvPr id="231" name="Google Shape;231;p21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LIKE</a:t>
            </a:r>
            <a:endParaRPr dirty="0"/>
          </a:p>
        </p:txBody>
      </p:sp>
      <p:sp>
        <p:nvSpPr>
          <p:cNvPr id="232" name="Google Shape;232;p21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Hands-On</a:t>
            </a:r>
            <a:endParaRPr dirty="0"/>
          </a:p>
        </p:txBody>
      </p:sp>
      <p:grpSp>
        <p:nvGrpSpPr>
          <p:cNvPr id="244" name="Google Shape;244;p21"/>
          <p:cNvGrpSpPr/>
          <p:nvPr/>
        </p:nvGrpSpPr>
        <p:grpSpPr>
          <a:xfrm>
            <a:off x="3571511" y="3844307"/>
            <a:ext cx="432964" cy="431586"/>
            <a:chOff x="5812000" y="2553488"/>
            <a:chExt cx="769850" cy="767400"/>
          </a:xfrm>
        </p:grpSpPr>
        <p:sp>
          <p:nvSpPr>
            <p:cNvPr id="245" name="Google Shape;245;p21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53" name="Google Shape;253;p2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Gráfico 2" descr="Fluxo de Trabalho">
            <a:extLst>
              <a:ext uri="{FF2B5EF4-FFF2-40B4-BE49-F238E27FC236}">
                <a16:creationId xmlns:a16="http://schemas.microsoft.com/office/drawing/2014/main" id="{06B9A5F9-E709-446A-A718-E8C545A69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51662" y="1868385"/>
            <a:ext cx="734976" cy="734976"/>
          </a:xfrm>
          <a:prstGeom prst="rect">
            <a:avLst/>
          </a:prstGeom>
        </p:spPr>
      </p:pic>
      <p:pic>
        <p:nvPicPr>
          <p:cNvPr id="7" name="Gráfico 6" descr="Repetir">
            <a:extLst>
              <a:ext uri="{FF2B5EF4-FFF2-40B4-BE49-F238E27FC236}">
                <a16:creationId xmlns:a16="http://schemas.microsoft.com/office/drawing/2014/main" id="{378AF37B-ED29-42A8-B83E-9435041C2F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51662" y="2797975"/>
            <a:ext cx="675080" cy="675080"/>
          </a:xfrm>
          <a:prstGeom prst="rect">
            <a:avLst/>
          </a:prstGeom>
        </p:spPr>
      </p:pic>
      <p:pic>
        <p:nvPicPr>
          <p:cNvPr id="11" name="Gráfico 10" descr="Filtrar">
            <a:extLst>
              <a:ext uri="{FF2B5EF4-FFF2-40B4-BE49-F238E27FC236}">
                <a16:creationId xmlns:a16="http://schemas.microsoft.com/office/drawing/2014/main" id="{5E927809-9E13-4FEA-8C6A-4BC019834A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18518" y="1893637"/>
            <a:ext cx="734976" cy="734976"/>
          </a:xfrm>
          <a:prstGeom prst="rect">
            <a:avLst/>
          </a:prstGeom>
        </p:spPr>
      </p:pic>
      <p:grpSp>
        <p:nvGrpSpPr>
          <p:cNvPr id="52" name="Google Shape;6377;p48">
            <a:extLst>
              <a:ext uri="{FF2B5EF4-FFF2-40B4-BE49-F238E27FC236}">
                <a16:creationId xmlns:a16="http://schemas.microsoft.com/office/drawing/2014/main" id="{E305BFAD-4D03-4680-846E-37C1794349C5}"/>
              </a:ext>
            </a:extLst>
          </p:cNvPr>
          <p:cNvGrpSpPr/>
          <p:nvPr/>
        </p:nvGrpSpPr>
        <p:grpSpPr>
          <a:xfrm>
            <a:off x="5092515" y="2876737"/>
            <a:ext cx="547893" cy="492412"/>
            <a:chOff x="-50134375" y="3550975"/>
            <a:chExt cx="300100" cy="300125"/>
          </a:xfrm>
          <a:solidFill>
            <a:srgbClr val="48FFD5"/>
          </a:solidFill>
        </p:grpSpPr>
        <p:sp>
          <p:nvSpPr>
            <p:cNvPr id="53" name="Google Shape;6378;p48">
              <a:extLst>
                <a:ext uri="{FF2B5EF4-FFF2-40B4-BE49-F238E27FC236}">
                  <a16:creationId xmlns:a16="http://schemas.microsoft.com/office/drawing/2014/main" id="{62BE8CBD-54CC-4FB0-A8C5-766469117BBD}"/>
                </a:ext>
              </a:extLst>
            </p:cNvPr>
            <p:cNvSpPr/>
            <p:nvPr/>
          </p:nvSpPr>
          <p:spPr>
            <a:xfrm>
              <a:off x="-50134375" y="3550975"/>
              <a:ext cx="300100" cy="300125"/>
            </a:xfrm>
            <a:custGeom>
              <a:avLst/>
              <a:gdLst/>
              <a:ahLst/>
              <a:cxnLst/>
              <a:rect l="l" t="t" r="r" b="b"/>
              <a:pathLst>
                <a:path w="12004" h="12005" extrusionOk="0">
                  <a:moveTo>
                    <a:pt x="9893" y="1419"/>
                  </a:moveTo>
                  <a:lnTo>
                    <a:pt x="9893" y="1797"/>
                  </a:lnTo>
                  <a:cubicBezTo>
                    <a:pt x="9893" y="1986"/>
                    <a:pt x="10050" y="2143"/>
                    <a:pt x="10239" y="2143"/>
                  </a:cubicBezTo>
                  <a:lnTo>
                    <a:pt x="10586" y="2143"/>
                  </a:lnTo>
                  <a:lnTo>
                    <a:pt x="10586" y="9893"/>
                  </a:lnTo>
                  <a:lnTo>
                    <a:pt x="10239" y="9893"/>
                  </a:lnTo>
                  <a:cubicBezTo>
                    <a:pt x="10050" y="9893"/>
                    <a:pt x="9893" y="10051"/>
                    <a:pt x="9893" y="10240"/>
                  </a:cubicBezTo>
                  <a:lnTo>
                    <a:pt x="9893" y="10587"/>
                  </a:lnTo>
                  <a:lnTo>
                    <a:pt x="2143" y="10587"/>
                  </a:lnTo>
                  <a:lnTo>
                    <a:pt x="2143" y="10240"/>
                  </a:lnTo>
                  <a:cubicBezTo>
                    <a:pt x="2143" y="10051"/>
                    <a:pt x="1985" y="9893"/>
                    <a:pt x="1765" y="9893"/>
                  </a:cubicBezTo>
                  <a:lnTo>
                    <a:pt x="1418" y="9893"/>
                  </a:lnTo>
                  <a:lnTo>
                    <a:pt x="1418" y="2143"/>
                  </a:lnTo>
                  <a:lnTo>
                    <a:pt x="1765" y="2143"/>
                  </a:lnTo>
                  <a:cubicBezTo>
                    <a:pt x="1985" y="2143"/>
                    <a:pt x="2143" y="1986"/>
                    <a:pt x="2143" y="1797"/>
                  </a:cubicBezTo>
                  <a:lnTo>
                    <a:pt x="2143" y="1419"/>
                  </a:lnTo>
                  <a:close/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lnTo>
                    <a:pt x="0" y="1797"/>
                  </a:lnTo>
                  <a:cubicBezTo>
                    <a:pt x="0" y="1986"/>
                    <a:pt x="158" y="2143"/>
                    <a:pt x="347" y="2143"/>
                  </a:cubicBezTo>
                  <a:lnTo>
                    <a:pt x="693" y="2143"/>
                  </a:lnTo>
                  <a:lnTo>
                    <a:pt x="693" y="9893"/>
                  </a:lnTo>
                  <a:lnTo>
                    <a:pt x="347" y="9893"/>
                  </a:lnTo>
                  <a:cubicBezTo>
                    <a:pt x="158" y="9893"/>
                    <a:pt x="0" y="10051"/>
                    <a:pt x="0" y="10240"/>
                  </a:cubicBezTo>
                  <a:lnTo>
                    <a:pt x="0" y="11658"/>
                  </a:lnTo>
                  <a:cubicBezTo>
                    <a:pt x="0" y="11847"/>
                    <a:pt x="158" y="12004"/>
                    <a:pt x="347" y="12004"/>
                  </a:cubicBezTo>
                  <a:lnTo>
                    <a:pt x="1765" y="12004"/>
                  </a:lnTo>
                  <a:cubicBezTo>
                    <a:pt x="1985" y="12004"/>
                    <a:pt x="2111" y="11847"/>
                    <a:pt x="2111" y="11658"/>
                  </a:cubicBezTo>
                  <a:lnTo>
                    <a:pt x="2111" y="11311"/>
                  </a:lnTo>
                  <a:lnTo>
                    <a:pt x="9893" y="11311"/>
                  </a:lnTo>
                  <a:lnTo>
                    <a:pt x="9893" y="11658"/>
                  </a:lnTo>
                  <a:cubicBezTo>
                    <a:pt x="9893" y="11847"/>
                    <a:pt x="10050" y="12004"/>
                    <a:pt x="10239" y="12004"/>
                  </a:cubicBezTo>
                  <a:lnTo>
                    <a:pt x="11657" y="12004"/>
                  </a:lnTo>
                  <a:cubicBezTo>
                    <a:pt x="11846" y="12004"/>
                    <a:pt x="12004" y="11847"/>
                    <a:pt x="12004" y="11658"/>
                  </a:cubicBezTo>
                  <a:lnTo>
                    <a:pt x="12004" y="10240"/>
                  </a:lnTo>
                  <a:cubicBezTo>
                    <a:pt x="12004" y="10051"/>
                    <a:pt x="11846" y="9893"/>
                    <a:pt x="11657" y="9893"/>
                  </a:cubicBezTo>
                  <a:lnTo>
                    <a:pt x="11311" y="9893"/>
                  </a:lnTo>
                  <a:lnTo>
                    <a:pt x="11311" y="2143"/>
                  </a:lnTo>
                  <a:lnTo>
                    <a:pt x="11657" y="2143"/>
                  </a:lnTo>
                  <a:cubicBezTo>
                    <a:pt x="11846" y="2143"/>
                    <a:pt x="12004" y="1986"/>
                    <a:pt x="12004" y="1797"/>
                  </a:cubicBezTo>
                  <a:lnTo>
                    <a:pt x="12004" y="348"/>
                  </a:lnTo>
                  <a:cubicBezTo>
                    <a:pt x="12004" y="159"/>
                    <a:pt x="11846" y="1"/>
                    <a:pt x="11657" y="1"/>
                  </a:cubicBezTo>
                  <a:lnTo>
                    <a:pt x="10239" y="1"/>
                  </a:lnTo>
                  <a:cubicBezTo>
                    <a:pt x="10050" y="1"/>
                    <a:pt x="9893" y="159"/>
                    <a:pt x="9893" y="348"/>
                  </a:cubicBezTo>
                  <a:lnTo>
                    <a:pt x="9893" y="726"/>
                  </a:lnTo>
                  <a:lnTo>
                    <a:pt x="2111" y="726"/>
                  </a:lnTo>
                  <a:lnTo>
                    <a:pt x="2111" y="348"/>
                  </a:lnTo>
                  <a:cubicBezTo>
                    <a:pt x="2111" y="159"/>
                    <a:pt x="1985" y="1"/>
                    <a:pt x="1765" y="1"/>
                  </a:cubicBezTo>
                  <a:close/>
                </a:path>
              </a:pathLst>
            </a:custGeom>
            <a:grpFill/>
            <a:ln>
              <a:solidFill>
                <a:srgbClr val="0E2A47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379;p48">
              <a:extLst>
                <a:ext uri="{FF2B5EF4-FFF2-40B4-BE49-F238E27FC236}">
                  <a16:creationId xmlns:a16="http://schemas.microsoft.com/office/drawing/2014/main" id="{16A561CE-47BD-429D-AA7F-BE5DFF08E482}"/>
                </a:ext>
              </a:extLst>
            </p:cNvPr>
            <p:cNvSpPr/>
            <p:nvPr/>
          </p:nvSpPr>
          <p:spPr>
            <a:xfrm>
              <a:off x="-50054825" y="3603750"/>
              <a:ext cx="141800" cy="194575"/>
            </a:xfrm>
            <a:custGeom>
              <a:avLst/>
              <a:gdLst/>
              <a:ahLst/>
              <a:cxnLst/>
              <a:rect l="l" t="t" r="r" b="b"/>
              <a:pathLst>
                <a:path w="5672" h="7783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765"/>
                  </a:lnTo>
                  <a:cubicBezTo>
                    <a:pt x="0" y="1873"/>
                    <a:pt x="74" y="1922"/>
                    <a:pt x="151" y="1922"/>
                  </a:cubicBezTo>
                  <a:cubicBezTo>
                    <a:pt x="186" y="1922"/>
                    <a:pt x="222" y="1911"/>
                    <a:pt x="252" y="1891"/>
                  </a:cubicBezTo>
                  <a:lnTo>
                    <a:pt x="725" y="1419"/>
                  </a:lnTo>
                  <a:lnTo>
                    <a:pt x="2143" y="1419"/>
                  </a:lnTo>
                  <a:lnTo>
                    <a:pt x="2143" y="7089"/>
                  </a:lnTo>
                  <a:lnTo>
                    <a:pt x="1670" y="7562"/>
                  </a:lnTo>
                  <a:cubicBezTo>
                    <a:pt x="1576" y="7625"/>
                    <a:pt x="1670" y="7782"/>
                    <a:pt x="1765" y="7782"/>
                  </a:cubicBezTo>
                  <a:lnTo>
                    <a:pt x="3907" y="7782"/>
                  </a:lnTo>
                  <a:cubicBezTo>
                    <a:pt x="4064" y="7782"/>
                    <a:pt x="4096" y="7625"/>
                    <a:pt x="4033" y="7562"/>
                  </a:cubicBezTo>
                  <a:lnTo>
                    <a:pt x="3560" y="7089"/>
                  </a:lnTo>
                  <a:lnTo>
                    <a:pt x="3560" y="1419"/>
                  </a:lnTo>
                  <a:lnTo>
                    <a:pt x="4978" y="1419"/>
                  </a:lnTo>
                  <a:lnTo>
                    <a:pt x="5451" y="1891"/>
                  </a:lnTo>
                  <a:cubicBezTo>
                    <a:pt x="5467" y="1908"/>
                    <a:pt x="5491" y="1916"/>
                    <a:pt x="5517" y="1916"/>
                  </a:cubicBezTo>
                  <a:cubicBezTo>
                    <a:pt x="5587" y="1916"/>
                    <a:pt x="5671" y="1857"/>
                    <a:pt x="5671" y="1765"/>
                  </a:cubicBezTo>
                  <a:lnTo>
                    <a:pt x="5671" y="347"/>
                  </a:lnTo>
                  <a:cubicBezTo>
                    <a:pt x="5671" y="158"/>
                    <a:pt x="5514" y="1"/>
                    <a:pt x="5325" y="1"/>
                  </a:cubicBezTo>
                  <a:close/>
                </a:path>
              </a:pathLst>
            </a:custGeom>
            <a:grpFill/>
            <a:ln>
              <a:solidFill>
                <a:srgbClr val="0E2A47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/>
              <a:t>CASE</a:t>
            </a:r>
            <a:r>
              <a:rPr lang="pt-BR" sz="3000" i="1" dirty="0"/>
              <a:t> </a:t>
            </a:r>
            <a:r>
              <a:rPr lang="pt-BR" sz="3000" dirty="0"/>
              <a:t>STATEMENT</a:t>
            </a:r>
            <a:endParaRPr sz="3000" i="1" dirty="0"/>
          </a:p>
        </p:txBody>
      </p:sp>
      <p:sp>
        <p:nvSpPr>
          <p:cNvPr id="259" name="Google Shape;259;p22"/>
          <p:cNvSpPr txBox="1">
            <a:spLocks noGrp="1"/>
          </p:cNvSpPr>
          <p:nvPr>
            <p:ph type="subTitle" idx="1"/>
          </p:nvPr>
        </p:nvSpPr>
        <p:spPr>
          <a:xfrm>
            <a:off x="4930150" y="2635515"/>
            <a:ext cx="3457500" cy="9847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Utilizado para retornar diferentes valores de acordo com algumas condições definidas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60" name="Google Shape;260;p22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Google Shape;266;p22"/>
          <p:cNvSpPr txBox="1">
            <a:spLocks noGrp="1"/>
          </p:cNvSpPr>
          <p:nvPr>
            <p:ph type="ctrTitle"/>
          </p:nvPr>
        </p:nvSpPr>
        <p:spPr>
          <a:xfrm>
            <a:off x="1047575" y="3192350"/>
            <a:ext cx="24675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CASE</a:t>
            </a:r>
            <a:endParaRPr dirty="0"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1" name="Gráfico 10" descr="Fluxo de Trabalho">
            <a:extLst>
              <a:ext uri="{FF2B5EF4-FFF2-40B4-BE49-F238E27FC236}">
                <a16:creationId xmlns:a16="http://schemas.microsoft.com/office/drawing/2014/main" id="{6C5D481D-2DAC-49E7-8527-DB011658A3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36322" y="1237895"/>
            <a:ext cx="1890005" cy="18900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2"/>
          <p:cNvSpPr txBox="1">
            <a:spLocks noGrp="1"/>
          </p:cNvSpPr>
          <p:nvPr>
            <p:ph type="ctrTitle"/>
          </p:nvPr>
        </p:nvSpPr>
        <p:spPr>
          <a:xfrm>
            <a:off x="1047575" y="3192350"/>
            <a:ext cx="24675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CASE</a:t>
            </a:r>
            <a:endParaRPr dirty="0"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1" name="Gráfico 10" descr="Fluxo de Trabalho">
            <a:extLst>
              <a:ext uri="{FF2B5EF4-FFF2-40B4-BE49-F238E27FC236}">
                <a16:creationId xmlns:a16="http://schemas.microsoft.com/office/drawing/2014/main" id="{6C5D481D-2DAC-49E7-8527-DB011658A3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36322" y="1237895"/>
            <a:ext cx="1890005" cy="1890005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CD6D1639-1821-4CA3-A4FD-A86C1D794BBE}"/>
              </a:ext>
            </a:extLst>
          </p:cNvPr>
          <p:cNvSpPr/>
          <p:nvPr/>
        </p:nvSpPr>
        <p:spPr>
          <a:xfrm>
            <a:off x="3813545" y="640168"/>
            <a:ext cx="4635794" cy="3863163"/>
          </a:xfrm>
          <a:prstGeom prst="rect">
            <a:avLst/>
          </a:prstGeom>
          <a:noFill/>
          <a:ln>
            <a:solidFill>
              <a:srgbClr val="48FFD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Google Shape;559;p28">
            <a:extLst>
              <a:ext uri="{FF2B5EF4-FFF2-40B4-BE49-F238E27FC236}">
                <a16:creationId xmlns:a16="http://schemas.microsoft.com/office/drawing/2014/main" id="{159CD1D3-8CD2-4765-84C4-049718A8D32C}"/>
              </a:ext>
            </a:extLst>
          </p:cNvPr>
          <p:cNvSpPr txBox="1">
            <a:spLocks/>
          </p:cNvSpPr>
          <p:nvPr/>
        </p:nvSpPr>
        <p:spPr>
          <a:xfrm>
            <a:off x="3982905" y="891931"/>
            <a:ext cx="2688036" cy="482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600" i="1" dirty="0">
                <a:solidFill>
                  <a:srgbClr val="48FFD5"/>
                </a:solidFill>
              </a:rPr>
              <a:t>CASE </a:t>
            </a:r>
            <a:r>
              <a:rPr lang="pt-BR" sz="1200" i="1" dirty="0" err="1">
                <a:solidFill>
                  <a:schemeClr val="accent6"/>
                </a:solidFill>
              </a:rPr>
              <a:t>input_expression</a:t>
            </a:r>
            <a:endParaRPr lang="pt-BR" sz="1600" i="1" dirty="0">
              <a:solidFill>
                <a:srgbClr val="48FFD5"/>
              </a:solidFill>
            </a:endParaRPr>
          </a:p>
        </p:txBody>
      </p:sp>
      <p:sp>
        <p:nvSpPr>
          <p:cNvPr id="15" name="Google Shape;559;p28">
            <a:extLst>
              <a:ext uri="{FF2B5EF4-FFF2-40B4-BE49-F238E27FC236}">
                <a16:creationId xmlns:a16="http://schemas.microsoft.com/office/drawing/2014/main" id="{D5F92A88-C8F3-41F9-966F-962A3FEF90EC}"/>
              </a:ext>
            </a:extLst>
          </p:cNvPr>
          <p:cNvSpPr txBox="1">
            <a:spLocks/>
          </p:cNvSpPr>
          <p:nvPr/>
        </p:nvSpPr>
        <p:spPr>
          <a:xfrm>
            <a:off x="4284918" y="1374796"/>
            <a:ext cx="4210493" cy="482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600" i="1" dirty="0">
                <a:solidFill>
                  <a:srgbClr val="48FFD5"/>
                </a:solidFill>
              </a:rPr>
              <a:t>WHEN </a:t>
            </a:r>
            <a:r>
              <a:rPr lang="pt-BR" sz="1200" i="1" dirty="0">
                <a:solidFill>
                  <a:schemeClr val="accent6"/>
                </a:solidFill>
              </a:rPr>
              <a:t>when_expression1</a:t>
            </a:r>
            <a:r>
              <a:rPr lang="pt-BR" sz="1400" i="1" dirty="0">
                <a:solidFill>
                  <a:schemeClr val="accent6"/>
                </a:solidFill>
              </a:rPr>
              <a:t> </a:t>
            </a:r>
            <a:r>
              <a:rPr lang="pt-BR" sz="1600" i="1" dirty="0">
                <a:solidFill>
                  <a:srgbClr val="48FFD5"/>
                </a:solidFill>
              </a:rPr>
              <a:t>THEN </a:t>
            </a:r>
            <a:r>
              <a:rPr lang="pt-BR" sz="1200" i="1" dirty="0">
                <a:solidFill>
                  <a:schemeClr val="accent6"/>
                </a:solidFill>
              </a:rPr>
              <a:t>result_expression1</a:t>
            </a:r>
            <a:endParaRPr lang="pt-BR" sz="1600" i="1" dirty="0">
              <a:solidFill>
                <a:srgbClr val="48FFD5"/>
              </a:solidFill>
            </a:endParaRPr>
          </a:p>
        </p:txBody>
      </p:sp>
      <p:sp>
        <p:nvSpPr>
          <p:cNvPr id="16" name="Google Shape;559;p28">
            <a:extLst>
              <a:ext uri="{FF2B5EF4-FFF2-40B4-BE49-F238E27FC236}">
                <a16:creationId xmlns:a16="http://schemas.microsoft.com/office/drawing/2014/main" id="{30595BF3-7923-47A9-BD8C-B2273F2B8B0C}"/>
              </a:ext>
            </a:extLst>
          </p:cNvPr>
          <p:cNvSpPr txBox="1">
            <a:spLocks/>
          </p:cNvSpPr>
          <p:nvPr/>
        </p:nvSpPr>
        <p:spPr>
          <a:xfrm>
            <a:off x="4284918" y="1790971"/>
            <a:ext cx="4210493" cy="482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600" i="1" dirty="0">
                <a:solidFill>
                  <a:srgbClr val="48FFD5"/>
                </a:solidFill>
              </a:rPr>
              <a:t>WHEN </a:t>
            </a:r>
            <a:r>
              <a:rPr lang="pt-BR" sz="1200" i="1" dirty="0">
                <a:solidFill>
                  <a:schemeClr val="accent6"/>
                </a:solidFill>
              </a:rPr>
              <a:t>when_expression2</a:t>
            </a:r>
            <a:r>
              <a:rPr lang="pt-BR" sz="1400" i="1" dirty="0">
                <a:solidFill>
                  <a:schemeClr val="accent6"/>
                </a:solidFill>
              </a:rPr>
              <a:t> </a:t>
            </a:r>
            <a:r>
              <a:rPr lang="pt-BR" sz="1600" i="1" dirty="0">
                <a:solidFill>
                  <a:srgbClr val="48FFD5"/>
                </a:solidFill>
              </a:rPr>
              <a:t>THEN </a:t>
            </a:r>
            <a:r>
              <a:rPr lang="pt-BR" sz="1200" i="1" dirty="0">
                <a:solidFill>
                  <a:schemeClr val="accent6"/>
                </a:solidFill>
              </a:rPr>
              <a:t>result_expression2</a:t>
            </a:r>
            <a:endParaRPr lang="pt-BR" sz="1600" i="1" dirty="0">
              <a:solidFill>
                <a:srgbClr val="48FFD5"/>
              </a:solidFill>
            </a:endParaRPr>
          </a:p>
        </p:txBody>
      </p:sp>
      <p:sp>
        <p:nvSpPr>
          <p:cNvPr id="17" name="Google Shape;559;p28">
            <a:extLst>
              <a:ext uri="{FF2B5EF4-FFF2-40B4-BE49-F238E27FC236}">
                <a16:creationId xmlns:a16="http://schemas.microsoft.com/office/drawing/2014/main" id="{0AF7D7E2-AAE9-40D7-8B4E-3EF57E1F999C}"/>
              </a:ext>
            </a:extLst>
          </p:cNvPr>
          <p:cNvSpPr txBox="1">
            <a:spLocks/>
          </p:cNvSpPr>
          <p:nvPr/>
        </p:nvSpPr>
        <p:spPr>
          <a:xfrm>
            <a:off x="4284918" y="2670976"/>
            <a:ext cx="4210493" cy="482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600" i="1" dirty="0">
                <a:solidFill>
                  <a:srgbClr val="48FFD5"/>
                </a:solidFill>
              </a:rPr>
              <a:t>WHEN </a:t>
            </a:r>
            <a:r>
              <a:rPr lang="pt-BR" sz="1200" i="1" dirty="0">
                <a:solidFill>
                  <a:schemeClr val="accent6"/>
                </a:solidFill>
              </a:rPr>
              <a:t>when_expression3</a:t>
            </a:r>
            <a:r>
              <a:rPr lang="pt-BR" sz="1400" i="1" dirty="0">
                <a:solidFill>
                  <a:schemeClr val="accent6"/>
                </a:solidFill>
              </a:rPr>
              <a:t> </a:t>
            </a:r>
            <a:r>
              <a:rPr lang="pt-BR" sz="1600" i="1" dirty="0">
                <a:solidFill>
                  <a:srgbClr val="48FFD5"/>
                </a:solidFill>
              </a:rPr>
              <a:t>THEN </a:t>
            </a:r>
            <a:r>
              <a:rPr lang="pt-BR" sz="1200" i="1" dirty="0">
                <a:solidFill>
                  <a:schemeClr val="accent6"/>
                </a:solidFill>
              </a:rPr>
              <a:t>result_expression3</a:t>
            </a:r>
            <a:endParaRPr lang="pt-BR" sz="1600" i="1" dirty="0">
              <a:solidFill>
                <a:srgbClr val="48FFD5"/>
              </a:solidFill>
            </a:endParaRPr>
          </a:p>
        </p:txBody>
      </p:sp>
      <p:sp>
        <p:nvSpPr>
          <p:cNvPr id="18" name="Google Shape;559;p28">
            <a:extLst>
              <a:ext uri="{FF2B5EF4-FFF2-40B4-BE49-F238E27FC236}">
                <a16:creationId xmlns:a16="http://schemas.microsoft.com/office/drawing/2014/main" id="{75CEFE93-0CB6-4669-B744-CC4707F1BFF4}"/>
              </a:ext>
            </a:extLst>
          </p:cNvPr>
          <p:cNvSpPr txBox="1">
            <a:spLocks/>
          </p:cNvSpPr>
          <p:nvPr/>
        </p:nvSpPr>
        <p:spPr>
          <a:xfrm>
            <a:off x="5987900" y="2188111"/>
            <a:ext cx="772633" cy="482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600" i="1" dirty="0">
                <a:solidFill>
                  <a:srgbClr val="48FFD5"/>
                </a:solidFill>
              </a:rPr>
              <a:t>...</a:t>
            </a:r>
          </a:p>
        </p:txBody>
      </p:sp>
      <p:sp>
        <p:nvSpPr>
          <p:cNvPr id="19" name="Google Shape;559;p28">
            <a:extLst>
              <a:ext uri="{FF2B5EF4-FFF2-40B4-BE49-F238E27FC236}">
                <a16:creationId xmlns:a16="http://schemas.microsoft.com/office/drawing/2014/main" id="{AD524257-E7C8-4538-A347-6C553FB385FA}"/>
              </a:ext>
            </a:extLst>
          </p:cNvPr>
          <p:cNvSpPr txBox="1">
            <a:spLocks/>
          </p:cNvSpPr>
          <p:nvPr/>
        </p:nvSpPr>
        <p:spPr>
          <a:xfrm>
            <a:off x="4281375" y="3141592"/>
            <a:ext cx="2771554" cy="482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600" i="1" dirty="0">
                <a:solidFill>
                  <a:srgbClr val="48FFD5"/>
                </a:solidFill>
              </a:rPr>
              <a:t>ELSE </a:t>
            </a:r>
            <a:r>
              <a:rPr lang="pt-BR" sz="1200" i="1" dirty="0" err="1">
                <a:solidFill>
                  <a:schemeClr val="accent6"/>
                </a:solidFill>
              </a:rPr>
              <a:t>else_result_expression</a:t>
            </a:r>
            <a:endParaRPr lang="pt-BR" sz="1600" i="1" dirty="0">
              <a:solidFill>
                <a:srgbClr val="48FFD5"/>
              </a:solidFill>
            </a:endParaRPr>
          </a:p>
        </p:txBody>
      </p:sp>
      <p:sp>
        <p:nvSpPr>
          <p:cNvPr id="20" name="Google Shape;559;p28">
            <a:extLst>
              <a:ext uri="{FF2B5EF4-FFF2-40B4-BE49-F238E27FC236}">
                <a16:creationId xmlns:a16="http://schemas.microsoft.com/office/drawing/2014/main" id="{631B8A51-BED3-4A25-B538-1249B06F0FCC}"/>
              </a:ext>
            </a:extLst>
          </p:cNvPr>
          <p:cNvSpPr txBox="1">
            <a:spLocks/>
          </p:cNvSpPr>
          <p:nvPr/>
        </p:nvSpPr>
        <p:spPr>
          <a:xfrm>
            <a:off x="3982905" y="3624457"/>
            <a:ext cx="2771554" cy="482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600" i="1" dirty="0">
                <a:solidFill>
                  <a:srgbClr val="48FFD5"/>
                </a:solidFill>
              </a:rPr>
              <a:t>END </a:t>
            </a:r>
            <a:r>
              <a:rPr lang="pt-BR" sz="1600" i="1" dirty="0">
                <a:solidFill>
                  <a:srgbClr val="00B0F0"/>
                </a:solidFill>
              </a:rPr>
              <a:t>AS</a:t>
            </a:r>
            <a:r>
              <a:rPr lang="pt-BR" sz="1600" i="1" dirty="0">
                <a:solidFill>
                  <a:srgbClr val="48FFD5"/>
                </a:solidFill>
              </a:rPr>
              <a:t> </a:t>
            </a:r>
            <a:r>
              <a:rPr lang="pt-BR" sz="1200" i="1" dirty="0" err="1">
                <a:solidFill>
                  <a:schemeClr val="accent6"/>
                </a:solidFill>
              </a:rPr>
              <a:t>column_name</a:t>
            </a:r>
            <a:endParaRPr lang="pt-BR" sz="1600" i="1" dirty="0">
              <a:solidFill>
                <a:srgbClr val="48FF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EXEMPLO CASE</a:t>
            </a:r>
            <a:endParaRPr dirty="0"/>
          </a:p>
        </p:txBody>
      </p:sp>
      <p:cxnSp>
        <p:nvCxnSpPr>
          <p:cNvPr id="287" name="Google Shape;28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2D51C979-05AF-483F-A365-3DDCFDF85168}"/>
              </a:ext>
            </a:extLst>
          </p:cNvPr>
          <p:cNvSpPr/>
          <p:nvPr/>
        </p:nvSpPr>
        <p:spPr>
          <a:xfrm>
            <a:off x="2488019" y="2571750"/>
            <a:ext cx="557854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dirty="0">
                <a:latin typeface="Consolas" panose="020B0609020204030204" pitchFamily="49" charset="0"/>
              </a:rPr>
              <a:t> </a:t>
            </a:r>
          </a:p>
          <a:p>
            <a:pPr lvl="2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seller_city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Cidade_Venda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seller_state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Estado_Venda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  CASE</a:t>
            </a:r>
            <a:r>
              <a:rPr lang="pt-BR" dirty="0">
                <a:latin typeface="Consolas" panose="020B0609020204030204" pitchFamily="49" charset="0"/>
              </a:rPr>
              <a:t> 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WHEN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seller_state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'SP'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'Venda Local’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     ELSE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'Venda Externa’</a:t>
            </a:r>
            <a:endParaRPr lang="pt-BR" dirty="0">
              <a:latin typeface="Consolas" panose="020B0609020204030204" pitchFamily="49" charset="0"/>
            </a:endParaRPr>
          </a:p>
          <a:p>
            <a:pPr lvl="2"/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  END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Tipo_Venda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2"/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tb_OlistECommerce_Seller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7" name="Google Shape;271;p23">
            <a:extLst>
              <a:ext uri="{FF2B5EF4-FFF2-40B4-BE49-F238E27FC236}">
                <a16:creationId xmlns:a16="http://schemas.microsoft.com/office/drawing/2014/main" id="{2F6EC659-8B5F-4135-A0CD-0C8251C426BD}"/>
              </a:ext>
            </a:extLst>
          </p:cNvPr>
          <p:cNvSpPr txBox="1">
            <a:spLocks/>
          </p:cNvSpPr>
          <p:nvPr/>
        </p:nvSpPr>
        <p:spPr>
          <a:xfrm>
            <a:off x="393216" y="1254850"/>
            <a:ext cx="1747472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2000" dirty="0">
                <a:solidFill>
                  <a:schemeClr val="accent6"/>
                </a:solidFill>
              </a:rPr>
              <a:t>OBJETIVO:</a:t>
            </a:r>
          </a:p>
        </p:txBody>
      </p:sp>
      <p:sp>
        <p:nvSpPr>
          <p:cNvPr id="38" name="Google Shape;271;p23">
            <a:extLst>
              <a:ext uri="{FF2B5EF4-FFF2-40B4-BE49-F238E27FC236}">
                <a16:creationId xmlns:a16="http://schemas.microsoft.com/office/drawing/2014/main" id="{A23041BE-54AA-4545-A232-E6919EDE2A1E}"/>
              </a:ext>
            </a:extLst>
          </p:cNvPr>
          <p:cNvSpPr txBox="1">
            <a:spLocks/>
          </p:cNvSpPr>
          <p:nvPr/>
        </p:nvSpPr>
        <p:spPr>
          <a:xfrm>
            <a:off x="1839338" y="1361175"/>
            <a:ext cx="687591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200" i="1" dirty="0">
                <a:solidFill>
                  <a:schemeClr val="bg1"/>
                </a:solidFill>
              </a:rPr>
              <a:t>Retornar o nome e o estado onde ocorreu a venda, indicando se trata-se de uma venda local (vendas realizadas no estado de São Paulo) ou uma venda externa (fora do estado de São Paulo)</a:t>
            </a:r>
          </a:p>
        </p:txBody>
      </p:sp>
      <p:sp>
        <p:nvSpPr>
          <p:cNvPr id="39" name="Google Shape;271;p23">
            <a:extLst>
              <a:ext uri="{FF2B5EF4-FFF2-40B4-BE49-F238E27FC236}">
                <a16:creationId xmlns:a16="http://schemas.microsoft.com/office/drawing/2014/main" id="{83F28092-A197-443B-9D4A-6107C423892B}"/>
              </a:ext>
            </a:extLst>
          </p:cNvPr>
          <p:cNvSpPr txBox="1">
            <a:spLocks/>
          </p:cNvSpPr>
          <p:nvPr/>
        </p:nvSpPr>
        <p:spPr>
          <a:xfrm>
            <a:off x="393216" y="1775828"/>
            <a:ext cx="1747472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2000" dirty="0">
                <a:solidFill>
                  <a:schemeClr val="accent6"/>
                </a:solidFill>
              </a:rPr>
              <a:t>DESAFIO:</a:t>
            </a:r>
          </a:p>
        </p:txBody>
      </p:sp>
      <p:sp>
        <p:nvSpPr>
          <p:cNvPr id="40" name="Google Shape;271;p23">
            <a:extLst>
              <a:ext uri="{FF2B5EF4-FFF2-40B4-BE49-F238E27FC236}">
                <a16:creationId xmlns:a16="http://schemas.microsoft.com/office/drawing/2014/main" id="{78656050-E7DD-4015-8576-2D09762B94B9}"/>
              </a:ext>
            </a:extLst>
          </p:cNvPr>
          <p:cNvSpPr txBox="1">
            <a:spLocks/>
          </p:cNvSpPr>
          <p:nvPr/>
        </p:nvSpPr>
        <p:spPr>
          <a:xfrm>
            <a:off x="1839338" y="1882153"/>
            <a:ext cx="6875910" cy="449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200" i="1" dirty="0">
                <a:solidFill>
                  <a:schemeClr val="bg1"/>
                </a:solidFill>
              </a:rPr>
              <a:t>Retornar coluna com Região da Venda (Sudeste ou fora do Sudeste)</a:t>
            </a:r>
          </a:p>
        </p:txBody>
      </p:sp>
    </p:spTree>
    <p:extLst>
      <p:ext uri="{BB962C8B-B14F-4D97-AF65-F5344CB8AC3E}">
        <p14:creationId xmlns:p14="http://schemas.microsoft.com/office/powerpoint/2010/main" val="2209600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/>
              <a:t>ORDER BY</a:t>
            </a:r>
            <a:endParaRPr sz="3000" i="1" dirty="0"/>
          </a:p>
        </p:txBody>
      </p:sp>
      <p:sp>
        <p:nvSpPr>
          <p:cNvPr id="259" name="Google Shape;259;p22"/>
          <p:cNvSpPr txBox="1">
            <a:spLocks noGrp="1"/>
          </p:cNvSpPr>
          <p:nvPr>
            <p:ph type="subTitle" idx="1"/>
          </p:nvPr>
        </p:nvSpPr>
        <p:spPr>
          <a:xfrm>
            <a:off x="4930150" y="2635515"/>
            <a:ext cx="3457500" cy="9847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Ordenando consulta de acordo com coluna(s) específica(s)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60" name="Google Shape;260;p22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Google Shape;266;p22"/>
          <p:cNvSpPr txBox="1">
            <a:spLocks noGrp="1"/>
          </p:cNvSpPr>
          <p:nvPr>
            <p:ph type="ctrTitle"/>
          </p:nvPr>
        </p:nvSpPr>
        <p:spPr>
          <a:xfrm>
            <a:off x="1047575" y="3192350"/>
            <a:ext cx="24675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ORDER BY</a:t>
            </a:r>
            <a:endParaRPr dirty="0"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7" name="Gráfico 6" descr="Repetir">
            <a:extLst>
              <a:ext uri="{FF2B5EF4-FFF2-40B4-BE49-F238E27FC236}">
                <a16:creationId xmlns:a16="http://schemas.microsoft.com/office/drawing/2014/main" id="{CF1F82FF-818F-4F2A-BB9D-07B4E9057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55637" y="1217643"/>
            <a:ext cx="1851375" cy="1851375"/>
          </a:xfrm>
          <a:prstGeom prst="rect">
            <a:avLst/>
          </a:prstGeom>
        </p:spPr>
      </p:pic>
      <p:sp>
        <p:nvSpPr>
          <p:cNvPr id="9" name="Google Shape;559;p28">
            <a:extLst>
              <a:ext uri="{FF2B5EF4-FFF2-40B4-BE49-F238E27FC236}">
                <a16:creationId xmlns:a16="http://schemas.microsoft.com/office/drawing/2014/main" id="{BBB49186-773F-423E-83AD-983882E4D25C}"/>
              </a:ext>
            </a:extLst>
          </p:cNvPr>
          <p:cNvSpPr txBox="1">
            <a:spLocks/>
          </p:cNvSpPr>
          <p:nvPr/>
        </p:nvSpPr>
        <p:spPr>
          <a:xfrm>
            <a:off x="4930150" y="3242521"/>
            <a:ext cx="3594588" cy="48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600" i="1" dirty="0">
                <a:solidFill>
                  <a:srgbClr val="48FFD5"/>
                </a:solidFill>
              </a:rPr>
              <a:t>ORDER BY </a:t>
            </a:r>
            <a:r>
              <a:rPr lang="pt-BR" sz="1200" i="1" dirty="0" err="1">
                <a:solidFill>
                  <a:schemeClr val="accent6"/>
                </a:solidFill>
              </a:rPr>
              <a:t>column_name</a:t>
            </a:r>
            <a:r>
              <a:rPr lang="pt-BR" sz="1200" i="1" dirty="0">
                <a:solidFill>
                  <a:schemeClr val="accent6"/>
                </a:solidFill>
              </a:rPr>
              <a:t>  </a:t>
            </a:r>
            <a:r>
              <a:rPr lang="pt-BR" sz="1600" i="1" dirty="0">
                <a:solidFill>
                  <a:srgbClr val="48FFD5"/>
                </a:solidFill>
              </a:rPr>
              <a:t>[ ASC / DESC ]</a:t>
            </a:r>
          </a:p>
        </p:txBody>
      </p:sp>
    </p:spTree>
    <p:extLst>
      <p:ext uri="{BB962C8B-B14F-4D97-AF65-F5344CB8AC3E}">
        <p14:creationId xmlns:p14="http://schemas.microsoft.com/office/powerpoint/2010/main" val="3821892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EXEMPLO ORDER BY</a:t>
            </a:r>
            <a:endParaRPr dirty="0"/>
          </a:p>
        </p:txBody>
      </p:sp>
      <p:cxnSp>
        <p:nvCxnSpPr>
          <p:cNvPr id="287" name="Google Shape;28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2D51C979-05AF-483F-A365-3DDCFDF85168}"/>
              </a:ext>
            </a:extLst>
          </p:cNvPr>
          <p:cNvSpPr/>
          <p:nvPr/>
        </p:nvSpPr>
        <p:spPr>
          <a:xfrm>
            <a:off x="2452578" y="2467625"/>
            <a:ext cx="55785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dirty="0">
                <a:latin typeface="Consolas" panose="020B0609020204030204" pitchFamily="49" charset="0"/>
              </a:rPr>
              <a:t> </a:t>
            </a:r>
          </a:p>
          <a:p>
            <a:pPr lvl="2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seller_city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Cidade_Venda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seller_state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Estado_Venda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  CASE</a:t>
            </a:r>
            <a:r>
              <a:rPr lang="pt-BR" dirty="0">
                <a:latin typeface="Consolas" panose="020B0609020204030204" pitchFamily="49" charset="0"/>
              </a:rPr>
              <a:t> 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WHEN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seller_state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'SP'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'Venda Local’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     ELSE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'Venda Externa’</a:t>
            </a:r>
            <a:endParaRPr lang="pt-BR" dirty="0">
              <a:latin typeface="Consolas" panose="020B0609020204030204" pitchFamily="49" charset="0"/>
            </a:endParaRPr>
          </a:p>
          <a:p>
            <a:pPr lvl="2"/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  END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Regiao_Venda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2"/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tb_OlistECommerce_Seller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2"/>
            <a:r>
              <a:rPr lang="pt-BR" dirty="0">
                <a:solidFill>
                  <a:schemeClr val="accent6"/>
                </a:solidFill>
                <a:latin typeface="Consolas" panose="020B0609020204030204" pitchFamily="49" charset="0"/>
              </a:rPr>
              <a:t>ORDER BY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seller_city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Google Shape;271;p23">
            <a:extLst>
              <a:ext uri="{FF2B5EF4-FFF2-40B4-BE49-F238E27FC236}">
                <a16:creationId xmlns:a16="http://schemas.microsoft.com/office/drawing/2014/main" id="{1EEE301C-2F58-481E-9D13-AAA88221E4B7}"/>
              </a:ext>
            </a:extLst>
          </p:cNvPr>
          <p:cNvSpPr txBox="1">
            <a:spLocks/>
          </p:cNvSpPr>
          <p:nvPr/>
        </p:nvSpPr>
        <p:spPr>
          <a:xfrm>
            <a:off x="421569" y="1329226"/>
            <a:ext cx="1747472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2000" dirty="0">
                <a:solidFill>
                  <a:schemeClr val="accent6"/>
                </a:solidFill>
              </a:rPr>
              <a:t>OBJETIVO:</a:t>
            </a:r>
          </a:p>
        </p:txBody>
      </p:sp>
      <p:sp>
        <p:nvSpPr>
          <p:cNvPr id="6" name="Google Shape;271;p23">
            <a:extLst>
              <a:ext uri="{FF2B5EF4-FFF2-40B4-BE49-F238E27FC236}">
                <a16:creationId xmlns:a16="http://schemas.microsoft.com/office/drawing/2014/main" id="{F70013FE-9423-4E8C-90B2-EE4FE2581407}"/>
              </a:ext>
            </a:extLst>
          </p:cNvPr>
          <p:cNvSpPr txBox="1">
            <a:spLocks/>
          </p:cNvSpPr>
          <p:nvPr/>
        </p:nvSpPr>
        <p:spPr>
          <a:xfrm>
            <a:off x="1846521" y="1382388"/>
            <a:ext cx="6875910" cy="50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200" i="1" dirty="0">
                <a:solidFill>
                  <a:schemeClr val="bg1"/>
                </a:solidFill>
              </a:rPr>
              <a:t>Ordenar a consulta anterior pela Cidade da Venda</a:t>
            </a:r>
          </a:p>
        </p:txBody>
      </p:sp>
      <p:sp>
        <p:nvSpPr>
          <p:cNvPr id="7" name="Google Shape;271;p23">
            <a:extLst>
              <a:ext uri="{FF2B5EF4-FFF2-40B4-BE49-F238E27FC236}">
                <a16:creationId xmlns:a16="http://schemas.microsoft.com/office/drawing/2014/main" id="{BEB11EB5-E33E-4B07-98EF-1302352A0B7A}"/>
              </a:ext>
            </a:extLst>
          </p:cNvPr>
          <p:cNvSpPr txBox="1">
            <a:spLocks/>
          </p:cNvSpPr>
          <p:nvPr/>
        </p:nvSpPr>
        <p:spPr>
          <a:xfrm>
            <a:off x="421569" y="1710601"/>
            <a:ext cx="1747472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2000" dirty="0">
                <a:solidFill>
                  <a:schemeClr val="accent6"/>
                </a:solidFill>
              </a:rPr>
              <a:t>DESAFIO:</a:t>
            </a:r>
          </a:p>
        </p:txBody>
      </p:sp>
      <p:sp>
        <p:nvSpPr>
          <p:cNvPr id="8" name="Google Shape;271;p23">
            <a:extLst>
              <a:ext uri="{FF2B5EF4-FFF2-40B4-BE49-F238E27FC236}">
                <a16:creationId xmlns:a16="http://schemas.microsoft.com/office/drawing/2014/main" id="{6473B577-8367-4A65-B25D-FC56BDF74BB0}"/>
              </a:ext>
            </a:extLst>
          </p:cNvPr>
          <p:cNvSpPr txBox="1">
            <a:spLocks/>
          </p:cNvSpPr>
          <p:nvPr/>
        </p:nvSpPr>
        <p:spPr>
          <a:xfrm>
            <a:off x="1846521" y="1886312"/>
            <a:ext cx="6875910" cy="50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200" i="1" dirty="0">
                <a:solidFill>
                  <a:schemeClr val="bg1"/>
                </a:solidFill>
              </a:rPr>
              <a:t>Ordenar a consulta anterior por Estado da Venda em modo descendente e Cidade da Venda em modo ascendente</a:t>
            </a:r>
          </a:p>
        </p:txBody>
      </p:sp>
    </p:spTree>
    <p:extLst>
      <p:ext uri="{BB962C8B-B14F-4D97-AF65-F5344CB8AC3E}">
        <p14:creationId xmlns:p14="http://schemas.microsoft.com/office/powerpoint/2010/main" val="4141365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/>
              <a:t>DISTINCT</a:t>
            </a:r>
            <a:endParaRPr sz="3000" i="1" dirty="0"/>
          </a:p>
        </p:txBody>
      </p:sp>
      <p:sp>
        <p:nvSpPr>
          <p:cNvPr id="259" name="Google Shape;259;p22"/>
          <p:cNvSpPr txBox="1">
            <a:spLocks noGrp="1"/>
          </p:cNvSpPr>
          <p:nvPr>
            <p:ph type="subTitle" idx="1"/>
          </p:nvPr>
        </p:nvSpPr>
        <p:spPr>
          <a:xfrm>
            <a:off x="4930150" y="2635515"/>
            <a:ext cx="3457500" cy="9847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Removendo duplicatas e retornando valores únicos de uma ou mais colunas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60" name="Google Shape;260;p22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Google Shape;266;p22"/>
          <p:cNvSpPr txBox="1">
            <a:spLocks noGrp="1"/>
          </p:cNvSpPr>
          <p:nvPr>
            <p:ph type="ctrTitle"/>
          </p:nvPr>
        </p:nvSpPr>
        <p:spPr>
          <a:xfrm>
            <a:off x="1047575" y="3192350"/>
            <a:ext cx="24675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DISTINCT</a:t>
            </a:r>
            <a:endParaRPr dirty="0"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" name="Google Shape;559;p28">
            <a:extLst>
              <a:ext uri="{FF2B5EF4-FFF2-40B4-BE49-F238E27FC236}">
                <a16:creationId xmlns:a16="http://schemas.microsoft.com/office/drawing/2014/main" id="{BBB49186-773F-423E-83AD-983882E4D25C}"/>
              </a:ext>
            </a:extLst>
          </p:cNvPr>
          <p:cNvSpPr txBox="1">
            <a:spLocks/>
          </p:cNvSpPr>
          <p:nvPr/>
        </p:nvSpPr>
        <p:spPr>
          <a:xfrm>
            <a:off x="4930150" y="3242521"/>
            <a:ext cx="3594588" cy="48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600" i="1" dirty="0">
                <a:solidFill>
                  <a:srgbClr val="48FFD5"/>
                </a:solidFill>
              </a:rPr>
              <a:t>SELECT DISTINCT </a:t>
            </a:r>
            <a:r>
              <a:rPr lang="pt-BR" sz="1200" i="1" dirty="0" err="1">
                <a:solidFill>
                  <a:schemeClr val="accent6"/>
                </a:solidFill>
              </a:rPr>
              <a:t>column_name</a:t>
            </a:r>
            <a:r>
              <a:rPr lang="pt-BR" sz="1200" i="1" dirty="0">
                <a:solidFill>
                  <a:schemeClr val="accent6"/>
                </a:solidFill>
              </a:rPr>
              <a:t>(s)</a:t>
            </a:r>
            <a:endParaRPr lang="pt-BR" sz="1600" i="1" dirty="0">
              <a:solidFill>
                <a:srgbClr val="48FFD5"/>
              </a:solidFill>
            </a:endParaRPr>
          </a:p>
        </p:txBody>
      </p:sp>
      <p:grpSp>
        <p:nvGrpSpPr>
          <p:cNvPr id="8" name="Google Shape;244;p21">
            <a:extLst>
              <a:ext uri="{FF2B5EF4-FFF2-40B4-BE49-F238E27FC236}">
                <a16:creationId xmlns:a16="http://schemas.microsoft.com/office/drawing/2014/main" id="{4D13AFAD-592E-42A7-BF91-E9D0D7F39B2A}"/>
              </a:ext>
            </a:extLst>
          </p:cNvPr>
          <p:cNvGrpSpPr/>
          <p:nvPr/>
        </p:nvGrpSpPr>
        <p:grpSpPr>
          <a:xfrm>
            <a:off x="1618790" y="1655727"/>
            <a:ext cx="1325070" cy="1256246"/>
            <a:chOff x="5812000" y="2553488"/>
            <a:chExt cx="769850" cy="767400"/>
          </a:xfrm>
        </p:grpSpPr>
        <p:sp>
          <p:nvSpPr>
            <p:cNvPr id="10" name="Google Shape;245;p21">
              <a:extLst>
                <a:ext uri="{FF2B5EF4-FFF2-40B4-BE49-F238E27FC236}">
                  <a16:creationId xmlns:a16="http://schemas.microsoft.com/office/drawing/2014/main" id="{EB668576-667A-4822-898A-38D920A0A26E}"/>
                </a:ext>
              </a:extLst>
            </p:cNvPr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46;p21">
              <a:extLst>
                <a:ext uri="{FF2B5EF4-FFF2-40B4-BE49-F238E27FC236}">
                  <a16:creationId xmlns:a16="http://schemas.microsoft.com/office/drawing/2014/main" id="{65373AA2-2A5F-437E-BDCA-1EACEFCE33D6}"/>
                </a:ext>
              </a:extLst>
            </p:cNvPr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7;p21">
              <a:extLst>
                <a:ext uri="{FF2B5EF4-FFF2-40B4-BE49-F238E27FC236}">
                  <a16:creationId xmlns:a16="http://schemas.microsoft.com/office/drawing/2014/main" id="{BDA93DF9-6978-43CA-AEA0-F62ECC5B29BE}"/>
                </a:ext>
              </a:extLst>
            </p:cNvPr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48;p21">
              <a:extLst>
                <a:ext uri="{FF2B5EF4-FFF2-40B4-BE49-F238E27FC236}">
                  <a16:creationId xmlns:a16="http://schemas.microsoft.com/office/drawing/2014/main" id="{47C0D3D9-3FCE-48C5-B8B4-00151884FA3D}"/>
                </a:ext>
              </a:extLst>
            </p:cNvPr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49;p21">
              <a:extLst>
                <a:ext uri="{FF2B5EF4-FFF2-40B4-BE49-F238E27FC236}">
                  <a16:creationId xmlns:a16="http://schemas.microsoft.com/office/drawing/2014/main" id="{02708DD6-F558-45E5-8A69-741B285EB5AB}"/>
                </a:ext>
              </a:extLst>
            </p:cNvPr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0;p21">
              <a:extLst>
                <a:ext uri="{FF2B5EF4-FFF2-40B4-BE49-F238E27FC236}">
                  <a16:creationId xmlns:a16="http://schemas.microsoft.com/office/drawing/2014/main" id="{4AD94C33-4019-4073-9CEE-FBEE4370DF75}"/>
                </a:ext>
              </a:extLst>
            </p:cNvPr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2755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EXEMPLO DISTINCT</a:t>
            </a:r>
            <a:endParaRPr dirty="0"/>
          </a:p>
        </p:txBody>
      </p:sp>
      <p:cxnSp>
        <p:nvCxnSpPr>
          <p:cNvPr id="287" name="Google Shape;28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2D51C979-05AF-483F-A365-3DDCFDF85168}"/>
              </a:ext>
            </a:extLst>
          </p:cNvPr>
          <p:cNvSpPr/>
          <p:nvPr/>
        </p:nvSpPr>
        <p:spPr>
          <a:xfrm>
            <a:off x="2346253" y="2933257"/>
            <a:ext cx="55785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dirty="0">
                <a:latin typeface="Consolas" panose="020B0609020204030204" pitchFamily="49" charset="0"/>
              </a:rPr>
              <a:t> </a:t>
            </a:r>
          </a:p>
          <a:p>
            <a:pPr lvl="2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seller_state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Estados_Unicos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tb_OlistECommerce_Seller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Google Shape;271;p23">
            <a:extLst>
              <a:ext uri="{FF2B5EF4-FFF2-40B4-BE49-F238E27FC236}">
                <a16:creationId xmlns:a16="http://schemas.microsoft.com/office/drawing/2014/main" id="{F60E669E-B08E-449A-BACE-43D4BE772460}"/>
              </a:ext>
            </a:extLst>
          </p:cNvPr>
          <p:cNvSpPr txBox="1">
            <a:spLocks/>
          </p:cNvSpPr>
          <p:nvPr/>
        </p:nvSpPr>
        <p:spPr>
          <a:xfrm>
            <a:off x="421569" y="1329226"/>
            <a:ext cx="1747472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2000" dirty="0">
                <a:solidFill>
                  <a:schemeClr val="accent6"/>
                </a:solidFill>
              </a:rPr>
              <a:t>OBJETIVO:</a:t>
            </a:r>
          </a:p>
        </p:txBody>
      </p:sp>
      <p:sp>
        <p:nvSpPr>
          <p:cNvPr id="6" name="Google Shape;271;p23">
            <a:extLst>
              <a:ext uri="{FF2B5EF4-FFF2-40B4-BE49-F238E27FC236}">
                <a16:creationId xmlns:a16="http://schemas.microsoft.com/office/drawing/2014/main" id="{D0C1FBF4-EC2B-478E-830E-7812A3D7CB85}"/>
              </a:ext>
            </a:extLst>
          </p:cNvPr>
          <p:cNvSpPr txBox="1">
            <a:spLocks/>
          </p:cNvSpPr>
          <p:nvPr/>
        </p:nvSpPr>
        <p:spPr>
          <a:xfrm>
            <a:off x="1846521" y="1382388"/>
            <a:ext cx="6875910" cy="50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200" i="1" dirty="0">
                <a:solidFill>
                  <a:schemeClr val="bg1"/>
                </a:solidFill>
              </a:rPr>
              <a:t>Retornar Estados únicos na consulta</a:t>
            </a:r>
          </a:p>
        </p:txBody>
      </p:sp>
      <p:sp>
        <p:nvSpPr>
          <p:cNvPr id="7" name="Google Shape;271;p23">
            <a:extLst>
              <a:ext uri="{FF2B5EF4-FFF2-40B4-BE49-F238E27FC236}">
                <a16:creationId xmlns:a16="http://schemas.microsoft.com/office/drawing/2014/main" id="{5C6527ED-5E88-49EA-9EE0-D2587C248F10}"/>
              </a:ext>
            </a:extLst>
          </p:cNvPr>
          <p:cNvSpPr txBox="1">
            <a:spLocks/>
          </p:cNvSpPr>
          <p:nvPr/>
        </p:nvSpPr>
        <p:spPr>
          <a:xfrm>
            <a:off x="421569" y="1710601"/>
            <a:ext cx="1747472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2000" dirty="0">
                <a:solidFill>
                  <a:schemeClr val="accent6"/>
                </a:solidFill>
              </a:rPr>
              <a:t>DESAFIO:</a:t>
            </a:r>
          </a:p>
        </p:txBody>
      </p:sp>
      <p:sp>
        <p:nvSpPr>
          <p:cNvPr id="8" name="Google Shape;271;p23">
            <a:extLst>
              <a:ext uri="{FF2B5EF4-FFF2-40B4-BE49-F238E27FC236}">
                <a16:creationId xmlns:a16="http://schemas.microsoft.com/office/drawing/2014/main" id="{3592F83D-6F29-4400-8B86-FCB2A56D5507}"/>
              </a:ext>
            </a:extLst>
          </p:cNvPr>
          <p:cNvSpPr txBox="1">
            <a:spLocks/>
          </p:cNvSpPr>
          <p:nvPr/>
        </p:nvSpPr>
        <p:spPr>
          <a:xfrm>
            <a:off x="1846521" y="1886312"/>
            <a:ext cx="6875910" cy="50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200" i="1" dirty="0">
                <a:solidFill>
                  <a:schemeClr val="bg1"/>
                </a:solidFill>
              </a:rPr>
              <a:t>Retornar combinações únicas de Estado-Cidade ordenada por Estado e por Cidade ambos em modo ascendente</a:t>
            </a:r>
          </a:p>
        </p:txBody>
      </p:sp>
    </p:spTree>
    <p:extLst>
      <p:ext uri="{BB962C8B-B14F-4D97-AF65-F5344CB8AC3E}">
        <p14:creationId xmlns:p14="http://schemas.microsoft.com/office/powerpoint/2010/main" val="552078966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559</Words>
  <Application>Microsoft Office PowerPoint</Application>
  <PresentationFormat>Apresentação na tela (16:9)</PresentationFormat>
  <Paragraphs>109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2" baseType="lpstr">
      <vt:lpstr>Bree Serif</vt:lpstr>
      <vt:lpstr>Roboto Thin</vt:lpstr>
      <vt:lpstr>Arial</vt:lpstr>
      <vt:lpstr>Roboto Light</vt:lpstr>
      <vt:lpstr>Impact</vt:lpstr>
      <vt:lpstr>Roboto Mono Thin</vt:lpstr>
      <vt:lpstr>Roboto Black</vt:lpstr>
      <vt:lpstr>Consolas</vt:lpstr>
      <vt:lpstr>WEB PROPOSAL</vt:lpstr>
      <vt:lpstr>QUERYING DATA WITH T-SQL</vt:lpstr>
      <vt:lpstr>TABLE OF CONTENTS</vt:lpstr>
      <vt:lpstr>CASE STATEMENT</vt:lpstr>
      <vt:lpstr>CASE</vt:lpstr>
      <vt:lpstr>EXEMPLO CASE</vt:lpstr>
      <vt:lpstr>ORDER BY</vt:lpstr>
      <vt:lpstr>EXEMPLO ORDER BY</vt:lpstr>
      <vt:lpstr>DISTINCT</vt:lpstr>
      <vt:lpstr>EXEMPLO DISTINCT</vt:lpstr>
      <vt:lpstr>WHERE</vt:lpstr>
      <vt:lpstr>Apresentação do PowerPoint</vt:lpstr>
      <vt:lpstr>EXEMPLO WHERE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QUERYING DATA WITH T-SQL</dc:title>
  <cp:lastModifiedBy>Thiago Panini</cp:lastModifiedBy>
  <cp:revision>17</cp:revision>
  <dcterms:modified xsi:type="dcterms:W3CDTF">2019-09-18T21:39:59Z</dcterms:modified>
</cp:coreProperties>
</file>