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93" r:id="rId2"/>
    <p:sldId id="257" r:id="rId3"/>
    <p:sldId id="258" r:id="rId4"/>
    <p:sldId id="259" r:id="rId5"/>
    <p:sldId id="295" r:id="rId6"/>
    <p:sldId id="304" r:id="rId7"/>
    <p:sldId id="305" r:id="rId8"/>
    <p:sldId id="303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Impact" panose="020B0806030902050204" pitchFamily="34" charset="0"/>
      <p:regular r:id="rId12"/>
    </p:embeddedFont>
    <p:embeddedFont>
      <p:font typeface="Roboto Black" panose="020B0604020202020204" charset="0"/>
      <p:bold r:id="rId13"/>
      <p:boldItalic r:id="rId14"/>
    </p:embeddedFont>
    <p:embeddedFont>
      <p:font typeface="Roboto Light" panose="020B0604020202020204" charset="0"/>
      <p:regular r:id="rId15"/>
      <p:bold r:id="rId16"/>
      <p:italic r:id="rId17"/>
      <p:boldItalic r:id="rId18"/>
    </p:embeddedFont>
    <p:embeddedFont>
      <p:font typeface="Roboto Mono Thin" panose="020B0604020202020204" charset="0"/>
      <p:regular r:id="rId19"/>
      <p:bold r:id="rId20"/>
      <p:italic r:id="rId21"/>
      <p:boldItalic r:id="rId22"/>
    </p:embeddedFont>
    <p:embeddedFont>
      <p:font typeface="Roboto Thin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38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46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8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iago-panin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iagoPanin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QUERYING DATA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WITH T-SQL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Módulo 3 – </a:t>
            </a:r>
            <a:r>
              <a:rPr lang="pt-BR" dirty="0" err="1"/>
              <a:t>Join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Retorna todas as linhas de ambas as tabelas, mesmo que as informações não batam</a:t>
            </a: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Aplicando o conhecimento na prática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</a:rPr>
              <a:t>Retorna linhas onde a informação bate em ambas as tabelas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Retorna todas as linhas da primeira tabela e aquelas onde a informação bate em ambas</a:t>
            </a: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Retorna todas as linhas da segunda tabela e aquelas onde a informação bate em ambas</a:t>
            </a: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INNER JOIN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LEFT JOIN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RIGHT JOIN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FULL JOIN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EXERCÍCIOS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41B8B33-99D8-4689-97CE-54EA06309398}"/>
              </a:ext>
            </a:extLst>
          </p:cNvPr>
          <p:cNvGrpSpPr/>
          <p:nvPr/>
        </p:nvGrpSpPr>
        <p:grpSpPr>
          <a:xfrm>
            <a:off x="3447009" y="1877011"/>
            <a:ext cx="637954" cy="550689"/>
            <a:chOff x="3447009" y="1877011"/>
            <a:chExt cx="637954" cy="550689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4C4D734-798B-4CCB-A04C-A1B9A4F235C4}"/>
                </a:ext>
              </a:extLst>
            </p:cNvPr>
            <p:cNvGrpSpPr/>
            <p:nvPr/>
          </p:nvGrpSpPr>
          <p:grpSpPr>
            <a:xfrm>
              <a:off x="3447009" y="1877011"/>
              <a:ext cx="637954" cy="550689"/>
              <a:chOff x="1417674" y="545805"/>
              <a:chExt cx="637954" cy="55068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3DC7730A-DC69-4287-A1D8-A5CC0415A224}"/>
                  </a:ext>
                </a:extLst>
              </p:cNvPr>
              <p:cNvSpPr/>
              <p:nvPr/>
            </p:nvSpPr>
            <p:spPr>
              <a:xfrm>
                <a:off x="1417674" y="545805"/>
                <a:ext cx="425303" cy="537588"/>
              </a:xfrm>
              <a:prstGeom prst="ellipse">
                <a:avLst/>
              </a:prstGeom>
              <a:no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E0462B8F-9DC2-4423-BD84-D10C2DE2340E}"/>
                  </a:ext>
                </a:extLst>
              </p:cNvPr>
              <p:cNvSpPr/>
              <p:nvPr/>
            </p:nvSpPr>
            <p:spPr>
              <a:xfrm>
                <a:off x="1630325" y="558906"/>
                <a:ext cx="425303" cy="537588"/>
              </a:xfrm>
              <a:prstGeom prst="ellipse">
                <a:avLst/>
              </a:prstGeom>
              <a:no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D7A555A-84BF-493E-9E56-1160E779E271}"/>
                </a:ext>
              </a:extLst>
            </p:cNvPr>
            <p:cNvSpPr/>
            <p:nvPr/>
          </p:nvSpPr>
          <p:spPr>
            <a:xfrm>
              <a:off x="3659660" y="1941733"/>
              <a:ext cx="212652" cy="4475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E723311-5F3A-4A2E-A001-F0903E94BC86}"/>
              </a:ext>
            </a:extLst>
          </p:cNvPr>
          <p:cNvGrpSpPr/>
          <p:nvPr/>
        </p:nvGrpSpPr>
        <p:grpSpPr>
          <a:xfrm>
            <a:off x="3450300" y="2839323"/>
            <a:ext cx="637954" cy="550689"/>
            <a:chOff x="1417674" y="545805"/>
            <a:chExt cx="637954" cy="550689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51C197F-3FA9-4850-9E2D-300AD77656C1}"/>
                </a:ext>
              </a:extLst>
            </p:cNvPr>
            <p:cNvSpPr/>
            <p:nvPr/>
          </p:nvSpPr>
          <p:spPr>
            <a:xfrm>
              <a:off x="1417674" y="545805"/>
              <a:ext cx="425303" cy="53758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04A87F3-E18C-40C1-BFAD-7F59343059C5}"/>
                </a:ext>
              </a:extLst>
            </p:cNvPr>
            <p:cNvSpPr/>
            <p:nvPr/>
          </p:nvSpPr>
          <p:spPr>
            <a:xfrm>
              <a:off x="1630325" y="558906"/>
              <a:ext cx="425303" cy="537588"/>
            </a:xfrm>
            <a:prstGeom prst="ellipse">
              <a:avLst/>
            </a:prstGeom>
            <a:noFill/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72A5AA9-3CAD-48C1-9C8C-A6E9A01D8F06}"/>
              </a:ext>
            </a:extLst>
          </p:cNvPr>
          <p:cNvGrpSpPr/>
          <p:nvPr/>
        </p:nvGrpSpPr>
        <p:grpSpPr>
          <a:xfrm>
            <a:off x="3451308" y="3750611"/>
            <a:ext cx="637954" cy="550689"/>
            <a:chOff x="1417674" y="545805"/>
            <a:chExt cx="637954" cy="550689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322BD50-D2D0-473F-93ED-DE2EEF997A50}"/>
                </a:ext>
              </a:extLst>
            </p:cNvPr>
            <p:cNvSpPr/>
            <p:nvPr/>
          </p:nvSpPr>
          <p:spPr>
            <a:xfrm>
              <a:off x="1417674" y="545805"/>
              <a:ext cx="425303" cy="537588"/>
            </a:xfrm>
            <a:prstGeom prst="ellipse">
              <a:avLst/>
            </a:prstGeom>
            <a:noFill/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0C3EF2D-5396-4495-AE56-4139291EFE01}"/>
                </a:ext>
              </a:extLst>
            </p:cNvPr>
            <p:cNvSpPr/>
            <p:nvPr/>
          </p:nvSpPr>
          <p:spPr>
            <a:xfrm>
              <a:off x="1630325" y="558906"/>
              <a:ext cx="425303" cy="53758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F837EF7-DE7E-4EBA-AACE-736EE2266818}"/>
              </a:ext>
            </a:extLst>
          </p:cNvPr>
          <p:cNvGrpSpPr/>
          <p:nvPr/>
        </p:nvGrpSpPr>
        <p:grpSpPr>
          <a:xfrm>
            <a:off x="5059039" y="1873530"/>
            <a:ext cx="637954" cy="550689"/>
            <a:chOff x="1417674" y="545805"/>
            <a:chExt cx="637954" cy="550689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A6846F9-680B-47EE-9EDD-B4590F9B03E7}"/>
                </a:ext>
              </a:extLst>
            </p:cNvPr>
            <p:cNvSpPr/>
            <p:nvPr/>
          </p:nvSpPr>
          <p:spPr>
            <a:xfrm>
              <a:off x="1417674" y="545805"/>
              <a:ext cx="425303" cy="53758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42ECBAB-BDED-4D9A-BFDD-027828084528}"/>
                </a:ext>
              </a:extLst>
            </p:cNvPr>
            <p:cNvSpPr/>
            <p:nvPr/>
          </p:nvSpPr>
          <p:spPr>
            <a:xfrm>
              <a:off x="1630325" y="558906"/>
              <a:ext cx="425303" cy="53758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oogle Shape;234;p21">
            <a:extLst>
              <a:ext uri="{FF2B5EF4-FFF2-40B4-BE49-F238E27FC236}">
                <a16:creationId xmlns:a16="http://schemas.microsoft.com/office/drawing/2014/main" id="{37A3D7E6-5890-452D-9266-7064686743B2}"/>
              </a:ext>
            </a:extLst>
          </p:cNvPr>
          <p:cNvGrpSpPr/>
          <p:nvPr/>
        </p:nvGrpSpPr>
        <p:grpSpPr>
          <a:xfrm>
            <a:off x="5176496" y="2908160"/>
            <a:ext cx="428915" cy="426116"/>
            <a:chOff x="6226275" y="3911538"/>
            <a:chExt cx="900325" cy="894450"/>
          </a:xfrm>
        </p:grpSpPr>
        <p:sp>
          <p:nvSpPr>
            <p:cNvPr id="50" name="Google Shape;235;p21">
              <a:extLst>
                <a:ext uri="{FF2B5EF4-FFF2-40B4-BE49-F238E27FC236}">
                  <a16:creationId xmlns:a16="http://schemas.microsoft.com/office/drawing/2014/main" id="{EB43D53B-7A95-4B5B-A2D5-202908B1F226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6;p21">
              <a:extLst>
                <a:ext uri="{FF2B5EF4-FFF2-40B4-BE49-F238E27FC236}">
                  <a16:creationId xmlns:a16="http://schemas.microsoft.com/office/drawing/2014/main" id="{89365B4C-77ED-4271-A875-390BDB670B42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7;p21">
              <a:extLst>
                <a:ext uri="{FF2B5EF4-FFF2-40B4-BE49-F238E27FC236}">
                  <a16:creationId xmlns:a16="http://schemas.microsoft.com/office/drawing/2014/main" id="{3DA594A6-B2D9-4C0A-BA00-F7C47D7FB32F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;p21">
              <a:extLst>
                <a:ext uri="{FF2B5EF4-FFF2-40B4-BE49-F238E27FC236}">
                  <a16:creationId xmlns:a16="http://schemas.microsoft.com/office/drawing/2014/main" id="{7845AE5C-3EB0-44AE-BD50-0D8717A62D9C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9;p21">
              <a:extLst>
                <a:ext uri="{FF2B5EF4-FFF2-40B4-BE49-F238E27FC236}">
                  <a16:creationId xmlns:a16="http://schemas.microsoft.com/office/drawing/2014/main" id="{ADE4CA25-FFAC-4DCA-93CD-4DD5B062DC28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0;p21">
              <a:extLst>
                <a:ext uri="{FF2B5EF4-FFF2-40B4-BE49-F238E27FC236}">
                  <a16:creationId xmlns:a16="http://schemas.microsoft.com/office/drawing/2014/main" id="{5521AC1F-0DE5-48EF-9302-30FF0BCF9897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1;p21">
              <a:extLst>
                <a:ext uri="{FF2B5EF4-FFF2-40B4-BE49-F238E27FC236}">
                  <a16:creationId xmlns:a16="http://schemas.microsoft.com/office/drawing/2014/main" id="{D7098EBA-D106-43D4-BEF2-ADEA904968C9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2;p21">
              <a:extLst>
                <a:ext uri="{FF2B5EF4-FFF2-40B4-BE49-F238E27FC236}">
                  <a16:creationId xmlns:a16="http://schemas.microsoft.com/office/drawing/2014/main" id="{85385BDC-6BCE-42C7-9CA7-DEDA82769CB2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INNER JOIN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Trazendo informações apenas onde a relação entre colunas de ambas as tabelas são verdadeiras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INNER JOIN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" name="Google Shape;559;p28">
            <a:extLst>
              <a:ext uri="{FF2B5EF4-FFF2-40B4-BE49-F238E27FC236}">
                <a16:creationId xmlns:a16="http://schemas.microsoft.com/office/drawing/2014/main" id="{CF61ECFA-37C9-49BD-BAD2-949744C7C427}"/>
              </a:ext>
            </a:extLst>
          </p:cNvPr>
          <p:cNvSpPr txBox="1">
            <a:spLocks/>
          </p:cNvSpPr>
          <p:nvPr/>
        </p:nvSpPr>
        <p:spPr>
          <a:xfrm>
            <a:off x="4930150" y="3242520"/>
            <a:ext cx="3594588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...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Table1 </a:t>
            </a:r>
            <a:r>
              <a:rPr lang="pt-BR" sz="1600" i="1" dirty="0">
                <a:solidFill>
                  <a:srgbClr val="48FFD5"/>
                </a:solidFill>
              </a:rPr>
              <a:t>INNER JOIN </a:t>
            </a:r>
            <a:r>
              <a:rPr lang="pt-BR" sz="1100" i="1" dirty="0">
                <a:solidFill>
                  <a:schemeClr val="accent6"/>
                </a:solidFill>
              </a:rPr>
              <a:t>Table2</a:t>
            </a:r>
            <a:endParaRPr lang="pt-BR" sz="1600" i="1" dirty="0">
              <a:solidFill>
                <a:srgbClr val="48FFD5"/>
              </a:solidFill>
            </a:endParaRP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ON </a:t>
            </a:r>
            <a:r>
              <a:rPr lang="pt-BR" sz="1100" i="1" dirty="0">
                <a:solidFill>
                  <a:schemeClr val="accent6"/>
                </a:solidFill>
              </a:rPr>
              <a:t>&lt;</a:t>
            </a:r>
            <a:r>
              <a:rPr lang="pt-BR" sz="1100" i="1" dirty="0" err="1">
                <a:solidFill>
                  <a:schemeClr val="accent6"/>
                </a:solidFill>
              </a:rPr>
              <a:t>on_predicate</a:t>
            </a:r>
            <a:r>
              <a:rPr lang="pt-BR" sz="1100" i="1" dirty="0">
                <a:solidFill>
                  <a:schemeClr val="accent6"/>
                </a:solidFill>
              </a:rPr>
              <a:t>&gt;;</a:t>
            </a:r>
            <a:endParaRPr lang="pt-BR" sz="1600" i="1" dirty="0">
              <a:solidFill>
                <a:srgbClr val="48FFD5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A43B754-D238-448E-A861-6093B6EBC4B7}"/>
              </a:ext>
            </a:extLst>
          </p:cNvPr>
          <p:cNvGrpSpPr/>
          <p:nvPr/>
        </p:nvGrpSpPr>
        <p:grpSpPr>
          <a:xfrm>
            <a:off x="1288529" y="1056276"/>
            <a:ext cx="1985591" cy="1789747"/>
            <a:chOff x="3447009" y="1877011"/>
            <a:chExt cx="637954" cy="55068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FACA506-4CAE-41D5-B634-5F0F89F9138E}"/>
                </a:ext>
              </a:extLst>
            </p:cNvPr>
            <p:cNvGrpSpPr/>
            <p:nvPr/>
          </p:nvGrpSpPr>
          <p:grpSpPr>
            <a:xfrm>
              <a:off x="3447009" y="1877011"/>
              <a:ext cx="637954" cy="550689"/>
              <a:chOff x="1417674" y="545805"/>
              <a:chExt cx="637954" cy="550689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AC9A31C9-629B-48D1-82A9-64000C73F2E1}"/>
                  </a:ext>
                </a:extLst>
              </p:cNvPr>
              <p:cNvSpPr/>
              <p:nvPr/>
            </p:nvSpPr>
            <p:spPr>
              <a:xfrm>
                <a:off x="1417674" y="545805"/>
                <a:ext cx="425303" cy="537588"/>
              </a:xfrm>
              <a:prstGeom prst="ellipse">
                <a:avLst/>
              </a:prstGeom>
              <a:no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7373452-841C-4EC3-B754-7F54EB55F6E8}"/>
                  </a:ext>
                </a:extLst>
              </p:cNvPr>
              <p:cNvSpPr/>
              <p:nvPr/>
            </p:nvSpPr>
            <p:spPr>
              <a:xfrm>
                <a:off x="1630325" y="558906"/>
                <a:ext cx="425303" cy="537588"/>
              </a:xfrm>
              <a:prstGeom prst="ellipse">
                <a:avLst/>
              </a:prstGeom>
              <a:no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44BCD61-81BA-4C3E-8E38-0C339D6DD809}"/>
                </a:ext>
              </a:extLst>
            </p:cNvPr>
            <p:cNvSpPr/>
            <p:nvPr/>
          </p:nvSpPr>
          <p:spPr>
            <a:xfrm>
              <a:off x="3659660" y="1934981"/>
              <a:ext cx="212652" cy="45434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INNER JOIN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as TOP 10 categorias com maior totalização de vendas</a:t>
            </a:r>
          </a:p>
        </p:txBody>
      </p:sp>
      <p:sp>
        <p:nvSpPr>
          <p:cNvPr id="39" name="Google Shape;271;p23">
            <a:extLst>
              <a:ext uri="{FF2B5EF4-FFF2-40B4-BE49-F238E27FC236}">
                <a16:creationId xmlns:a16="http://schemas.microsoft.com/office/drawing/2014/main" id="{83F28092-A197-443B-9D4A-6107C423892B}"/>
              </a:ext>
            </a:extLst>
          </p:cNvPr>
          <p:cNvSpPr txBox="1">
            <a:spLocks/>
          </p:cNvSpPr>
          <p:nvPr/>
        </p:nvSpPr>
        <p:spPr>
          <a:xfrm>
            <a:off x="393216" y="1775828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DESAFIO:</a:t>
            </a:r>
          </a:p>
        </p:txBody>
      </p:sp>
      <p:sp>
        <p:nvSpPr>
          <p:cNvPr id="40" name="Google Shape;271;p23">
            <a:extLst>
              <a:ext uri="{FF2B5EF4-FFF2-40B4-BE49-F238E27FC236}">
                <a16:creationId xmlns:a16="http://schemas.microsoft.com/office/drawing/2014/main" id="{78656050-E7DD-4015-8576-2D09762B94B9}"/>
              </a:ext>
            </a:extLst>
          </p:cNvPr>
          <p:cNvSpPr txBox="1">
            <a:spLocks/>
          </p:cNvSpPr>
          <p:nvPr/>
        </p:nvSpPr>
        <p:spPr>
          <a:xfrm>
            <a:off x="1839338" y="1904625"/>
            <a:ext cx="6875910" cy="7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as TOP 50 vendas mais caras, os fretes pagos, as respectivas categorias destes produtos, as cidades/estado (concatenado) dos vendedores, as cidades/estado (concatenado) dos clientes, a data de realização das compras e, por fim, as formas de pagamento utilizadas.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LEFT JOIN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344100"/>
            <a:ext cx="4015376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Retorna todas as linhas da </a:t>
            </a:r>
            <a:r>
              <a:rPr lang="pt-BR" b="1" dirty="0">
                <a:solidFill>
                  <a:schemeClr val="accent6"/>
                </a:solidFill>
              </a:rPr>
              <a:t>primeira</a:t>
            </a:r>
            <a:r>
              <a:rPr lang="pt-BR" dirty="0"/>
              <a:t> tabela, independente se existe a relação entre as colunas utilizadas nas duas tabelas. Para as linhas da primeira tabela que não batem com a segunda tabela, é retornado NULL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LEFT JOIN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395E07D-BCBE-4550-B245-EB33D0ECF65F}"/>
              </a:ext>
            </a:extLst>
          </p:cNvPr>
          <p:cNvGrpSpPr/>
          <p:nvPr/>
        </p:nvGrpSpPr>
        <p:grpSpPr>
          <a:xfrm>
            <a:off x="1353879" y="1311349"/>
            <a:ext cx="1876420" cy="1632097"/>
            <a:chOff x="1417674" y="545805"/>
            <a:chExt cx="637954" cy="55068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41F5D8A-38FF-4EE0-A9F1-487101B3509C}"/>
                </a:ext>
              </a:extLst>
            </p:cNvPr>
            <p:cNvSpPr/>
            <p:nvPr/>
          </p:nvSpPr>
          <p:spPr>
            <a:xfrm>
              <a:off x="1417674" y="545805"/>
              <a:ext cx="425303" cy="53758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A900327-2BC1-43F5-B03E-1D192C0D33CA}"/>
                </a:ext>
              </a:extLst>
            </p:cNvPr>
            <p:cNvSpPr/>
            <p:nvPr/>
          </p:nvSpPr>
          <p:spPr>
            <a:xfrm>
              <a:off x="1630325" y="558906"/>
              <a:ext cx="425303" cy="537588"/>
            </a:xfrm>
            <a:prstGeom prst="ellipse">
              <a:avLst/>
            </a:prstGeom>
            <a:noFill/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Google Shape;559;p28">
            <a:extLst>
              <a:ext uri="{FF2B5EF4-FFF2-40B4-BE49-F238E27FC236}">
                <a16:creationId xmlns:a16="http://schemas.microsoft.com/office/drawing/2014/main" id="{5E677C37-CB76-477E-8997-341F1EA1206B}"/>
              </a:ext>
            </a:extLst>
          </p:cNvPr>
          <p:cNvSpPr txBox="1">
            <a:spLocks/>
          </p:cNvSpPr>
          <p:nvPr/>
        </p:nvSpPr>
        <p:spPr>
          <a:xfrm>
            <a:off x="4930150" y="3242520"/>
            <a:ext cx="3594588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...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Table1 </a:t>
            </a:r>
            <a:r>
              <a:rPr lang="pt-BR" sz="1600" i="1" dirty="0">
                <a:solidFill>
                  <a:srgbClr val="48FFD5"/>
                </a:solidFill>
              </a:rPr>
              <a:t>LEFT JOIN </a:t>
            </a:r>
            <a:r>
              <a:rPr lang="pt-BR" sz="1100" i="1" dirty="0">
                <a:solidFill>
                  <a:schemeClr val="accent6"/>
                </a:solidFill>
              </a:rPr>
              <a:t>Table2</a:t>
            </a:r>
            <a:endParaRPr lang="pt-BR" sz="1600" i="1" dirty="0">
              <a:solidFill>
                <a:srgbClr val="48FFD5"/>
              </a:solidFill>
            </a:endParaRP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ON </a:t>
            </a:r>
            <a:r>
              <a:rPr lang="pt-BR" sz="1100" i="1" dirty="0">
                <a:solidFill>
                  <a:schemeClr val="accent6"/>
                </a:solidFill>
              </a:rPr>
              <a:t>&lt;</a:t>
            </a:r>
            <a:r>
              <a:rPr lang="pt-BR" sz="1100" i="1" dirty="0" err="1">
                <a:solidFill>
                  <a:schemeClr val="accent6"/>
                </a:solidFill>
              </a:rPr>
              <a:t>on_predicate</a:t>
            </a:r>
            <a:r>
              <a:rPr lang="pt-BR" sz="1100" i="1" dirty="0">
                <a:solidFill>
                  <a:schemeClr val="accent6"/>
                </a:solidFill>
              </a:rPr>
              <a:t>&gt;;</a:t>
            </a:r>
            <a:endParaRPr lang="pt-BR" sz="1600" i="1" dirty="0"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9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RIGHT JOIN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344100"/>
            <a:ext cx="4015376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Retorna todas as linhas da </a:t>
            </a:r>
            <a:r>
              <a:rPr lang="pt-BR" b="1" dirty="0">
                <a:solidFill>
                  <a:schemeClr val="accent6"/>
                </a:solidFill>
              </a:rPr>
              <a:t>segunda</a:t>
            </a:r>
            <a:r>
              <a:rPr lang="pt-BR" dirty="0"/>
              <a:t> tabela, independente se existe a relação entre as colunas utilizadas nas duas tabelas. Para as linhas da primeira tabela que não batem com a segunda tabela, é retornado NULL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RIGHT JOIN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Google Shape;559;p28">
            <a:extLst>
              <a:ext uri="{FF2B5EF4-FFF2-40B4-BE49-F238E27FC236}">
                <a16:creationId xmlns:a16="http://schemas.microsoft.com/office/drawing/2014/main" id="{5E677C37-CB76-477E-8997-341F1EA1206B}"/>
              </a:ext>
            </a:extLst>
          </p:cNvPr>
          <p:cNvSpPr txBox="1">
            <a:spLocks/>
          </p:cNvSpPr>
          <p:nvPr/>
        </p:nvSpPr>
        <p:spPr>
          <a:xfrm>
            <a:off x="4930150" y="3242520"/>
            <a:ext cx="3594588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...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Table1 </a:t>
            </a:r>
            <a:r>
              <a:rPr lang="pt-BR" sz="1600" i="1" dirty="0">
                <a:solidFill>
                  <a:srgbClr val="48FFD5"/>
                </a:solidFill>
              </a:rPr>
              <a:t>RIGHT JOIN </a:t>
            </a:r>
            <a:r>
              <a:rPr lang="pt-BR" sz="1100" i="1" dirty="0">
                <a:solidFill>
                  <a:schemeClr val="accent6"/>
                </a:solidFill>
              </a:rPr>
              <a:t>Table2</a:t>
            </a:r>
            <a:endParaRPr lang="pt-BR" sz="1600" i="1" dirty="0">
              <a:solidFill>
                <a:srgbClr val="48FFD5"/>
              </a:solidFill>
            </a:endParaRP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ON </a:t>
            </a:r>
            <a:r>
              <a:rPr lang="pt-BR" sz="1100" i="1" dirty="0">
                <a:solidFill>
                  <a:schemeClr val="accent6"/>
                </a:solidFill>
              </a:rPr>
              <a:t>&lt;</a:t>
            </a:r>
            <a:r>
              <a:rPr lang="pt-BR" sz="1100" i="1" dirty="0" err="1">
                <a:solidFill>
                  <a:schemeClr val="accent6"/>
                </a:solidFill>
              </a:rPr>
              <a:t>on_predicate</a:t>
            </a:r>
            <a:r>
              <a:rPr lang="pt-BR" sz="1100" i="1" dirty="0">
                <a:solidFill>
                  <a:schemeClr val="accent6"/>
                </a:solidFill>
              </a:rPr>
              <a:t>&gt;;</a:t>
            </a:r>
            <a:endParaRPr lang="pt-BR" sz="1600" i="1" dirty="0">
              <a:solidFill>
                <a:srgbClr val="48FFD5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15BA988-78C0-4D17-9779-AE9B24718BA1}"/>
              </a:ext>
            </a:extLst>
          </p:cNvPr>
          <p:cNvGrpSpPr/>
          <p:nvPr/>
        </p:nvGrpSpPr>
        <p:grpSpPr>
          <a:xfrm>
            <a:off x="1286107" y="1176025"/>
            <a:ext cx="1836716" cy="1729550"/>
            <a:chOff x="1417674" y="545805"/>
            <a:chExt cx="637954" cy="550689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EC3ADCE-0B64-44C0-90C9-83A5E5B9135C}"/>
                </a:ext>
              </a:extLst>
            </p:cNvPr>
            <p:cNvSpPr/>
            <p:nvPr/>
          </p:nvSpPr>
          <p:spPr>
            <a:xfrm>
              <a:off x="1417674" y="545805"/>
              <a:ext cx="425303" cy="537588"/>
            </a:xfrm>
            <a:prstGeom prst="ellipse">
              <a:avLst/>
            </a:prstGeom>
            <a:noFill/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0DE5EAD-C2B0-4407-B0CE-13349D6A98F7}"/>
                </a:ext>
              </a:extLst>
            </p:cNvPr>
            <p:cNvSpPr/>
            <p:nvPr/>
          </p:nvSpPr>
          <p:spPr>
            <a:xfrm>
              <a:off x="1630325" y="558906"/>
              <a:ext cx="425303" cy="53758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9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FULL JOIN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344100"/>
            <a:ext cx="4015376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Retorna todas as linhas de </a:t>
            </a:r>
            <a:r>
              <a:rPr lang="pt-BR" b="1" dirty="0">
                <a:solidFill>
                  <a:schemeClr val="accent6"/>
                </a:solidFill>
              </a:rPr>
              <a:t>ambas </a:t>
            </a:r>
            <a:r>
              <a:rPr lang="pt-BR" dirty="0"/>
              <a:t>as tabelas, independente se existe a relação entre as colunas utilizadas. Para as linhas da primeira tabela que não batem com a segunda tabela, é retornado NULL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FULL JOIN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Google Shape;559;p28">
            <a:extLst>
              <a:ext uri="{FF2B5EF4-FFF2-40B4-BE49-F238E27FC236}">
                <a16:creationId xmlns:a16="http://schemas.microsoft.com/office/drawing/2014/main" id="{5E677C37-CB76-477E-8997-341F1EA1206B}"/>
              </a:ext>
            </a:extLst>
          </p:cNvPr>
          <p:cNvSpPr txBox="1">
            <a:spLocks/>
          </p:cNvSpPr>
          <p:nvPr/>
        </p:nvSpPr>
        <p:spPr>
          <a:xfrm>
            <a:off x="4930150" y="3242520"/>
            <a:ext cx="3594588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...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Table1 </a:t>
            </a:r>
            <a:r>
              <a:rPr lang="pt-BR" sz="1600" i="1" dirty="0">
                <a:solidFill>
                  <a:srgbClr val="48FFD5"/>
                </a:solidFill>
              </a:rPr>
              <a:t>FULL JOIN </a:t>
            </a:r>
            <a:r>
              <a:rPr lang="pt-BR" sz="1100" i="1" dirty="0">
                <a:solidFill>
                  <a:schemeClr val="accent6"/>
                </a:solidFill>
              </a:rPr>
              <a:t>Table2</a:t>
            </a:r>
            <a:endParaRPr lang="pt-BR" sz="1600" i="1" dirty="0">
              <a:solidFill>
                <a:srgbClr val="48FFD5"/>
              </a:solidFill>
            </a:endParaRP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ON </a:t>
            </a:r>
            <a:r>
              <a:rPr lang="pt-BR" sz="1100" i="1" dirty="0">
                <a:solidFill>
                  <a:schemeClr val="accent6"/>
                </a:solidFill>
              </a:rPr>
              <a:t>&lt;</a:t>
            </a:r>
            <a:r>
              <a:rPr lang="pt-BR" sz="1100" i="1" dirty="0" err="1">
                <a:solidFill>
                  <a:schemeClr val="accent6"/>
                </a:solidFill>
              </a:rPr>
              <a:t>on_predicate</a:t>
            </a:r>
            <a:r>
              <a:rPr lang="pt-BR" sz="1100" i="1" dirty="0">
                <a:solidFill>
                  <a:schemeClr val="accent6"/>
                </a:solidFill>
              </a:rPr>
              <a:t>&gt;;</a:t>
            </a:r>
            <a:endParaRPr lang="pt-BR" sz="1600" i="1" dirty="0">
              <a:solidFill>
                <a:srgbClr val="48FFD5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0F054A2-85CA-43FB-A108-629F3E09CF13}"/>
              </a:ext>
            </a:extLst>
          </p:cNvPr>
          <p:cNvGrpSpPr/>
          <p:nvPr/>
        </p:nvGrpSpPr>
        <p:grpSpPr>
          <a:xfrm>
            <a:off x="1362967" y="1176025"/>
            <a:ext cx="1836716" cy="1729549"/>
            <a:chOff x="1417674" y="545805"/>
            <a:chExt cx="637954" cy="550689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BBC0DE-B18B-4C9A-BD9E-62C6F220AC0E}"/>
                </a:ext>
              </a:extLst>
            </p:cNvPr>
            <p:cNvSpPr/>
            <p:nvPr/>
          </p:nvSpPr>
          <p:spPr>
            <a:xfrm>
              <a:off x="1417674" y="545805"/>
              <a:ext cx="425303" cy="53758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0F0DD6A-737C-4F74-AE01-723E5C6A86D5}"/>
                </a:ext>
              </a:extLst>
            </p:cNvPr>
            <p:cNvSpPr/>
            <p:nvPr/>
          </p:nvSpPr>
          <p:spPr>
            <a:xfrm>
              <a:off x="1630325" y="558906"/>
              <a:ext cx="425303" cy="53758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1623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206812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/>
            <a:r>
              <a:rPr lang="pt-BR" sz="1600" dirty="0">
                <a:hlinkClick r:id="rId3"/>
              </a:rPr>
              <a:t>https://www.linkedin.com/in/thiago-panini/ </a:t>
            </a:r>
            <a:endParaRPr lang="pt-BR" sz="1600" dirty="0"/>
          </a:p>
          <a:p>
            <a:pPr marL="0" lvl="0" indent="0"/>
            <a:endParaRPr lang="pt-BR" sz="1600" dirty="0"/>
          </a:p>
          <a:p>
            <a:pPr marL="0" lvl="0" indent="0"/>
            <a:r>
              <a:rPr lang="pt-BR" sz="1600" dirty="0">
                <a:hlinkClick r:id="rId4"/>
              </a:rPr>
              <a:t>https://github.com/ThiagoPanini</a:t>
            </a:r>
            <a:endParaRPr sz="16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372</Words>
  <Application>Microsoft Office PowerPoint</Application>
  <PresentationFormat>Apresentação na tela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Roboto Mono Thin</vt:lpstr>
      <vt:lpstr>Roboto Black</vt:lpstr>
      <vt:lpstr>Impact</vt:lpstr>
      <vt:lpstr>Roboto Light</vt:lpstr>
      <vt:lpstr>Roboto Thin</vt:lpstr>
      <vt:lpstr>Bree Serif</vt:lpstr>
      <vt:lpstr>WEB PROPOSAL</vt:lpstr>
      <vt:lpstr>QUERYING DATA WITH T-SQL</vt:lpstr>
      <vt:lpstr>TABLE OF CONTENTS</vt:lpstr>
      <vt:lpstr>INNER JOIN</vt:lpstr>
      <vt:lpstr>EXEMPLO INNER JOIN</vt:lpstr>
      <vt:lpstr>LEFT JOIN</vt:lpstr>
      <vt:lpstr>RIGHT JOIN</vt:lpstr>
      <vt:lpstr>FULL JOIN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DATA WITH T-SQL</dc:title>
  <dc:creator>Thiago Panini</dc:creator>
  <cp:lastModifiedBy>Thiago Panini</cp:lastModifiedBy>
  <cp:revision>28</cp:revision>
  <dcterms:modified xsi:type="dcterms:W3CDTF">2019-09-19T00:22:29Z</dcterms:modified>
</cp:coreProperties>
</file>